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256" r:id="rId2"/>
    <p:sldId id="278" r:id="rId3"/>
    <p:sldId id="277" r:id="rId4"/>
    <p:sldId id="273" r:id="rId5"/>
    <p:sldId id="276" r:id="rId6"/>
    <p:sldId id="274" r:id="rId7"/>
    <p:sldId id="275" r:id="rId8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53E"/>
    <a:srgbClr val="FFCC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92" autoAdjust="0"/>
  </p:normalViewPr>
  <p:slideViewPr>
    <p:cSldViewPr showGuides="1">
      <p:cViewPr>
        <p:scale>
          <a:sx n="64" d="100"/>
          <a:sy n="64" d="100"/>
        </p:scale>
        <p:origin x="-1264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A4433-2CBD-4044-ABC1-0B0561D43206}" type="datetimeFigureOut">
              <a:rPr lang="en-GB" smtClean="0"/>
              <a:t>15/09/2016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68B30-1784-4EA2-828F-1011F6E8DA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648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C2CA66-A9CB-461C-A236-F69D99339A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3600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2CA66-A9CB-461C-A236-F69D99339ACF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1199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  <a:t>1 slide: </a:t>
            </a:r>
          </a:p>
          <a:p>
            <a:pPr algn="ctr"/>
            <a: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  <a:t>What is the main benefit of the idea/proposal?</a:t>
            </a:r>
          </a:p>
          <a:p>
            <a:pPr algn="ctr"/>
            <a:r>
              <a:rPr lang="de-DE" sz="1200" i="1" dirty="0" smtClean="0">
                <a:solidFill>
                  <a:schemeClr val="bg1">
                    <a:lumMod val="50000"/>
                  </a:schemeClr>
                </a:solidFill>
              </a:rPr>
              <a:t>What makes the added value?</a:t>
            </a:r>
            <a:endParaRPr lang="en-GB" sz="12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de-DE" sz="1200" i="1" dirty="0" smtClean="0">
                <a:solidFill>
                  <a:schemeClr val="bg1">
                    <a:lumMod val="50000"/>
                  </a:schemeClr>
                </a:solidFill>
              </a:rPr>
              <a:t>Why should I participate in the project?</a:t>
            </a:r>
            <a:endParaRPr lang="en-GB" sz="12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2CA66-A9CB-461C-A236-F69D99339ACF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6271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  <a:t>Very short info about the profile of your organisation</a:t>
            </a:r>
            <a:endParaRPr lang="en-GB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2CA66-A9CB-461C-A236-F69D99339ACF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1206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  <a:t>Short info what the idea/proposal is about </a:t>
            </a:r>
            <a:b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  <a:t>(vision, motivation, content)</a:t>
            </a:r>
            <a:endParaRPr lang="en-GB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2CA66-A9CB-461C-A236-F69D99339ACF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7492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  <a:t>Short info on expected outcome, impacts, schedule </a:t>
            </a:r>
            <a:endParaRPr lang="en-GB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2CA66-A9CB-461C-A236-F69D99339ACF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3885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  <a:t>Existing consortium, involved countries.</a:t>
            </a:r>
          </a:p>
          <a:p>
            <a:pPr algn="ctr"/>
            <a: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  <a:t>Expertise, profiles and types of partners you are looking for.</a:t>
            </a:r>
            <a:b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GB" sz="12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2CA66-A9CB-461C-A236-F69D99339ACF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7594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2CA66-A9CB-461C-A236-F69D99339ACF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9993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535B04-7FE3-4FE7-936F-780DBED6C7D4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7016E-EC09-402D-9B6D-6187AC4065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523092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188913"/>
            <a:ext cx="2057400" cy="5605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88913"/>
            <a:ext cx="6019800" cy="5605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367CF-8B21-4334-8669-28CA348CE3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486813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F1B1E-6AFE-4261-906D-D1191F0F51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62409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D0683-8E1E-4FAC-A2B7-129323BED1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61959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39764-904A-4B00-8DD5-C588446B78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938426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550CC-E884-493F-AD26-80DAE21180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005518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ACC1E-F88D-4399-AD3A-9D953CE30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454559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B54CC-E810-46E3-BA81-CDDC90221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633166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CBA8A-51FA-4FB3-AFAE-0FF3ED630A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254686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4B031-5DCD-4C84-BDFA-81269EC3AB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655401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451725" y="6584950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BD17547-DBE1-4B99-9EA9-2E3A7F374022}" type="slidenum">
              <a:rPr lang="en-GB" altLang="en-US" sz="1400" b="1">
                <a:solidFill>
                  <a:schemeClr val="bg1"/>
                </a:solidFill>
              </a:rPr>
              <a:pPr algn="r"/>
              <a:t>‹#›</a:t>
            </a:fld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308725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B8D654AA-748F-4024-9A61-6977FA31798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88913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9595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9595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9595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.wdp"/><Relationship Id="rId1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9.gif"/><Relationship Id="rId12" Type="http://schemas.openxmlformats.org/officeDocument/2006/relationships/image" Target="../media/image14.png"/><Relationship Id="rId17" Type="http://schemas.microsoft.com/office/2007/relationships/hdphoto" Target="../media/hdphoto3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microsoft.com/office/2007/relationships/hdphoto" Target="../media/hdphoto2.wdp"/><Relationship Id="rId10" Type="http://schemas.openxmlformats.org/officeDocument/2006/relationships/image" Target="../media/image12.png"/><Relationship Id="rId19" Type="http://schemas.openxmlformats.org/officeDocument/2006/relationships/image" Target="../media/image18.png"/><Relationship Id="rId4" Type="http://schemas.openxmlformats.org/officeDocument/2006/relationships/image" Target="../media/image6.jpeg"/><Relationship Id="rId9" Type="http://schemas.openxmlformats.org/officeDocument/2006/relationships/image" Target="../media/image11.gif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ozlem.albayrak@mebitech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09936" y="5013176"/>
            <a:ext cx="280608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D53FB3E-8C47-4F19-A392-AFCA93838430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en-US" altLang="en-US" sz="2800" b="0" dirty="0" smtClean="0"/>
              <a:t>Celtic-Plus Proposers Day</a:t>
            </a:r>
            <a:br>
              <a:rPr lang="en-US" altLang="en-US" sz="2800" b="0" dirty="0" smtClean="0"/>
            </a:br>
            <a:r>
              <a:rPr lang="tr-TR" altLang="en-US" sz="2800" b="0" dirty="0" smtClean="0"/>
              <a:t>22</a:t>
            </a:r>
            <a:r>
              <a:rPr lang="en-US" altLang="en-US" sz="2800" b="0" dirty="0" smtClean="0"/>
              <a:t> </a:t>
            </a:r>
            <a:r>
              <a:rPr lang="tr-TR" altLang="en-US" sz="2800" b="0" dirty="0" smtClean="0"/>
              <a:t>September</a:t>
            </a:r>
            <a:r>
              <a:rPr lang="en-US" altLang="en-US" sz="2800" b="0" dirty="0" smtClean="0"/>
              <a:t> 2016, </a:t>
            </a:r>
            <a:r>
              <a:rPr lang="tr-TR" altLang="en-US" sz="2800" b="0" dirty="0" smtClean="0"/>
              <a:t>İstanbul</a:t>
            </a:r>
            <a:endParaRPr lang="en-US" altLang="en-US" sz="2800" b="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496" y="2564904"/>
            <a:ext cx="907300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tr-TR" altLang="en-US" sz="4000" kern="0" dirty="0" smtClean="0"/>
              <a:t>Virtual Reality to </a:t>
            </a:r>
          </a:p>
          <a:p>
            <a:r>
              <a:rPr lang="tr-TR" altLang="en-US" sz="4000" kern="0" dirty="0" smtClean="0"/>
              <a:t>Overcome Exam Anxiety</a:t>
            </a:r>
            <a:endParaRPr lang="en-US" altLang="en-US" sz="4000" kern="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560" y="375917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tr-TR" altLang="en-US" sz="1800" b="0" i="1" kern="0" dirty="0" smtClean="0"/>
              <a:t>Özlem ALBAYRAK, MEBİTECH Bilişim A.Ş.</a:t>
            </a:r>
            <a:endParaRPr lang="en-US" altLang="en-US" sz="1800" b="0" i="1" kern="0" dirty="0" smtClean="0"/>
          </a:p>
          <a:p>
            <a:r>
              <a:rPr lang="tr-TR" altLang="en-US" sz="1800" b="0" i="1" kern="0" dirty="0"/>
              <a:t>o</a:t>
            </a:r>
            <a:r>
              <a:rPr lang="tr-TR" altLang="en-US" sz="1800" b="0" i="1" kern="0" dirty="0" smtClean="0"/>
              <a:t>zlem.albayrak@mebitech.com</a:t>
            </a:r>
            <a:endParaRPr lang="en-US" altLang="en-US" sz="1800" b="0" i="1" kern="0" dirty="0" smtClean="0"/>
          </a:p>
          <a:p>
            <a:endParaRPr lang="en-US" altLang="en-US" sz="1800" b="0" i="1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2344313" y="5229200"/>
            <a:ext cx="1937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Logo&gt;</a:t>
            </a:r>
          </a:p>
        </p:txBody>
      </p:sp>
      <p:pic>
        <p:nvPicPr>
          <p:cNvPr id="8" name="4 Resim" descr="üst-başlık-kısa.jpg"/>
          <p:cNvPicPr>
            <a:picLocks noChangeAspect="1"/>
          </p:cNvPicPr>
          <p:nvPr/>
        </p:nvPicPr>
        <p:blipFill rotWithShape="1">
          <a:blip r:embed="rId3" cstate="print"/>
          <a:srcRect l="70875" t="43805" r="4325" b="920"/>
          <a:stretch/>
        </p:blipFill>
        <p:spPr>
          <a:xfrm>
            <a:off x="2200094" y="5229199"/>
            <a:ext cx="2267744" cy="55486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Exam Fear? No longer…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3" name="Rectangle 2"/>
          <p:cNvSpPr/>
          <p:nvPr/>
        </p:nvSpPr>
        <p:spPr>
          <a:xfrm>
            <a:off x="4283968" y="6623774"/>
            <a:ext cx="43204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Özlem Albayrak</a:t>
            </a:r>
            <a:r>
              <a:rPr lang="en-GB" sz="1100" dirty="0" smtClean="0"/>
              <a:t>, </a:t>
            </a:r>
            <a:r>
              <a:rPr lang="tr-TR" sz="1100" dirty="0" smtClean="0"/>
              <a:t>MEBİTECH, ozlem.albayrak@mebitech.com</a:t>
            </a:r>
            <a:endParaRPr lang="en-GB" sz="11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82316" y="1315845"/>
            <a:ext cx="6532004" cy="2592288"/>
            <a:chOff x="1182316" y="1315845"/>
            <a:chExt cx="6532004" cy="25922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2316" y="1315845"/>
              <a:ext cx="2635492" cy="259228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737656" y="1624591"/>
              <a:ext cx="59766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i="1" dirty="0" smtClean="0">
                  <a:solidFill>
                    <a:schemeClr val="bg1">
                      <a:lumMod val="50000"/>
                    </a:schemeClr>
                  </a:solidFill>
                </a:rPr>
                <a:t>Taking exams is a </a:t>
              </a:r>
            </a:p>
            <a:p>
              <a:pPr algn="ctr"/>
              <a:r>
                <a:rPr lang="tr-TR" sz="2000" b="1" i="1" dirty="0">
                  <a:solidFill>
                    <a:schemeClr val="bg1">
                      <a:lumMod val="50000"/>
                    </a:schemeClr>
                  </a:solidFill>
                </a:rPr>
                <a:t>n</a:t>
              </a:r>
              <a:r>
                <a:rPr lang="tr-TR" sz="2000" b="1" i="1" dirty="0" smtClean="0">
                  <a:solidFill>
                    <a:schemeClr val="bg1">
                      <a:lumMod val="50000"/>
                    </a:schemeClr>
                  </a:solidFill>
                </a:rPr>
                <a:t>ightmare</a:t>
              </a:r>
              <a:r>
                <a:rPr lang="tr-TR" sz="2000" i="1" dirty="0" smtClean="0">
                  <a:solidFill>
                    <a:schemeClr val="bg1">
                      <a:lumMod val="50000"/>
                    </a:schemeClr>
                  </a:solidFill>
                </a:rPr>
                <a:t> for some</a:t>
              </a:r>
              <a:endParaRPr lang="en-GB" sz="2000" i="1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13023" y="2708920"/>
            <a:ext cx="5454739" cy="3828829"/>
            <a:chOff x="3613023" y="2708920"/>
            <a:chExt cx="5454739" cy="3828829"/>
          </a:xfrm>
        </p:grpSpPr>
        <p:sp>
          <p:nvSpPr>
            <p:cNvPr id="11" name="TextBox 10"/>
            <p:cNvSpPr txBox="1"/>
            <p:nvPr/>
          </p:nvSpPr>
          <p:spPr>
            <a:xfrm>
              <a:off x="4283968" y="2708920"/>
              <a:ext cx="44644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i="1" dirty="0" smtClean="0">
                  <a:solidFill>
                    <a:schemeClr val="bg1">
                      <a:lumMod val="50000"/>
                    </a:schemeClr>
                  </a:solidFill>
                </a:rPr>
                <a:t>Virtual Reality to Overcome Exam </a:t>
              </a:r>
            </a:p>
            <a:p>
              <a:pPr algn="ctr"/>
              <a:r>
                <a:rPr lang="tr-TR" sz="2000" i="1" dirty="0" smtClean="0">
                  <a:solidFill>
                    <a:schemeClr val="bg1">
                      <a:lumMod val="50000"/>
                    </a:schemeClr>
                  </a:solidFill>
                </a:rPr>
                <a:t>helps such students to </a:t>
              </a:r>
            </a:p>
            <a:p>
              <a:pPr algn="ctr"/>
              <a:r>
                <a:rPr lang="tr-TR" sz="2000" i="1" dirty="0" smtClean="0">
                  <a:solidFill>
                    <a:schemeClr val="bg1">
                      <a:lumMod val="50000"/>
                    </a:schemeClr>
                  </a:solidFill>
                </a:rPr>
                <a:t>overcome their exam anxiety</a:t>
              </a:r>
            </a:p>
          </p:txBody>
        </p:sp>
        <p:pic>
          <p:nvPicPr>
            <p:cNvPr id="1026" name="Picture 2" descr="Orijinal görseli göst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5688" y="3848663"/>
              <a:ext cx="3232074" cy="2689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urved Up Arrow 11"/>
            <p:cNvSpPr/>
            <p:nvPr/>
          </p:nvSpPr>
          <p:spPr>
            <a:xfrm rot="1424993">
              <a:off x="3613023" y="4043401"/>
              <a:ext cx="2511427" cy="86409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75978" y="5085184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chemeClr val="bg1">
                    <a:lumMod val="50000"/>
                  </a:schemeClr>
                </a:solidFill>
              </a:rPr>
              <a:t>Participate because</a:t>
            </a:r>
          </a:p>
          <a:p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- it is a global and common problem</a:t>
            </a:r>
          </a:p>
          <a:p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- requires multidisiplinary studies</a:t>
            </a:r>
          </a:p>
          <a:p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- involves state of the art technology</a:t>
            </a:r>
          </a:p>
        </p:txBody>
      </p:sp>
    </p:spTree>
    <p:extLst>
      <p:ext uri="{BB962C8B-B14F-4D97-AF65-F5344CB8AC3E}">
        <p14:creationId xmlns:p14="http://schemas.microsoft.com/office/powerpoint/2010/main" val="4032734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MEBİTECH </a:t>
            </a:r>
            <a:r>
              <a:rPr lang="de-DE" dirty="0" smtClean="0"/>
              <a:t>Profile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/>
          </a:p>
        </p:txBody>
      </p:sp>
      <p:pic>
        <p:nvPicPr>
          <p:cNvPr id="10" name="4 Resim" descr="üst-başlık-kısa.jpg"/>
          <p:cNvPicPr>
            <a:picLocks noChangeAspect="1"/>
          </p:cNvPicPr>
          <p:nvPr/>
        </p:nvPicPr>
        <p:blipFill rotWithShape="1">
          <a:blip r:embed="rId3" cstate="print"/>
          <a:srcRect l="70875" t="41023" r="4325" b="920"/>
          <a:stretch/>
        </p:blipFill>
        <p:spPr>
          <a:xfrm>
            <a:off x="3995936" y="1231711"/>
            <a:ext cx="2665896" cy="6851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0942" y="4149080"/>
            <a:ext cx="45271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Selected projects: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MEBİS </a:t>
            </a: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(Information System) 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(TOBB)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E-Zabıta (Konya </a:t>
            </a: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Municipality)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TÜMAS </a:t>
            </a: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(Meteorology General Directorate)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E- </a:t>
            </a: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Dönüşüm (Ministry of Finance) 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(60 firma)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B2B </a:t>
            </a: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Integration (Ministry of Customs)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E-Commerce Portal (İstanbul)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Law Automation and Monitoring Software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Environment, Health and Work Safety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Estimation Analysis Software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 Quality Arrangement Software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83968" y="6623774"/>
            <a:ext cx="43204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Özlem Albayrak</a:t>
            </a:r>
            <a:r>
              <a:rPr lang="en-GB" sz="1100" dirty="0" smtClean="0"/>
              <a:t>, </a:t>
            </a:r>
            <a:r>
              <a:rPr lang="tr-TR" sz="1100" dirty="0" smtClean="0"/>
              <a:t>MEBİTECH, ozlem.albayrak@mebitech.com</a:t>
            </a:r>
            <a:endParaRPr lang="en-GB" sz="11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6183684" y="1816200"/>
            <a:ext cx="2962300" cy="2320686"/>
            <a:chOff x="6183684" y="1816200"/>
            <a:chExt cx="2962300" cy="2320686"/>
          </a:xfrm>
        </p:grpSpPr>
        <p:sp>
          <p:nvSpPr>
            <p:cNvPr id="11" name="TextBox 10"/>
            <p:cNvSpPr txBox="1"/>
            <p:nvPr/>
          </p:nvSpPr>
          <p:spPr>
            <a:xfrm>
              <a:off x="6183684" y="3429000"/>
              <a:ext cx="29623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i="1" dirty="0" smtClean="0">
                  <a:solidFill>
                    <a:schemeClr val="bg1">
                      <a:lumMod val="50000"/>
                    </a:schemeClr>
                  </a:solidFill>
                </a:rPr>
                <a:t>Around 80 </a:t>
              </a:r>
            </a:p>
            <a:p>
              <a:pPr algn="ctr"/>
              <a:r>
                <a:rPr lang="tr-TR" sz="2000" i="1" dirty="0" smtClean="0">
                  <a:solidFill>
                    <a:schemeClr val="bg1">
                      <a:lumMod val="50000"/>
                    </a:schemeClr>
                  </a:solidFill>
                </a:rPr>
                <a:t>software engineers</a:t>
              </a:r>
              <a:endParaRPr lang="en-GB" sz="2000" i="1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6148" name="Picture 4" descr="Orijinal görseli göst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236" y="1816200"/>
              <a:ext cx="2458939" cy="1646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611560" y="1516722"/>
            <a:ext cx="4600148" cy="2530035"/>
            <a:chOff x="611560" y="1516722"/>
            <a:chExt cx="4600148" cy="2530035"/>
          </a:xfrm>
        </p:grpSpPr>
        <p:pic>
          <p:nvPicPr>
            <p:cNvPr id="6146" name="Picture 2" descr="Orijinal görseli göst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916832"/>
              <a:ext cx="4168100" cy="212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val 14"/>
            <p:cNvSpPr/>
            <p:nvPr/>
          </p:nvSpPr>
          <p:spPr>
            <a:xfrm>
              <a:off x="1907704" y="2189012"/>
              <a:ext cx="144016" cy="2011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7" name="Oval 16"/>
            <p:cNvSpPr/>
            <p:nvPr/>
          </p:nvSpPr>
          <p:spPr>
            <a:xfrm>
              <a:off x="2699792" y="2588585"/>
              <a:ext cx="144016" cy="2011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Oval 17"/>
            <p:cNvSpPr/>
            <p:nvPr/>
          </p:nvSpPr>
          <p:spPr>
            <a:xfrm>
              <a:off x="4409950" y="2538645"/>
              <a:ext cx="144016" cy="2011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1560" y="1516722"/>
              <a:ext cx="2962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i="1" dirty="0" smtClean="0">
                  <a:solidFill>
                    <a:schemeClr val="bg1">
                      <a:lumMod val="50000"/>
                    </a:schemeClr>
                  </a:solidFill>
                </a:rPr>
                <a:t>Located in 3 cities</a:t>
              </a:r>
            </a:p>
          </p:txBody>
        </p:sp>
      </p:grpSp>
      <p:grpSp>
        <p:nvGrpSpPr>
          <p:cNvPr id="6145" name="Group 6144"/>
          <p:cNvGrpSpPr/>
          <p:nvPr/>
        </p:nvGrpSpPr>
        <p:grpSpPr>
          <a:xfrm>
            <a:off x="5410621" y="4149080"/>
            <a:ext cx="3697883" cy="2382689"/>
            <a:chOff x="5410621" y="4149080"/>
            <a:chExt cx="3697883" cy="2382689"/>
          </a:xfrm>
        </p:grpSpPr>
        <p:pic>
          <p:nvPicPr>
            <p:cNvPr id="26" name="Grafik 34" descr="logos_folie-our-customers.jpg"/>
            <p:cNvPicPr>
              <a:picLocks noChangeAspect="1"/>
            </p:cNvPicPr>
            <p:nvPr/>
          </p:nvPicPr>
          <p:blipFill rotWithShape="1">
            <a:blip r:embed="rId6" cstate="print"/>
            <a:srcRect t="37968" r="57645" b="39110"/>
            <a:stretch/>
          </p:blipFill>
          <p:spPr bwMode="auto">
            <a:xfrm>
              <a:off x="7079311" y="5085184"/>
              <a:ext cx="2029193" cy="549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144" name="Group 6143"/>
            <p:cNvGrpSpPr/>
            <p:nvPr/>
          </p:nvGrpSpPr>
          <p:grpSpPr>
            <a:xfrm>
              <a:off x="5410621" y="4149080"/>
              <a:ext cx="3482554" cy="2382689"/>
              <a:chOff x="5410621" y="4149080"/>
              <a:chExt cx="3482554" cy="2382689"/>
            </a:xfrm>
          </p:grpSpPr>
          <p:pic>
            <p:nvPicPr>
              <p:cNvPr id="21" name="Picture 2" descr="Turkiye Odalar ve Borsalar Birligi TOBB Logo Vector Downloa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0621" y="5136200"/>
                <a:ext cx="812577" cy="812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0" descr="http://seeklogo.com/images/K/konya-buyuksehir-belediyesi-logo-6E21ADABE9-seeklogo.com.gi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34194" y="4906086"/>
                <a:ext cx="734023" cy="734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4" descr="Devlet Meteoroloji Эsleri Genel Mudurlugu Logo Vector Download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3903" y="5614480"/>
                <a:ext cx="691210" cy="914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16" descr="https://encrypted-tbn1.gstatic.com/images?q=tbn:ANd9GcRKdloB_Gab8zvdZyqiW17K-hbtyk3NNm15shFtOhuZfy0hW2oL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5769" y="5745868"/>
                <a:ext cx="693158" cy="6900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18" descr="http://www.arasedas.com/images/logo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5075" y="5971242"/>
                <a:ext cx="680640" cy="5605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7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7738" y="4259661"/>
                <a:ext cx="878042" cy="6159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8" name="Picture 8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6660" y="5816518"/>
                <a:ext cx="656515" cy="554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9" name="Picture 9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1725" y="4578478"/>
                <a:ext cx="907510" cy="521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" name="Picture 10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14329" y="4149080"/>
                <a:ext cx="879578" cy="5034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1" name="Picture 11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38291" y="4508634"/>
                <a:ext cx="637381" cy="637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635639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Virtual Scenarios with Glasses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7" name="Rectangle 6"/>
          <p:cNvSpPr/>
          <p:nvPr/>
        </p:nvSpPr>
        <p:spPr>
          <a:xfrm>
            <a:off x="4283968" y="6623774"/>
            <a:ext cx="43204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Özlem Albayrak</a:t>
            </a:r>
            <a:r>
              <a:rPr lang="en-GB" sz="1100" dirty="0" smtClean="0"/>
              <a:t>, </a:t>
            </a:r>
            <a:r>
              <a:rPr lang="tr-TR" sz="1100" dirty="0" smtClean="0"/>
              <a:t>MEBİTECH, ozlem.albayrak@mebitech.com</a:t>
            </a:r>
            <a:endParaRPr lang="en-GB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697966"/>
            <a:ext cx="1974471" cy="11057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01" y="3272563"/>
            <a:ext cx="2552700" cy="1790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740" y="2836216"/>
            <a:ext cx="1796455" cy="11548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90087" y="4791026"/>
            <a:ext cx="1531763" cy="15317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1548" y="5159384"/>
            <a:ext cx="1478542" cy="14785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01198" y="1351796"/>
            <a:ext cx="54726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Students will use</a:t>
            </a:r>
          </a:p>
          <a:p>
            <a:pPr algn="ctr"/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GLASSES</a:t>
            </a:r>
          </a:p>
          <a:p>
            <a:pPr algn="ctr"/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to be in</a:t>
            </a:r>
          </a:p>
          <a:p>
            <a:pPr algn="ctr"/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VIRTUAL EXAM ENVIRONMENTS</a:t>
            </a:r>
          </a:p>
          <a:p>
            <a:pPr algn="ctr"/>
            <a:endParaRPr lang="tr-TR" sz="2000" i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tr-TR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tr-TR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tr-TR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tr-TR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tr-TR" sz="1200" i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In Virtual Environments</a:t>
            </a:r>
          </a:p>
          <a:p>
            <a:pPr algn="ctr"/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Students will train themselves to </a:t>
            </a:r>
          </a:p>
          <a:p>
            <a:pPr algn="ctr"/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overcome their anxiety</a:t>
            </a:r>
            <a:endParaRPr lang="en-GB" sz="20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Indicators &amp; Bio feedback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483768" y="371312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Blood pressure</a:t>
            </a:r>
            <a:endParaRPr lang="en-GB" sz="20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3968" y="6623774"/>
            <a:ext cx="43204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Özlem Albayrak</a:t>
            </a:r>
            <a:r>
              <a:rPr lang="en-GB" sz="1100" dirty="0" smtClean="0"/>
              <a:t>, </a:t>
            </a:r>
            <a:r>
              <a:rPr lang="tr-TR" sz="1100" dirty="0" smtClean="0"/>
              <a:t>MEBİTECH, ozlem.albayrak@mebitech.com</a:t>
            </a:r>
            <a:endParaRPr lang="en-GB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208701"/>
            <a:ext cx="1805644" cy="1084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554856"/>
            <a:ext cx="1812222" cy="10494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83768" y="487953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Sweating level</a:t>
            </a:r>
            <a:endParaRPr lang="en-GB" sz="20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19254" b="28563"/>
          <a:stretch/>
        </p:blipFill>
        <p:spPr>
          <a:xfrm>
            <a:off x="755576" y="1499441"/>
            <a:ext cx="4032448" cy="13825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1562" y="4902444"/>
            <a:ext cx="943246" cy="10600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9347" y="3374198"/>
            <a:ext cx="854781" cy="8434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7577" y="5209059"/>
            <a:ext cx="1625154" cy="10814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/>
          <a:srcRect b="12247"/>
          <a:stretch/>
        </p:blipFill>
        <p:spPr>
          <a:xfrm>
            <a:off x="5915461" y="3542234"/>
            <a:ext cx="2256989" cy="14745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69346" y="1451458"/>
            <a:ext cx="4095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Different bio-feedback measurements will  be collected</a:t>
            </a:r>
            <a:endParaRPr lang="en-GB" sz="20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765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Partners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31640" y="1280954"/>
            <a:ext cx="72008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</a:rPr>
              <a:t>Existing </a:t>
            </a:r>
            <a:r>
              <a:rPr lang="en-GB" sz="2000" i="1" dirty="0">
                <a:solidFill>
                  <a:schemeClr val="bg1">
                    <a:lumMod val="50000"/>
                  </a:schemeClr>
                </a:solidFill>
              </a:rPr>
              <a:t>consortium, involved </a:t>
            </a: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</a:rPr>
              <a:t>countries.</a:t>
            </a:r>
            <a:endParaRPr lang="tr-TR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tr-TR" sz="5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tr-TR" sz="20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		MEBİTECH (Turkey)</a:t>
            </a:r>
            <a:endParaRPr lang="en-GB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tr-TR" sz="2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tr-TR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		Middle East Technical University (Turkey)</a:t>
            </a:r>
          </a:p>
          <a:p>
            <a:endParaRPr lang="tr-TR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tr-TR" sz="7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		Başkent University (Turkey)</a:t>
            </a:r>
          </a:p>
          <a:p>
            <a:pPr algn="ctr"/>
            <a:endParaRPr lang="tr-TR" sz="2000" i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tr-TR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tr-TR" sz="2000" i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Looking for:</a:t>
            </a:r>
          </a:p>
          <a:p>
            <a:pPr algn="ctr"/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Technology developers in Virtual Reality from any country</a:t>
            </a:r>
          </a:p>
        </p:txBody>
      </p:sp>
      <p:sp>
        <p:nvSpPr>
          <p:cNvPr id="7" name="Rectangle 6"/>
          <p:cNvSpPr/>
          <p:nvPr/>
        </p:nvSpPr>
        <p:spPr>
          <a:xfrm>
            <a:off x="4283968" y="6623774"/>
            <a:ext cx="43204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Özlem Albayrak</a:t>
            </a:r>
            <a:r>
              <a:rPr lang="en-GB" sz="1100" dirty="0" smtClean="0"/>
              <a:t>, </a:t>
            </a:r>
            <a:r>
              <a:rPr lang="tr-TR" sz="1100" dirty="0" smtClean="0"/>
              <a:t>MEBİTECH, ozlem.albayrak@mebitech.com</a:t>
            </a:r>
            <a:endParaRPr lang="en-GB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05" y="2636912"/>
            <a:ext cx="792088" cy="592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05" y="3295279"/>
            <a:ext cx="814938" cy="637777"/>
          </a:xfrm>
          <a:prstGeom prst="rect">
            <a:avLst/>
          </a:prstGeom>
        </p:spPr>
      </p:pic>
      <p:pic>
        <p:nvPicPr>
          <p:cNvPr id="10" name="4 Resim" descr="giriş.jpg"/>
          <p:cNvPicPr>
            <a:picLocks noChangeAspect="1"/>
          </p:cNvPicPr>
          <p:nvPr/>
        </p:nvPicPr>
        <p:blipFill rotWithShape="1">
          <a:blip r:embed="rId5" cstate="print"/>
          <a:srcRect l="67325" t="69951" r="15350" b="4850"/>
          <a:stretch/>
        </p:blipFill>
        <p:spPr>
          <a:xfrm>
            <a:off x="2442528" y="1840602"/>
            <a:ext cx="642242" cy="70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11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Info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475656" y="1948979"/>
            <a:ext cx="5976664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For more information and for interest to participate please contact:</a:t>
            </a: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</a:rPr>
              <a:t>		Dr. Özlem ALBAYRAK </a:t>
            </a:r>
          </a:p>
          <a:p>
            <a:endParaRPr lang="en-GB" sz="1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ozlem.albayrak@mebitech.com</a:t>
            </a:r>
            <a:endParaRPr lang="tr-TR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5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</a:rPr>
              <a:t>+90(549) 800 5158</a:t>
            </a:r>
          </a:p>
          <a:p>
            <a:endParaRPr lang="en-GB" sz="5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</a:rPr>
              <a:t>Uzay Çağı Cad. 1308 Sok., No:6/17</a:t>
            </a:r>
          </a:p>
          <a:p>
            <a:r>
              <a:rPr lang="tr-TR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</a:rPr>
              <a:t>                            ODTÜ OSTİM Teknokent</a:t>
            </a:r>
          </a:p>
          <a:p>
            <a:r>
              <a:rPr lang="tr-TR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</a:rPr>
              <a:t>                            06170 Yenimahalle ANKARA</a:t>
            </a:r>
          </a:p>
          <a:p>
            <a:endParaRPr lang="en-GB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96952"/>
            <a:ext cx="1632524" cy="16561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83968" y="6623774"/>
            <a:ext cx="43204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Özlem Albayrak</a:t>
            </a:r>
            <a:r>
              <a:rPr lang="en-GB" sz="1100" dirty="0" smtClean="0"/>
              <a:t>, </a:t>
            </a:r>
            <a:r>
              <a:rPr lang="tr-TR" sz="1100" dirty="0" smtClean="0"/>
              <a:t>MEBİTECH, ozlem.albayrak@mebitech.com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163398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ltic-Plus-whi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Celtic-Plus-white</Template>
  <TotalTime>0</TotalTime>
  <Words>319</Words>
  <Application>Microsoft Office PowerPoint</Application>
  <PresentationFormat>On-screen Show (4:3)</PresentationFormat>
  <Paragraphs>111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Celtic-Plus-white</vt:lpstr>
      <vt:lpstr>Celtic-Plus Proposers Day 22 September 2016, İstanbul</vt:lpstr>
      <vt:lpstr>Exam Fear? No longer…</vt:lpstr>
      <vt:lpstr>MEBİTECH Profile</vt:lpstr>
      <vt:lpstr>Virtual Scenarios with Glasses</vt:lpstr>
      <vt:lpstr>Indicators &amp; Bio feedback</vt:lpstr>
      <vt:lpstr>Partners</vt:lpstr>
      <vt:lpstr>Contact Info</vt:lpstr>
    </vt:vector>
  </TitlesOfParts>
  <Company>Eurescom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Plan – RfP Summary</dc:title>
  <dc:creator>Heinz Brüggemann</dc:creator>
  <cp:lastModifiedBy>Peter Herrmann</cp:lastModifiedBy>
  <cp:revision>108</cp:revision>
  <cp:lastPrinted>2014-09-11T12:29:40Z</cp:lastPrinted>
  <dcterms:created xsi:type="dcterms:W3CDTF">2014-06-18T11:29:22Z</dcterms:created>
  <dcterms:modified xsi:type="dcterms:W3CDTF">2016-09-15T14:00:13Z</dcterms:modified>
</cp:coreProperties>
</file>