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2" r:id="rId2"/>
    <p:sldMasterId id="2147483704" r:id="rId3"/>
  </p:sldMasterIdLst>
  <p:notesMasterIdLst>
    <p:notesMasterId r:id="rId20"/>
  </p:notesMasterIdLst>
  <p:handoutMasterIdLst>
    <p:handoutMasterId r:id="rId21"/>
  </p:handoutMasterIdLst>
  <p:sldIdLst>
    <p:sldId id="378" r:id="rId4"/>
    <p:sldId id="374" r:id="rId5"/>
    <p:sldId id="390" r:id="rId6"/>
    <p:sldId id="335" r:id="rId7"/>
    <p:sldId id="380" r:id="rId8"/>
    <p:sldId id="382" r:id="rId9"/>
    <p:sldId id="383" r:id="rId10"/>
    <p:sldId id="384" r:id="rId11"/>
    <p:sldId id="385" r:id="rId12"/>
    <p:sldId id="389" r:id="rId13"/>
    <p:sldId id="387" r:id="rId14"/>
    <p:sldId id="300" r:id="rId15"/>
    <p:sldId id="386" r:id="rId16"/>
    <p:sldId id="388" r:id="rId17"/>
    <p:sldId id="391" r:id="rId18"/>
    <p:sldId id="376" r:id="rId1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Herrmann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9966"/>
    <a:srgbClr val="CC0000"/>
    <a:srgbClr val="FFFFFF"/>
    <a:srgbClr val="FF6699"/>
    <a:srgbClr val="339933"/>
    <a:srgbClr val="CCECFF"/>
    <a:srgbClr val="66FFFF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504" y="10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2T16:27:30.887" idx="1">
    <p:pos x="3536" y="357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002" y="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002" y="645795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05BDF4A9-5CE7-4C2A-B3EF-4E83532E06A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6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6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002" y="0"/>
            <a:ext cx="43006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28638"/>
            <a:ext cx="3422650" cy="256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5" y="3248026"/>
            <a:ext cx="7279108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439"/>
            <a:ext cx="430063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002" y="6421439"/>
            <a:ext cx="430063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201C45B8-8666-4F75-A4E8-9E83490439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4BF21-C90D-4DCB-A829-4C8836586042}" type="slidenum">
              <a:rPr lang="en-GB"/>
              <a:pPr/>
              <a:t>2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15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C0444-D624-4D6F-BC64-4835907CC9BC}" type="slidenum">
              <a:rPr lang="en-GB"/>
              <a:pPr/>
              <a:t>16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4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5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6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7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8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10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12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624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83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8631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609600"/>
            <a:ext cx="7773987" cy="5494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3238B3-25B5-4831-A470-DCFCFAEFA2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25138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027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188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187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199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562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69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797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4176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0514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464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6799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9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41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5375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89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1361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9896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174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632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3077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825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6290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38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3397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92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205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427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36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062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81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687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654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370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67" r:id="rId12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318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hyperlink" Target="https://www.celticplus.eu/running-projects/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://goo.gl/QvHrG4.qr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hyperlink" Target="https://www.celticplus.eu/wp-content/uploads/2016/09/Istanbul-Proposers-Day-Programme-v1.pdf" TargetMode="External"/><Relationship Id="rId5" Type="http://schemas.openxmlformats.org/officeDocument/2006/relationships/image" Target="../media/image32.jpg"/><Relationship Id="rId10" Type="http://schemas.openxmlformats.org/officeDocument/2006/relationships/image" Target="../media/image35.jpeg"/><Relationship Id="rId4" Type="http://schemas.openxmlformats.org/officeDocument/2006/relationships/image" Target="../media/image1.jpeg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18" Type="http://schemas.openxmlformats.org/officeDocument/2006/relationships/image" Target="../media/image19.pn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jpeg"/><Relationship Id="rId10" Type="http://schemas.openxmlformats.org/officeDocument/2006/relationships/image" Target="../media/image11.gif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hyperlink" Target="https://www.celticplus.eu/public-authorities/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5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8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B5CE214-8D4D-4767-BBF8-1501BEE5C628}" type="slidenum">
              <a:rPr lang="en-GB">
                <a:solidFill>
                  <a:srgbClr val="FFFFFF"/>
                </a:solidFill>
              </a:rPr>
              <a:pPr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130425"/>
            <a:ext cx="8352928" cy="1730623"/>
          </a:xfrm>
        </p:spPr>
        <p:txBody>
          <a:bodyPr/>
          <a:lstStyle/>
          <a:p>
            <a:r>
              <a:rPr lang="en-US" sz="3200" dirty="0"/>
              <a:t>How to set up </a:t>
            </a:r>
            <a:r>
              <a:rPr lang="en-US" sz="3200" dirty="0" smtClean="0"/>
              <a:t>a</a:t>
            </a:r>
            <a:br>
              <a:rPr lang="en-US" sz="3200" dirty="0" smtClean="0"/>
            </a:br>
            <a:r>
              <a:rPr lang="en-US" sz="3200" dirty="0" smtClean="0"/>
              <a:t>successful </a:t>
            </a:r>
            <a:r>
              <a:rPr lang="en-US" sz="3200" dirty="0" smtClean="0"/>
              <a:t>Celtic-Plus </a:t>
            </a:r>
            <a:r>
              <a:rPr lang="en-US" sz="3200" dirty="0"/>
              <a:t>project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 smtClean="0"/>
              <a:t>Celtic-Plus </a:t>
            </a:r>
            <a:r>
              <a:rPr lang="en-GB" sz="1800" dirty="0" smtClean="0"/>
              <a:t>Proposers Day</a:t>
            </a:r>
            <a:r>
              <a:rPr lang="en-GB" sz="1800" dirty="0" smtClean="0"/>
              <a:t>, </a:t>
            </a:r>
            <a:r>
              <a:rPr lang="en-GB" sz="1800" dirty="0" smtClean="0"/>
              <a:t>Istanbul</a:t>
            </a:r>
            <a:r>
              <a:rPr lang="en-GB" sz="1800" dirty="0" smtClean="0"/>
              <a:t>, 22 September </a:t>
            </a:r>
            <a:r>
              <a:rPr lang="en-GB" sz="1800" dirty="0"/>
              <a:t>2016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293096"/>
            <a:ext cx="7776864" cy="1129680"/>
          </a:xfrm>
        </p:spPr>
        <p:txBody>
          <a:bodyPr/>
          <a:lstStyle/>
          <a:p>
            <a:r>
              <a:rPr lang="en-US" sz="2200" b="1" i="1" dirty="0" smtClean="0"/>
              <a:t>Peter Herrmann </a:t>
            </a:r>
            <a:endParaRPr lang="en-US" sz="2200" b="1" i="1" dirty="0" smtClean="0"/>
          </a:p>
          <a:p>
            <a:r>
              <a:rPr lang="en-US" sz="2200" b="1" i="1" dirty="0" smtClean="0"/>
              <a:t>Celtic Office </a:t>
            </a:r>
            <a:r>
              <a:rPr lang="en-US" sz="2200" b="1" i="1" dirty="0" smtClean="0"/>
              <a:t>Director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05245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Alternative: Join a Labelled Project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13448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- Projects Overviews at Celtic-Plus website, with status classification of “set-up” or “running”:</a:t>
            </a:r>
          </a:p>
          <a:p>
            <a:r>
              <a:rPr lang="en-GB" b="1" dirty="0">
                <a:hlinkClick r:id="rId5"/>
              </a:rPr>
              <a:t>https://www.celticplus.eu/running-projects</a:t>
            </a:r>
            <a:r>
              <a:rPr lang="en-GB" b="1" dirty="0" smtClean="0">
                <a:hlinkClick r:id="rId5"/>
              </a:rPr>
              <a:t>/</a:t>
            </a:r>
            <a:r>
              <a:rPr lang="en-GB" b="1" dirty="0" smtClean="0"/>
              <a:t> </a:t>
            </a:r>
          </a:p>
          <a:p>
            <a:endParaRPr lang="en-GB" b="1" dirty="0"/>
          </a:p>
          <a:p>
            <a:pPr marL="342900" indent="-342900">
              <a:buFontTx/>
              <a:buChar char="-"/>
            </a:pPr>
            <a:r>
              <a:rPr lang="en-GB" b="1" dirty="0" smtClean="0"/>
              <a:t>In case of interest directly contact the Coordinator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For information on funding contact the Public Authorities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For information on the Programme contact the </a:t>
            </a:r>
            <a:r>
              <a:rPr lang="en-GB" b="1" dirty="0" smtClean="0"/>
              <a:t>Celtic-Plus Office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09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Live Cycle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5" name="Right Arrow 4"/>
          <p:cNvSpPr/>
          <p:nvPr/>
        </p:nvSpPr>
        <p:spPr>
          <a:xfrm>
            <a:off x="708831" y="2039362"/>
            <a:ext cx="813690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9071" y="374781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Idea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66015" y="3952193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Proposal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04520" y="4361760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Submission to Celtic-Plus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746129" y="3968223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Celtic-Plus Label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63085" y="3963529"/>
            <a:ext cx="1607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Kick-Off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05103" y="4541296"/>
            <a:ext cx="286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Get funding in part. countries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746580" y="4031850"/>
            <a:ext cx="176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Mid-Term Review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02885" y="4022454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Final Review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4147" y="1988840"/>
            <a:ext cx="671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 Celtic-Office  supports  with tools, templates  and  advice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708831" y="2399402"/>
            <a:ext cx="288032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Preparation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589151" y="2404363"/>
            <a:ext cx="4167812" cy="72008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Active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237254" y="4283149"/>
            <a:ext cx="235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Cooperation Agreement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 rot="5400000">
            <a:off x="1606131" y="3915101"/>
            <a:ext cx="2026096" cy="432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 rot="5400000">
            <a:off x="2745380" y="3925411"/>
            <a:ext cx="202609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565468" y="4034500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Exploitation</a:t>
            </a:r>
            <a:endParaRPr lang="en-GB" sz="1600" dirty="0"/>
          </a:p>
          <a:p>
            <a:pPr algn="ctr"/>
            <a:r>
              <a:rPr lang="en-GB" sz="1600" dirty="0" smtClean="0"/>
              <a:t>of Results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8406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647" y="116632"/>
            <a:ext cx="7772400" cy="1143000"/>
          </a:xfrm>
        </p:spPr>
        <p:txBody>
          <a:bodyPr/>
          <a:lstStyle/>
          <a:p>
            <a:r>
              <a:rPr lang="en-GB" dirty="0" smtClean="0"/>
              <a:t>Project Set Up Process</a:t>
            </a: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5472608" cy="316835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The Set Up process starts with labelling of the Celtic Project</a:t>
            </a:r>
          </a:p>
          <a:p>
            <a:pPr marL="0" indent="0">
              <a:buNone/>
            </a:pPr>
            <a:endParaRPr lang="en-GB" sz="2000" b="1" dirty="0" smtClean="0"/>
          </a:p>
          <a:p>
            <a:pPr>
              <a:spcBef>
                <a:spcPts val="200"/>
              </a:spcBef>
            </a:pPr>
            <a:r>
              <a:rPr lang="en-GB" sz="2000" dirty="0" smtClean="0"/>
              <a:t>In EUREKA projects the funding is granted by ministries of the participating countries.</a:t>
            </a:r>
          </a:p>
          <a:p>
            <a:pPr>
              <a:spcBef>
                <a:spcPts val="200"/>
              </a:spcBef>
            </a:pPr>
            <a:endParaRPr lang="en-GB" sz="2000" dirty="0" smtClean="0"/>
          </a:p>
          <a:p>
            <a:pPr>
              <a:spcBef>
                <a:spcPts val="200"/>
              </a:spcBef>
            </a:pPr>
            <a:r>
              <a:rPr lang="en-GB" sz="2000" dirty="0" smtClean="0"/>
              <a:t>Projects usually start when mandatory partners have green light for funding.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0648"/>
            <a:ext cx="2429872" cy="3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4581128"/>
            <a:ext cx="79928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9595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9595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9595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GB" sz="2000" kern="0" dirty="0" smtClean="0"/>
              <a:t>The Celtic Office organises monthly phone contacts to help projects to conclude this critical phase.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2000" kern="0" dirty="0" smtClean="0"/>
              <a:t> </a:t>
            </a:r>
          </a:p>
          <a:p>
            <a:pPr>
              <a:spcBef>
                <a:spcPts val="200"/>
              </a:spcBef>
            </a:pPr>
            <a:r>
              <a:rPr lang="en-GB" sz="2000" kern="0" dirty="0" smtClean="0"/>
              <a:t>In the last years a success rate for running projects between 60 and 70 % has been achieved.</a:t>
            </a:r>
          </a:p>
          <a:p>
            <a:pPr>
              <a:spcBef>
                <a:spcPts val="200"/>
              </a:spcBef>
            </a:pPr>
            <a:endParaRPr lang="en-GB" sz="2000" kern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Participation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2FB-845B-4CCB-BEB7-5B32813535AA}" type="slidenum">
              <a:rPr lang="en-GB" smtClean="0">
                <a:solidFill>
                  <a:srgbClr val="FFFFFF"/>
                </a:solidFill>
              </a:rPr>
              <a:pPr/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9" y="1974864"/>
            <a:ext cx="7726971" cy="41904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88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Participation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2FB-845B-4CCB-BEB7-5B32813535AA}" type="slidenum">
              <a:rPr lang="en-GB" smtClean="0">
                <a:solidFill>
                  <a:srgbClr val="FFFFFF"/>
                </a:solidFill>
              </a:rPr>
              <a:pPr/>
              <a:t>14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7" y="1627188"/>
            <a:ext cx="8040260" cy="43220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193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197768"/>
            <a:ext cx="7772400" cy="1143000"/>
          </a:xfrm>
        </p:spPr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Proposers</a:t>
            </a:r>
            <a:r>
              <a:rPr lang="de-DE" dirty="0" smtClean="0"/>
              <a:t> Day</a:t>
            </a:r>
            <a:br>
              <a:rPr lang="de-DE" dirty="0" smtClean="0"/>
            </a:br>
            <a:r>
              <a:rPr lang="de-DE" dirty="0" smtClean="0"/>
              <a:t>in Leuven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Brussels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8064896" cy="2016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1648" y="4568666"/>
            <a:ext cx="667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Registration </a:t>
            </a:r>
            <a:r>
              <a:rPr lang="en-GB" b="1" dirty="0"/>
              <a:t>(will open on September 23)</a:t>
            </a:r>
            <a:endParaRPr lang="en-GB" dirty="0"/>
          </a:p>
          <a:p>
            <a:r>
              <a:rPr lang="en-GB" dirty="0"/>
              <a:t>Please have a look at the </a:t>
            </a:r>
            <a:r>
              <a:rPr lang="en-GB" b="1" u="sng" dirty="0">
                <a:hlinkClick r:id="rId6"/>
              </a:rPr>
              <a:t>Preliminary Programme</a:t>
            </a:r>
            <a:r>
              <a:rPr lang="en-GB" b="1" u="sng" dirty="0"/>
              <a:t>:</a:t>
            </a:r>
            <a:r>
              <a:rPr lang="en-GB" dirty="0"/>
              <a:t> </a:t>
            </a:r>
          </a:p>
        </p:txBody>
      </p:sp>
      <p:pic>
        <p:nvPicPr>
          <p:cNvPr id="10" name="Picture 9" descr="http://goo.gl/QvHrG4.qr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40" y="4340448"/>
            <a:ext cx="1320800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72575" y="5946327"/>
            <a:ext cx="5235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This Event </a:t>
            </a:r>
            <a:r>
              <a:rPr lang="en-GB" b="1" dirty="0" smtClean="0"/>
              <a:t>will </a:t>
            </a:r>
            <a:r>
              <a:rPr lang="en-GB" b="1" dirty="0"/>
              <a:t>kindly </a:t>
            </a:r>
            <a:r>
              <a:rPr lang="en-GB" b="1" dirty="0" smtClean="0"/>
              <a:t>be hosted </a:t>
            </a:r>
            <a:r>
              <a:rPr lang="en-GB" b="1" dirty="0"/>
              <a:t>by: imec,</a:t>
            </a:r>
          </a:p>
        </p:txBody>
      </p:sp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7" y="6024780"/>
            <a:ext cx="974090" cy="24320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47928"/>
            <a:ext cx="816744" cy="6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286642" y="2862064"/>
            <a:ext cx="8605838" cy="1143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itchFamily="34" charset="0"/>
              </a:rPr>
              <a:t>Contact: 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Peter Herrmann</a:t>
            </a:r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itchFamily="34" charset="0"/>
              </a:rPr>
              <a:t>Celtic Office </a:t>
            </a:r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Director</a:t>
            </a:r>
            <a:endParaRPr lang="en-GB" sz="3200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herrmann</a:t>
            </a:r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@celticplus.eu</a:t>
            </a:r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4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Text Box 2069"/>
          <p:cNvSpPr txBox="1">
            <a:spLocks noChangeArrowheads="1"/>
          </p:cNvSpPr>
          <p:nvPr/>
        </p:nvSpPr>
        <p:spPr bwMode="auto">
          <a:xfrm>
            <a:off x="715163" y="332656"/>
            <a:ext cx="7742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dirty="0"/>
              <a:t>CELTIC – </a:t>
            </a:r>
            <a:r>
              <a:rPr lang="en-GB" sz="2800" dirty="0"/>
              <a:t>Organisational</a:t>
            </a:r>
            <a:r>
              <a:rPr lang="en-GB" dirty="0"/>
              <a:t> Structure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7187" y="1340768"/>
            <a:ext cx="8458200" cy="367240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AutoShape 2055"/>
          <p:cNvSpPr>
            <a:spLocks noChangeArrowheads="1"/>
          </p:cNvSpPr>
          <p:nvPr/>
        </p:nvSpPr>
        <p:spPr bwMode="auto">
          <a:xfrm>
            <a:off x="2051720" y="1943100"/>
            <a:ext cx="2286000" cy="762000"/>
          </a:xfrm>
          <a:prstGeom prst="cube">
            <a:avLst>
              <a:gd name="adj" fmla="val 8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CELTIC Core Group</a:t>
            </a:r>
          </a:p>
        </p:txBody>
      </p:sp>
      <p:sp>
        <p:nvSpPr>
          <p:cNvPr id="22" name="AutoShape 2056"/>
          <p:cNvSpPr>
            <a:spLocks noChangeArrowheads="1"/>
          </p:cNvSpPr>
          <p:nvPr/>
        </p:nvSpPr>
        <p:spPr bwMode="auto">
          <a:xfrm>
            <a:off x="2051720" y="1638300"/>
            <a:ext cx="1066800" cy="381000"/>
          </a:xfrm>
          <a:prstGeom prst="cube">
            <a:avLst>
              <a:gd name="adj" fmla="val 2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 Rounded MT Bold" pitchFamily="34" charset="0"/>
              </a:rPr>
              <a:t>Chair</a:t>
            </a:r>
          </a:p>
        </p:txBody>
      </p:sp>
      <p:sp>
        <p:nvSpPr>
          <p:cNvPr id="23" name="AutoShape 2057"/>
          <p:cNvSpPr>
            <a:spLocks noChangeArrowheads="1"/>
          </p:cNvSpPr>
          <p:nvPr/>
        </p:nvSpPr>
        <p:spPr bwMode="auto">
          <a:xfrm>
            <a:off x="3270920" y="1638300"/>
            <a:ext cx="1066800" cy="381000"/>
          </a:xfrm>
          <a:prstGeom prst="cube">
            <a:avLst>
              <a:gd name="adj" fmla="val 2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smtClean="0">
                <a:latin typeface="Arial Rounded MT Bold" pitchFamily="34" charset="0"/>
              </a:rPr>
              <a:t>2 V- Chairs</a:t>
            </a:r>
            <a:endParaRPr lang="en-GB" sz="1200" dirty="0">
              <a:latin typeface="Arial Rounded MT Bold" pitchFamily="34" charset="0"/>
            </a:endParaRPr>
          </a:p>
        </p:txBody>
      </p:sp>
      <p:sp>
        <p:nvSpPr>
          <p:cNvPr id="24" name="AutoShape 2058"/>
          <p:cNvSpPr>
            <a:spLocks noChangeArrowheads="1"/>
          </p:cNvSpPr>
          <p:nvPr/>
        </p:nvSpPr>
        <p:spPr bwMode="auto">
          <a:xfrm>
            <a:off x="5099720" y="1943100"/>
            <a:ext cx="2438400" cy="762000"/>
          </a:xfrm>
          <a:prstGeom prst="cube">
            <a:avLst>
              <a:gd name="adj" fmla="val 890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 Rounded MT Bold" pitchFamily="34" charset="0"/>
              </a:rPr>
              <a:t>CELTIC Support Group</a:t>
            </a:r>
          </a:p>
        </p:txBody>
      </p:sp>
      <p:sp>
        <p:nvSpPr>
          <p:cNvPr id="26" name="AutoShape 2060"/>
          <p:cNvSpPr>
            <a:spLocks noChangeArrowheads="1"/>
          </p:cNvSpPr>
          <p:nvPr/>
        </p:nvSpPr>
        <p:spPr bwMode="auto">
          <a:xfrm>
            <a:off x="5005387" y="3924300"/>
            <a:ext cx="2438400" cy="762000"/>
          </a:xfrm>
          <a:prstGeom prst="cube">
            <a:avLst>
              <a:gd name="adj" fmla="val 8903"/>
            </a:avLst>
          </a:prstGeom>
          <a:gradFill rotWithShape="0">
            <a:gsLst>
              <a:gs pos="0">
                <a:schemeClr val="hlink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CELTIC Office</a:t>
            </a:r>
          </a:p>
        </p:txBody>
      </p:sp>
      <p:sp>
        <p:nvSpPr>
          <p:cNvPr id="27" name="AutoShape 2061"/>
          <p:cNvSpPr>
            <a:spLocks noChangeArrowheads="1"/>
          </p:cNvSpPr>
          <p:nvPr/>
        </p:nvSpPr>
        <p:spPr bwMode="auto">
          <a:xfrm>
            <a:off x="5005387" y="3619500"/>
            <a:ext cx="1066800" cy="381000"/>
          </a:xfrm>
          <a:prstGeom prst="cube">
            <a:avLst>
              <a:gd name="adj" fmla="val 26250"/>
            </a:avLst>
          </a:prstGeom>
          <a:gradFill rotWithShape="0">
            <a:gsLst>
              <a:gs pos="0">
                <a:schemeClr val="hlink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 Rounded MT Bold" pitchFamily="34" charset="0"/>
              </a:rPr>
              <a:t>Director</a:t>
            </a:r>
          </a:p>
        </p:txBody>
      </p:sp>
      <p:sp>
        <p:nvSpPr>
          <p:cNvPr id="29" name="AutoShape 2063"/>
          <p:cNvSpPr>
            <a:spLocks noChangeArrowheads="1"/>
          </p:cNvSpPr>
          <p:nvPr/>
        </p:nvSpPr>
        <p:spPr bwMode="auto">
          <a:xfrm>
            <a:off x="1042987" y="5295900"/>
            <a:ext cx="2438400" cy="762000"/>
          </a:xfrm>
          <a:prstGeom prst="cube">
            <a:avLst>
              <a:gd name="adj" fmla="val 890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Public Authorities</a:t>
            </a:r>
          </a:p>
        </p:txBody>
      </p:sp>
      <p:sp>
        <p:nvSpPr>
          <p:cNvPr id="30" name="AutoShape 2064"/>
          <p:cNvSpPr>
            <a:spLocks noChangeArrowheads="1"/>
          </p:cNvSpPr>
          <p:nvPr/>
        </p:nvSpPr>
        <p:spPr bwMode="auto">
          <a:xfrm>
            <a:off x="4337720" y="22479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2" name="AutoShape 2066"/>
          <p:cNvSpPr>
            <a:spLocks noChangeArrowheads="1"/>
          </p:cNvSpPr>
          <p:nvPr/>
        </p:nvSpPr>
        <p:spPr bwMode="auto">
          <a:xfrm rot="2366077" flipH="1">
            <a:off x="4010870" y="3077801"/>
            <a:ext cx="1143698" cy="230187"/>
          </a:xfrm>
          <a:prstGeom prst="leftRightArrow">
            <a:avLst>
              <a:gd name="adj1" fmla="val 50000"/>
              <a:gd name="adj2" fmla="val 835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3" name="AutoShape 2067"/>
          <p:cNvSpPr>
            <a:spLocks noChangeArrowheads="1"/>
          </p:cNvSpPr>
          <p:nvPr/>
        </p:nvSpPr>
        <p:spPr bwMode="auto">
          <a:xfrm rot="17832656">
            <a:off x="1321073" y="3882436"/>
            <a:ext cx="2571899" cy="228600"/>
          </a:xfrm>
          <a:prstGeom prst="leftRightArrow">
            <a:avLst>
              <a:gd name="adj1" fmla="val 50000"/>
              <a:gd name="adj2" fmla="val 2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4" name="AutoShape 2068" descr="Light downward diagonal"/>
          <p:cNvSpPr>
            <a:spLocks noChangeArrowheads="1"/>
          </p:cNvSpPr>
          <p:nvPr/>
        </p:nvSpPr>
        <p:spPr bwMode="auto">
          <a:xfrm rot="19827251">
            <a:off x="3393467" y="5186783"/>
            <a:ext cx="2157053" cy="169679"/>
          </a:xfrm>
          <a:prstGeom prst="leftRightArrow">
            <a:avLst>
              <a:gd name="adj1" fmla="val 50000"/>
              <a:gd name="adj2" fmla="val 300000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7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Celtic Office situation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1720" y="1136938"/>
            <a:ext cx="5020953" cy="7078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7544" y="1988840"/>
            <a:ext cx="8148340" cy="2497826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4584448"/>
            <a:ext cx="8928992" cy="201290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5556" y="3717032"/>
            <a:ext cx="7992888" cy="1440160"/>
            <a:chOff x="496298" y="433759"/>
            <a:chExt cx="7992888" cy="1440160"/>
          </a:xfrm>
        </p:grpSpPr>
        <p:sp>
          <p:nvSpPr>
            <p:cNvPr id="9" name="Rounded Rectangle 8"/>
            <p:cNvSpPr/>
            <p:nvPr/>
          </p:nvSpPr>
          <p:spPr>
            <a:xfrm>
              <a:off x="496298" y="433759"/>
              <a:ext cx="7992888" cy="14401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Management Team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2998" y="548680"/>
              <a:ext cx="2826365" cy="28803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Chairman: Jacques Magen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96250" y="908720"/>
              <a:ext cx="3396492" cy="28803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Vice-Chair: Valerie Blavette, Orange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08767" y="915361"/>
              <a:ext cx="2880320" cy="28803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Vice-Chair: Jukka Salo, Nokia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3616631" y="5694347"/>
            <a:ext cx="1557131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9047" y="5766355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Office admin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5" name="Oval 14"/>
          <p:cNvSpPr/>
          <p:nvPr/>
        </p:nvSpPr>
        <p:spPr>
          <a:xfrm>
            <a:off x="1891311" y="5729481"/>
            <a:ext cx="1600569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7246" y="5819199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Technical 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7" name="Oval 16"/>
          <p:cNvSpPr/>
          <p:nvPr/>
        </p:nvSpPr>
        <p:spPr>
          <a:xfrm>
            <a:off x="179512" y="5713511"/>
            <a:ext cx="1593721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992" y="5766355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Programme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9" name="Oval 18"/>
          <p:cNvSpPr/>
          <p:nvPr/>
        </p:nvSpPr>
        <p:spPr>
          <a:xfrm>
            <a:off x="5373633" y="5694347"/>
            <a:ext cx="1728192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4978" y="5766355"/>
            <a:ext cx="1327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PR &amp; Marketing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21" name="Oval 20"/>
          <p:cNvSpPr/>
          <p:nvPr/>
        </p:nvSpPr>
        <p:spPr>
          <a:xfrm>
            <a:off x="7236296" y="5694347"/>
            <a:ext cx="1728192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2891" y="5747191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Finance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pic>
        <p:nvPicPr>
          <p:cNvPr id="24" name="Picture 4" descr="http://celticplus.eu/images/logos/CG-EUREKA/Logo_ATOS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681081" cy="4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celticplus.eu/images/logos/CG-EUREKA/BT-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41" y="2252516"/>
            <a:ext cx="1636637" cy="4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celticplus.eu/images/logos/CG-EUREKA/T_Kurzform_4C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43835"/>
            <a:ext cx="1321708" cy="4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celticplus.eu/images/logos/CG-EUREKA/ericcsson-logo_117x4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23" y="2649859"/>
            <a:ext cx="11715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celticplus.eu/images/logos/CG-EUREKA/EUR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56" y="2973785"/>
            <a:ext cx="10287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elticplus.eu/images/logos/CG-EUREKA/Orange-new-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11" y="2326073"/>
            <a:ext cx="638105" cy="6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ttp://celticplus.eu/images/logos/CG-EUREKA/GEMALT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66" y="3269060"/>
            <a:ext cx="1017434" cy="3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://celticplus.eu/images/logos/CG-EUREKA/INDR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09" y="3269060"/>
            <a:ext cx="1091112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://celticplus.eu/images/logos/CG-EUREKA/italtel-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18" y="3283645"/>
            <a:ext cx="980657" cy="3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http://celticplus.eu/images/logos/CG-EUREKA/5066_rad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6" y="2686431"/>
            <a:ext cx="1238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http://celticplus.eu/images/logos/CG-EUREKA/Sieme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95" y="2147714"/>
            <a:ext cx="10287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http://celticplus.eu/images/logos/CG-EUREKA/Telefonic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45" y="3317932"/>
            <a:ext cx="917327" cy="3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http://celticplus.eu/images/logos/CG-EUREKA/Telenor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42" y="2757981"/>
            <a:ext cx="8858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http://celticplus.eu/images/logos/CG-EUREKA/Thales-small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13" y="2898522"/>
            <a:ext cx="1193069" cy="1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 descr="http://celticplus.eu/images/logos/CG-EUREKA/Turkcell/TURKCELL%20TEKNOLOJI-white-smC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70" y="2156163"/>
            <a:ext cx="941953" cy="3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http://celticplus.eu/images/logos/CG-EUREKA/turktelekom_logo-small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54" y="2272676"/>
            <a:ext cx="555126" cy="2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236296" y="1965154"/>
            <a:ext cx="1839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Celtic-Plus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            Core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                  Group</a:t>
            </a:r>
            <a:endParaRPr lang="de-DE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7864" y="5291916"/>
            <a:ext cx="20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CELTIC-PLUS OFFICE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03168" y="1188041"/>
            <a:ext cx="4061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National Authorities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03023" y="4584447"/>
            <a:ext cx="3330657" cy="461665"/>
          </a:xfrm>
          <a:prstGeom prst="rect">
            <a:avLst/>
          </a:prstGeom>
          <a:solidFill>
            <a:srgbClr val="FFFFCC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Celtic Office Director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Peter Herrmann                    </a:t>
            </a:r>
          </a:p>
        </p:txBody>
      </p:sp>
      <p:pic>
        <p:nvPicPr>
          <p:cNvPr id="46" name="Picture 2" descr="2385ED094FD44F4B83CE8C72A4DA40B3@interna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4" y="2686431"/>
            <a:ext cx="1139225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42" y="3208708"/>
            <a:ext cx="1005920" cy="3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89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91679" y="3068960"/>
            <a:ext cx="6336705" cy="25202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Proposal submission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Label decision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 Results to the Submitters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endParaRPr lang="en-GB" sz="24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400" dirty="0" smtClean="0"/>
              <a:t>In Parallel: Contact your national authorities: </a:t>
            </a:r>
            <a:r>
              <a:rPr lang="en-GB" sz="2400" dirty="0" smtClean="0">
                <a:hlinkClick r:id="rId5"/>
              </a:rPr>
              <a:t>https://www.celticplus.eu/public-authorities/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60648"/>
            <a:ext cx="7853432" cy="115212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4 Steps towards the Celtic Label 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46" y="1556792"/>
            <a:ext cx="522579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115212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1: Submission of your Proposal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8095" y="1772816"/>
            <a:ext cx="4895825" cy="3291501"/>
            <a:chOff x="518095" y="1916832"/>
            <a:chExt cx="4895825" cy="329150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95" y="1916832"/>
              <a:ext cx="4895825" cy="329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11560" y="4610801"/>
              <a:ext cx="2808312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92" r="44522" b="54071"/>
          <a:stretch/>
        </p:blipFill>
        <p:spPr bwMode="auto">
          <a:xfrm>
            <a:off x="5652120" y="1501718"/>
            <a:ext cx="3274062" cy="30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427629" y="1412776"/>
            <a:ext cx="23762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22" y="4725144"/>
            <a:ext cx="3290059" cy="18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076056" y="4692018"/>
            <a:ext cx="297687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6419658" y="6237312"/>
            <a:ext cx="1824750" cy="3062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4639" y="5670808"/>
            <a:ext cx="501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CPP (Celtic Call Proposal) template available on Celtic-Plus Web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20491167">
            <a:off x="4001545" y="5296104"/>
            <a:ext cx="1372890" cy="25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2: Evaluation of your Proposal </a:t>
            </a:r>
            <a:endParaRPr lang="en-GB" sz="32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742138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 by the Group of Experts (</a:t>
            </a:r>
            <a:r>
              <a:rPr lang="en-GB" sz="2400" dirty="0" err="1" smtClean="0"/>
              <a:t>GoE</a:t>
            </a:r>
            <a:r>
              <a:rPr lang="en-GB" sz="2400" dirty="0" smtClean="0"/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8884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List of </a:t>
            </a:r>
            <a:r>
              <a:rPr lang="en-GB" dirty="0" smtClean="0">
                <a:solidFill>
                  <a:srgbClr val="0070C0"/>
                </a:solidFill>
              </a:rPr>
              <a:t>Evaluation Criteria: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1. Excellence and technological innovation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2</a:t>
            </a:r>
            <a:r>
              <a:rPr lang="en-GB" sz="1600" dirty="0">
                <a:solidFill>
                  <a:srgbClr val="0070C0"/>
                </a:solidFill>
              </a:rPr>
              <a:t>. Strategic relevance and impact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3</a:t>
            </a:r>
            <a:r>
              <a:rPr lang="en-GB" sz="1600" dirty="0">
                <a:solidFill>
                  <a:srgbClr val="0070C0"/>
                </a:solidFill>
              </a:rPr>
              <a:t>. Potentials for exploitation of the results and for future business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4</a:t>
            </a:r>
            <a:r>
              <a:rPr lang="en-GB" sz="1600" dirty="0">
                <a:solidFill>
                  <a:srgbClr val="0070C0"/>
                </a:solidFill>
              </a:rPr>
              <a:t>. Quality and efficiency of the implementation of the project proposal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5</a:t>
            </a:r>
            <a:r>
              <a:rPr lang="en-GB" sz="1600" dirty="0">
                <a:solidFill>
                  <a:srgbClr val="0070C0"/>
                </a:solidFill>
              </a:rPr>
              <a:t>. Quality of the proposed consortium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955" y="533109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 = Suitable for Labelling</a:t>
            </a:r>
          </a:p>
          <a:p>
            <a:r>
              <a:rPr lang="en-GB" sz="1600" dirty="0" smtClean="0"/>
              <a:t>M = Modifications required</a:t>
            </a:r>
          </a:p>
          <a:p>
            <a:r>
              <a:rPr lang="en-GB" sz="1600" dirty="0" smtClean="0"/>
              <a:t>N = Not suitable for Labelling</a:t>
            </a:r>
            <a:endParaRPr lang="en-GB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71157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400506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Example of a typical outcome of </a:t>
            </a:r>
            <a:r>
              <a:rPr lang="en-GB" sz="1600" dirty="0" err="1" smtClean="0"/>
              <a:t>GoE</a:t>
            </a:r>
            <a:r>
              <a:rPr lang="en-GB" sz="1600" dirty="0" smtClean="0"/>
              <a:t> </a:t>
            </a:r>
            <a:r>
              <a:rPr lang="en-GB" sz="1600" dirty="0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182472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2 Evaluation  </a:t>
            </a:r>
            <a:endParaRPr lang="en-GB" sz="32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7421384" cy="792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GB" sz="2400" dirty="0" smtClean="0"/>
              <a:t>2. Evaluation by Public Authorities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000" dirty="0" smtClean="0"/>
              <a:t>Possible statements for PA evaluations 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000" dirty="0" smtClean="0"/>
              <a:t>Example of a typical outcome of PA Evaluations:</a:t>
            </a:r>
          </a:p>
          <a:p>
            <a:pPr marL="0" indent="0">
              <a:spcBef>
                <a:spcPts val="300"/>
              </a:spcBef>
              <a:buNone/>
            </a:pPr>
            <a:endParaRPr lang="en-GB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3" y="1842645"/>
            <a:ext cx="7933705" cy="8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99306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8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3: Label Decision 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188" y="4293096"/>
            <a:ext cx="8209284" cy="2088232"/>
          </a:xfrm>
        </p:spPr>
        <p:txBody>
          <a:bodyPr/>
          <a:lstStyle/>
          <a:p>
            <a:r>
              <a:rPr lang="en-GB" sz="2400" dirty="0" smtClean="0"/>
              <a:t>The decision on the label of proposals is taken in a common meeting of the Public Authorities and the Celtic Core Group.</a:t>
            </a:r>
          </a:p>
          <a:p>
            <a:r>
              <a:rPr lang="en-GB" sz="2400" dirty="0" smtClean="0"/>
              <a:t>In addition to technical quality and business relevance national priorities can also be a criterion.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17139" y="2231198"/>
            <a:ext cx="4070424" cy="1994520"/>
            <a:chOff x="2699792" y="4157960"/>
            <a:chExt cx="4070424" cy="1994520"/>
          </a:xfrm>
        </p:grpSpPr>
        <p:sp>
          <p:nvSpPr>
            <p:cNvPr id="7" name="Oval 6"/>
            <p:cNvSpPr/>
            <p:nvPr/>
          </p:nvSpPr>
          <p:spPr>
            <a:xfrm>
              <a:off x="4033912" y="4437112"/>
              <a:ext cx="1402183" cy="1440160"/>
            </a:xfrm>
            <a:prstGeom prst="ellipse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033912" y="4157960"/>
              <a:ext cx="2736304" cy="19945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699792" y="4157960"/>
              <a:ext cx="2736304" cy="1994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4901097"/>
              <a:ext cx="815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PAs</a:t>
              </a:r>
              <a:endParaRPr lang="en-GB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2324" y="4685653"/>
              <a:ext cx="10839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 smtClean="0"/>
                <a:t>Celtic</a:t>
              </a:r>
            </a:p>
            <a:p>
              <a:pPr algn="ctr"/>
              <a:r>
                <a:rPr lang="de-DE" sz="2800" dirty="0" smtClean="0"/>
                <a:t>Label</a:t>
              </a:r>
              <a:endParaRPr lang="en-GB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7289" y="4523940"/>
              <a:ext cx="10406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smtClean="0"/>
                <a:t>Celtic</a:t>
              </a:r>
            </a:p>
            <a:p>
              <a:pPr algn="ctr"/>
              <a:r>
                <a:rPr lang="de-DE" sz="2400" dirty="0" smtClean="0"/>
                <a:t>Core</a:t>
              </a:r>
            </a:p>
            <a:p>
              <a:pPr algn="ctr"/>
              <a:r>
                <a:rPr lang="de-DE" sz="2400" dirty="0" smtClean="0"/>
                <a:t>Group</a:t>
              </a:r>
              <a:endParaRPr lang="en-GB" sz="2400" dirty="0"/>
            </a:p>
          </p:txBody>
        </p:sp>
      </p:grpSp>
      <p:sp>
        <p:nvSpPr>
          <p:cNvPr id="12" name="Oval 11"/>
          <p:cNvSpPr/>
          <p:nvPr/>
        </p:nvSpPr>
        <p:spPr>
          <a:xfrm rot="5400000">
            <a:off x="3392584" y="1593045"/>
            <a:ext cx="2736304" cy="199452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101430" y="1222153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GoE</a:t>
            </a:r>
            <a:endParaRPr lang="en-GB" dirty="0" smtClean="0"/>
          </a:p>
          <a:p>
            <a:pPr algn="ctr"/>
            <a:r>
              <a:rPr lang="en-GB" dirty="0" smtClean="0"/>
              <a:t>Evaluation</a:t>
            </a:r>
          </a:p>
          <a:p>
            <a:pPr algn="ctr"/>
            <a:r>
              <a:rPr lang="en-GB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6403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4: Evaluation Result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9820" y="1556792"/>
            <a:ext cx="5156636" cy="4536504"/>
          </a:xfrm>
        </p:spPr>
        <p:txBody>
          <a:bodyPr/>
          <a:lstStyle/>
          <a:p>
            <a:r>
              <a:rPr lang="en-GB" sz="2400" dirty="0" smtClean="0"/>
              <a:t>Label Decision is communicated to proposers within 2 month after submission.</a:t>
            </a:r>
          </a:p>
          <a:p>
            <a:endParaRPr lang="en-GB" sz="2400" dirty="0" smtClean="0"/>
          </a:p>
          <a:p>
            <a:r>
              <a:rPr lang="en-GB" sz="2400" dirty="0" smtClean="0"/>
              <a:t>Labelled Projects are informed by the Celtic Office about the Set up Process.</a:t>
            </a:r>
          </a:p>
          <a:p>
            <a:endParaRPr lang="en-GB" sz="2400" dirty="0" smtClean="0"/>
          </a:p>
          <a:p>
            <a:r>
              <a:rPr lang="en-GB" sz="2400" dirty="0" smtClean="0"/>
              <a:t>Rejected Proposals receive feedback how they could be improved.  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429872" cy="3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5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On-screen Show (4:3)</PresentationFormat>
  <Paragraphs>140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Celtic-Plus-white</vt:lpstr>
      <vt:lpstr>1_Celtic-Plus-white</vt:lpstr>
      <vt:lpstr>2_Celtic-Plus-white</vt:lpstr>
      <vt:lpstr>How to set up a successful Celtic-Plus project  Celtic-Plus Proposers Day, Istanbul, 22 September 2016</vt:lpstr>
      <vt:lpstr>PowerPoint Presentation</vt:lpstr>
      <vt:lpstr>Celtic Office situation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Live Cycle</vt:lpstr>
      <vt:lpstr>Project Set Up Process</vt:lpstr>
      <vt:lpstr>Country Participation</vt:lpstr>
      <vt:lpstr>Country Participation</vt:lpstr>
      <vt:lpstr>Join our next Proposers Day in Leuven near Brussels</vt:lpstr>
      <vt:lpstr>PowerPoint Presentation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CELTIC Office Workplan</dc:title>
  <dc:subject>reviewed</dc:subject>
  <dc:creator>Peter Herrmann</dc:creator>
  <cp:lastModifiedBy>Peter Herrmann</cp:lastModifiedBy>
  <cp:revision>364</cp:revision>
  <cp:lastPrinted>2015-04-22T15:03:39Z</cp:lastPrinted>
  <dcterms:created xsi:type="dcterms:W3CDTF">2003-10-17T18:26:35Z</dcterms:created>
  <dcterms:modified xsi:type="dcterms:W3CDTF">2016-09-19T15:53:03Z</dcterms:modified>
</cp:coreProperties>
</file>