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8" r:id="rId3"/>
    <p:sldId id="277" r:id="rId4"/>
    <p:sldId id="273" r:id="rId5"/>
    <p:sldId id="276" r:id="rId6"/>
    <p:sldId id="274" r:id="rId7"/>
    <p:sldId id="275" r:id="rId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E"/>
    <a:srgbClr val="FFCC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90" d="100"/>
          <a:sy n="90" d="100"/>
        </p:scale>
        <p:origin x="-312"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8A4433-2CBD-4044-ABC1-0B0561D43206}" type="datetimeFigureOut">
              <a:rPr lang="en-GB" smtClean="0"/>
              <a:pPr/>
              <a:t>16/09/2016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568B30-1784-4EA2-828F-1011F6E8DA87}" type="slidenum">
              <a:rPr lang="en-GB" smtClean="0"/>
              <a:pPr/>
              <a:t>‹#›</a:t>
            </a:fld>
            <a:endParaRPr lang="en-GB"/>
          </a:p>
        </p:txBody>
      </p:sp>
    </p:spTree>
    <p:extLst>
      <p:ext uri="{BB962C8B-B14F-4D97-AF65-F5344CB8AC3E}">
        <p14:creationId xmlns:p14="http://schemas.microsoft.com/office/powerpoint/2010/main" val="225464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126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2CA66-A9CB-461C-A236-F69D99339ACF}" type="slidenum">
              <a:rPr lang="en-GB" altLang="en-US"/>
              <a:pPr/>
              <a:t>‹#›</a:t>
            </a:fld>
            <a:endParaRPr lang="en-GB" altLang="en-US"/>
          </a:p>
        </p:txBody>
      </p:sp>
    </p:spTree>
    <p:extLst>
      <p:ext uri="{BB962C8B-B14F-4D97-AF65-F5344CB8AC3E}">
        <p14:creationId xmlns:p14="http://schemas.microsoft.com/office/powerpoint/2010/main" val="414360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smtClean="0"/>
              <a:t>Click to edit Master title style</a:t>
            </a:r>
            <a:endParaRPr lang="en-GB" altLang="en-US" noProof="0" smtClean="0"/>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sp>
        <p:nvSpPr>
          <p:cNvPr id="18436" name="Rectangle 4"/>
          <p:cNvSpPr>
            <a:spLocks noGrp="1" noChangeArrowheads="1"/>
          </p:cNvSpPr>
          <p:nvPr>
            <p:ph type="dt" sz="half" idx="2"/>
          </p:nvPr>
        </p:nvSpPr>
        <p:spPr/>
        <p:txBody>
          <a:bodyPr/>
          <a:lstStyle>
            <a:lvl1pPr>
              <a:defRPr/>
            </a:lvl1pPr>
          </a:lstStyle>
          <a:p>
            <a:endParaRPr lang="en-GB" altLang="en-US" dirty="0"/>
          </a:p>
        </p:txBody>
      </p:sp>
      <p:sp>
        <p:nvSpPr>
          <p:cNvPr id="18437" name="Rectangle 5"/>
          <p:cNvSpPr>
            <a:spLocks noGrp="1" noChangeArrowheads="1"/>
          </p:cNvSpPr>
          <p:nvPr>
            <p:ph type="ftr" sz="quarter" idx="3"/>
          </p:nvPr>
        </p:nvSpPr>
        <p:spPr/>
        <p:txBody>
          <a:bodyPr/>
          <a:lstStyle>
            <a:lvl1pPr>
              <a:defRPr/>
            </a:lvl1pPr>
          </a:lstStyle>
          <a:p>
            <a:endParaRPr lang="en-GB" altLang="en-US" dirty="0"/>
          </a:p>
        </p:txBody>
      </p:sp>
      <p:sp>
        <p:nvSpPr>
          <p:cNvPr id="18439" name="Rectangle 7"/>
          <p:cNvSpPr>
            <a:spLocks noGrp="1" noChangeArrowheads="1"/>
          </p:cNvSpPr>
          <p:nvPr>
            <p:ph type="sldNum" sz="quarter" idx="4"/>
          </p:nvPr>
        </p:nvSpPr>
        <p:spPr>
          <a:xfrm>
            <a:off x="6553200" y="6245225"/>
            <a:ext cx="2133600" cy="476250"/>
          </a:xfrm>
        </p:spPr>
        <p:txBody>
          <a:bodyPr/>
          <a:lstStyle>
            <a:lvl1pPr>
              <a:defRPr/>
            </a:lvl1pPr>
          </a:lstStyle>
          <a:p>
            <a:fld id="{17535B04-7FE3-4FE7-936F-780DBED6C7D4}" type="slidenum">
              <a:rPr lang="en-GB" altLang="en-US" smtClean="0"/>
              <a:pPr/>
              <a:t>‹#›</a:t>
            </a:fld>
            <a:endParaRPr lang="en-GB" alt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667016E-EC09-402D-9B6D-6187AC40653D}" type="slidenum">
              <a:rPr lang="en-GB" altLang="en-US"/>
              <a:pPr/>
              <a:t>‹#›</a:t>
            </a:fld>
            <a:endParaRPr lang="en-GB" altLang="en-US"/>
          </a:p>
        </p:txBody>
      </p:sp>
    </p:spTree>
    <p:extLst>
      <p:ext uri="{BB962C8B-B14F-4D97-AF65-F5344CB8AC3E}">
        <p14:creationId xmlns:p14="http://schemas.microsoft.com/office/powerpoint/2010/main" val="36652309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188913"/>
            <a:ext cx="2057400" cy="5605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1188" y="188913"/>
            <a:ext cx="6019800"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A367CF-8B21-4334-8669-28CA348CE34B}" type="slidenum">
              <a:rPr lang="en-GB" altLang="en-US"/>
              <a:pPr/>
              <a:t>‹#›</a:t>
            </a:fld>
            <a:endParaRPr lang="en-GB" altLang="en-US"/>
          </a:p>
        </p:txBody>
      </p:sp>
    </p:spTree>
    <p:extLst>
      <p:ext uri="{BB962C8B-B14F-4D97-AF65-F5344CB8AC3E}">
        <p14:creationId xmlns:p14="http://schemas.microsoft.com/office/powerpoint/2010/main" val="20548681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1F1B1E-6AFE-4261-906D-D1191F0F518F}" type="slidenum">
              <a:rPr lang="en-GB" altLang="en-US"/>
              <a:pPr/>
              <a:t>‹#›</a:t>
            </a:fld>
            <a:endParaRPr lang="en-GB" altLang="en-US"/>
          </a:p>
        </p:txBody>
      </p:sp>
    </p:spTree>
    <p:extLst>
      <p:ext uri="{BB962C8B-B14F-4D97-AF65-F5344CB8AC3E}">
        <p14:creationId xmlns:p14="http://schemas.microsoft.com/office/powerpoint/2010/main" val="6762409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9D0683-8E1E-4FAC-A2B7-129323BED1DE}" type="slidenum">
              <a:rPr lang="en-GB" altLang="en-US"/>
              <a:pPr/>
              <a:t>‹#›</a:t>
            </a:fld>
            <a:endParaRPr lang="en-GB" altLang="en-US"/>
          </a:p>
        </p:txBody>
      </p:sp>
    </p:spTree>
    <p:extLst>
      <p:ext uri="{BB962C8B-B14F-4D97-AF65-F5344CB8AC3E}">
        <p14:creationId xmlns:p14="http://schemas.microsoft.com/office/powerpoint/2010/main" val="2546195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2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4B39764-904A-4B00-8DD5-C588446B7848}" type="slidenum">
              <a:rPr lang="en-GB" altLang="en-US"/>
              <a:pPr/>
              <a:t>‹#›</a:t>
            </a:fld>
            <a:endParaRPr lang="en-GB" altLang="en-US"/>
          </a:p>
        </p:txBody>
      </p:sp>
    </p:spTree>
    <p:extLst>
      <p:ext uri="{BB962C8B-B14F-4D97-AF65-F5344CB8AC3E}">
        <p14:creationId xmlns:p14="http://schemas.microsoft.com/office/powerpoint/2010/main" val="27993842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1A550CC-E884-493F-AD26-80DAE211801A}" type="slidenum">
              <a:rPr lang="en-GB" altLang="en-US"/>
              <a:pPr/>
              <a:t>‹#›</a:t>
            </a:fld>
            <a:endParaRPr lang="en-GB" altLang="en-US"/>
          </a:p>
        </p:txBody>
      </p:sp>
    </p:spTree>
    <p:extLst>
      <p:ext uri="{BB962C8B-B14F-4D97-AF65-F5344CB8AC3E}">
        <p14:creationId xmlns:p14="http://schemas.microsoft.com/office/powerpoint/2010/main" val="31200551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40ACC1E-F88D-4399-AD3A-9D953CE30C83}" type="slidenum">
              <a:rPr lang="en-GB" altLang="en-US"/>
              <a:pPr/>
              <a:t>‹#›</a:t>
            </a:fld>
            <a:endParaRPr lang="en-GB" altLang="en-US"/>
          </a:p>
        </p:txBody>
      </p:sp>
    </p:spTree>
    <p:extLst>
      <p:ext uri="{BB962C8B-B14F-4D97-AF65-F5344CB8AC3E}">
        <p14:creationId xmlns:p14="http://schemas.microsoft.com/office/powerpoint/2010/main" val="23145455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AB54CC-E810-46E3-BA81-CDDC90221C83}" type="slidenum">
              <a:rPr lang="en-GB" altLang="en-US"/>
              <a:pPr/>
              <a:t>‹#›</a:t>
            </a:fld>
            <a:endParaRPr lang="en-GB" altLang="en-US"/>
          </a:p>
        </p:txBody>
      </p:sp>
    </p:spTree>
    <p:extLst>
      <p:ext uri="{BB962C8B-B14F-4D97-AF65-F5344CB8AC3E}">
        <p14:creationId xmlns:p14="http://schemas.microsoft.com/office/powerpoint/2010/main" val="300633166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3CBA8A-51FA-4FB3-AFAE-0FF3ED630A20}" type="slidenum">
              <a:rPr lang="en-GB" altLang="en-US"/>
              <a:pPr/>
              <a:t>‹#›</a:t>
            </a:fld>
            <a:endParaRPr lang="en-GB" altLang="en-US"/>
          </a:p>
        </p:txBody>
      </p:sp>
    </p:spTree>
    <p:extLst>
      <p:ext uri="{BB962C8B-B14F-4D97-AF65-F5344CB8AC3E}">
        <p14:creationId xmlns:p14="http://schemas.microsoft.com/office/powerpoint/2010/main" val="16525468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54B031-5DCD-4C84-BDFA-81269EC3AB35}" type="slidenum">
              <a:rPr lang="en-GB" altLang="en-US"/>
              <a:pPr/>
              <a:t>‹#›</a:t>
            </a:fld>
            <a:endParaRPr lang="en-GB" altLang="en-US"/>
          </a:p>
        </p:txBody>
      </p:sp>
    </p:spTree>
    <p:extLst>
      <p:ext uri="{BB962C8B-B14F-4D97-AF65-F5344CB8AC3E}">
        <p14:creationId xmlns:p14="http://schemas.microsoft.com/office/powerpoint/2010/main" val="166655401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6111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5367" name="Rectangle 7"/>
          <p:cNvSpPr>
            <a:spLocks noChangeArrowheads="1"/>
          </p:cNvSpPr>
          <p:nvPr/>
        </p:nvSpPr>
        <p:spPr bwMode="auto">
          <a:xfrm>
            <a:off x="7451725" y="6584950"/>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BD17547-DBE1-4B99-9EA9-2E3A7F374022}" type="slidenum">
              <a:rPr lang="en-GB" altLang="en-US" sz="1400" b="1">
                <a:solidFill>
                  <a:schemeClr val="bg1"/>
                </a:solidFill>
              </a:rPr>
              <a:pPr algn="r"/>
              <a:t>‹#›</a:t>
            </a:fld>
            <a:endParaRPr lang="en-GB" altLang="en-US" sz="1400" b="1">
              <a:solidFill>
                <a:schemeClr val="bg1"/>
              </a:solidFill>
            </a:endParaRPr>
          </a:p>
        </p:txBody>
      </p:sp>
      <p:sp>
        <p:nvSpPr>
          <p:cNvPr id="15368" name="Rectangle 8"/>
          <p:cNvSpPr>
            <a:spLocks noGrp="1" noChangeArrowheads="1"/>
          </p:cNvSpPr>
          <p:nvPr>
            <p:ph type="sldNum" sz="quarter" idx="4"/>
          </p:nvPr>
        </p:nvSpPr>
        <p:spPr bwMode="auto">
          <a:xfrm>
            <a:off x="7451725" y="6308725"/>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B8D654AA-748F-4024-9A61-6977FA317985}" type="slidenum">
              <a:rPr lang="en-GB" altLang="en-US"/>
              <a:pPr/>
              <a:t>‹#›</a:t>
            </a:fld>
            <a:endParaRPr lang="en-GB" altLang="en-US"/>
          </a:p>
        </p:txBody>
      </p:sp>
      <p:sp>
        <p:nvSpPr>
          <p:cNvPr id="15370" name="Rectangle 10"/>
          <p:cNvSpPr>
            <a:spLocks noGrp="1" noChangeArrowheads="1"/>
          </p:cNvSpPr>
          <p:nvPr>
            <p:ph type="title"/>
          </p:nvPr>
        </p:nvSpPr>
        <p:spPr bwMode="auto">
          <a:xfrm>
            <a:off x="611188" y="188913"/>
            <a:ext cx="8229600" cy="868362"/>
          </a:xfrm>
          <a:prstGeom prst="rect">
            <a:avLst/>
          </a:prstGeom>
          <a:noFill/>
          <a:ln>
            <a:noFill/>
          </a:ln>
          <a:effectLst>
            <a:outerShdw dist="28398" dir="3806097"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fade/>
  </p:transition>
  <p:hf hdr="0" ftr="0" dt="0"/>
  <p:txStyles>
    <p:title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p:titleStyle>
    <p:bodyStyle>
      <a:lvl1pPr marL="342900" indent="-342900" algn="l" rtl="0" eaLnBrk="1" fontAlgn="base" hangingPunct="1">
        <a:spcBef>
          <a:spcPct val="20000"/>
        </a:spcBef>
        <a:spcAft>
          <a:spcPct val="0"/>
        </a:spcAft>
        <a:buChar char="•"/>
        <a:defRPr sz="3200">
          <a:solidFill>
            <a:srgbClr val="595959"/>
          </a:solidFill>
          <a:latin typeface="+mn-lt"/>
          <a:ea typeface="+mn-ea"/>
          <a:cs typeface="+mn-cs"/>
        </a:defRPr>
      </a:lvl1pPr>
      <a:lvl2pPr marL="742950" indent="-285750" algn="l" rtl="0" eaLnBrk="1" fontAlgn="base" hangingPunct="1">
        <a:spcBef>
          <a:spcPct val="20000"/>
        </a:spcBef>
        <a:spcAft>
          <a:spcPct val="0"/>
        </a:spcAft>
        <a:buChar char="–"/>
        <a:defRPr sz="2800">
          <a:solidFill>
            <a:srgbClr val="595959"/>
          </a:solidFill>
          <a:latin typeface="+mn-lt"/>
        </a:defRPr>
      </a:lvl2pPr>
      <a:lvl3pPr marL="1143000" indent="-228600" algn="l" rtl="0" eaLnBrk="1" fontAlgn="base" hangingPunct="1">
        <a:spcBef>
          <a:spcPct val="20000"/>
        </a:spcBef>
        <a:spcAft>
          <a:spcPct val="0"/>
        </a:spcAft>
        <a:buChar char="•"/>
        <a:defRPr sz="2400">
          <a:solidFill>
            <a:srgbClr val="595959"/>
          </a:solidFill>
          <a:latin typeface="+mn-lt"/>
        </a:defRPr>
      </a:lvl3pPr>
      <a:lvl4pPr marL="1600200" indent="-228600" algn="l" rtl="0" eaLnBrk="1" fontAlgn="base" hangingPunct="1">
        <a:spcBef>
          <a:spcPct val="20000"/>
        </a:spcBef>
        <a:spcAft>
          <a:spcPct val="0"/>
        </a:spcAft>
        <a:buChar char="–"/>
        <a:defRPr sz="2000">
          <a:solidFill>
            <a:srgbClr val="595959"/>
          </a:solidFill>
          <a:latin typeface="+mn-lt"/>
        </a:defRPr>
      </a:lvl4pPr>
      <a:lvl5pPr marL="2057400" indent="-228600" algn="l" rtl="0" eaLnBrk="1" fontAlgn="base" hangingPunct="1">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595959"/>
          </a:solidFill>
          <a:latin typeface="+mn-lt"/>
        </a:defRPr>
      </a:lvl6pPr>
      <a:lvl7pPr marL="2971800" indent="-228600" algn="l" rtl="0" eaLnBrk="1" fontAlgn="base" hangingPunct="1">
        <a:spcBef>
          <a:spcPct val="20000"/>
        </a:spcBef>
        <a:spcAft>
          <a:spcPct val="0"/>
        </a:spcAft>
        <a:buChar char="»"/>
        <a:defRPr sz="2000">
          <a:solidFill>
            <a:srgbClr val="595959"/>
          </a:solidFill>
          <a:latin typeface="+mn-lt"/>
        </a:defRPr>
      </a:lvl7pPr>
      <a:lvl8pPr marL="3429000" indent="-228600" algn="l" rtl="0" eaLnBrk="1" fontAlgn="base" hangingPunct="1">
        <a:spcBef>
          <a:spcPct val="20000"/>
        </a:spcBef>
        <a:spcAft>
          <a:spcPct val="0"/>
        </a:spcAft>
        <a:buChar char="»"/>
        <a:defRPr sz="2000">
          <a:solidFill>
            <a:srgbClr val="595959"/>
          </a:solidFill>
          <a:latin typeface="+mn-lt"/>
        </a:defRPr>
      </a:lvl8pPr>
      <a:lvl9pPr marL="3886200" indent="-228600" algn="l" rtl="0" eaLnBrk="1" fontAlgn="base" hangingPunct="1">
        <a:spcBef>
          <a:spcPct val="20000"/>
        </a:spcBef>
        <a:spcAft>
          <a:spcPct val="0"/>
        </a:spcAft>
        <a:buChar char="»"/>
        <a:defRPr sz="2000">
          <a:solidFill>
            <a:srgbClr val="5959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eiaro.eu/" TargetMode="External"/><Relationship Id="rId2" Type="http://schemas.openxmlformats.org/officeDocument/2006/relationships/hyperlink" Target="mailto:George.Suciu@BEIA.ro"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mailto:george.suciu@beia.ro" TargetMode="External"/><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 Id="rId5" Type="http://schemas.openxmlformats.org/officeDocument/2006/relationships/hyperlink" Target="http://www.beiaro.eu/" TargetMode="External"/><Relationship Id="rId4" Type="http://schemas.openxmlformats.org/officeDocument/2006/relationships/hyperlink" Target="http://www.beia.ro/"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george.suciu@beia.ro" TargetMode="External"/><Relationship Id="rId7" Type="http://schemas.openxmlformats.org/officeDocument/2006/relationships/image" Target="../media/image8.jpeg"/><Relationship Id="rId2" Type="http://schemas.openxmlformats.org/officeDocument/2006/relationships/hyperlink" Target="mailto:George.Suciu@BEIA.ro"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beiaro.eu/" TargetMode="External"/><Relationship Id="rId4" Type="http://schemas.openxmlformats.org/officeDocument/2006/relationships/hyperlink" Target="mailto:george@beia.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909936" y="5013176"/>
            <a:ext cx="28060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7"/>
          <p:cNvSpPr>
            <a:spLocks noGrp="1" noChangeArrowheads="1"/>
          </p:cNvSpPr>
          <p:nvPr>
            <p:ph type="sldNum" sz="quarter" idx="4"/>
          </p:nvPr>
        </p:nvSpPr>
        <p:spPr/>
        <p:txBody>
          <a:bodyPr/>
          <a:lstStyle/>
          <a:p>
            <a:fld id="{8D53FB3E-8C47-4F19-A392-AFCA93838430}" type="slidenum">
              <a:rPr lang="en-GB" altLang="en-US"/>
              <a:pPr/>
              <a:t>1</a:t>
            </a:fld>
            <a:endParaRPr lang="en-GB" altLang="en-US"/>
          </a:p>
        </p:txBody>
      </p:sp>
      <p:sp>
        <p:nvSpPr>
          <p:cNvPr id="72706" name="Rectangle 2"/>
          <p:cNvSpPr>
            <a:spLocks noGrp="1" noChangeArrowheads="1"/>
          </p:cNvSpPr>
          <p:nvPr>
            <p:ph type="ctrTitle"/>
          </p:nvPr>
        </p:nvSpPr>
        <p:spPr>
          <a:xfrm>
            <a:off x="683568" y="1340768"/>
            <a:ext cx="7772400" cy="1470025"/>
          </a:xfrm>
        </p:spPr>
        <p:txBody>
          <a:bodyPr/>
          <a:lstStyle/>
          <a:p>
            <a:r>
              <a:rPr lang="en-US" altLang="en-US" sz="2800" b="0" dirty="0" smtClean="0"/>
              <a:t>Celtic-Plus Proposers Day</a:t>
            </a:r>
            <a:br>
              <a:rPr lang="en-US" altLang="en-US" sz="2800" b="0" dirty="0" smtClean="0"/>
            </a:br>
            <a:r>
              <a:rPr lang="en-US" altLang="en-US" sz="2800" b="0" dirty="0" smtClean="0"/>
              <a:t>22 September 2016, Istanbul</a:t>
            </a:r>
            <a:endParaRPr lang="en-US" altLang="en-US" sz="2800" b="0" dirty="0"/>
          </a:p>
        </p:txBody>
      </p:sp>
      <p:sp>
        <p:nvSpPr>
          <p:cNvPr id="6" name="Rectangle 2"/>
          <p:cNvSpPr txBox="1">
            <a:spLocks noChangeArrowheads="1"/>
          </p:cNvSpPr>
          <p:nvPr/>
        </p:nvSpPr>
        <p:spPr bwMode="auto">
          <a:xfrm>
            <a:off x="35496" y="2564904"/>
            <a:ext cx="907300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4000" kern="0" dirty="0" smtClean="0"/>
              <a:t>IoT/M2M for smart farming using renewable energy</a:t>
            </a:r>
            <a:endParaRPr lang="en-US" altLang="en-US" sz="4000" kern="0" dirty="0"/>
          </a:p>
        </p:txBody>
      </p:sp>
      <p:sp>
        <p:nvSpPr>
          <p:cNvPr id="7" name="Rectangle 2"/>
          <p:cNvSpPr txBox="1">
            <a:spLocks noChangeArrowheads="1"/>
          </p:cNvSpPr>
          <p:nvPr/>
        </p:nvSpPr>
        <p:spPr bwMode="auto">
          <a:xfrm>
            <a:off x="611560" y="390319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ro-RO" altLang="en-US" sz="1800" b="0" i="1" kern="0" dirty="0" smtClean="0"/>
              <a:t>George Suciu – BEIA Consult</a:t>
            </a:r>
            <a:endParaRPr lang="en-US" altLang="en-US" sz="1800" b="0" i="1" kern="0" dirty="0" smtClean="0"/>
          </a:p>
          <a:p>
            <a:r>
              <a:rPr lang="ro-RO" altLang="en-US" sz="1800" b="0" i="1" kern="0" dirty="0" err="1" smtClean="0">
                <a:hlinkClick r:id="rId2"/>
              </a:rPr>
              <a:t>George.Suciu</a:t>
            </a:r>
            <a:r>
              <a:rPr lang="ro-RO" altLang="en-US" sz="1800" b="0" i="1" kern="0" dirty="0" smtClean="0">
                <a:hlinkClick r:id="rId2"/>
              </a:rPr>
              <a:t>@</a:t>
            </a:r>
            <a:r>
              <a:rPr lang="ro-RO" altLang="en-US" sz="1800" b="0" i="1" kern="0" dirty="0" err="1" smtClean="0">
                <a:hlinkClick r:id="rId2"/>
              </a:rPr>
              <a:t>BEIA.ro</a:t>
            </a:r>
            <a:endParaRPr lang="ro-RO" altLang="en-US" sz="1800" b="0" i="1" kern="0" dirty="0" smtClean="0"/>
          </a:p>
          <a:p>
            <a:r>
              <a:rPr lang="ro-RO" altLang="en-US" sz="1800" b="0" i="1" kern="0" dirty="0" err="1" smtClean="0">
                <a:hlinkClick r:id="rId3"/>
              </a:rPr>
              <a:t>www.beiaro.eu</a:t>
            </a:r>
            <a:r>
              <a:rPr lang="ro-RO" altLang="en-US" sz="1800" b="0" i="1" kern="0" dirty="0" smtClean="0"/>
              <a:t> </a:t>
            </a:r>
            <a:endParaRPr lang="en-US" altLang="en-US" sz="1800" b="0" i="1" kern="0" dirty="0" smtClean="0"/>
          </a:p>
          <a:p>
            <a:endParaRPr lang="en-US" altLang="en-US" sz="1800" b="0" i="1" kern="0" dirty="0"/>
          </a:p>
        </p:txBody>
      </p:sp>
      <p:pic>
        <p:nvPicPr>
          <p:cNvPr id="8" name="Picture 14" descr="http://www.beia-telecom.ro/carbadetect/wp-content/uploads/2014/11/beiaconsult_logo.png"/>
          <p:cNvPicPr>
            <a:picLocks noChangeAspect="1" noChangeArrowheads="1"/>
          </p:cNvPicPr>
          <p:nvPr/>
        </p:nvPicPr>
        <p:blipFill>
          <a:blip r:embed="rId4" cstate="print"/>
          <a:srcRect t="19598" b="17255"/>
          <a:stretch>
            <a:fillRect/>
          </a:stretch>
        </p:blipFill>
        <p:spPr bwMode="auto">
          <a:xfrm>
            <a:off x="2555776" y="5085184"/>
            <a:ext cx="1512168" cy="766608"/>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Teaser</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a:p>
        </p:txBody>
      </p:sp>
      <p:sp>
        <p:nvSpPr>
          <p:cNvPr id="5" name="TextBox 4"/>
          <p:cNvSpPr txBox="1"/>
          <p:nvPr/>
        </p:nvSpPr>
        <p:spPr>
          <a:xfrm>
            <a:off x="539552" y="1556792"/>
            <a:ext cx="8064896" cy="4678204"/>
          </a:xfrm>
          <a:prstGeom prst="rect">
            <a:avLst/>
          </a:prstGeom>
          <a:noFill/>
        </p:spPr>
        <p:txBody>
          <a:bodyPr wrap="square" rtlCol="0">
            <a:spAutoFit/>
          </a:bodyPr>
          <a:lstStyle/>
          <a:p>
            <a:pPr>
              <a:buFont typeface="Arial" pitchFamily="34" charset="0"/>
              <a:buChar char="•"/>
            </a:pPr>
            <a:r>
              <a:rPr lang="en-GB" sz="2000" i="1" dirty="0" smtClean="0">
                <a:solidFill>
                  <a:srgbClr val="00B0F0"/>
                </a:solidFill>
              </a:rPr>
              <a:t>What is the main benefit of the idea/proposal?</a:t>
            </a:r>
            <a:endParaRPr lang="ro-RO" sz="2000" i="1" dirty="0" smtClean="0">
              <a:solidFill>
                <a:srgbClr val="00B0F0"/>
              </a:solidFill>
            </a:endParaRPr>
          </a:p>
          <a:p>
            <a:r>
              <a:rPr lang="en-US" sz="2000" dirty="0" smtClean="0"/>
              <a:t>The project will develop a telemetry system with self-diagnosis and auto-configuration functionalities for</a:t>
            </a:r>
            <a:r>
              <a:rPr lang="ro-RO" sz="2000" dirty="0" smtClean="0"/>
              <a:t> </a:t>
            </a:r>
            <a:r>
              <a:rPr lang="ro-RO" sz="2000" dirty="0" err="1" smtClean="0"/>
              <a:t>smart</a:t>
            </a:r>
            <a:r>
              <a:rPr lang="ro-RO" sz="2000" dirty="0" smtClean="0"/>
              <a:t> </a:t>
            </a:r>
            <a:r>
              <a:rPr lang="ro-RO" sz="2000" dirty="0" err="1" smtClean="0"/>
              <a:t>farming</a:t>
            </a:r>
            <a:r>
              <a:rPr lang="ro-RO" sz="2000" dirty="0" smtClean="0"/>
              <a:t> </a:t>
            </a:r>
            <a:r>
              <a:rPr lang="ro-RO" sz="2000" dirty="0" err="1" smtClean="0"/>
              <a:t>using</a:t>
            </a:r>
            <a:r>
              <a:rPr lang="ro-RO" sz="2000" dirty="0" smtClean="0"/>
              <a:t> </a:t>
            </a:r>
            <a:r>
              <a:rPr lang="ro-RO" sz="2000" dirty="0" err="1" smtClean="0"/>
              <a:t>renewable</a:t>
            </a:r>
            <a:r>
              <a:rPr lang="ro-RO" sz="2000" dirty="0" smtClean="0"/>
              <a:t> </a:t>
            </a:r>
            <a:r>
              <a:rPr lang="ro-RO" sz="2000" dirty="0" err="1" smtClean="0"/>
              <a:t>energy</a:t>
            </a:r>
            <a:r>
              <a:rPr lang="ro-RO" sz="2000" dirty="0" smtClean="0"/>
              <a:t> </a:t>
            </a:r>
            <a:r>
              <a:rPr lang="ro-RO" sz="2000" dirty="0" err="1" smtClean="0"/>
              <a:t>sources</a:t>
            </a:r>
            <a:r>
              <a:rPr lang="ro-RO" sz="2000" dirty="0" smtClean="0"/>
              <a:t> for </a:t>
            </a:r>
            <a:r>
              <a:rPr lang="ro-RO" sz="2000" dirty="0" err="1" smtClean="0"/>
              <a:t>powering</a:t>
            </a:r>
            <a:r>
              <a:rPr lang="ro-RO" sz="2000" dirty="0" smtClean="0"/>
              <a:t> </a:t>
            </a:r>
            <a:r>
              <a:rPr lang="ro-RO" sz="2000" dirty="0" err="1" smtClean="0"/>
              <a:t>the</a:t>
            </a:r>
            <a:r>
              <a:rPr lang="ro-RO" sz="2000" dirty="0" smtClean="0"/>
              <a:t> </a:t>
            </a:r>
            <a:r>
              <a:rPr lang="ro-RO" sz="2000" dirty="0" err="1" smtClean="0"/>
              <a:t>system</a:t>
            </a:r>
            <a:r>
              <a:rPr lang="ro-RO" sz="2000" dirty="0" smtClean="0"/>
              <a:t> </a:t>
            </a:r>
            <a:endParaRPr lang="en-GB" sz="2000" i="1" dirty="0" smtClean="0">
              <a:solidFill>
                <a:srgbClr val="00B0F0"/>
              </a:solidFill>
            </a:endParaRPr>
          </a:p>
          <a:p>
            <a:pPr>
              <a:buFont typeface="Arial" pitchFamily="34" charset="0"/>
              <a:buChar char="•"/>
            </a:pPr>
            <a:r>
              <a:rPr lang="de-DE" sz="2000" i="1" dirty="0" err="1" smtClean="0">
                <a:solidFill>
                  <a:srgbClr val="00B0F0"/>
                </a:solidFill>
              </a:rPr>
              <a:t>What</a:t>
            </a:r>
            <a:r>
              <a:rPr lang="de-DE" sz="2000" i="1" dirty="0" smtClean="0">
                <a:solidFill>
                  <a:srgbClr val="00B0F0"/>
                </a:solidFill>
              </a:rPr>
              <a:t> </a:t>
            </a:r>
            <a:r>
              <a:rPr lang="de-DE" sz="2000" i="1" dirty="0" err="1" smtClean="0">
                <a:solidFill>
                  <a:srgbClr val="00B0F0"/>
                </a:solidFill>
              </a:rPr>
              <a:t>makes</a:t>
            </a:r>
            <a:r>
              <a:rPr lang="de-DE" sz="2000" i="1" dirty="0" smtClean="0">
                <a:solidFill>
                  <a:srgbClr val="00B0F0"/>
                </a:solidFill>
              </a:rPr>
              <a:t> </a:t>
            </a:r>
            <a:r>
              <a:rPr lang="de-DE" sz="2000" i="1" dirty="0" err="1" smtClean="0">
                <a:solidFill>
                  <a:srgbClr val="00B0F0"/>
                </a:solidFill>
              </a:rPr>
              <a:t>the</a:t>
            </a:r>
            <a:r>
              <a:rPr lang="de-DE" sz="2000" i="1" dirty="0" smtClean="0">
                <a:solidFill>
                  <a:srgbClr val="00B0F0"/>
                </a:solidFill>
              </a:rPr>
              <a:t> </a:t>
            </a:r>
            <a:r>
              <a:rPr lang="de-DE" sz="2000" i="1" dirty="0" err="1" smtClean="0">
                <a:solidFill>
                  <a:srgbClr val="00B0F0"/>
                </a:solidFill>
              </a:rPr>
              <a:t>added</a:t>
            </a:r>
            <a:r>
              <a:rPr lang="de-DE" sz="2000" i="1" dirty="0" smtClean="0">
                <a:solidFill>
                  <a:srgbClr val="00B0F0"/>
                </a:solidFill>
              </a:rPr>
              <a:t> </a:t>
            </a:r>
            <a:r>
              <a:rPr lang="de-DE" sz="2000" i="1" dirty="0" err="1" smtClean="0">
                <a:solidFill>
                  <a:srgbClr val="00B0F0"/>
                </a:solidFill>
              </a:rPr>
              <a:t>value</a:t>
            </a:r>
            <a:r>
              <a:rPr lang="de-DE" sz="2000" i="1" dirty="0" smtClean="0">
                <a:solidFill>
                  <a:srgbClr val="00B0F0"/>
                </a:solidFill>
              </a:rPr>
              <a:t>?</a:t>
            </a:r>
            <a:endParaRPr lang="ro-RO" sz="2000" i="1" dirty="0" smtClean="0">
              <a:solidFill>
                <a:srgbClr val="00B0F0"/>
              </a:solidFill>
            </a:endParaRPr>
          </a:p>
          <a:p>
            <a:r>
              <a:rPr lang="en-US" sz="2000" dirty="0" smtClean="0"/>
              <a:t>The proposal aims to advance the technology for </a:t>
            </a:r>
            <a:r>
              <a:rPr lang="ro-RO" sz="2000" dirty="0" err="1" smtClean="0"/>
              <a:t>IoT</a:t>
            </a:r>
            <a:r>
              <a:rPr lang="ro-RO" sz="2000" dirty="0" smtClean="0"/>
              <a:t> / </a:t>
            </a:r>
            <a:r>
              <a:rPr lang="en-US" sz="2000" dirty="0" smtClean="0"/>
              <a:t>M2M communications, especially where no GSM coverage is available and to improve the energy efficiency for telemetry with low-power sensors in remote locations by using only a small size solar panel.</a:t>
            </a:r>
            <a:endParaRPr lang="en-GB" sz="2000" i="1" dirty="0" smtClean="0">
              <a:solidFill>
                <a:srgbClr val="00B0F0"/>
              </a:solidFill>
            </a:endParaRPr>
          </a:p>
          <a:p>
            <a:pPr>
              <a:buFont typeface="Arial" pitchFamily="34" charset="0"/>
              <a:buChar char="•"/>
            </a:pPr>
            <a:r>
              <a:rPr lang="de-DE" sz="2000" i="1" dirty="0" err="1" smtClean="0">
                <a:solidFill>
                  <a:srgbClr val="00B0F0"/>
                </a:solidFill>
              </a:rPr>
              <a:t>Why</a:t>
            </a:r>
            <a:r>
              <a:rPr lang="de-DE" sz="2000" i="1" dirty="0" smtClean="0">
                <a:solidFill>
                  <a:srgbClr val="00B0F0"/>
                </a:solidFill>
              </a:rPr>
              <a:t> </a:t>
            </a:r>
            <a:r>
              <a:rPr lang="de-DE" sz="2000" i="1" dirty="0" err="1" smtClean="0">
                <a:solidFill>
                  <a:srgbClr val="00B0F0"/>
                </a:solidFill>
              </a:rPr>
              <a:t>should</a:t>
            </a:r>
            <a:r>
              <a:rPr lang="de-DE" sz="2000" i="1" dirty="0" smtClean="0">
                <a:solidFill>
                  <a:srgbClr val="00B0F0"/>
                </a:solidFill>
              </a:rPr>
              <a:t> I </a:t>
            </a:r>
            <a:r>
              <a:rPr lang="de-DE" sz="2000" i="1" dirty="0" err="1" smtClean="0">
                <a:solidFill>
                  <a:srgbClr val="00B0F0"/>
                </a:solidFill>
              </a:rPr>
              <a:t>participate</a:t>
            </a:r>
            <a:r>
              <a:rPr lang="de-DE" sz="2000" i="1" dirty="0" smtClean="0">
                <a:solidFill>
                  <a:srgbClr val="00B0F0"/>
                </a:solidFill>
              </a:rPr>
              <a:t> in </a:t>
            </a:r>
            <a:r>
              <a:rPr lang="de-DE" sz="2000" i="1" dirty="0" err="1" smtClean="0">
                <a:solidFill>
                  <a:srgbClr val="00B0F0"/>
                </a:solidFill>
              </a:rPr>
              <a:t>the</a:t>
            </a:r>
            <a:r>
              <a:rPr lang="de-DE" sz="2000" i="1" dirty="0" smtClean="0">
                <a:solidFill>
                  <a:srgbClr val="00B0F0"/>
                </a:solidFill>
              </a:rPr>
              <a:t> </a:t>
            </a:r>
            <a:r>
              <a:rPr lang="de-DE" sz="2000" i="1" dirty="0" err="1" smtClean="0">
                <a:solidFill>
                  <a:srgbClr val="00B0F0"/>
                </a:solidFill>
              </a:rPr>
              <a:t>project</a:t>
            </a:r>
            <a:r>
              <a:rPr lang="de-DE" sz="2000" i="1" dirty="0" smtClean="0">
                <a:solidFill>
                  <a:srgbClr val="00B0F0"/>
                </a:solidFill>
              </a:rPr>
              <a:t>?</a:t>
            </a:r>
            <a:endParaRPr lang="ro-RO" sz="2000" i="1" dirty="0" smtClean="0">
              <a:solidFill>
                <a:srgbClr val="00B0F0"/>
              </a:solidFill>
            </a:endParaRPr>
          </a:p>
          <a:p>
            <a:pPr>
              <a:buFont typeface="Arial" pitchFamily="34" charset="0"/>
              <a:buChar char="•"/>
            </a:pPr>
            <a:r>
              <a:rPr lang="en-US" sz="1400" i="1" dirty="0" smtClean="0"/>
              <a:t>Agriculture to feed 9 billion</a:t>
            </a:r>
          </a:p>
          <a:p>
            <a:pPr>
              <a:buFont typeface="Arial" pitchFamily="34" charset="0"/>
              <a:buChar char="•"/>
            </a:pPr>
            <a:r>
              <a:rPr lang="en-US" sz="1400" i="1" dirty="0" smtClean="0"/>
              <a:t>Farmers and big data companies invest in precision agriculture, using sensors, drones, satellites and GPS tracking systems</a:t>
            </a:r>
          </a:p>
          <a:p>
            <a:pPr>
              <a:buFont typeface="Arial" pitchFamily="34" charset="0"/>
              <a:buChar char="•"/>
            </a:pPr>
            <a:r>
              <a:rPr lang="en-US" sz="1400" i="1" dirty="0" smtClean="0"/>
              <a:t>farmers using only one type of precision technologies increased their yield by 16% and cut down water use by 50%.</a:t>
            </a:r>
          </a:p>
          <a:p>
            <a:pPr>
              <a:buFont typeface="Arial" pitchFamily="34" charset="0"/>
              <a:buChar char="•"/>
            </a:pPr>
            <a:r>
              <a:rPr lang="en-US" sz="1400" i="1" dirty="0" smtClean="0"/>
              <a:t>rapid payback using these technologies</a:t>
            </a:r>
          </a:p>
          <a:p>
            <a:pPr>
              <a:buFont typeface="Arial" pitchFamily="34" charset="0"/>
              <a:buChar char="•"/>
            </a:pPr>
            <a:r>
              <a:rPr lang="en-US" sz="1400" i="1" dirty="0" smtClean="0"/>
              <a:t>a 15% savings on seed, fertilizer, and chemicals</a:t>
            </a:r>
            <a:endParaRPr lang="en-GB" sz="1400" i="1" dirty="0"/>
          </a:p>
        </p:txBody>
      </p:sp>
      <p:sp>
        <p:nvSpPr>
          <p:cNvPr id="3" name="Rectangle 2"/>
          <p:cNvSpPr/>
          <p:nvPr/>
        </p:nvSpPr>
        <p:spPr>
          <a:xfrm>
            <a:off x="5580112" y="6623774"/>
            <a:ext cx="2646040" cy="261610"/>
          </a:xfrm>
          <a:prstGeom prst="rect">
            <a:avLst/>
          </a:prstGeom>
        </p:spPr>
        <p:txBody>
          <a:bodyPr wrap="square">
            <a:spAutoFit/>
          </a:bodyPr>
          <a:lstStyle/>
          <a:p>
            <a:r>
              <a:rPr lang="ro-RO" sz="1100" dirty="0" err="1" smtClean="0">
                <a:hlinkClick r:id="rId2"/>
              </a:rPr>
              <a:t>George.Suciu</a:t>
            </a:r>
            <a:r>
              <a:rPr lang="ro-RO" sz="1100" dirty="0" smtClean="0">
                <a:hlinkClick r:id="rId2"/>
              </a:rPr>
              <a:t>@</a:t>
            </a:r>
            <a:r>
              <a:rPr lang="ro-RO" sz="1100" dirty="0" err="1" smtClean="0">
                <a:hlinkClick r:id="rId2"/>
              </a:rPr>
              <a:t>BEIA.ro</a:t>
            </a:r>
            <a:r>
              <a:rPr lang="ro-RO" sz="1100" dirty="0" smtClean="0"/>
              <a:t> </a:t>
            </a:r>
            <a:endParaRPr lang="en-GB" sz="1100" dirty="0"/>
          </a:p>
        </p:txBody>
      </p:sp>
      <p:pic>
        <p:nvPicPr>
          <p:cNvPr id="6" name="Picture 2" descr="https://s-media-cache-ak0.pinimg.com/236x/4d/7b/81/4d7b813efbb9a4443dceff3c51beac9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2492896"/>
            <a:ext cx="971600" cy="971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blog.agcocorp.com/wp-content/uploads/2015/06/2050-challenge-1-farmer-feeds-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6096" y="5517232"/>
            <a:ext cx="2699792" cy="104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7349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Organisation Profile</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3" name="Rectangle 2"/>
          <p:cNvSpPr/>
          <p:nvPr/>
        </p:nvSpPr>
        <p:spPr>
          <a:xfrm>
            <a:off x="5580112" y="6623774"/>
            <a:ext cx="2646040" cy="261610"/>
          </a:xfrm>
          <a:prstGeom prst="rect">
            <a:avLst/>
          </a:prstGeom>
        </p:spPr>
        <p:txBody>
          <a:bodyPr wrap="square">
            <a:spAutoFit/>
          </a:bodyPr>
          <a:lstStyle/>
          <a:p>
            <a:r>
              <a:rPr lang="ro-RO" sz="1100" dirty="0" err="1" smtClean="0">
                <a:hlinkClick r:id="rId2"/>
              </a:rPr>
              <a:t>George.Suciu</a:t>
            </a:r>
            <a:r>
              <a:rPr lang="ro-RO" sz="1100" dirty="0" smtClean="0">
                <a:hlinkClick r:id="rId2"/>
              </a:rPr>
              <a:t>@</a:t>
            </a:r>
            <a:r>
              <a:rPr lang="ro-RO" sz="1100" dirty="0" err="1" smtClean="0">
                <a:hlinkClick r:id="rId2"/>
              </a:rPr>
              <a:t>BEIA.ro</a:t>
            </a:r>
            <a:r>
              <a:rPr lang="ro-RO" sz="1100" dirty="0" smtClean="0"/>
              <a:t> </a:t>
            </a:r>
            <a:endParaRPr lang="en-GB" sz="1100" dirty="0"/>
          </a:p>
        </p:txBody>
      </p:sp>
      <p:graphicFrame>
        <p:nvGraphicFramePr>
          <p:cNvPr id="6" name="Group 394"/>
          <p:cNvGraphicFramePr>
            <a:graphicFrameLocks/>
          </p:cNvGraphicFramePr>
          <p:nvPr/>
        </p:nvGraphicFramePr>
        <p:xfrm>
          <a:off x="389136" y="1484784"/>
          <a:ext cx="8215312" cy="5029092"/>
        </p:xfrm>
        <a:graphic>
          <a:graphicData uri="http://schemas.openxmlformats.org/drawingml/2006/table">
            <a:tbl>
              <a:tblPr/>
              <a:tblGrid>
                <a:gridCol w="2304504"/>
                <a:gridCol w="5910808"/>
              </a:tblGrid>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Company Name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Beia Consult International SRL</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General Manager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George</a:t>
                      </a:r>
                      <a:r>
                        <a:rPr kumimoji="0" lang="ro-RO" sz="1800" b="0" i="0" u="none" strike="noStrike" cap="none" normalizeH="0" baseline="0" dirty="0" smtClean="0">
                          <a:ln>
                            <a:noFill/>
                          </a:ln>
                          <a:solidFill>
                            <a:schemeClr val="tx1"/>
                          </a:solidFill>
                          <a:effectLst/>
                          <a:latin typeface="Times New Roman" pitchFamily="18" charset="0"/>
                        </a:rPr>
                        <a:t> SUCIU Sr. (</a:t>
                      </a:r>
                      <a:r>
                        <a:rPr kumimoji="0" lang="ro-RO" sz="1800" b="0" i="0" u="none" strike="noStrike" cap="none" normalizeH="0" baseline="0" dirty="0" err="1" smtClean="0">
                          <a:ln>
                            <a:noFill/>
                          </a:ln>
                          <a:solidFill>
                            <a:schemeClr val="tx1"/>
                          </a:solidFill>
                          <a:effectLst/>
                          <a:latin typeface="Times New Roman" pitchFamily="18" charset="0"/>
                          <a:hlinkClick r:id="rId3"/>
                        </a:rPr>
                        <a:t>george.suciu</a:t>
                      </a:r>
                      <a:r>
                        <a:rPr kumimoji="0" lang="ro-RO" sz="1800" b="0" i="0" u="none" strike="noStrike" cap="none" normalizeH="0" baseline="0" dirty="0" smtClean="0">
                          <a:ln>
                            <a:noFill/>
                          </a:ln>
                          <a:solidFill>
                            <a:schemeClr val="tx1"/>
                          </a:solidFill>
                          <a:effectLst/>
                          <a:latin typeface="Times New Roman" pitchFamily="18" charset="0"/>
                          <a:hlinkClick r:id="rId3"/>
                        </a:rPr>
                        <a:t>@</a:t>
                      </a:r>
                      <a:r>
                        <a:rPr kumimoji="0" lang="ro-RO" sz="1800" b="0" i="0" u="none" strike="noStrike" cap="none" normalizeH="0" baseline="0" dirty="0" err="1" smtClean="0">
                          <a:ln>
                            <a:noFill/>
                          </a:ln>
                          <a:solidFill>
                            <a:schemeClr val="tx1"/>
                          </a:solidFill>
                          <a:effectLst/>
                          <a:latin typeface="Times New Roman" pitchFamily="18" charset="0"/>
                          <a:hlinkClick r:id="rId3"/>
                        </a:rPr>
                        <a:t>beia.ro</a:t>
                      </a:r>
                      <a:r>
                        <a:rPr kumimoji="0" lang="ro-RO" sz="1800" b="0" i="0" u="none" strike="noStrike" cap="none" normalizeH="0" baseline="0" dirty="0" smtClean="0">
                          <a:ln>
                            <a:noFill/>
                          </a:ln>
                          <a:solidFill>
                            <a:schemeClr val="tx1"/>
                          </a:solidFill>
                          <a:effectLst/>
                          <a:latin typeface="Times New Roman" pitchFamily="18" charset="0"/>
                        </a:rPr>
                        <a:t>) </a:t>
                      </a:r>
                      <a:endParaRPr kumimoji="0" lang="en-US" sz="1800" b="0"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9214">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Tx/>
                        <a:buNone/>
                        <a:tabLst/>
                      </a:pPr>
                      <a:r>
                        <a:rPr kumimoji="0" lang="en-US" sz="2000" b="1" i="0" u="none" strike="noStrike" cap="none" normalizeH="0" baseline="0" dirty="0" smtClean="0">
                          <a:ln>
                            <a:noFill/>
                          </a:ln>
                          <a:solidFill>
                            <a:schemeClr val="tx1"/>
                          </a:solidFill>
                          <a:effectLst/>
                          <a:latin typeface="Times New Roman" pitchFamily="18" charset="0"/>
                        </a:rPr>
                        <a:t>Business Field</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80000"/>
                        <a:buFontTx/>
                        <a:buChar char="•"/>
                        <a:tabLst/>
                      </a:pPr>
                      <a:r>
                        <a:rPr kumimoji="0" lang="ro-RO"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smtClean="0">
                          <a:ln>
                            <a:noFill/>
                          </a:ln>
                          <a:solidFill>
                            <a:schemeClr val="tx1"/>
                          </a:solidFill>
                          <a:effectLst/>
                          <a:latin typeface="Times New Roman" pitchFamily="18" charset="0"/>
                        </a:rPr>
                        <a:t>Trading and distribution of </a:t>
                      </a:r>
                      <a:r>
                        <a:rPr kumimoji="0" lang="ro-RO" sz="1800" b="0" i="0" u="none" strike="noStrike" cap="none" normalizeH="0" baseline="0" dirty="0" smtClean="0">
                          <a:ln>
                            <a:noFill/>
                          </a:ln>
                          <a:solidFill>
                            <a:schemeClr val="tx1"/>
                          </a:solidFill>
                          <a:effectLst/>
                          <a:latin typeface="Times New Roman" pitchFamily="18" charset="0"/>
                        </a:rPr>
                        <a:t>IT &amp; </a:t>
                      </a:r>
                      <a:r>
                        <a:rPr kumimoji="0" lang="en-US" sz="1800" b="0" i="0" u="none" strike="noStrike" cap="none" normalizeH="0" baseline="0" dirty="0" smtClean="0">
                          <a:ln>
                            <a:noFill/>
                          </a:ln>
                          <a:solidFill>
                            <a:schemeClr val="tx1"/>
                          </a:solidFill>
                          <a:effectLst/>
                          <a:latin typeface="Times New Roman" pitchFamily="18" charset="0"/>
                        </a:rPr>
                        <a:t>telecommunications equipment</a:t>
                      </a:r>
                    </a:p>
                    <a:p>
                      <a:pPr marL="0" marR="0" lvl="0" indent="0" algn="l" defTabSz="914400" rtl="0" eaLnBrk="1" fontAlgn="base" latinLnBrk="0" hangingPunct="1">
                        <a:lnSpc>
                          <a:spcPct val="100000"/>
                        </a:lnSpc>
                        <a:spcBef>
                          <a:spcPct val="0"/>
                        </a:spcBef>
                        <a:spcAft>
                          <a:spcPct val="0"/>
                        </a:spcAft>
                        <a:buClr>
                          <a:schemeClr val="tx1"/>
                        </a:buClr>
                        <a:buSzPct val="80000"/>
                        <a:buFontTx/>
                        <a:buChar char="•"/>
                        <a:tabLst/>
                      </a:pPr>
                      <a:r>
                        <a:rPr kumimoji="0" lang="ro-RO" sz="1800" b="0" i="0" u="none" strike="noStrike" cap="none" normalizeH="0" baseline="0" dirty="0" smtClean="0">
                          <a:ln>
                            <a:noFill/>
                          </a:ln>
                          <a:solidFill>
                            <a:schemeClr val="tx1"/>
                          </a:solidFill>
                          <a:effectLst/>
                          <a:latin typeface="Times New Roman" pitchFamily="18" charset="0"/>
                        </a:rPr>
                        <a:t>  National</a:t>
                      </a:r>
                      <a:r>
                        <a:rPr kumimoji="0" lang="en-GB" sz="1800" b="0" i="0" u="none" strike="noStrike" cap="none" normalizeH="0" baseline="0" dirty="0" smtClean="0">
                          <a:ln>
                            <a:noFill/>
                          </a:ln>
                          <a:solidFill>
                            <a:schemeClr val="tx1"/>
                          </a:solidFill>
                          <a:effectLst/>
                          <a:latin typeface="Times New Roman" pitchFamily="18" charset="0"/>
                        </a:rPr>
                        <a:t> and EU</a:t>
                      </a:r>
                      <a:r>
                        <a:rPr kumimoji="0" lang="ro-RO" sz="1800" b="0" i="0" u="none" strike="noStrike" cap="none" normalizeH="0" baseline="0" dirty="0" smtClean="0">
                          <a:ln>
                            <a:noFill/>
                          </a:ln>
                          <a:solidFill>
                            <a:schemeClr val="tx1"/>
                          </a:solidFill>
                          <a:effectLst/>
                          <a:latin typeface="Times New Roman" pitchFamily="18" charset="0"/>
                        </a:rPr>
                        <a:t> R&amp;D</a:t>
                      </a:r>
                      <a:r>
                        <a:rPr kumimoji="0" lang="en-GB" sz="1800" b="0" i="0" u="none" strike="noStrike" cap="none" normalizeH="0" baseline="0" dirty="0" smtClean="0">
                          <a:ln>
                            <a:noFill/>
                          </a:ln>
                          <a:solidFill>
                            <a:schemeClr val="tx1"/>
                          </a:solidFill>
                          <a:effectLst/>
                          <a:latin typeface="Times New Roman" pitchFamily="18" charset="0"/>
                        </a:rPr>
                        <a:t> Projects</a:t>
                      </a:r>
                      <a:r>
                        <a:rPr kumimoji="0" lang="en-GB" sz="28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ct val="0"/>
                        </a:spcAft>
                        <a:buClr>
                          <a:schemeClr val="tx1"/>
                        </a:buClr>
                        <a:buSzPct val="80000"/>
                        <a:buFontTx/>
                        <a:buChar char="•"/>
                        <a:tabLst/>
                      </a:pPr>
                      <a:r>
                        <a:rPr kumimoji="0" lang="ro-RO" sz="1800" b="0" i="0" u="none" strike="noStrike" cap="none" normalizeH="0" baseline="0" dirty="0" smtClean="0">
                          <a:ln>
                            <a:noFill/>
                          </a:ln>
                          <a:solidFill>
                            <a:schemeClr val="tx1"/>
                          </a:solidFill>
                          <a:effectLst/>
                          <a:latin typeface="Times New Roman" pitchFamily="18" charset="0"/>
                        </a:rPr>
                        <a:t>  Telecommunications, </a:t>
                      </a:r>
                      <a:r>
                        <a:rPr kumimoji="0" lang="ro-RO" sz="1800" b="0" i="0" u="none" strike="noStrike" cap="none" normalizeH="0" baseline="0" dirty="0" err="1" smtClean="0">
                          <a:ln>
                            <a:noFill/>
                          </a:ln>
                          <a:solidFill>
                            <a:schemeClr val="tx1"/>
                          </a:solidFill>
                          <a:effectLst/>
                          <a:latin typeface="Times New Roman" pitchFamily="18" charset="0"/>
                        </a:rPr>
                        <a:t>Telemetry</a:t>
                      </a:r>
                      <a:r>
                        <a:rPr kumimoji="0" lang="ro-RO" sz="1800" b="0" i="0" u="none" strike="noStrike" cap="none" normalizeH="0" baseline="0" dirty="0" smtClean="0">
                          <a:ln>
                            <a:noFill/>
                          </a:ln>
                          <a:solidFill>
                            <a:schemeClr val="tx1"/>
                          </a:solidFill>
                          <a:effectLst/>
                          <a:latin typeface="Times New Roman" pitchFamily="18" charset="0"/>
                        </a:rPr>
                        <a:t> &amp; IT </a:t>
                      </a:r>
                      <a:r>
                        <a:rPr kumimoji="0" lang="ro-RO" sz="1800" b="0" i="0" u="none" strike="noStrike" cap="none" normalizeH="0" baseline="0" dirty="0" err="1" smtClean="0">
                          <a:ln>
                            <a:noFill/>
                          </a:ln>
                          <a:solidFill>
                            <a:schemeClr val="tx1"/>
                          </a:solidFill>
                          <a:effectLst/>
                          <a:latin typeface="Times New Roman" pitchFamily="18" charset="0"/>
                        </a:rPr>
                        <a:t>turn-key</a:t>
                      </a:r>
                      <a:r>
                        <a:rPr kumimoji="0" lang="ro-RO" sz="1800" b="0" i="0" u="none" strike="noStrike" cap="none" normalizeH="0" baseline="0" dirty="0" smtClean="0">
                          <a:ln>
                            <a:noFill/>
                          </a:ln>
                          <a:solidFill>
                            <a:schemeClr val="tx1"/>
                          </a:solidFill>
                          <a:effectLst/>
                          <a:latin typeface="Times New Roman" pitchFamily="18" charset="0"/>
                        </a:rPr>
                        <a:t> </a:t>
                      </a:r>
                      <a:r>
                        <a:rPr kumimoji="0" lang="ro-RO" sz="1800" b="0" i="0" u="none" strike="noStrike" cap="none" normalizeH="0" baseline="0" dirty="0" err="1" smtClean="0">
                          <a:ln>
                            <a:noFill/>
                          </a:ln>
                          <a:solidFill>
                            <a:schemeClr val="tx1"/>
                          </a:solidFill>
                          <a:effectLst/>
                          <a:latin typeface="Times New Roman" pitchFamily="18" charset="0"/>
                        </a:rPr>
                        <a:t>projects</a:t>
                      </a:r>
                      <a:r>
                        <a:rPr kumimoji="0" lang="ro-RO" sz="1800" b="0" i="0" u="none" strike="noStrike" cap="none" normalizeH="0" baseline="0" dirty="0" smtClean="0">
                          <a:ln>
                            <a:noFill/>
                          </a:ln>
                          <a:solidFill>
                            <a:schemeClr val="tx1"/>
                          </a:solidFill>
                          <a:effectLst/>
                          <a:latin typeface="Times New Roman" pitchFamily="18" charset="0"/>
                        </a:rPr>
                        <a:t> </a:t>
                      </a:r>
                      <a:endParaRPr kumimoji="0" lang="en-US" sz="1800" b="0"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09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ro-RO" sz="2000" b="1" i="0" u="none" strike="noStrike" cap="none" normalizeH="0" baseline="0" smtClean="0">
                          <a:ln>
                            <a:noFill/>
                          </a:ln>
                          <a:solidFill>
                            <a:schemeClr val="tx1"/>
                          </a:solidFill>
                          <a:effectLst/>
                          <a:latin typeface="Times New Roman" pitchFamily="18" charset="0"/>
                        </a:rPr>
                        <a:t>Team</a:t>
                      </a:r>
                      <a:endParaRPr kumimoji="0" lang="en-US" sz="2000" b="1" i="0" u="none" strike="noStrike" cap="none" normalizeH="0" baseline="0" smtClean="0">
                        <a:ln>
                          <a:noFill/>
                        </a:ln>
                        <a:solidFill>
                          <a:schemeClr val="tx1"/>
                        </a:solidFill>
                        <a:effectLst/>
                        <a:latin typeface="Times New Roman" pitchFamily="18"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Total</a:t>
                      </a:r>
                      <a:r>
                        <a:rPr kumimoji="0" lang="ro-RO" sz="1800" b="0" i="0" u="none" strike="noStrike" cap="none" normalizeH="0" baseline="0" dirty="0" smtClean="0">
                          <a:ln>
                            <a:noFill/>
                          </a:ln>
                          <a:solidFill>
                            <a:schemeClr val="tx1"/>
                          </a:solidFill>
                          <a:effectLst/>
                          <a:latin typeface="Times New Roman" pitchFamily="18" charset="0"/>
                        </a:rPr>
                        <a:t> of </a:t>
                      </a:r>
                      <a:r>
                        <a:rPr kumimoji="0" lang="en-US" sz="1800" b="0" i="0" u="none" strike="noStrike" cap="none" normalizeH="0" baseline="0" dirty="0" smtClean="0">
                          <a:ln>
                            <a:noFill/>
                          </a:ln>
                          <a:solidFill>
                            <a:schemeClr val="tx1"/>
                          </a:solidFill>
                          <a:effectLst/>
                          <a:latin typeface="Times New Roman" pitchFamily="18" charset="0"/>
                        </a:rPr>
                        <a:t>40 employees</a:t>
                      </a:r>
                      <a:r>
                        <a:rPr kumimoji="0" lang="ro-RO"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rPr>
                        <a:t> 20 engineers, 13 R&amp;D employees (2 </a:t>
                      </a:r>
                      <a:r>
                        <a:rPr kumimoji="0" lang="en-US" sz="1800" b="0" i="0" u="none" strike="noStrike" cap="none" normalizeH="0" baseline="0" dirty="0" err="1" smtClean="0">
                          <a:ln>
                            <a:noFill/>
                          </a:ln>
                          <a:solidFill>
                            <a:schemeClr val="tx1"/>
                          </a:solidFill>
                          <a:effectLst/>
                          <a:latin typeface="Times New Roman" pitchFamily="18" charset="0"/>
                        </a:rPr>
                        <a:t>Ph.Ds</a:t>
                      </a:r>
                      <a:r>
                        <a:rPr kumimoji="0" lang="en-US" sz="1800" b="0" i="0" u="none" strike="noStrike" cap="none" normalizeH="0" baseline="0" dirty="0" smtClean="0">
                          <a:ln>
                            <a:noFill/>
                          </a:ln>
                          <a:solidFill>
                            <a:schemeClr val="tx1"/>
                          </a:solidFill>
                          <a:effectLst/>
                          <a:latin typeface="Times New Roman" pitchFamily="18" charset="0"/>
                        </a:rPr>
                        <a:t>, 1 </a:t>
                      </a:r>
                      <a:r>
                        <a:rPr kumimoji="0" lang="en-US" sz="1800" b="0" i="0" u="none" strike="noStrike" cap="none" normalizeH="0" baseline="0" dirty="0" err="1" smtClean="0">
                          <a:ln>
                            <a:noFill/>
                          </a:ln>
                          <a:solidFill>
                            <a:schemeClr val="tx1"/>
                          </a:solidFill>
                          <a:effectLst/>
                          <a:latin typeface="Times New Roman" pitchFamily="18" charset="0"/>
                        </a:rPr>
                        <a:t>Ph.D</a:t>
                      </a:r>
                      <a:r>
                        <a:rPr kumimoji="0" lang="en-US" sz="1800" b="0" i="0" u="none" strike="noStrike" cap="none" normalizeH="0" baseline="0" dirty="0" smtClean="0">
                          <a:ln>
                            <a:noFill/>
                          </a:ln>
                          <a:solidFill>
                            <a:schemeClr val="tx1"/>
                          </a:solidFill>
                          <a:effectLst/>
                          <a:latin typeface="Times New Roman" pitchFamily="18" charset="0"/>
                        </a:rPr>
                        <a:t> candidate, 5 senior researchers, and 5 junior researchers)</a:t>
                      </a:r>
                      <a:r>
                        <a:rPr kumimoji="0" lang="ro-RO"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smtClean="0">
                          <a:ln>
                            <a:noFill/>
                          </a:ln>
                          <a:solidFill>
                            <a:schemeClr val="tx1"/>
                          </a:solidFill>
                          <a:effectLst/>
                          <a:latin typeface="Times New Roman" pitchFamily="18" charset="0"/>
                        </a:rPr>
                        <a:t>7 management personnel</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Headquarter</a:t>
                      </a:r>
                      <a:r>
                        <a:rPr kumimoji="0" lang="ro-RO" sz="2000" b="1" i="0" u="none" strike="noStrike" cap="none" normalizeH="0" baseline="0" smtClean="0">
                          <a:ln>
                            <a:noFill/>
                          </a:ln>
                          <a:solidFill>
                            <a:schemeClr val="tx1"/>
                          </a:solidFill>
                          <a:effectLst/>
                          <a:latin typeface="Times New Roman" pitchFamily="18" charset="0"/>
                        </a:rPr>
                        <a:t>s</a:t>
                      </a:r>
                      <a:endParaRPr kumimoji="0" lang="en-US" sz="2000" b="1" i="0" u="none" strike="noStrike" cap="none" normalizeH="0" baseline="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12</a:t>
                      </a:r>
                      <a:r>
                        <a:rPr kumimoji="0" lang="ro-RO"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rPr>
                        <a:t>Poiana</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rPr>
                        <a:t>Narciselor</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rPr>
                        <a:t>st</a:t>
                      </a:r>
                      <a:r>
                        <a:rPr kumimoji="0" lang="en-US" sz="1800" b="0" i="0" u="none" strike="noStrike" cap="none" normalizeH="0" baseline="0" dirty="0" smtClean="0">
                          <a:ln>
                            <a:noFill/>
                          </a:ln>
                          <a:solidFill>
                            <a:schemeClr val="tx1"/>
                          </a:solidFill>
                          <a:effectLst/>
                          <a:latin typeface="Times New Roman" pitchFamily="18" charset="0"/>
                        </a:rPr>
                        <a:t>.</a:t>
                      </a:r>
                      <a:r>
                        <a:rPr kumimoji="0" lang="ro-RO"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rPr>
                        <a:t> sect.1</a:t>
                      </a:r>
                      <a:r>
                        <a:rPr kumimoji="0" lang="ro-RO"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rPr>
                        <a:t> Bucharest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Tel / Fax</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Tel</a:t>
                      </a:r>
                      <a:r>
                        <a:rPr kumimoji="0" lang="ro-RO" sz="1800" b="0" i="0" u="none" strike="noStrike" cap="none" normalizeH="0" baseline="0" smtClean="0">
                          <a:ln>
                            <a:noFill/>
                          </a:ln>
                          <a:solidFill>
                            <a:schemeClr val="tx1"/>
                          </a:solidFill>
                          <a:effectLst/>
                          <a:latin typeface="Times New Roman" pitchFamily="18" charset="0"/>
                        </a:rPr>
                        <a:t>:</a:t>
                      </a:r>
                      <a:r>
                        <a:rPr kumimoji="0" lang="en-US" sz="1800" b="0" i="0" u="none" strike="noStrike" cap="none" normalizeH="0" baseline="0" smtClean="0">
                          <a:ln>
                            <a:noFill/>
                          </a:ln>
                          <a:solidFill>
                            <a:schemeClr val="tx1"/>
                          </a:solidFill>
                          <a:effectLst/>
                          <a:latin typeface="Times New Roman" pitchFamily="18" charset="0"/>
                        </a:rPr>
                        <a:t> +4</a:t>
                      </a:r>
                      <a:r>
                        <a:rPr kumimoji="0" lang="ro-RO" sz="1800" b="0" i="0" u="none" strike="noStrike" cap="none" normalizeH="0" baseline="0" smtClean="0">
                          <a:ln>
                            <a:noFill/>
                          </a:ln>
                          <a:solidFill>
                            <a:schemeClr val="tx1"/>
                          </a:solidFill>
                          <a:effectLst/>
                          <a:latin typeface="Times New Roman" pitchFamily="18" charset="0"/>
                        </a:rPr>
                        <a:t>0 </a:t>
                      </a:r>
                      <a:r>
                        <a:rPr kumimoji="0" lang="en-US" sz="1800" b="0" i="0" u="none" strike="noStrike" cap="none" normalizeH="0" baseline="0" smtClean="0">
                          <a:ln>
                            <a:noFill/>
                          </a:ln>
                          <a:solidFill>
                            <a:schemeClr val="tx1"/>
                          </a:solidFill>
                          <a:effectLst/>
                          <a:latin typeface="Times New Roman" pitchFamily="18" charset="0"/>
                        </a:rPr>
                        <a:t>21</a:t>
                      </a:r>
                      <a:r>
                        <a:rPr kumimoji="0" lang="ro-RO" sz="1800" b="0" i="0" u="none" strike="noStrike" cap="none" normalizeH="0" baseline="0" smtClean="0">
                          <a:ln>
                            <a:noFill/>
                          </a:ln>
                          <a:solidFill>
                            <a:schemeClr val="tx1"/>
                          </a:solidFill>
                          <a:effectLst/>
                          <a:latin typeface="Times New Roman" pitchFamily="18" charset="0"/>
                        </a:rPr>
                        <a:t> </a:t>
                      </a:r>
                      <a:r>
                        <a:rPr kumimoji="0" lang="en-US" sz="1800" b="0" i="0" u="none" strike="noStrike" cap="none" normalizeH="0" baseline="0" smtClean="0">
                          <a:ln>
                            <a:noFill/>
                          </a:ln>
                          <a:solidFill>
                            <a:schemeClr val="tx1"/>
                          </a:solidFill>
                          <a:effectLst/>
                          <a:latin typeface="Times New Roman" pitchFamily="18" charset="0"/>
                        </a:rPr>
                        <a:t>3</a:t>
                      </a:r>
                      <a:r>
                        <a:rPr kumimoji="0" lang="ro-RO" sz="1800" b="0" i="0" u="none" strike="noStrike" cap="none" normalizeH="0" baseline="0" smtClean="0">
                          <a:ln>
                            <a:noFill/>
                          </a:ln>
                          <a:solidFill>
                            <a:schemeClr val="tx1"/>
                          </a:solidFill>
                          <a:effectLst/>
                          <a:latin typeface="Times New Roman" pitchFamily="18" charset="0"/>
                        </a:rPr>
                        <a:t>32 3005</a:t>
                      </a:r>
                      <a:r>
                        <a:rPr kumimoji="0" lang="en-US" sz="1800" b="0" i="0" u="none" strike="noStrike" cap="none" normalizeH="0" baseline="0" smtClean="0">
                          <a:ln>
                            <a:noFill/>
                          </a:ln>
                          <a:solidFill>
                            <a:schemeClr val="tx1"/>
                          </a:solidFill>
                          <a:effectLst/>
                          <a:latin typeface="Times New Roman" pitchFamily="18" charset="0"/>
                        </a:rPr>
                        <a:t>    Fax</a:t>
                      </a:r>
                      <a:r>
                        <a:rPr kumimoji="0" lang="ro-RO" sz="1800" b="0" i="0" u="none" strike="noStrike" cap="none" normalizeH="0" baseline="0" smtClean="0">
                          <a:ln>
                            <a:noFill/>
                          </a:ln>
                          <a:solidFill>
                            <a:schemeClr val="tx1"/>
                          </a:solidFill>
                          <a:effectLst/>
                          <a:latin typeface="Times New Roman" pitchFamily="18" charset="0"/>
                        </a:rPr>
                        <a:t>:</a:t>
                      </a:r>
                      <a:r>
                        <a:rPr kumimoji="0" lang="en-US" sz="1800" b="0" i="0" u="none" strike="noStrike" cap="none" normalizeH="0" baseline="0" smtClean="0">
                          <a:ln>
                            <a:noFill/>
                          </a:ln>
                          <a:solidFill>
                            <a:schemeClr val="tx1"/>
                          </a:solidFill>
                          <a:effectLst/>
                          <a:latin typeface="Times New Roman" pitchFamily="18" charset="0"/>
                        </a:rPr>
                        <a:t> +4</a:t>
                      </a:r>
                      <a:r>
                        <a:rPr kumimoji="0" lang="ro-RO" sz="1800" b="0" i="0" u="none" strike="noStrike" cap="none" normalizeH="0" baseline="0" smtClean="0">
                          <a:ln>
                            <a:noFill/>
                          </a:ln>
                          <a:solidFill>
                            <a:schemeClr val="tx1"/>
                          </a:solidFill>
                          <a:effectLst/>
                          <a:latin typeface="Times New Roman" pitchFamily="18" charset="0"/>
                        </a:rPr>
                        <a:t>0 </a:t>
                      </a:r>
                      <a:r>
                        <a:rPr kumimoji="0" lang="en-US" sz="1800" b="0" i="0" u="none" strike="noStrike" cap="none" normalizeH="0" baseline="0" smtClean="0">
                          <a:ln>
                            <a:noFill/>
                          </a:ln>
                          <a:solidFill>
                            <a:schemeClr val="tx1"/>
                          </a:solidFill>
                          <a:effectLst/>
                          <a:latin typeface="Times New Roman" pitchFamily="18" charset="0"/>
                        </a:rPr>
                        <a:t>21</a:t>
                      </a:r>
                      <a:r>
                        <a:rPr kumimoji="0" lang="ro-RO" sz="1800" b="0" i="0" u="none" strike="noStrike" cap="none" normalizeH="0" baseline="0" smtClean="0">
                          <a:ln>
                            <a:noFill/>
                          </a:ln>
                          <a:solidFill>
                            <a:schemeClr val="tx1"/>
                          </a:solidFill>
                          <a:effectLst/>
                          <a:latin typeface="Times New Roman" pitchFamily="18" charset="0"/>
                        </a:rPr>
                        <a:t> </a:t>
                      </a:r>
                      <a:r>
                        <a:rPr kumimoji="0" lang="en-US" sz="1800" b="0" i="0" u="none" strike="noStrike" cap="none" normalizeH="0" baseline="0" smtClean="0">
                          <a:ln>
                            <a:noFill/>
                          </a:ln>
                          <a:solidFill>
                            <a:schemeClr val="tx1"/>
                          </a:solidFill>
                          <a:effectLst/>
                          <a:latin typeface="Times New Roman" pitchFamily="18" charset="0"/>
                        </a:rPr>
                        <a:t>3</a:t>
                      </a:r>
                      <a:r>
                        <a:rPr kumimoji="0" lang="ro-RO" sz="1800" b="0" i="0" u="none" strike="noStrike" cap="none" normalizeH="0" baseline="0" smtClean="0">
                          <a:ln>
                            <a:noFill/>
                          </a:ln>
                          <a:solidFill>
                            <a:schemeClr val="tx1"/>
                          </a:solidFill>
                          <a:effectLst/>
                          <a:latin typeface="Times New Roman" pitchFamily="18" charset="0"/>
                        </a:rPr>
                        <a:t>32 3006</a:t>
                      </a:r>
                      <a:endParaRPr kumimoji="0" lang="en-US" sz="1800" b="0" i="0" u="none" strike="noStrike" cap="none" normalizeH="0" baseline="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Home Page </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1" i="1" u="none" strike="noStrike" cap="none" normalizeH="0" baseline="0" smtClean="0">
                          <a:ln>
                            <a:noFill/>
                          </a:ln>
                          <a:solidFill>
                            <a:schemeClr val="accent1"/>
                          </a:solidFill>
                          <a:effectLst/>
                          <a:latin typeface="Times New Roman" pitchFamily="18" charset="0"/>
                          <a:hlinkClick r:id="rId4"/>
                        </a:rPr>
                        <a:t>www.beia.ro</a:t>
                      </a:r>
                      <a:r>
                        <a:rPr kumimoji="0" lang="en-US" sz="1800" b="1" i="1" u="none" strike="noStrike" cap="none" normalizeH="0" baseline="0" smtClean="0">
                          <a:ln>
                            <a:noFill/>
                          </a:ln>
                          <a:solidFill>
                            <a:schemeClr val="accent1"/>
                          </a:solidFill>
                          <a:effectLst/>
                          <a:latin typeface="Times New Roman" pitchFamily="18" charset="0"/>
                        </a:rPr>
                        <a:t>, </a:t>
                      </a:r>
                      <a:r>
                        <a:rPr kumimoji="0" lang="en-US" sz="1800" b="1" i="1" u="none" strike="noStrike" cap="none" normalizeH="0" baseline="0" smtClean="0">
                          <a:ln>
                            <a:noFill/>
                          </a:ln>
                          <a:solidFill>
                            <a:schemeClr val="accent1"/>
                          </a:solidFill>
                          <a:effectLst/>
                          <a:latin typeface="Times New Roman" pitchFamily="18" charset="0"/>
                          <a:hlinkClick r:id="rId5"/>
                        </a:rPr>
                        <a:t>www.beiaro.eu</a:t>
                      </a:r>
                      <a:r>
                        <a:rPr kumimoji="0" lang="en-US" sz="1800" b="1" i="1" u="none" strike="noStrike" cap="none" normalizeH="0" baseline="0" smtClean="0">
                          <a:ln>
                            <a:noFill/>
                          </a:ln>
                          <a:solidFill>
                            <a:schemeClr val="accent1"/>
                          </a:solidFill>
                          <a:effectLst/>
                          <a:latin typeface="Times New Roman" pitchFamily="18" charset="0"/>
                        </a:rPr>
                        <a:t>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Certification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ISO 9002/2000; ISO 14001;ISO27000</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16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Establish</a:t>
                      </a:r>
                      <a:r>
                        <a:rPr kumimoji="0" lang="ro-RO" sz="2000" b="1" i="0" u="none" strike="noStrike" cap="none" normalizeH="0" baseline="0" smtClean="0">
                          <a:ln>
                            <a:noFill/>
                          </a:ln>
                          <a:solidFill>
                            <a:schemeClr val="tx1"/>
                          </a:solidFill>
                          <a:effectLst/>
                          <a:latin typeface="Times New Roman" pitchFamily="18" charset="0"/>
                        </a:rPr>
                        <a:t>ed</a:t>
                      </a:r>
                      <a:endParaRPr kumimoji="0" lang="en-US" sz="2000" b="1" i="0" u="none" strike="noStrike" cap="none" normalizeH="0" baseline="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1991</a:t>
                      </a:r>
                      <a:r>
                        <a:rPr kumimoji="0" lang="ro-RO"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smtClean="0">
                          <a:ln>
                            <a:noFill/>
                          </a:ln>
                          <a:solidFill>
                            <a:schemeClr val="tx1"/>
                          </a:solidFill>
                          <a:effectLst/>
                          <a:latin typeface="Times New Roman" pitchFamily="18" charset="0"/>
                        </a:rPr>
                        <a:t>family owned (George </a:t>
                      </a:r>
                      <a:r>
                        <a:rPr kumimoji="0" lang="en-US" sz="1800" b="0" i="0" u="none" strike="noStrike" cap="none" normalizeH="0" baseline="0" dirty="0" err="1" smtClean="0">
                          <a:ln>
                            <a:noFill/>
                          </a:ln>
                          <a:solidFill>
                            <a:schemeClr val="tx1"/>
                          </a:solidFill>
                          <a:effectLst/>
                          <a:latin typeface="Times New Roman" pitchFamily="18" charset="0"/>
                        </a:rPr>
                        <a:t>Suciu</a:t>
                      </a:r>
                      <a:r>
                        <a:rPr kumimoji="0" lang="en-US" sz="1800" b="0" i="0" u="none" strike="noStrike" cap="none" normalizeH="0" baseline="0" dirty="0" smtClean="0">
                          <a:ln>
                            <a:noFill/>
                          </a:ln>
                          <a:solidFill>
                            <a:schemeClr val="tx1"/>
                          </a:solidFill>
                          <a:effectLst/>
                          <a:latin typeface="Times New Roman" pitchFamily="18" charset="0"/>
                        </a:rPr>
                        <a:t> Sr. Founder</a:t>
                      </a:r>
                      <a:r>
                        <a:rPr kumimoji="0" lang="ro-RO" sz="1800" b="0" i="0" u="none" strike="noStrike" cap="none" normalizeH="0" baseline="0" dirty="0" smtClean="0">
                          <a:ln>
                            <a:noFill/>
                          </a:ln>
                          <a:solidFill>
                            <a:schemeClr val="tx1"/>
                          </a:solidFill>
                          <a:effectLst/>
                          <a:latin typeface="Times New Roman" pitchFamily="18" charset="0"/>
                        </a:rPr>
                        <a:t>, Jr. </a:t>
                      </a:r>
                      <a:r>
                        <a:rPr kumimoji="0" lang="ro-RO" sz="1800" b="0" i="0" u="none" strike="noStrike" cap="none" normalizeH="0" baseline="0" dirty="0" err="1" smtClean="0">
                          <a:ln>
                            <a:noFill/>
                          </a:ln>
                          <a:solidFill>
                            <a:schemeClr val="tx1"/>
                          </a:solidFill>
                          <a:effectLst/>
                          <a:latin typeface="Times New Roman" pitchFamily="18" charset="0"/>
                        </a:rPr>
                        <a:t>Co-owner</a:t>
                      </a:r>
                      <a:r>
                        <a:rPr kumimoji="0" lang="en-US" sz="1800" b="0" i="0" u="none" strike="noStrike" cap="none" normalizeH="0" baseline="0" dirty="0" smtClean="0">
                          <a:ln>
                            <a:noFill/>
                          </a:ln>
                          <a:solidFill>
                            <a:schemeClr val="tx1"/>
                          </a:solidFill>
                          <a:effectLst/>
                          <a:latin typeface="Times New Roman" pitchFamily="18"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3563924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(1)</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539552" y="1484784"/>
            <a:ext cx="8280920" cy="6032421"/>
          </a:xfrm>
          <a:prstGeom prst="rect">
            <a:avLst/>
          </a:prstGeom>
          <a:noFill/>
        </p:spPr>
        <p:txBody>
          <a:bodyPr wrap="square" rtlCol="0">
            <a:spAutoFit/>
          </a:bodyPr>
          <a:lstStyle/>
          <a:p>
            <a:r>
              <a:rPr lang="ro-RO" sz="1800" i="1" dirty="0" smtClean="0">
                <a:solidFill>
                  <a:srgbClr val="00B0F0"/>
                </a:solidFill>
              </a:rPr>
              <a:t>M</a:t>
            </a:r>
            <a:r>
              <a:rPr lang="en-GB" sz="1800" i="1" dirty="0" err="1" smtClean="0">
                <a:solidFill>
                  <a:srgbClr val="00B0F0"/>
                </a:solidFill>
              </a:rPr>
              <a:t>otivation</a:t>
            </a:r>
            <a:endParaRPr lang="ro-RO" sz="1800" i="1" dirty="0" smtClean="0">
              <a:solidFill>
                <a:srgbClr val="00B0F0"/>
              </a:solidFill>
            </a:endParaRPr>
          </a:p>
          <a:p>
            <a:pPr>
              <a:buFont typeface="Arial" pitchFamily="34" charset="0"/>
              <a:buChar char="•"/>
            </a:pPr>
            <a:r>
              <a:rPr lang="en-US" sz="1800" i="1" dirty="0" smtClean="0"/>
              <a:t>Agricultural plants are extremely sensitive to climate change, because higher temperatures and changes in precipitation patterns increase the likelihood of diseases, which can lead to crop failures and irreversible damage to plants.</a:t>
            </a:r>
          </a:p>
          <a:p>
            <a:pPr>
              <a:buFont typeface="Arial" pitchFamily="34" charset="0"/>
              <a:buChar char="•"/>
            </a:pPr>
            <a:r>
              <a:rPr lang="en-US" sz="1800" i="1" dirty="0" smtClean="0"/>
              <a:t> Current advancements in the Internet of Things (</a:t>
            </a:r>
            <a:r>
              <a:rPr lang="en-US" sz="1800" i="1" dirty="0" err="1" smtClean="0"/>
              <a:t>IoT</a:t>
            </a:r>
            <a:r>
              <a:rPr lang="en-US" sz="1800" i="1" dirty="0" smtClean="0"/>
              <a:t>) and Cloud Computing paradigms led to the development of new applications based on highly innovative and scalable service platforms, including in viticulture.</a:t>
            </a:r>
          </a:p>
          <a:p>
            <a:pPr>
              <a:buFont typeface="Arial" pitchFamily="34" charset="0"/>
              <a:buChar char="•"/>
            </a:pPr>
            <a:r>
              <a:rPr lang="en-US" sz="1800" i="1" dirty="0" err="1" smtClean="0"/>
              <a:t>IoT</a:t>
            </a:r>
            <a:r>
              <a:rPr lang="en-US" sz="1800" i="1" dirty="0" smtClean="0"/>
              <a:t> solutions have a great potential in ensuring the quality and safety of agriculture products.</a:t>
            </a:r>
            <a:endParaRPr lang="ro-RO" sz="1800" i="1" dirty="0" smtClean="0"/>
          </a:p>
          <a:p>
            <a:r>
              <a:rPr lang="en-US" sz="1800" i="1" dirty="0" smtClean="0">
                <a:solidFill>
                  <a:srgbClr val="00B0F0"/>
                </a:solidFill>
              </a:rPr>
              <a:t>Objectives:</a:t>
            </a:r>
          </a:p>
          <a:p>
            <a:pPr>
              <a:buFont typeface="Arial" pitchFamily="34" charset="0"/>
              <a:buChar char="•"/>
            </a:pPr>
            <a:r>
              <a:rPr lang="en-US" sz="1800" i="1" dirty="0" smtClean="0"/>
              <a:t>to develop a </a:t>
            </a:r>
            <a:r>
              <a:rPr lang="en-US" sz="1800" i="1" dirty="0" err="1" smtClean="0"/>
              <a:t>tele</a:t>
            </a:r>
            <a:r>
              <a:rPr lang="en-US" sz="1800" i="1" dirty="0" smtClean="0"/>
              <a:t>-monitoring system that can operate in severe condition (radiation, corrosive, humidity, extreme climate, floods, underground, underwater)</a:t>
            </a:r>
          </a:p>
          <a:p>
            <a:pPr>
              <a:buFont typeface="Arial" pitchFamily="34" charset="0"/>
              <a:buChar char="•"/>
            </a:pPr>
            <a:r>
              <a:rPr lang="en-US" sz="1800" i="1" dirty="0" smtClean="0"/>
              <a:t>to advance the technology for M2M communications in water-environments, especially where no GSM coverage is available</a:t>
            </a:r>
          </a:p>
          <a:p>
            <a:pPr>
              <a:buFont typeface="Arial" pitchFamily="34" charset="0"/>
              <a:buChar char="•"/>
            </a:pPr>
            <a:r>
              <a:rPr lang="en-US" sz="1800" i="1" dirty="0" smtClean="0"/>
              <a:t>to improve the energy efficiency for telemetry with low-power sensors in remote locations by using only a small size solar panel</a:t>
            </a:r>
          </a:p>
          <a:p>
            <a:endParaRPr lang="en-US" sz="2000" i="1" dirty="0" smtClean="0">
              <a:solidFill>
                <a:srgbClr val="00B0F0"/>
              </a:solidFill>
            </a:endParaRPr>
          </a:p>
          <a:p>
            <a:endParaRPr lang="en-US" sz="2000" i="1" dirty="0" smtClean="0">
              <a:solidFill>
                <a:srgbClr val="00B0F0"/>
              </a:solidFill>
            </a:endParaRPr>
          </a:p>
          <a:p>
            <a:endParaRPr lang="en-US" sz="2000" i="1" dirty="0" smtClean="0">
              <a:solidFill>
                <a:srgbClr val="00B0F0"/>
              </a:solidFill>
            </a:endParaRPr>
          </a:p>
          <a:p>
            <a:endParaRPr lang="en-GB" sz="2000" i="1" dirty="0">
              <a:solidFill>
                <a:srgbClr val="00B0F0"/>
              </a:solidFill>
            </a:endParaRPr>
          </a:p>
        </p:txBody>
      </p:sp>
      <p:sp>
        <p:nvSpPr>
          <p:cNvPr id="6" name="Rectangle 5"/>
          <p:cNvSpPr/>
          <p:nvPr/>
        </p:nvSpPr>
        <p:spPr>
          <a:xfrm>
            <a:off x="5580112" y="6623774"/>
            <a:ext cx="2646040" cy="261610"/>
          </a:xfrm>
          <a:prstGeom prst="rect">
            <a:avLst/>
          </a:prstGeom>
        </p:spPr>
        <p:txBody>
          <a:bodyPr wrap="square">
            <a:spAutoFit/>
          </a:bodyPr>
          <a:lstStyle/>
          <a:p>
            <a:r>
              <a:rPr lang="ro-RO" sz="1100" dirty="0" smtClean="0">
                <a:hlinkClick r:id="rId2"/>
              </a:rPr>
              <a:t>George.Suciu@BEIA.ro</a:t>
            </a:r>
            <a:endParaRPr lang="en-GB" sz="1100"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(2)</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611560" y="1556792"/>
            <a:ext cx="3744416" cy="5940088"/>
          </a:xfrm>
          <a:prstGeom prst="rect">
            <a:avLst/>
          </a:prstGeom>
          <a:noFill/>
        </p:spPr>
        <p:txBody>
          <a:bodyPr wrap="square" rtlCol="0">
            <a:spAutoFit/>
          </a:bodyPr>
          <a:lstStyle/>
          <a:p>
            <a:r>
              <a:rPr lang="ro-RO" sz="2000" i="1" dirty="0" smtClean="0">
                <a:solidFill>
                  <a:srgbClr val="00B0F0"/>
                </a:solidFill>
              </a:rPr>
              <a:t>E</a:t>
            </a:r>
            <a:r>
              <a:rPr lang="en-GB" sz="2000" i="1" dirty="0" err="1" smtClean="0">
                <a:solidFill>
                  <a:srgbClr val="00B0F0"/>
                </a:solidFill>
              </a:rPr>
              <a:t>xpected</a:t>
            </a:r>
            <a:r>
              <a:rPr lang="en-GB" sz="2000" i="1" dirty="0" smtClean="0">
                <a:solidFill>
                  <a:srgbClr val="00B0F0"/>
                </a:solidFill>
              </a:rPr>
              <a:t> outcome</a:t>
            </a:r>
            <a:endParaRPr lang="ro-RO" sz="2000" i="1" dirty="0" smtClean="0">
              <a:solidFill>
                <a:srgbClr val="00B0F0"/>
              </a:solidFill>
            </a:endParaRPr>
          </a:p>
          <a:p>
            <a:pPr marL="342900" indent="-342900">
              <a:buFont typeface="Wingdings" panose="05000000000000000000" pitchFamily="2" charset="2"/>
              <a:buChar char="§"/>
            </a:pPr>
            <a:r>
              <a:rPr lang="en-US" sz="2000" dirty="0" smtClean="0"/>
              <a:t>Telemetry system with </a:t>
            </a:r>
            <a:r>
              <a:rPr lang="ro-RO" sz="2000" dirty="0" smtClean="0"/>
              <a:t>secure </a:t>
            </a:r>
            <a:r>
              <a:rPr lang="en-US" sz="2000" dirty="0" smtClean="0"/>
              <a:t>self-diagnosis and auto-configuration functionalities</a:t>
            </a:r>
            <a:endParaRPr lang="ro-RO" sz="2000" dirty="0" smtClean="0"/>
          </a:p>
          <a:p>
            <a:pPr marL="342900" indent="-342900">
              <a:buFont typeface="Wingdings" panose="05000000000000000000" pitchFamily="2" charset="2"/>
              <a:buChar char="§"/>
            </a:pPr>
            <a:r>
              <a:rPr lang="ro-RO" sz="2000" dirty="0" smtClean="0"/>
              <a:t>G</a:t>
            </a:r>
            <a:r>
              <a:rPr lang="en-US" sz="2000" dirty="0" err="1" smtClean="0"/>
              <a:t>reen</a:t>
            </a:r>
            <a:r>
              <a:rPr lang="en-US" sz="2000" dirty="0" smtClean="0"/>
              <a:t> energy </a:t>
            </a:r>
            <a:r>
              <a:rPr lang="ro-RO" sz="2000" dirty="0" err="1" smtClean="0"/>
              <a:t>operation</a:t>
            </a:r>
            <a:r>
              <a:rPr lang="ro-RO" sz="2000" dirty="0" smtClean="0"/>
              <a:t> </a:t>
            </a:r>
            <a:r>
              <a:rPr lang="en-US" sz="2000" dirty="0" smtClean="0"/>
              <a:t>in remote locations and harsh environmental conditions</a:t>
            </a:r>
            <a:r>
              <a:rPr lang="ro-RO" sz="2000" dirty="0" smtClean="0"/>
              <a:t> (</a:t>
            </a:r>
            <a:r>
              <a:rPr lang="en-US" sz="2000" dirty="0" smtClean="0"/>
              <a:t>perturbation</a:t>
            </a:r>
            <a:r>
              <a:rPr lang="ro-RO" sz="2000" dirty="0" smtClean="0"/>
              <a:t>s</a:t>
            </a:r>
            <a:r>
              <a:rPr lang="en-US" sz="2000" dirty="0" smtClean="0"/>
              <a:t> and corrosion</a:t>
            </a:r>
            <a:r>
              <a:rPr lang="ro-RO" sz="2000" dirty="0" smtClean="0"/>
              <a:t>)</a:t>
            </a:r>
            <a:endParaRPr lang="en-US" sz="2000" dirty="0" smtClean="0"/>
          </a:p>
          <a:p>
            <a:pPr marL="342900" indent="-342900">
              <a:buFont typeface="Wingdings" panose="05000000000000000000" pitchFamily="2" charset="2"/>
              <a:buChar char="§"/>
            </a:pPr>
            <a:endParaRPr lang="en-US" sz="2000" dirty="0" smtClean="0"/>
          </a:p>
          <a:p>
            <a:r>
              <a:rPr lang="en-GB" sz="2000" i="1" dirty="0" smtClean="0">
                <a:solidFill>
                  <a:srgbClr val="00B0F0"/>
                </a:solidFill>
              </a:rPr>
              <a:t>Impacts</a:t>
            </a:r>
            <a:endParaRPr lang="ro-RO" sz="2000" i="1" dirty="0" smtClean="0">
              <a:solidFill>
                <a:srgbClr val="00B0F0"/>
              </a:solidFill>
            </a:endParaRPr>
          </a:p>
          <a:p>
            <a:pPr marL="342900" indent="-342900">
              <a:buFont typeface="Wingdings" panose="05000000000000000000" pitchFamily="2" charset="2"/>
              <a:buChar char="§"/>
            </a:pPr>
            <a:r>
              <a:rPr lang="ro-RO" sz="2000" dirty="0" smtClean="0"/>
              <a:t>R</a:t>
            </a:r>
            <a:r>
              <a:rPr lang="en-US" sz="2000" dirty="0" smtClean="0"/>
              <a:t>educed costs and risks through automation</a:t>
            </a:r>
          </a:p>
          <a:p>
            <a:pPr marL="342900" indent="-342900">
              <a:buFont typeface="Wingdings" panose="05000000000000000000" pitchFamily="2" charset="2"/>
              <a:buChar char="§"/>
            </a:pPr>
            <a:r>
              <a:rPr lang="ro-RO" sz="2000" dirty="0" smtClean="0"/>
              <a:t>In</a:t>
            </a:r>
            <a:r>
              <a:rPr lang="en-US" sz="2000" dirty="0" err="1" smtClean="0"/>
              <a:t>tegration</a:t>
            </a:r>
            <a:r>
              <a:rPr lang="en-US" sz="2000" dirty="0" smtClean="0"/>
              <a:t> of existing systems</a:t>
            </a:r>
            <a:endParaRPr lang="ro-RO" sz="2000" dirty="0" smtClean="0"/>
          </a:p>
          <a:p>
            <a:pPr marL="342900" indent="-342900">
              <a:buFont typeface="Wingdings" panose="05000000000000000000" pitchFamily="2" charset="2"/>
              <a:buChar char="§"/>
            </a:pPr>
            <a:endParaRPr lang="ro-RO" sz="2000" dirty="0" smtClean="0"/>
          </a:p>
          <a:p>
            <a:pPr marL="342900" indent="-342900"/>
            <a:endParaRPr lang="en-US" sz="2000" dirty="0" smtClean="0"/>
          </a:p>
          <a:p>
            <a:r>
              <a:rPr lang="en-GB" sz="2000" i="1" dirty="0" smtClean="0">
                <a:solidFill>
                  <a:srgbClr val="00B0F0"/>
                </a:solidFill>
              </a:rPr>
              <a:t> </a:t>
            </a:r>
            <a:endParaRPr lang="en-GB" sz="2000" i="1" dirty="0">
              <a:solidFill>
                <a:srgbClr val="00B0F0"/>
              </a:solidFill>
            </a:endParaRPr>
          </a:p>
        </p:txBody>
      </p:sp>
      <p:sp>
        <p:nvSpPr>
          <p:cNvPr id="6" name="Rectangle 5"/>
          <p:cNvSpPr/>
          <p:nvPr/>
        </p:nvSpPr>
        <p:spPr>
          <a:xfrm>
            <a:off x="5580112" y="6623774"/>
            <a:ext cx="2646040" cy="261610"/>
          </a:xfrm>
          <a:prstGeom prst="rect">
            <a:avLst/>
          </a:prstGeom>
        </p:spPr>
        <p:txBody>
          <a:bodyPr wrap="square">
            <a:spAutoFit/>
          </a:bodyPr>
          <a:lstStyle/>
          <a:p>
            <a:r>
              <a:rPr lang="ro-RO" sz="1100" dirty="0" smtClean="0">
                <a:hlinkClick r:id="rId2"/>
              </a:rPr>
              <a:t>George.Suciu@BEIA.ro</a:t>
            </a:r>
            <a:endParaRPr lang="en-GB" sz="1100" dirty="0"/>
          </a:p>
        </p:txBody>
      </p:sp>
      <p:pic>
        <p:nvPicPr>
          <p:cNvPr id="7" name="Picture 1"/>
          <p:cNvPicPr>
            <a:picLocks noChangeAspect="1"/>
          </p:cNvPicPr>
          <p:nvPr/>
        </p:nvPicPr>
        <p:blipFill>
          <a:blip r:embed="rId3" cstate="print"/>
          <a:srcRect b="9419"/>
          <a:stretch>
            <a:fillRect/>
          </a:stretch>
        </p:blipFill>
        <p:spPr bwMode="auto">
          <a:xfrm>
            <a:off x="4355976" y="1700808"/>
            <a:ext cx="4321175" cy="3540125"/>
          </a:xfrm>
          <a:prstGeom prst="rect">
            <a:avLst/>
          </a:prstGeom>
          <a:noFill/>
          <a:ln w="9525">
            <a:noFill/>
            <a:miter lim="800000"/>
            <a:headEnd/>
            <a:tailEnd/>
          </a:ln>
        </p:spPr>
      </p:pic>
    </p:spTree>
    <p:extLst>
      <p:ext uri="{BB962C8B-B14F-4D97-AF65-F5344CB8AC3E}">
        <p14:creationId xmlns:p14="http://schemas.microsoft.com/office/powerpoint/2010/main" val="323917651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Partners</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a:p>
        </p:txBody>
      </p:sp>
      <p:sp>
        <p:nvSpPr>
          <p:cNvPr id="5" name="TextBox 4"/>
          <p:cNvSpPr txBox="1"/>
          <p:nvPr/>
        </p:nvSpPr>
        <p:spPr>
          <a:xfrm>
            <a:off x="1331640" y="1280954"/>
            <a:ext cx="7200800" cy="5940088"/>
          </a:xfrm>
          <a:prstGeom prst="rect">
            <a:avLst/>
          </a:prstGeom>
          <a:noFill/>
        </p:spPr>
        <p:txBody>
          <a:bodyPr wrap="square" rtlCol="0">
            <a:spAutoFit/>
          </a:bodyPr>
          <a:lstStyle/>
          <a:p>
            <a:r>
              <a:rPr lang="en-US" sz="2000" i="1" dirty="0" smtClean="0">
                <a:solidFill>
                  <a:srgbClr val="00B0F0"/>
                </a:solidFill>
              </a:rPr>
              <a:t>Partners involved</a:t>
            </a:r>
          </a:p>
          <a:p>
            <a:pPr>
              <a:buFont typeface="Arial" pitchFamily="34" charset="0"/>
              <a:buChar char="•"/>
            </a:pPr>
            <a:r>
              <a:rPr lang="en-US" sz="2000" i="1" dirty="0" smtClean="0"/>
              <a:t>BEIA Consult International / SME / Romania / Development, integration and proof-of-concept prototyping work</a:t>
            </a:r>
          </a:p>
          <a:p>
            <a:pPr>
              <a:buFont typeface="Arial" pitchFamily="34" charset="0"/>
              <a:buChar char="•"/>
            </a:pPr>
            <a:r>
              <a:rPr lang="en-US" sz="2000" i="1" dirty="0" smtClean="0"/>
              <a:t>UPB (University </a:t>
            </a:r>
            <a:r>
              <a:rPr lang="en-US" sz="2000" i="1" dirty="0" err="1" smtClean="0"/>
              <a:t>Politehnica</a:t>
            </a:r>
            <a:r>
              <a:rPr lang="en-US" sz="2000" i="1" dirty="0" smtClean="0"/>
              <a:t> of Bucharest) / UNI / Romania / Development and research of models and techniques for communication components</a:t>
            </a:r>
          </a:p>
          <a:p>
            <a:pPr>
              <a:buFont typeface="Arial" pitchFamily="34" charset="0"/>
              <a:buChar char="•"/>
            </a:pPr>
            <a:r>
              <a:rPr lang="en-US" sz="2000" i="1" dirty="0" smtClean="0"/>
              <a:t>ICPE-CA (National Institute for R&amp;D in Electrical Engineering) / RES / Romania /  Development and research of materials for energy efficient structures</a:t>
            </a:r>
          </a:p>
          <a:p>
            <a:endParaRPr lang="en-US" sz="2000" i="1" dirty="0" smtClean="0">
              <a:solidFill>
                <a:srgbClr val="00B0F0"/>
              </a:solidFill>
            </a:endParaRPr>
          </a:p>
          <a:p>
            <a:r>
              <a:rPr lang="en-US" sz="2000" i="1" dirty="0" smtClean="0">
                <a:solidFill>
                  <a:srgbClr val="00B0F0"/>
                </a:solidFill>
              </a:rPr>
              <a:t>Missing partners / expertise</a:t>
            </a:r>
          </a:p>
          <a:p>
            <a:pPr>
              <a:buFont typeface="Arial" pitchFamily="34" charset="0"/>
              <a:buChar char="•"/>
            </a:pPr>
            <a:r>
              <a:rPr lang="en-US" sz="2000" i="1" dirty="0" smtClean="0"/>
              <a:t>Under-water</a:t>
            </a:r>
            <a:r>
              <a:rPr lang="ro-RO" sz="2000" i="1" dirty="0" smtClean="0"/>
              <a:t>/</a:t>
            </a:r>
            <a:r>
              <a:rPr lang="ro-RO" sz="2000" i="1" dirty="0" err="1" smtClean="0"/>
              <a:t>ground</a:t>
            </a:r>
            <a:r>
              <a:rPr lang="en-US" sz="2000" i="1" dirty="0" smtClean="0"/>
              <a:t> communication expertise  / IND, RES, UNI, SME / ANY country / Design and development of ultra-low power protocols for wireless  under-water communication </a:t>
            </a:r>
          </a:p>
          <a:p>
            <a:pPr>
              <a:buFont typeface="Arial" pitchFamily="34" charset="0"/>
              <a:buChar char="•"/>
            </a:pPr>
            <a:r>
              <a:rPr lang="en-US" sz="2000" i="1" dirty="0" smtClean="0"/>
              <a:t>Sensors expertise / IND, RES, UNI, SME / ANY country / Design and development of micro- and miniaturized sensor systems</a:t>
            </a:r>
          </a:p>
          <a:p>
            <a:r>
              <a:rPr lang="en-GB" sz="2000" i="1" dirty="0" smtClean="0">
                <a:solidFill>
                  <a:srgbClr val="00B0F0"/>
                </a:solidFill>
              </a:rPr>
              <a:t/>
            </a:r>
            <a:br>
              <a:rPr lang="en-GB" sz="2000" i="1" dirty="0" smtClean="0">
                <a:solidFill>
                  <a:srgbClr val="00B0F0"/>
                </a:solidFill>
              </a:rPr>
            </a:br>
            <a:endParaRPr lang="en-GB" sz="2000" i="1" dirty="0">
              <a:solidFill>
                <a:srgbClr val="00B0F0"/>
              </a:solidFill>
            </a:endParaRPr>
          </a:p>
        </p:txBody>
      </p:sp>
      <p:sp>
        <p:nvSpPr>
          <p:cNvPr id="6" name="Rectangle 5"/>
          <p:cNvSpPr/>
          <p:nvPr/>
        </p:nvSpPr>
        <p:spPr>
          <a:xfrm>
            <a:off x="5580112" y="6623774"/>
            <a:ext cx="2646040" cy="261610"/>
          </a:xfrm>
          <a:prstGeom prst="rect">
            <a:avLst/>
          </a:prstGeom>
        </p:spPr>
        <p:txBody>
          <a:bodyPr wrap="square">
            <a:spAutoFit/>
          </a:bodyPr>
          <a:lstStyle/>
          <a:p>
            <a:r>
              <a:rPr lang="ro-RO" sz="1100" dirty="0" smtClean="0">
                <a:hlinkClick r:id="rId2"/>
              </a:rPr>
              <a:t>George.Suciu@BEIA.ro</a:t>
            </a:r>
            <a:endParaRPr lang="en-GB" sz="1100" dirty="0"/>
          </a:p>
        </p:txBody>
      </p:sp>
    </p:spTree>
    <p:extLst>
      <p:ext uri="{BB962C8B-B14F-4D97-AF65-F5344CB8AC3E}">
        <p14:creationId xmlns:p14="http://schemas.microsoft.com/office/powerpoint/2010/main" val="70751164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Contact Info</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6" name="Rectangle 5"/>
          <p:cNvSpPr/>
          <p:nvPr/>
        </p:nvSpPr>
        <p:spPr>
          <a:xfrm>
            <a:off x="5580112" y="6623774"/>
            <a:ext cx="2646040" cy="261610"/>
          </a:xfrm>
          <a:prstGeom prst="rect">
            <a:avLst/>
          </a:prstGeom>
        </p:spPr>
        <p:txBody>
          <a:bodyPr wrap="square">
            <a:spAutoFit/>
          </a:bodyPr>
          <a:lstStyle/>
          <a:p>
            <a:r>
              <a:rPr lang="ro-RO" sz="1100" dirty="0" smtClean="0">
                <a:hlinkClick r:id="rId2"/>
              </a:rPr>
              <a:t>George.Suciu@BEIA.ro</a:t>
            </a:r>
            <a:endParaRPr lang="en-GB" sz="1100" dirty="0"/>
          </a:p>
        </p:txBody>
      </p:sp>
      <p:sp>
        <p:nvSpPr>
          <p:cNvPr id="8" name="TextBox 7"/>
          <p:cNvSpPr txBox="1"/>
          <p:nvPr/>
        </p:nvSpPr>
        <p:spPr>
          <a:xfrm>
            <a:off x="1475656" y="1948979"/>
            <a:ext cx="5976664" cy="6494085"/>
          </a:xfrm>
          <a:prstGeom prst="rect">
            <a:avLst/>
          </a:prstGeom>
          <a:noFill/>
        </p:spPr>
        <p:txBody>
          <a:bodyPr wrap="square" rtlCol="0">
            <a:spAutoFit/>
          </a:bodyPr>
          <a:lstStyle/>
          <a:p>
            <a:r>
              <a:rPr lang="en-GB" sz="2000" dirty="0" smtClean="0"/>
              <a:t>For more information and for interest to participate please contact:</a:t>
            </a:r>
          </a:p>
          <a:p>
            <a:endParaRPr lang="en-GB" sz="2000" dirty="0" smtClean="0"/>
          </a:p>
          <a:p>
            <a:r>
              <a:rPr lang="en-GB" sz="2000" dirty="0" smtClean="0"/>
              <a:t>		</a:t>
            </a:r>
            <a:r>
              <a:rPr lang="ro-RO" sz="1800" dirty="0" smtClean="0"/>
              <a:t>George Suciu Sr.</a:t>
            </a:r>
          </a:p>
          <a:p>
            <a:r>
              <a:rPr lang="ro-RO" sz="1800" dirty="0" smtClean="0"/>
              <a:t>		+40744517799</a:t>
            </a:r>
            <a:endParaRPr lang="en-GB" sz="1800" dirty="0" smtClean="0"/>
          </a:p>
          <a:p>
            <a:r>
              <a:rPr lang="en-GB" sz="1800" dirty="0" smtClean="0"/>
              <a:t>		</a:t>
            </a:r>
            <a:r>
              <a:rPr lang="ro-RO" sz="1800" dirty="0" err="1" smtClean="0">
                <a:hlinkClick r:id="rId3"/>
              </a:rPr>
              <a:t>george.suciu</a:t>
            </a:r>
            <a:r>
              <a:rPr lang="ro-RO" sz="1800" dirty="0" smtClean="0">
                <a:hlinkClick r:id="rId3"/>
              </a:rPr>
              <a:t>@</a:t>
            </a:r>
            <a:r>
              <a:rPr lang="ro-RO" sz="1800" dirty="0" err="1" smtClean="0">
                <a:hlinkClick r:id="rId3"/>
              </a:rPr>
              <a:t>beia.ro</a:t>
            </a:r>
            <a:endParaRPr lang="ro-RO" sz="1800" dirty="0" smtClean="0"/>
          </a:p>
          <a:p>
            <a:endParaRPr lang="ro-RO" sz="1800" dirty="0" smtClean="0"/>
          </a:p>
          <a:p>
            <a:endParaRPr lang="ro-RO" sz="1800" dirty="0" smtClean="0"/>
          </a:p>
          <a:p>
            <a:r>
              <a:rPr lang="ro-RO" sz="1800" dirty="0" smtClean="0"/>
              <a:t>		George Suciu Jr.</a:t>
            </a:r>
          </a:p>
          <a:p>
            <a:r>
              <a:rPr lang="ro-RO" sz="1800" dirty="0" smtClean="0"/>
              <a:t>		+40744914798</a:t>
            </a:r>
          </a:p>
          <a:p>
            <a:r>
              <a:rPr lang="ro-RO" sz="1800" dirty="0" smtClean="0"/>
              <a:t>		</a:t>
            </a:r>
            <a:r>
              <a:rPr lang="ro-RO" sz="1800" dirty="0" smtClean="0">
                <a:hlinkClick r:id="rId4"/>
              </a:rPr>
              <a:t>george@beia.ro</a:t>
            </a:r>
            <a:endParaRPr lang="en-GB" sz="1800" dirty="0" smtClean="0"/>
          </a:p>
          <a:p>
            <a:r>
              <a:rPr lang="en-GB" sz="1800" dirty="0" smtClean="0"/>
              <a:t>		</a:t>
            </a:r>
            <a:endParaRPr lang="ro-RO" sz="1800" dirty="0" smtClean="0"/>
          </a:p>
          <a:p>
            <a:r>
              <a:rPr lang="ro-RO" sz="1800" dirty="0" smtClean="0"/>
              <a:t>		+40-21-3323006</a:t>
            </a:r>
            <a:endParaRPr lang="en-GB" sz="1800" dirty="0" smtClean="0"/>
          </a:p>
          <a:p>
            <a:r>
              <a:rPr lang="en-GB" sz="1800" dirty="0" smtClean="0"/>
              <a:t>		</a:t>
            </a:r>
            <a:r>
              <a:rPr lang="ro-RO" sz="1800" dirty="0" smtClean="0"/>
              <a:t>Str. </a:t>
            </a:r>
            <a:r>
              <a:rPr lang="ro-RO" sz="1800" dirty="0" err="1" smtClean="0"/>
              <a:t>Peroni</a:t>
            </a:r>
            <a:r>
              <a:rPr lang="ro-RO" sz="1800" dirty="0" smtClean="0"/>
              <a:t> Nr. 16</a:t>
            </a:r>
            <a:endParaRPr lang="en-GB" sz="1800" dirty="0" smtClean="0"/>
          </a:p>
          <a:p>
            <a:r>
              <a:rPr lang="en-GB" sz="1800" dirty="0" smtClean="0"/>
              <a:t>		</a:t>
            </a:r>
            <a:r>
              <a:rPr lang="ro-RO" sz="1800" dirty="0" err="1" smtClean="0">
                <a:hlinkClick r:id="rId5"/>
              </a:rPr>
              <a:t>www.beiaro.eu</a:t>
            </a:r>
            <a:endParaRPr lang="ro-RO"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a:p>
        </p:txBody>
      </p:sp>
      <p:pic>
        <p:nvPicPr>
          <p:cNvPr id="9" name="Picture 3" descr="C:\Users\George\Pictures\George Suciu.jpg"/>
          <p:cNvPicPr>
            <a:picLocks noChangeAspect="1" noChangeArrowheads="1"/>
          </p:cNvPicPr>
          <p:nvPr/>
        </p:nvPicPr>
        <p:blipFill>
          <a:blip r:embed="rId6" cstate="print"/>
          <a:srcRect/>
          <a:stretch>
            <a:fillRect/>
          </a:stretch>
        </p:blipFill>
        <p:spPr bwMode="auto">
          <a:xfrm>
            <a:off x="5436096" y="3861048"/>
            <a:ext cx="1368152" cy="1522965"/>
          </a:xfrm>
          <a:prstGeom prst="rect">
            <a:avLst/>
          </a:prstGeom>
          <a:noFill/>
        </p:spPr>
      </p:pic>
      <p:pic>
        <p:nvPicPr>
          <p:cNvPr id="10" name="Picture 4" descr="C:\Users\George\Pictures\22052012997 George Suciu Sr.jpg"/>
          <p:cNvPicPr>
            <a:picLocks noChangeAspect="1" noChangeArrowheads="1"/>
          </p:cNvPicPr>
          <p:nvPr/>
        </p:nvPicPr>
        <p:blipFill>
          <a:blip r:embed="rId7" cstate="print"/>
          <a:srcRect l="15610" r="28192"/>
          <a:stretch>
            <a:fillRect/>
          </a:stretch>
        </p:blipFill>
        <p:spPr bwMode="auto">
          <a:xfrm>
            <a:off x="1619672" y="2996952"/>
            <a:ext cx="1440160" cy="1440160"/>
          </a:xfrm>
          <a:prstGeom prst="rect">
            <a:avLst/>
          </a:prstGeom>
          <a:noFill/>
        </p:spPr>
      </p:pic>
    </p:spTree>
    <p:extLst>
      <p:ext uri="{BB962C8B-B14F-4D97-AF65-F5344CB8AC3E}">
        <p14:creationId xmlns:p14="http://schemas.microsoft.com/office/powerpoint/2010/main" val="116339813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eltic-Plus-whi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Celtic-Plus-white</Template>
  <TotalTime>0</TotalTime>
  <Words>565</Words>
  <Application>Microsoft Office PowerPoint</Application>
  <PresentationFormat>On-screen Show (4:3)</PresentationFormat>
  <Paragraphs>102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Celtic-Plus-white</vt:lpstr>
      <vt:lpstr>Celtic-Plus Proposers Day 22 September 2016, Istanbul</vt:lpstr>
      <vt:lpstr>Teaser</vt:lpstr>
      <vt:lpstr>Organisation Profile</vt:lpstr>
      <vt:lpstr>Proposal Introduction (1)</vt:lpstr>
      <vt:lpstr>Proposal Introduction (2)</vt:lpstr>
      <vt:lpstr>Partners</vt:lpstr>
      <vt:lpstr>Contact Info</vt:lpstr>
    </vt:vector>
  </TitlesOfParts>
  <Company>Eurescom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 RfP Summary</dc:title>
  <dc:creator>Peter Stollenmayer</dc:creator>
  <cp:lastModifiedBy>Christiane Reinsch</cp:lastModifiedBy>
  <cp:revision>95</cp:revision>
  <cp:lastPrinted>2014-09-11T12:29:40Z</cp:lastPrinted>
  <dcterms:created xsi:type="dcterms:W3CDTF">2014-06-18T11:29:22Z</dcterms:created>
  <dcterms:modified xsi:type="dcterms:W3CDTF">2016-09-16T12:07:16Z</dcterms:modified>
</cp:coreProperties>
</file>