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6" r:id="rId2"/>
    <p:sldId id="278" r:id="rId3"/>
    <p:sldId id="277" r:id="rId4"/>
    <p:sldId id="273" r:id="rId5"/>
    <p:sldId id="276" r:id="rId6"/>
    <p:sldId id="274" r:id="rId7"/>
    <p:sldId id="275" r:id="rId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E"/>
    <a:srgbClr val="FFC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55" autoAdjust="0"/>
  </p:normalViewPr>
  <p:slideViewPr>
    <p:cSldViewPr showGuides="1">
      <p:cViewPr>
        <p:scale>
          <a:sx n="70" d="100"/>
          <a:sy n="70" d="100"/>
        </p:scale>
        <p:origin x="-1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4433-2CBD-4044-ABC1-0B0561D43206}" type="datetimeFigureOut">
              <a:rPr lang="en-GB" smtClean="0"/>
              <a:t>24/09/2016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68B30-1784-4EA2-828F-1011F6E8DA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48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C2CA66-A9CB-461C-A236-F69D99339A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6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1 slide: </a:t>
            </a:r>
          </a:p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What is the main benefit of the idea/proposal?</a:t>
            </a:r>
          </a:p>
          <a:p>
            <a:pPr algn="ctr"/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</a:rPr>
              <a:t>What makes the added value?</a:t>
            </a: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e-DE" sz="1200" i="1" dirty="0" smtClean="0">
                <a:solidFill>
                  <a:schemeClr val="bg1">
                    <a:lumMod val="50000"/>
                  </a:schemeClr>
                </a:solidFill>
              </a:rPr>
              <a:t>Why should I participate in the project?</a:t>
            </a: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6271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Very short info about the profile of your organisation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120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Short info what the idea/proposal is about </a:t>
            </a:r>
            <a:b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(vision, motivation, content)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7492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Short info on expected outcome, impacts, schedule 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388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Existing consortium, involved countries.</a:t>
            </a:r>
          </a:p>
          <a:p>
            <a:pPr algn="ctr"/>
            <a: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  <a:t>Expertise, profiles and types of partners you are looking for.</a:t>
            </a:r>
            <a:br>
              <a:rPr lang="en-GB" sz="12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759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2CA66-A9CB-461C-A236-F69D99339ACF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99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535B04-7FE3-4FE7-936F-780DBED6C7D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016E-EC09-402D-9B6D-6187AC4065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523092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188913"/>
            <a:ext cx="2057400" cy="5605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188913"/>
            <a:ext cx="6019800" cy="5605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367CF-8B21-4334-8669-28CA348CE3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8681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1B1E-6AFE-4261-906D-D1191F0F51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62409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0683-8E1E-4FAC-A2B7-129323BED1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9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88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39764-904A-4B00-8DD5-C588446B78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938426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550CC-E884-493F-AD26-80DAE2118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005518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ACC1E-F88D-4399-AD3A-9D953CE30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545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4CC-E810-46E3-BA81-CDDC90221C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33166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CBA8A-51FA-4FB3-AFAE-0FF3ED630A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54686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4B031-5DCD-4C84-BDFA-81269EC3AB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5540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451725" y="6584950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D17547-DBE1-4B99-9EA9-2E3A7F374022}" type="slidenum">
              <a:rPr lang="en-GB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08725"/>
            <a:ext cx="1441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B8D654AA-748F-4024-9A61-6977FA31798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88913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17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zlem.albayrak@mebitech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09936" y="5013176"/>
            <a:ext cx="28060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D53FB3E-8C47-4F19-A392-AFCA93838430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en-US" sz="2800" b="0" dirty="0" smtClean="0"/>
              <a:t>Celtic-Plus Proposers Day</a:t>
            </a:r>
            <a:br>
              <a:rPr lang="en-US" altLang="en-US" sz="2800" b="0" dirty="0" smtClean="0"/>
            </a:br>
            <a:r>
              <a:rPr lang="tr-TR" altLang="en-US" sz="2800" b="0" dirty="0" smtClean="0"/>
              <a:t>22</a:t>
            </a:r>
            <a:r>
              <a:rPr lang="en-US" altLang="en-US" sz="2800" b="0" dirty="0" smtClean="0"/>
              <a:t> </a:t>
            </a:r>
            <a:r>
              <a:rPr lang="tr-TR" altLang="en-US" sz="2800" b="0" dirty="0" smtClean="0"/>
              <a:t>September</a:t>
            </a:r>
            <a:r>
              <a:rPr lang="en-US" altLang="en-US" sz="2800" b="0" dirty="0" smtClean="0"/>
              <a:t> 2016, </a:t>
            </a:r>
            <a:r>
              <a:rPr lang="tr-TR" altLang="en-US" sz="2800" b="0" dirty="0" smtClean="0"/>
              <a:t>İstanbul</a:t>
            </a:r>
            <a:endParaRPr lang="en-US" altLang="en-US" sz="2800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496" y="2564904"/>
            <a:ext cx="907300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4000" kern="0" dirty="0" smtClean="0"/>
              <a:t>Virtual Reality to </a:t>
            </a:r>
          </a:p>
          <a:p>
            <a:r>
              <a:rPr lang="tr-TR" altLang="en-US" sz="4000" kern="0" dirty="0" smtClean="0"/>
              <a:t>Overcome Exam Anxiety</a:t>
            </a:r>
            <a:endParaRPr lang="en-US" altLang="en-US" sz="4000" kern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37591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95959"/>
                </a:solidFill>
                <a:latin typeface="Arial" charset="0"/>
              </a:defRPr>
            </a:lvl9pPr>
          </a:lstStyle>
          <a:p>
            <a:r>
              <a:rPr lang="tr-TR" altLang="en-US" sz="1800" b="0" i="1" kern="0" dirty="0" smtClean="0"/>
              <a:t>Özlem ALBAYRAK, MEBİTECH Bilişim A.Ş.</a:t>
            </a:r>
            <a:endParaRPr lang="en-US" altLang="en-US" sz="1800" b="0" i="1" kern="0" dirty="0" smtClean="0"/>
          </a:p>
          <a:p>
            <a:r>
              <a:rPr lang="tr-TR" altLang="en-US" sz="1800" b="0" i="1" kern="0" dirty="0"/>
              <a:t>o</a:t>
            </a:r>
            <a:r>
              <a:rPr lang="tr-TR" altLang="en-US" sz="1800" b="0" i="1" kern="0" dirty="0" smtClean="0"/>
              <a:t>zlem.albayrak@mebitech.com</a:t>
            </a:r>
            <a:endParaRPr lang="en-US" altLang="en-US" sz="1800" b="0" i="1" kern="0" dirty="0" smtClean="0"/>
          </a:p>
          <a:p>
            <a:endParaRPr lang="en-US" altLang="en-US" sz="1800" b="0" i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344313" y="5229200"/>
            <a:ext cx="19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de-DE" dirty="0" err="1" smtClean="0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 Logo&gt;</a:t>
            </a:r>
          </a:p>
        </p:txBody>
      </p:sp>
      <p:pic>
        <p:nvPicPr>
          <p:cNvPr id="8" name="4 Resim" descr="üst-başlık-kısa.jpg"/>
          <p:cNvPicPr>
            <a:picLocks noChangeAspect="1"/>
          </p:cNvPicPr>
          <p:nvPr/>
        </p:nvPicPr>
        <p:blipFill rotWithShape="1">
          <a:blip r:embed="rId2" cstate="print"/>
          <a:srcRect l="70875" t="43805" r="4325" b="920"/>
          <a:stretch/>
        </p:blipFill>
        <p:spPr>
          <a:xfrm>
            <a:off x="2200094" y="5229199"/>
            <a:ext cx="2267744" cy="5548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 Fear? No longer…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3" name="Rectangle 2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82316" y="1315845"/>
            <a:ext cx="6532004" cy="2592288"/>
            <a:chOff x="1182316" y="1315845"/>
            <a:chExt cx="6532004" cy="2592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316" y="1315845"/>
              <a:ext cx="2635492" cy="25922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37656" y="1624591"/>
              <a:ext cx="5976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Taking exams is a </a:t>
              </a:r>
            </a:p>
            <a:p>
              <a:pPr algn="ctr"/>
              <a:r>
                <a:rPr lang="tr-TR" sz="2000" b="1" i="1" dirty="0">
                  <a:solidFill>
                    <a:schemeClr val="bg1">
                      <a:lumMod val="50000"/>
                    </a:schemeClr>
                  </a:solidFill>
                </a:rPr>
                <a:t>n</a:t>
              </a:r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ightmare</a:t>
              </a:r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 for some</a:t>
              </a:r>
              <a:endParaRPr lang="en-GB" sz="2000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13023" y="2708920"/>
            <a:ext cx="5454739" cy="3828829"/>
            <a:chOff x="3613023" y="2708920"/>
            <a:chExt cx="5454739" cy="3828829"/>
          </a:xfrm>
        </p:grpSpPr>
        <p:sp>
          <p:nvSpPr>
            <p:cNvPr id="11" name="TextBox 10"/>
            <p:cNvSpPr txBox="1"/>
            <p:nvPr/>
          </p:nvSpPr>
          <p:spPr>
            <a:xfrm>
              <a:off x="4283968" y="2708920"/>
              <a:ext cx="4464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i="1" dirty="0" smtClean="0">
                  <a:solidFill>
                    <a:schemeClr val="bg1">
                      <a:lumMod val="50000"/>
                    </a:schemeClr>
                  </a:solidFill>
                </a:rPr>
                <a:t>Virtual Reality to Overcome Exam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helps such students to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overcome their exam anxiety</a:t>
              </a:r>
            </a:p>
          </p:txBody>
        </p:sp>
        <p:pic>
          <p:nvPicPr>
            <p:cNvPr id="1026" name="Picture 2" descr="Orijinal görseli göst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5688" y="3848663"/>
              <a:ext cx="3232074" cy="268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rved Up Arrow 11"/>
            <p:cNvSpPr/>
            <p:nvPr/>
          </p:nvSpPr>
          <p:spPr>
            <a:xfrm rot="1424993">
              <a:off x="3613023" y="4043401"/>
              <a:ext cx="2511427" cy="86409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75978" y="508518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bg1">
                    <a:lumMod val="50000"/>
                  </a:schemeClr>
                </a:solidFill>
              </a:rPr>
              <a:t>Participate because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it is a global and common problem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requires multidisiplinary studies</a:t>
            </a: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- involves state of the art technology</a:t>
            </a:r>
          </a:p>
        </p:txBody>
      </p:sp>
    </p:spTree>
    <p:extLst>
      <p:ext uri="{BB962C8B-B14F-4D97-AF65-F5344CB8AC3E}">
        <p14:creationId xmlns:p14="http://schemas.microsoft.com/office/powerpoint/2010/main" val="4032734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MEBİTECH </a:t>
            </a:r>
            <a:r>
              <a:rPr lang="de-DE" dirty="0" smtClean="0"/>
              <a:t>Profile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0" name="4 Resim" descr="üst-başlık-kısa.jpg"/>
          <p:cNvPicPr>
            <a:picLocks noChangeAspect="1"/>
          </p:cNvPicPr>
          <p:nvPr/>
        </p:nvPicPr>
        <p:blipFill rotWithShape="1">
          <a:blip r:embed="rId3" cstate="print"/>
          <a:srcRect l="70875" t="41023" r="4325" b="920"/>
          <a:stretch/>
        </p:blipFill>
        <p:spPr>
          <a:xfrm>
            <a:off x="3995936" y="1231711"/>
            <a:ext cx="2665896" cy="6851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0942" y="3896663"/>
            <a:ext cx="452716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Selected projects: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H2020 Project: TOOP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MEBİS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(Information System) 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(TOBB)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E-Zabıta (Konya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Municipality)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TÜMAS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(Meteorology General Directorate)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Dönüşüm (Ministry of Finance) 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(60 firma)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B2B 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Integration (Ministry of Customs)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E-Commerce Portal (İstanbul)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Law Automation and Monitoring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Environment, Health and Work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Estimation Analysis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Quality Arrangement Software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183684" y="1816200"/>
            <a:ext cx="2962300" cy="2320686"/>
            <a:chOff x="6183684" y="1816200"/>
            <a:chExt cx="2962300" cy="2320686"/>
          </a:xfrm>
        </p:grpSpPr>
        <p:sp>
          <p:nvSpPr>
            <p:cNvPr id="11" name="TextBox 10"/>
            <p:cNvSpPr txBox="1"/>
            <p:nvPr/>
          </p:nvSpPr>
          <p:spPr>
            <a:xfrm>
              <a:off x="6183684" y="3429000"/>
              <a:ext cx="2962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Around 80 </a:t>
              </a:r>
            </a:p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software engineers</a:t>
              </a:r>
              <a:endParaRPr lang="en-GB" sz="2000" i="1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6148" name="Picture 4" descr="Orijinal görseli göst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36" y="1816200"/>
              <a:ext cx="2458939" cy="1646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611563" y="1516723"/>
            <a:ext cx="4140133" cy="2277032"/>
            <a:chOff x="611560" y="1516722"/>
            <a:chExt cx="4600148" cy="2530035"/>
          </a:xfrm>
        </p:grpSpPr>
        <p:pic>
          <p:nvPicPr>
            <p:cNvPr id="6146" name="Picture 2" descr="Orijinal görseli göst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16832"/>
              <a:ext cx="4168100" cy="212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1907704" y="2189012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Oval 16"/>
            <p:cNvSpPr/>
            <p:nvPr/>
          </p:nvSpPr>
          <p:spPr>
            <a:xfrm>
              <a:off x="2699792" y="2588585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Oval 17"/>
            <p:cNvSpPr/>
            <p:nvPr/>
          </p:nvSpPr>
          <p:spPr>
            <a:xfrm>
              <a:off x="4409950" y="2538645"/>
              <a:ext cx="144016" cy="2011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60" y="1516722"/>
              <a:ext cx="2962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i="1" dirty="0" smtClean="0">
                  <a:solidFill>
                    <a:schemeClr val="bg1">
                      <a:lumMod val="50000"/>
                    </a:schemeClr>
                  </a:solidFill>
                </a:rPr>
                <a:t>Located in 3 cities</a:t>
              </a:r>
            </a:p>
          </p:txBody>
        </p:sp>
      </p:grpSp>
      <p:grpSp>
        <p:nvGrpSpPr>
          <p:cNvPr id="6145" name="Group 6144"/>
          <p:cNvGrpSpPr/>
          <p:nvPr/>
        </p:nvGrpSpPr>
        <p:grpSpPr>
          <a:xfrm>
            <a:off x="5410621" y="4149080"/>
            <a:ext cx="3697883" cy="2382689"/>
            <a:chOff x="5410621" y="4149080"/>
            <a:chExt cx="3697883" cy="2382689"/>
          </a:xfrm>
        </p:grpSpPr>
        <p:pic>
          <p:nvPicPr>
            <p:cNvPr id="26" name="Grafik 34" descr="logos_folie-our-customers.jpg"/>
            <p:cNvPicPr>
              <a:picLocks noChangeAspect="1"/>
            </p:cNvPicPr>
            <p:nvPr/>
          </p:nvPicPr>
          <p:blipFill rotWithShape="1">
            <a:blip r:embed="rId6" cstate="print"/>
            <a:srcRect t="37968" r="57645" b="39110"/>
            <a:stretch/>
          </p:blipFill>
          <p:spPr bwMode="auto">
            <a:xfrm>
              <a:off x="7079311" y="5085184"/>
              <a:ext cx="2029193" cy="54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4" name="Group 6143"/>
            <p:cNvGrpSpPr/>
            <p:nvPr/>
          </p:nvGrpSpPr>
          <p:grpSpPr>
            <a:xfrm>
              <a:off x="5410621" y="4149080"/>
              <a:ext cx="3482554" cy="2382689"/>
              <a:chOff x="5410621" y="4149080"/>
              <a:chExt cx="3482554" cy="2382689"/>
            </a:xfrm>
          </p:grpSpPr>
          <p:pic>
            <p:nvPicPr>
              <p:cNvPr id="21" name="Picture 2" descr="Turkiye Odalar ve Borsalar Birligi TOBB Logo Vector Download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0621" y="5136200"/>
                <a:ext cx="812577" cy="812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http://seeklogo.com/images/K/konya-buyuksehir-belediyesi-logo-6E21ADABE9-seeklogo.com.gi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194" y="4906086"/>
                <a:ext cx="734023" cy="734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4" descr="Devlet Meteoroloji Эsleri Genel Mudurlugu Logo Vector Download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3903" y="5614480"/>
                <a:ext cx="691210" cy="914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6" descr="https://encrypted-tbn1.gstatic.com/images?q=tbn:ANd9GcRKdloB_Gab8zvdZyqiW17K-hbtyk3NNm15shFtOhuZfy0hW2o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769" y="5745868"/>
                <a:ext cx="693158" cy="690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8" descr="http://www.arasedas.com/images/logo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5075" y="5971242"/>
                <a:ext cx="680640" cy="5605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7738" y="4259661"/>
                <a:ext cx="878042" cy="615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36660" y="5816518"/>
                <a:ext cx="656515" cy="554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1725" y="4578478"/>
                <a:ext cx="907510" cy="521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4329" y="4149080"/>
                <a:ext cx="879578" cy="503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11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8291" y="4508634"/>
                <a:ext cx="637381" cy="637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3563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Virtual Scenarios with Glasses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97966"/>
            <a:ext cx="1974471" cy="1105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01" y="3272563"/>
            <a:ext cx="25527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740" y="2836216"/>
            <a:ext cx="1796455" cy="1154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90087" y="4791026"/>
            <a:ext cx="1531763" cy="1531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548" y="5159384"/>
            <a:ext cx="1478542" cy="14785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1198" y="1351796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Students will use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GLASSES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to be in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VIRTUAL EXAM ENVIRONMENTS</a:t>
            </a: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12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In Virtual Environments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Students will train themselves to 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overcome their anxiety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Indicators &amp; Bio feedback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3768" y="3713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Blood pressure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8701"/>
            <a:ext cx="1805644" cy="1084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554856"/>
            <a:ext cx="1812222" cy="1049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48795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Sweating level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9254" b="28563"/>
          <a:stretch/>
        </p:blipFill>
        <p:spPr>
          <a:xfrm>
            <a:off x="755576" y="1499441"/>
            <a:ext cx="4032448" cy="1382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562" y="4902444"/>
            <a:ext cx="943246" cy="1060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9347" y="3374198"/>
            <a:ext cx="854781" cy="843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7577" y="5209059"/>
            <a:ext cx="1625154" cy="1081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b="12247"/>
          <a:stretch/>
        </p:blipFill>
        <p:spPr>
          <a:xfrm>
            <a:off x="5915461" y="3542234"/>
            <a:ext cx="2256989" cy="14745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69346" y="1451458"/>
            <a:ext cx="4095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Different bio-feedback measurements will  be collected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7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31640" y="1280954"/>
            <a:ext cx="7200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Existing </a:t>
            </a:r>
            <a:r>
              <a:rPr lang="en-GB" sz="2000" i="1" dirty="0">
                <a:solidFill>
                  <a:schemeClr val="bg1">
                    <a:lumMod val="50000"/>
                  </a:schemeClr>
                </a:solidFill>
              </a:rPr>
              <a:t>consortium, involved </a:t>
            </a:r>
            <a:r>
              <a:rPr lang="en-GB" sz="2000" i="1" dirty="0" smtClean="0">
                <a:solidFill>
                  <a:schemeClr val="bg1">
                    <a:lumMod val="50000"/>
                  </a:schemeClr>
                </a:solidFill>
              </a:rPr>
              <a:t>countries.</a:t>
            </a:r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5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MEBİTECH (Turkey)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Middle East Technical University (Turkey)</a:t>
            </a:r>
          </a:p>
          <a:p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tr-TR" sz="7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		Başkent University (Turkey)</a:t>
            </a: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tr-TR" sz="2000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Looking for:</a:t>
            </a:r>
          </a:p>
          <a:p>
            <a:pPr algn="ctr"/>
            <a:r>
              <a:rPr lang="tr-TR" sz="2000" i="1" dirty="0" smtClean="0">
                <a:solidFill>
                  <a:schemeClr val="bg1">
                    <a:lumMod val="50000"/>
                  </a:schemeClr>
                </a:solidFill>
              </a:rPr>
              <a:t>Technology developers in Virtual Reality from any country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5" y="2636912"/>
            <a:ext cx="792088" cy="592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05" y="3295279"/>
            <a:ext cx="814938" cy="637777"/>
          </a:xfrm>
          <a:prstGeom prst="rect">
            <a:avLst/>
          </a:prstGeom>
        </p:spPr>
      </p:pic>
      <p:pic>
        <p:nvPicPr>
          <p:cNvPr id="10" name="4 Resim" descr="giriş.jpg"/>
          <p:cNvPicPr>
            <a:picLocks noChangeAspect="1"/>
          </p:cNvPicPr>
          <p:nvPr/>
        </p:nvPicPr>
        <p:blipFill rotWithShape="1">
          <a:blip r:embed="rId5" cstate="print"/>
          <a:srcRect l="67325" t="69951" r="15350" b="4850"/>
          <a:stretch/>
        </p:blipFill>
        <p:spPr>
          <a:xfrm>
            <a:off x="2442528" y="1840602"/>
            <a:ext cx="642242" cy="70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1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Info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475656" y="1948979"/>
            <a:ext cx="597666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more information and for interest to participate please contact:</a:t>
            </a: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		Dr. Özlem ALBAYRAK </a:t>
            </a:r>
          </a:p>
          <a:p>
            <a:endParaRPr lang="en-GB" sz="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ozlem.albayrak@mebitech.com</a:t>
            </a:r>
            <a:endParaRPr 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+90(549) 800 5158</a:t>
            </a:r>
          </a:p>
          <a:p>
            <a:endParaRPr lang="en-GB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Uzay Çağı Cad. 1308 Sok., No:6/17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ODTÜ OSTİM Teknokent</a:t>
            </a:r>
          </a:p>
          <a:p>
            <a:r>
              <a:rPr lang="tr-T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1800" dirty="0" smtClean="0">
                <a:solidFill>
                  <a:schemeClr val="bg1">
                    <a:lumMod val="50000"/>
                  </a:schemeClr>
                </a:solidFill>
              </a:rPr>
              <a:t>                            06170 Yenimahalle ANKARA</a:t>
            </a:r>
          </a:p>
          <a:p>
            <a:endParaRPr lang="en-GB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1632524" cy="1656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83968" y="6623774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/>
              <a:t>Özlem Albayrak</a:t>
            </a:r>
            <a:r>
              <a:rPr lang="en-GB" sz="1100" dirty="0" smtClean="0"/>
              <a:t>, </a:t>
            </a:r>
            <a:r>
              <a:rPr lang="tr-TR" sz="1100" dirty="0" smtClean="0"/>
              <a:t>MEBİTECH, ozlem.albayrak@mebitech.com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63398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tic-Plus-whi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Celtic-Plus-white</Template>
  <TotalTime>97</TotalTime>
  <Words>322</Words>
  <Application>Microsoft Office PowerPoint</Application>
  <PresentationFormat>On-screen Show (4:3)</PresentationFormat>
  <Paragraphs>111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Celtic-Plus-white</vt:lpstr>
      <vt:lpstr>Celtic-Plus Proposers Day 22 September 2016, İstanbul</vt:lpstr>
      <vt:lpstr>Exam Fear? No longer…</vt:lpstr>
      <vt:lpstr>MEBİTECH Profile</vt:lpstr>
      <vt:lpstr>Virtual Scenarios with Glasses</vt:lpstr>
      <vt:lpstr>Indicators &amp; Bio feedback</vt:lpstr>
      <vt:lpstr>Partners</vt:lpstr>
      <vt:lpstr>Contact Info</vt:lpstr>
    </vt:vector>
  </TitlesOfParts>
  <Company>Eurescom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 Plan – RfP Summary</dc:title>
  <dc:creator>Heinz Brüggemann</dc:creator>
  <cp:lastModifiedBy>duygu</cp:lastModifiedBy>
  <cp:revision>109</cp:revision>
  <cp:lastPrinted>2014-09-11T12:29:40Z</cp:lastPrinted>
  <dcterms:created xsi:type="dcterms:W3CDTF">2014-06-18T11:29:22Z</dcterms:created>
  <dcterms:modified xsi:type="dcterms:W3CDTF">2016-09-24T19:15:20Z</dcterms:modified>
</cp:coreProperties>
</file>