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1"/>
  </p:notesMasterIdLst>
  <p:handoutMasterIdLst>
    <p:handoutMasterId r:id="rId12"/>
  </p:handoutMasterIdLst>
  <p:sldIdLst>
    <p:sldId id="283" r:id="rId3"/>
    <p:sldId id="301" r:id="rId4"/>
    <p:sldId id="285" r:id="rId5"/>
    <p:sldId id="286" r:id="rId6"/>
    <p:sldId id="287" r:id="rId7"/>
    <p:sldId id="303" r:id="rId8"/>
    <p:sldId id="304" r:id="rId9"/>
    <p:sldId id="292" r:id="rId10"/>
  </p:sldIdLst>
  <p:sldSz cx="12188825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5528"/>
    <a:srgbClr val="4D4D4D"/>
    <a:srgbClr val="EDF2F5"/>
    <a:srgbClr val="333333"/>
    <a:srgbClr val="D49E6C"/>
    <a:srgbClr val="D0C4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86470" autoAdjust="0"/>
  </p:normalViewPr>
  <p:slideViewPr>
    <p:cSldViewPr showGuides="1">
      <p:cViewPr varScale="1">
        <p:scale>
          <a:sx n="99" d="100"/>
          <a:sy n="99" d="100"/>
        </p:scale>
        <p:origin x="102" y="462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11/17/2017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11/17/2017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4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rgbClr val="A6552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398668" y="504787"/>
            <a:ext cx="3456384" cy="936564"/>
            <a:chOff x="5148064" y="3140968"/>
            <a:chExt cx="3456384" cy="936564"/>
          </a:xfrm>
        </p:grpSpPr>
        <p:sp>
          <p:nvSpPr>
            <p:cNvPr id="8" name="Freeform 7"/>
            <p:cNvSpPr/>
            <p:nvPr/>
          </p:nvSpPr>
          <p:spPr>
            <a:xfrm>
              <a:off x="5148064" y="3140968"/>
              <a:ext cx="720156" cy="936564"/>
            </a:xfrm>
            <a:custGeom>
              <a:avLst/>
              <a:gdLst>
                <a:gd name="connsiteX0" fmla="*/ 1292 w 1676401"/>
                <a:gd name="connsiteY0" fmla="*/ 408122 h 2548179"/>
                <a:gd name="connsiteX1" fmla="*/ 853699 w 1676401"/>
                <a:gd name="connsiteY1" fmla="*/ 98156 h 2548179"/>
                <a:gd name="connsiteX2" fmla="*/ 1675109 w 1676401"/>
                <a:gd name="connsiteY2" fmla="*/ 415871 h 2548179"/>
                <a:gd name="connsiteX3" fmla="*/ 845949 w 1676401"/>
                <a:gd name="connsiteY3" fmla="*/ 2546888 h 2548179"/>
                <a:gd name="connsiteX4" fmla="*/ 1292 w 1676401"/>
                <a:gd name="connsiteY4" fmla="*/ 408122 h 2548179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8122 h 2546888"/>
                <a:gd name="connsiteX1" fmla="*/ 853699 w 1712770"/>
                <a:gd name="connsiteY1" fmla="*/ 98156 h 2546888"/>
                <a:gd name="connsiteX2" fmla="*/ 1675109 w 1712770"/>
                <a:gd name="connsiteY2" fmla="*/ 415871 h 2546888"/>
                <a:gd name="connsiteX3" fmla="*/ 845949 w 1712770"/>
                <a:gd name="connsiteY3" fmla="*/ 2546888 h 2546888"/>
                <a:gd name="connsiteX4" fmla="*/ 1292 w 1712770"/>
                <a:gd name="connsiteY4" fmla="*/ 408122 h 2546888"/>
                <a:gd name="connsiteX0" fmla="*/ 1292 w 1712770"/>
                <a:gd name="connsiteY0" fmla="*/ 400373 h 2539139"/>
                <a:gd name="connsiteX1" fmla="*/ 853699 w 1712770"/>
                <a:gd name="connsiteY1" fmla="*/ 90407 h 2539139"/>
                <a:gd name="connsiteX2" fmla="*/ 1675109 w 1712770"/>
                <a:gd name="connsiteY2" fmla="*/ 408122 h 2539139"/>
                <a:gd name="connsiteX3" fmla="*/ 845949 w 1712770"/>
                <a:gd name="connsiteY3" fmla="*/ 2539139 h 2539139"/>
                <a:gd name="connsiteX4" fmla="*/ 1292 w 1712770"/>
                <a:gd name="connsiteY4" fmla="*/ 400373 h 2539139"/>
                <a:gd name="connsiteX0" fmla="*/ 1292 w 1712770"/>
                <a:gd name="connsiteY0" fmla="*/ 309966 h 2448732"/>
                <a:gd name="connsiteX1" fmla="*/ 853699 w 1712770"/>
                <a:gd name="connsiteY1" fmla="*/ 0 h 2448732"/>
                <a:gd name="connsiteX2" fmla="*/ 1675109 w 1712770"/>
                <a:gd name="connsiteY2" fmla="*/ 317715 h 2448732"/>
                <a:gd name="connsiteX3" fmla="*/ 845949 w 1712770"/>
                <a:gd name="connsiteY3" fmla="*/ 2448732 h 2448732"/>
                <a:gd name="connsiteX4" fmla="*/ 1292 w 1712770"/>
                <a:gd name="connsiteY4" fmla="*/ 309966 h 244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2770" h="2448732">
                  <a:moveTo>
                    <a:pt x="1292" y="309966"/>
                  </a:moveTo>
                  <a:cubicBezTo>
                    <a:pt x="293473" y="275051"/>
                    <a:pt x="591772" y="227900"/>
                    <a:pt x="853699" y="0"/>
                  </a:cubicBezTo>
                  <a:cubicBezTo>
                    <a:pt x="1209076" y="217250"/>
                    <a:pt x="1161247" y="213058"/>
                    <a:pt x="1675109" y="317715"/>
                  </a:cubicBezTo>
                  <a:cubicBezTo>
                    <a:pt x="1673817" y="725837"/>
                    <a:pt x="1712770" y="1852781"/>
                    <a:pt x="845949" y="2448732"/>
                  </a:cubicBezTo>
                  <a:cubicBezTo>
                    <a:pt x="33832" y="1950938"/>
                    <a:pt x="0" y="718088"/>
                    <a:pt x="1292" y="3099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2700000" scaled="0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56"/>
            <p:cNvGrpSpPr/>
            <p:nvPr/>
          </p:nvGrpSpPr>
          <p:grpSpPr>
            <a:xfrm>
              <a:off x="5237858" y="3147585"/>
              <a:ext cx="3366590" cy="923330"/>
              <a:chOff x="413322" y="304827"/>
              <a:chExt cx="3366590" cy="92333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971600" y="331309"/>
                <a:ext cx="2808312" cy="83099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de-DE" sz="4800" dirty="0">
                    <a:solidFill>
                      <a:schemeClr val="bg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ENDATE</a:t>
                </a:r>
                <a:endParaRPr lang="en-US" sz="4800" dirty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3322" y="304827"/>
                <a:ext cx="54056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5400" b="1" dirty="0">
                    <a:solidFill>
                      <a:schemeClr val="bg1"/>
                    </a:solidFill>
                    <a:latin typeface="Nokia Pure Headline Extra Bold" pitchFamily="34" charset="0"/>
                    <a:cs typeface="Arial" pitchFamily="34" charset="0"/>
                  </a:rPr>
                  <a:t>S</a:t>
                </a:r>
                <a:endParaRPr lang="en-US" sz="4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532EF85F-C2F2-4FEA-9FA4-12301B336644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39083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7562ABF0-3725-4132-878B-192136851E6E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6932612" y="6155267"/>
            <a:ext cx="1371600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C4DDA6C5-06FB-4B39-9F45-FCEB8936097D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2812" y="6155267"/>
            <a:ext cx="1219201" cy="27304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93EA0025-E542-47CA-BBC4-D97300E3A3F0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1B30C2FF-F07A-4E86-A171-F447FBC64641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245FF88-528C-4607-A662-EDE5BC947296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2A87C0F3-C7C1-4FEE-913F-2A78032D9F37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191000"/>
          </a:xfrm>
        </p:spPr>
        <p:txBody>
          <a:bodyPr/>
          <a:lstStyle>
            <a:lvl1pPr>
              <a:buClr>
                <a:srgbClr val="A65528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64" y="548680"/>
            <a:ext cx="2304256" cy="676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46" y="3217414"/>
            <a:ext cx="2411184" cy="12917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52" y="3226542"/>
            <a:ext cx="2253865" cy="12074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78" y="3436282"/>
            <a:ext cx="2115131" cy="853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81844" y="3436282"/>
            <a:ext cx="1440160" cy="85397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909836" y="2492896"/>
            <a:ext cx="19442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l"/>
            <a:r>
              <a:rPr lang="en-US" sz="2000" noProof="0" dirty="0">
                <a:latin typeface="Corbel" panose="020B0503020204020204" pitchFamily="34" charset="0"/>
              </a:rPr>
              <a:t>supported by</a:t>
            </a:r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0A6ADEDA-5796-4386-85B5-570190339ABE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buClr>
                <a:srgbClr val="A65528"/>
              </a:buClr>
              <a:defRPr sz="2000">
                <a:latin typeface="Corbel" panose="020B0503020204020204" pitchFamily="34" charset="0"/>
              </a:defRPr>
            </a:lvl1pPr>
            <a:lvl2pPr>
              <a:buClr>
                <a:srgbClr val="A65528"/>
              </a:buClr>
              <a:defRPr sz="1800">
                <a:latin typeface="Corbel" panose="020B0503020204020204" pitchFamily="34" charset="0"/>
              </a:defRPr>
            </a:lvl2pPr>
            <a:lvl3pPr>
              <a:buClr>
                <a:srgbClr val="A65528"/>
              </a:buClr>
              <a:defRPr sz="1600">
                <a:latin typeface="Corbel" panose="020B0503020204020204" pitchFamily="34" charset="0"/>
              </a:defRPr>
            </a:lvl3pPr>
            <a:lvl4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4pPr>
            <a:lvl5pPr>
              <a:buClr>
                <a:srgbClr val="A65528"/>
              </a:buClr>
              <a:defRPr sz="1400">
                <a:latin typeface="Corbel" panose="020B0503020204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00" y="262800"/>
            <a:ext cx="146280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Corbel" panose="020B05030202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2AB96FBD-10A8-40DE-B04F-D11B47CCAD33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rgbClr val="A65528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rgbClr val="A65528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65528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rgbClr val="A65528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gif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Dr. Marco Hoffmann</a:t>
            </a:r>
          </a:p>
          <a:p>
            <a:endParaRPr lang="de-DE" dirty="0"/>
          </a:p>
          <a:p>
            <a:r>
              <a:rPr lang="de-DE" dirty="0"/>
              <a:t>Paris, 21.11.2017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7045422" cy="2514601"/>
          </a:xfrm>
        </p:spPr>
        <p:txBody>
          <a:bodyPr/>
          <a:lstStyle/>
          <a:p>
            <a:r>
              <a:rPr lang="en-US" dirty="0"/>
              <a:t>SENDATE Mid-term Review</a:t>
            </a:r>
            <a:br>
              <a:rPr lang="en-US" dirty="0"/>
            </a:br>
            <a:r>
              <a:rPr lang="en-US" dirty="0"/>
              <a:t>Working Group Meeting</a:t>
            </a:r>
            <a:endParaRPr lang="en-US" dirty="0">
              <a:solidFill>
                <a:srgbClr val="A655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88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6A82-4788-4B3F-B4A6-DA8CB7F011C7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0EFC33F-03A8-493E-988D-55E652A8B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004781"/>
              </p:ext>
            </p:extLst>
          </p:nvPr>
        </p:nvGraphicFramePr>
        <p:xfrm>
          <a:off x="1065212" y="1772816"/>
          <a:ext cx="9421689" cy="4290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6155">
                  <a:extLst>
                    <a:ext uri="{9D8B030D-6E8A-4147-A177-3AD203B41FA5}">
                      <a16:colId xmlns:a16="http://schemas.microsoft.com/office/drawing/2014/main" val="4096372704"/>
                    </a:ext>
                  </a:extLst>
                </a:gridCol>
                <a:gridCol w="3484282">
                  <a:extLst>
                    <a:ext uri="{9D8B030D-6E8A-4147-A177-3AD203B41FA5}">
                      <a16:colId xmlns:a16="http://schemas.microsoft.com/office/drawing/2014/main" val="1942116551"/>
                    </a:ext>
                  </a:extLst>
                </a:gridCol>
                <a:gridCol w="3551252">
                  <a:extLst>
                    <a:ext uri="{9D8B030D-6E8A-4147-A177-3AD203B41FA5}">
                      <a16:colId xmlns:a16="http://schemas.microsoft.com/office/drawing/2014/main" val="4000623155"/>
                    </a:ext>
                  </a:extLst>
                </a:gridCol>
              </a:tblGrid>
              <a:tr h="709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Time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Topic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Speaker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D4D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455529"/>
                  </a:ext>
                </a:extLst>
              </a:tr>
              <a:tr h="730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11:00 - 11:15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6552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Welcome / Introduction +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Introduction on the Working Groups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Marco Hoffmann (NOKIA)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356464"/>
                  </a:ext>
                </a:extLst>
              </a:tr>
              <a:tr h="594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11:15 - 11:55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6552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Working Group Leaders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701182"/>
                  </a:ext>
                </a:extLst>
              </a:tr>
              <a:tr h="59434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11:15 - 11:25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6552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WG Data Center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Achim Autenrieth (ADVA)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66807"/>
                  </a:ext>
                </a:extLst>
              </a:tr>
              <a:tr h="40349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11:25 - 11:35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6552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WG Networking</a:t>
                      </a:r>
                      <a:endParaRPr lang="de-D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Lars Dembeck (NOKIA)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886623"/>
                  </a:ext>
                </a:extLst>
              </a:tr>
              <a:tr h="40349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11:35 - 11:45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6552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WG Transport</a:t>
                      </a:r>
                      <a:endParaRPr lang="de-D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Bernhard Spinnler(Coriant)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92132"/>
                  </a:ext>
                </a:extLst>
              </a:tr>
              <a:tr h="40349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11:45 - 11:55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6552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WG Security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Pascal Bisson (Thales)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714088"/>
                  </a:ext>
                </a:extLst>
              </a:tr>
              <a:tr h="451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11:55 - 12:00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6552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Insights on the Whitepaper</a:t>
                      </a:r>
                      <a:endParaRPr lang="de-D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Rastin Pries (NOKIA)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08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59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53EC9-E423-45FB-8354-A214AD0B7EDB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Structure</a:t>
            </a:r>
            <a:br>
              <a:rPr lang="en-US" dirty="0"/>
            </a:br>
            <a:endParaRPr lang="en-US" dirty="0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7201087" y="2817019"/>
            <a:ext cx="994010" cy="3201168"/>
          </a:xfrm>
          <a:prstGeom prst="roundRect">
            <a:avLst>
              <a:gd name="adj" fmla="val 19019"/>
            </a:avLst>
          </a:prstGeom>
          <a:solidFill>
            <a:srgbClr val="4D4D4D"/>
          </a:solidFill>
          <a:ln w="28575" cap="flat" cmpd="sng" algn="ctr">
            <a:solidFill>
              <a:srgbClr val="FFFFFF"/>
            </a:solidFill>
            <a:prstDash val="solid"/>
            <a:headEnd/>
            <a:tailEnd/>
          </a:ln>
          <a:effectLst/>
        </p:spPr>
        <p:txBody>
          <a:bodyPr lIns="81630" tIns="42448" rIns="82936" bIns="41468" anchor="ctr"/>
          <a:lstStyle/>
          <a:p>
            <a: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endParaRPr lang="en-US" sz="2300" b="1" kern="0" dirty="0">
              <a:solidFill>
                <a:srgbClr val="FFFFFF"/>
              </a:solidFill>
              <a:latin typeface="Nokia Pure Text Light"/>
              <a:ea typeface="MS PGothic"/>
            </a:endParaRP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5148010" y="2812369"/>
            <a:ext cx="994010" cy="3195452"/>
          </a:xfrm>
          <a:prstGeom prst="roundRect">
            <a:avLst>
              <a:gd name="adj" fmla="val 19019"/>
            </a:avLst>
          </a:prstGeom>
          <a:solidFill>
            <a:srgbClr val="4D4D4D"/>
          </a:solidFill>
          <a:ln w="28575" cap="flat" cmpd="sng" algn="ctr">
            <a:solidFill>
              <a:srgbClr val="FFFFFF"/>
            </a:solidFill>
            <a:prstDash val="solid"/>
            <a:headEnd/>
            <a:tailEnd/>
          </a:ln>
          <a:effectLst/>
        </p:spPr>
        <p:txBody>
          <a:bodyPr lIns="81630" tIns="42448" rIns="82936" bIns="41468" anchor="ctr"/>
          <a:lstStyle/>
          <a:p>
            <a: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endParaRPr lang="en-US" sz="2300" b="1" kern="0" dirty="0">
              <a:solidFill>
                <a:srgbClr val="FFFFFF"/>
              </a:solidFill>
              <a:latin typeface="Nokia Pure Text Light"/>
              <a:ea typeface="MS PGothic"/>
            </a:endParaRPr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3037085" y="2821508"/>
            <a:ext cx="1047466" cy="3184022"/>
          </a:xfrm>
          <a:prstGeom prst="roundRect">
            <a:avLst>
              <a:gd name="adj" fmla="val 19019"/>
            </a:avLst>
          </a:prstGeom>
          <a:solidFill>
            <a:srgbClr val="4D4D4D"/>
          </a:solidFill>
          <a:ln w="28575" cap="flat" cmpd="sng" algn="ctr">
            <a:solidFill>
              <a:srgbClr val="FFFFFF"/>
            </a:solidFill>
            <a:prstDash val="solid"/>
            <a:headEnd/>
            <a:tailEnd/>
          </a:ln>
          <a:effectLst/>
        </p:spPr>
        <p:txBody>
          <a:bodyPr lIns="81630" tIns="42448" rIns="82936" bIns="41468" anchor="ctr"/>
          <a:lstStyle/>
          <a:p>
            <a:pPr marL="0" marR="0" lvl="0" indent="0" defTabSz="45720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1" i="0" u="none" strike="noStrike" kern="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/>
              <a:ea typeface="MS PGothic"/>
              <a:cs typeface="+mn-cs"/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4119274" y="2821461"/>
            <a:ext cx="994010" cy="3184069"/>
          </a:xfrm>
          <a:prstGeom prst="roundRect">
            <a:avLst>
              <a:gd name="adj" fmla="val 19019"/>
            </a:avLst>
          </a:prstGeom>
          <a:solidFill>
            <a:srgbClr val="4D4D4D"/>
          </a:solidFill>
          <a:ln w="28575" cap="flat" cmpd="sng" algn="ctr">
            <a:solidFill>
              <a:srgbClr val="FFFFFF"/>
            </a:solidFill>
            <a:prstDash val="solid"/>
            <a:headEnd/>
            <a:tailEnd/>
          </a:ln>
          <a:effectLst/>
        </p:spPr>
        <p:txBody>
          <a:bodyPr lIns="81630" tIns="42448" rIns="82936" bIns="41468" anchor="ctr"/>
          <a:lstStyle/>
          <a:p>
            <a: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endParaRPr lang="en-US" sz="2300" b="1" kern="0" dirty="0">
              <a:solidFill>
                <a:srgbClr val="FFFFFF"/>
              </a:solidFill>
              <a:latin typeface="Nokia Pure Text Light"/>
              <a:ea typeface="MS PGothic"/>
            </a:endParaRP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176744" y="2817019"/>
            <a:ext cx="994010" cy="3201168"/>
          </a:xfrm>
          <a:prstGeom prst="roundRect">
            <a:avLst>
              <a:gd name="adj" fmla="val 19019"/>
            </a:avLst>
          </a:prstGeom>
          <a:solidFill>
            <a:srgbClr val="4D4D4D"/>
          </a:solidFill>
          <a:ln w="28575" cap="flat" cmpd="sng" algn="ctr">
            <a:solidFill>
              <a:srgbClr val="FFFFFF"/>
            </a:solidFill>
            <a:prstDash val="solid"/>
            <a:headEnd/>
            <a:tailEnd/>
          </a:ln>
          <a:effectLst/>
        </p:spPr>
        <p:txBody>
          <a:bodyPr lIns="81630" tIns="42448" rIns="82936" bIns="41468" anchor="ctr"/>
          <a:lstStyle/>
          <a:p>
            <a:pPr defTabSz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endParaRPr lang="en-US" sz="2300" b="1" kern="0" dirty="0">
              <a:solidFill>
                <a:srgbClr val="FFFFFF"/>
              </a:solidFill>
              <a:latin typeface="Nokia Pure Text Light"/>
              <a:ea typeface="MS PGothic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74" y="4457784"/>
            <a:ext cx="806321" cy="5431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784" y="4457784"/>
            <a:ext cx="806321" cy="5431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491" y="3698149"/>
            <a:ext cx="806321" cy="54313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246" y="3698148"/>
            <a:ext cx="806321" cy="5431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240" y="3698147"/>
            <a:ext cx="806321" cy="5431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599" y="3698147"/>
            <a:ext cx="832682" cy="5272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73" y="3698147"/>
            <a:ext cx="806321" cy="543132"/>
          </a:xfrm>
          <a:prstGeom prst="rect">
            <a:avLst/>
          </a:prstGeom>
        </p:spPr>
      </p:pic>
      <p:sp>
        <p:nvSpPr>
          <p:cNvPr id="20" name="Textfeld 25"/>
          <p:cNvSpPr txBox="1"/>
          <p:nvPr/>
        </p:nvSpPr>
        <p:spPr>
          <a:xfrm>
            <a:off x="3072543" y="2903444"/>
            <a:ext cx="976549" cy="600164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chemeClr val="bg1">
                  <a:lumMod val="95000"/>
                </a:schemeClr>
              </a:solidFill>
              <a:latin typeface="Corbel" panose="020B0503020204020204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chemeClr val="bg1">
                  <a:lumMod val="95000"/>
                </a:schemeClr>
              </a:solidFill>
              <a:latin typeface="Corbel" panose="020B0503020204020204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coord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. ADVA</a:t>
            </a:r>
          </a:p>
        </p:txBody>
      </p:sp>
      <p:sp>
        <p:nvSpPr>
          <p:cNvPr id="21" name="Textfeld 25"/>
          <p:cNvSpPr txBox="1"/>
          <p:nvPr/>
        </p:nvSpPr>
        <p:spPr>
          <a:xfrm>
            <a:off x="4079338" y="2891453"/>
            <a:ext cx="1031051" cy="600164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chemeClr val="bg1">
                  <a:lumMod val="95000"/>
                </a:schemeClr>
              </a:solidFill>
              <a:latin typeface="Corbel" panose="020B0503020204020204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chemeClr val="bg1">
                  <a:lumMod val="95000"/>
                </a:schemeClr>
              </a:solidFill>
              <a:latin typeface="Corbel" panose="020B0503020204020204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coord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. NOKIA</a:t>
            </a:r>
          </a:p>
        </p:txBody>
      </p:sp>
      <p:sp>
        <p:nvSpPr>
          <p:cNvPr id="22" name="Textfeld 25"/>
          <p:cNvSpPr txBox="1"/>
          <p:nvPr/>
        </p:nvSpPr>
        <p:spPr>
          <a:xfrm>
            <a:off x="5119859" y="2898720"/>
            <a:ext cx="1051890" cy="600164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chemeClr val="bg1">
                  <a:lumMod val="95000"/>
                </a:schemeClr>
              </a:solidFill>
              <a:latin typeface="Corbel" panose="020B0503020204020204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chemeClr val="bg1">
                  <a:lumMod val="95000"/>
                </a:schemeClr>
              </a:solidFill>
              <a:latin typeface="Corbel" panose="020B0503020204020204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coord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. Coriant</a:t>
            </a:r>
          </a:p>
        </p:txBody>
      </p:sp>
      <p:sp>
        <p:nvSpPr>
          <p:cNvPr id="23" name="Textfeld 25"/>
          <p:cNvSpPr txBox="1"/>
          <p:nvPr/>
        </p:nvSpPr>
        <p:spPr>
          <a:xfrm>
            <a:off x="6157211" y="2887228"/>
            <a:ext cx="1031051" cy="600164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chemeClr val="bg1">
                  <a:lumMod val="95000"/>
                </a:schemeClr>
              </a:solidFill>
              <a:latin typeface="Corbel" panose="020B0503020204020204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chemeClr val="bg1">
                  <a:lumMod val="95000"/>
                </a:schemeClr>
              </a:solidFill>
              <a:latin typeface="Corbel" panose="020B0503020204020204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coord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. NOKIA</a:t>
            </a:r>
          </a:p>
        </p:txBody>
      </p:sp>
      <p:sp>
        <p:nvSpPr>
          <p:cNvPr id="24" name="Textfeld 27"/>
          <p:cNvSpPr txBox="1"/>
          <p:nvPr/>
        </p:nvSpPr>
        <p:spPr>
          <a:xfrm>
            <a:off x="7157605" y="2894529"/>
            <a:ext cx="1105285" cy="600164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chemeClr val="bg1">
                  <a:lumMod val="95000"/>
                </a:schemeClr>
              </a:solidFill>
              <a:latin typeface="Corbel" panose="020B0503020204020204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chemeClr val="bg1">
                  <a:lumMod val="95000"/>
                </a:schemeClr>
              </a:solidFill>
              <a:latin typeface="Corbel" panose="020B0503020204020204" pitchFamily="34" charset="0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coord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. Ericsson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555" y="2855569"/>
            <a:ext cx="952546" cy="35898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583" y="2861527"/>
            <a:ext cx="924869" cy="36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242" y="2861527"/>
            <a:ext cx="1063365" cy="36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743" y="2867959"/>
            <a:ext cx="756834" cy="360000"/>
          </a:xfrm>
          <a:prstGeom prst="rect">
            <a:avLst/>
          </a:prstGeom>
        </p:spPr>
      </p:pic>
      <p:sp>
        <p:nvSpPr>
          <p:cNvPr id="34" name="Gleichschenkliges Dreieck 15"/>
          <p:cNvSpPr/>
          <p:nvPr/>
        </p:nvSpPr>
        <p:spPr>
          <a:xfrm>
            <a:off x="1117680" y="1737279"/>
            <a:ext cx="7186531" cy="1048463"/>
          </a:xfrm>
          <a:prstGeom prst="triangle">
            <a:avLst>
              <a:gd name="adj" fmla="val 49859"/>
            </a:avLst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rgbClr val="A6552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124191"/>
              </a:solidFill>
              <a:effectLst/>
              <a:uLnTx/>
              <a:uFillTx/>
              <a:latin typeface="Nokia Pure Text Light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46140" y="2276872"/>
            <a:ext cx="2087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A65528"/>
                </a:solidFill>
                <a:latin typeface="Corbel" panose="020B0503020204020204" pitchFamily="34" charset="0"/>
              </a:rPr>
              <a:t>Coordination Committee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A65528"/>
                </a:solidFill>
                <a:latin typeface="Corbel" panose="020B0503020204020204" pitchFamily="34" charset="0"/>
              </a:rPr>
              <a:t>Lead: NOKIA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172" y="1888322"/>
            <a:ext cx="1488413" cy="5590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975" y="2862000"/>
            <a:ext cx="863334" cy="36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8A975C2-DB94-476F-8DE4-12A72D9CE5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35" y="4475456"/>
            <a:ext cx="832682" cy="52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4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146B7-A1E8-4090-8C17-0FC8E32A21E1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/>
          <a:lstStyle/>
          <a:p>
            <a:r>
              <a:rPr lang="en-US" dirty="0"/>
              <a:t>Project Structure</a:t>
            </a:r>
            <a:br>
              <a:rPr lang="en-US" dirty="0"/>
            </a:b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117680" y="1737279"/>
            <a:ext cx="7186532" cy="4280908"/>
            <a:chOff x="1117680" y="1737279"/>
            <a:chExt cx="7186532" cy="4280908"/>
          </a:xfrm>
        </p:grpSpPr>
        <p:sp>
          <p:nvSpPr>
            <p:cNvPr id="7" name="Gleichschenkliges Dreieck 15"/>
            <p:cNvSpPr/>
            <p:nvPr/>
          </p:nvSpPr>
          <p:spPr>
            <a:xfrm>
              <a:off x="1117680" y="1737279"/>
              <a:ext cx="7186531" cy="1048463"/>
            </a:xfrm>
            <a:prstGeom prst="triangle">
              <a:avLst>
                <a:gd name="adj" fmla="val 49859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19050" cap="flat" cmpd="sng" algn="ctr">
              <a:solidFill>
                <a:srgbClr val="A65528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8" name="AutoShape 11"/>
            <p:cNvSpPr>
              <a:spLocks noChangeArrowheads="1"/>
            </p:cNvSpPr>
            <p:nvPr/>
          </p:nvSpPr>
          <p:spPr bwMode="auto">
            <a:xfrm>
              <a:off x="7201087" y="2817019"/>
              <a:ext cx="994010" cy="3201168"/>
            </a:xfrm>
            <a:prstGeom prst="roundRect">
              <a:avLst>
                <a:gd name="adj" fmla="val 19019"/>
              </a:avLst>
            </a:prstGeom>
            <a:solidFill>
              <a:srgbClr val="4D4D4D"/>
            </a:solidFill>
            <a:ln w="28575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lIns="81630" tIns="42448" rIns="82936" bIns="41468" anchor="ctr"/>
            <a:lstStyle/>
            <a:p>
              <a:pPr marL="0" marR="0" lvl="0" indent="0" defTabSz="45720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1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MS PGothic"/>
                <a:cs typeface="+mn-cs"/>
              </a:endParaRPr>
            </a:p>
          </p:txBody>
        </p:sp>
        <p:sp>
          <p:nvSpPr>
            <p:cNvPr id="9" name="AutoShape 11"/>
            <p:cNvSpPr>
              <a:spLocks noChangeArrowheads="1"/>
            </p:cNvSpPr>
            <p:nvPr/>
          </p:nvSpPr>
          <p:spPr bwMode="auto">
            <a:xfrm>
              <a:off x="5148010" y="2812369"/>
              <a:ext cx="994010" cy="3195452"/>
            </a:xfrm>
            <a:prstGeom prst="roundRect">
              <a:avLst>
                <a:gd name="adj" fmla="val 19019"/>
              </a:avLst>
            </a:prstGeom>
            <a:solidFill>
              <a:srgbClr val="4D4D4D"/>
            </a:solidFill>
            <a:ln w="28575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lIns="81630" tIns="42448" rIns="82936" bIns="41468" anchor="ctr"/>
            <a:lstStyle/>
            <a:p>
              <a:pPr marL="0" marR="0" lvl="0" indent="0" defTabSz="45720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1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MS PGothic"/>
                <a:cs typeface="+mn-cs"/>
              </a:endParaRPr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3037085" y="2821508"/>
              <a:ext cx="1047466" cy="3184022"/>
            </a:xfrm>
            <a:prstGeom prst="roundRect">
              <a:avLst>
                <a:gd name="adj" fmla="val 19019"/>
              </a:avLst>
            </a:prstGeom>
            <a:solidFill>
              <a:srgbClr val="4D4D4D"/>
            </a:solidFill>
            <a:ln w="28575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lIns="81630" tIns="42448" rIns="82936" bIns="41468" anchor="ctr"/>
            <a:lstStyle/>
            <a:p>
              <a:pPr marL="0" marR="0" lvl="0" indent="0" defTabSz="45720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1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MS PGothic"/>
                <a:cs typeface="+mn-cs"/>
              </a:endParaRPr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>
              <a:off x="4119274" y="2821461"/>
              <a:ext cx="994010" cy="3172592"/>
            </a:xfrm>
            <a:prstGeom prst="roundRect">
              <a:avLst>
                <a:gd name="adj" fmla="val 19019"/>
              </a:avLst>
            </a:prstGeom>
            <a:solidFill>
              <a:srgbClr val="4D4D4D"/>
            </a:solidFill>
            <a:ln w="28575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lIns="81630" tIns="42448" rIns="82936" bIns="41468" anchor="ctr"/>
            <a:lstStyle/>
            <a:p>
              <a:pPr marL="0" marR="0" lvl="0" indent="0" defTabSz="45720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1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MS PGothic"/>
                <a:cs typeface="+mn-cs"/>
              </a:endParaRPr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6176744" y="2817019"/>
              <a:ext cx="994010" cy="3201168"/>
            </a:xfrm>
            <a:prstGeom prst="roundRect">
              <a:avLst>
                <a:gd name="adj" fmla="val 19019"/>
              </a:avLst>
            </a:prstGeom>
            <a:solidFill>
              <a:srgbClr val="4D4D4D"/>
            </a:solidFill>
            <a:ln w="28575" cap="flat" cmpd="sng" algn="ctr">
              <a:solidFill>
                <a:schemeClr val="bg1"/>
              </a:solidFill>
              <a:prstDash val="solid"/>
              <a:headEnd/>
              <a:tailEnd/>
            </a:ln>
            <a:effectLst/>
          </p:spPr>
          <p:txBody>
            <a:bodyPr lIns="81630" tIns="42448" rIns="82936" bIns="41468" anchor="ctr"/>
            <a:lstStyle/>
            <a:p>
              <a:pPr marL="0" marR="0" lvl="0" indent="0" defTabSz="45720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1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MS PGothic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46140" y="2276872"/>
              <a:ext cx="2087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A65528"/>
                  </a:solidFill>
                  <a:latin typeface="Corbel" panose="020B0503020204020204" pitchFamily="34" charset="0"/>
                </a:rPr>
                <a:t>Coordination Committee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A65528"/>
                  </a:solidFill>
                  <a:latin typeface="Corbel" panose="020B0503020204020204" pitchFamily="34" charset="0"/>
                </a:rPr>
                <a:t>Lead: NOKIA</a:t>
              </a:r>
            </a:p>
          </p:txBody>
        </p:sp>
        <p:sp>
          <p:nvSpPr>
            <p:cNvPr id="14" name="Textfeld 25"/>
            <p:cNvSpPr txBox="1"/>
            <p:nvPr/>
          </p:nvSpPr>
          <p:spPr>
            <a:xfrm>
              <a:off x="3072543" y="2903444"/>
              <a:ext cx="976549" cy="60016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err="1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100" b="1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. ADVA</a:t>
              </a:r>
            </a:p>
          </p:txBody>
        </p:sp>
        <p:sp>
          <p:nvSpPr>
            <p:cNvPr id="15" name="Textfeld 25"/>
            <p:cNvSpPr txBox="1"/>
            <p:nvPr/>
          </p:nvSpPr>
          <p:spPr>
            <a:xfrm>
              <a:off x="4079338" y="2891453"/>
              <a:ext cx="1031051" cy="60016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err="1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100" b="1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. NOKIA</a:t>
              </a:r>
            </a:p>
          </p:txBody>
        </p:sp>
        <p:sp>
          <p:nvSpPr>
            <p:cNvPr id="16" name="Textfeld 25"/>
            <p:cNvSpPr txBox="1"/>
            <p:nvPr/>
          </p:nvSpPr>
          <p:spPr>
            <a:xfrm>
              <a:off x="5119859" y="2898720"/>
              <a:ext cx="1051890" cy="60016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err="1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100" b="1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. Coriant</a:t>
              </a:r>
            </a:p>
          </p:txBody>
        </p:sp>
        <p:sp>
          <p:nvSpPr>
            <p:cNvPr id="17" name="Textfeld 25"/>
            <p:cNvSpPr txBox="1"/>
            <p:nvPr/>
          </p:nvSpPr>
          <p:spPr>
            <a:xfrm>
              <a:off x="6157211" y="2887228"/>
              <a:ext cx="1031051" cy="60016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err="1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100" b="1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. NOKIA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3555" y="2855569"/>
              <a:ext cx="952546" cy="358982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7583" y="2861527"/>
              <a:ext cx="924869" cy="360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2242" y="2861527"/>
              <a:ext cx="1063365" cy="36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2743" y="2867959"/>
              <a:ext cx="756834" cy="360000"/>
            </a:xfrm>
            <a:prstGeom prst="rect">
              <a:avLst/>
            </a:prstGeom>
          </p:spPr>
        </p:pic>
        <p:sp>
          <p:nvSpPr>
            <p:cNvPr id="25" name="AutoShape 11"/>
            <p:cNvSpPr>
              <a:spLocks noChangeArrowheads="1"/>
            </p:cNvSpPr>
            <p:nvPr/>
          </p:nvSpPr>
          <p:spPr bwMode="auto">
            <a:xfrm>
              <a:off x="1117681" y="3663905"/>
              <a:ext cx="7186531" cy="481762"/>
            </a:xfrm>
            <a:prstGeom prst="roundRect">
              <a:avLst>
                <a:gd name="adj" fmla="val 19019"/>
              </a:avLst>
            </a:prstGeom>
            <a:gradFill>
              <a:gsLst>
                <a:gs pos="0">
                  <a:schemeClr val="bg1"/>
                </a:gs>
                <a:gs pos="53000">
                  <a:schemeClr val="accent3">
                    <a:lumMod val="20000"/>
                    <a:lumOff val="8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rgbClr val="D49E6C"/>
                </a:gs>
              </a:gsLst>
              <a:lin ang="5400000" scaled="0"/>
            </a:gradFill>
            <a:ln w="19050">
              <a:solidFill>
                <a:srgbClr val="A65528"/>
              </a:solidFill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81630" tIns="42448" rIns="82936" bIns="41468" anchor="ctr"/>
            <a:lstStyle/>
            <a:p>
              <a:pPr>
                <a:lnSpc>
                  <a:spcPct val="85000"/>
                </a:lnSpc>
                <a:defRPr/>
              </a:pPr>
              <a:endParaRPr lang="en-US" sz="1900" b="1" dirty="0">
                <a:solidFill>
                  <a:srgbClr val="124191">
                    <a:lumMod val="75000"/>
                    <a:lumOff val="25000"/>
                  </a:srgbClr>
                </a:solidFill>
                <a:ea typeface="MS PGothic"/>
              </a:endParaRPr>
            </a:p>
          </p:txBody>
        </p:sp>
        <p:sp>
          <p:nvSpPr>
            <p:cNvPr id="26" name="Rechteck 2"/>
            <p:cNvSpPr/>
            <p:nvPr/>
          </p:nvSpPr>
          <p:spPr>
            <a:xfrm>
              <a:off x="1246077" y="3673954"/>
              <a:ext cx="142890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WG: Data Center</a:t>
              </a:r>
            </a:p>
            <a:p>
              <a:r>
                <a:rPr lang="en-US" sz="1200" b="1" dirty="0" err="1">
                  <a:solidFill>
                    <a:srgbClr val="A65528"/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. ADVA</a:t>
              </a:r>
            </a:p>
          </p:txBody>
        </p:sp>
        <p:sp>
          <p:nvSpPr>
            <p:cNvPr id="27" name="AutoShape 11"/>
            <p:cNvSpPr>
              <a:spLocks noChangeArrowheads="1"/>
            </p:cNvSpPr>
            <p:nvPr/>
          </p:nvSpPr>
          <p:spPr bwMode="auto">
            <a:xfrm>
              <a:off x="1117681" y="4230187"/>
              <a:ext cx="7186531" cy="481762"/>
            </a:xfrm>
            <a:prstGeom prst="roundRect">
              <a:avLst>
                <a:gd name="adj" fmla="val 19019"/>
              </a:avLst>
            </a:prstGeom>
            <a:gradFill>
              <a:gsLst>
                <a:gs pos="0">
                  <a:schemeClr val="bg1"/>
                </a:gs>
                <a:gs pos="53000">
                  <a:schemeClr val="accent3">
                    <a:lumMod val="20000"/>
                    <a:lumOff val="8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rgbClr val="D49E6C"/>
                </a:gs>
              </a:gsLst>
              <a:lin ang="5400000" scaled="0"/>
            </a:gradFill>
            <a:ln w="19050">
              <a:solidFill>
                <a:srgbClr val="A65528"/>
              </a:solidFill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81630" tIns="42448" rIns="82936" bIns="41468" anchor="ctr"/>
            <a:lstStyle/>
            <a:p>
              <a:pPr>
                <a:lnSpc>
                  <a:spcPct val="85000"/>
                </a:lnSpc>
              </a:pPr>
              <a:endParaRPr lang="en-US" sz="1900" b="1" dirty="0">
                <a:solidFill>
                  <a:srgbClr val="124191">
                    <a:lumMod val="75000"/>
                    <a:lumOff val="25000"/>
                  </a:srgbClr>
                </a:solidFill>
                <a:ea typeface="MS PGothic"/>
              </a:endParaRPr>
            </a:p>
          </p:txBody>
        </p:sp>
        <p:sp>
          <p:nvSpPr>
            <p:cNvPr id="28" name="AutoShape 11"/>
            <p:cNvSpPr>
              <a:spLocks noChangeArrowheads="1"/>
            </p:cNvSpPr>
            <p:nvPr/>
          </p:nvSpPr>
          <p:spPr bwMode="auto">
            <a:xfrm>
              <a:off x="1117681" y="4796469"/>
              <a:ext cx="7186531" cy="481762"/>
            </a:xfrm>
            <a:prstGeom prst="roundRect">
              <a:avLst>
                <a:gd name="adj" fmla="val 19019"/>
              </a:avLst>
            </a:prstGeom>
            <a:gradFill>
              <a:gsLst>
                <a:gs pos="0">
                  <a:schemeClr val="bg1"/>
                </a:gs>
                <a:gs pos="53000">
                  <a:schemeClr val="accent3">
                    <a:lumMod val="20000"/>
                    <a:lumOff val="8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rgbClr val="D49E6C"/>
                </a:gs>
              </a:gsLst>
              <a:lin ang="5400000" scaled="0"/>
            </a:gradFill>
            <a:ln w="19050">
              <a:solidFill>
                <a:srgbClr val="A65528"/>
              </a:solidFill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81630" tIns="42448" rIns="82936" bIns="41468" anchor="ctr"/>
            <a:lstStyle/>
            <a:p>
              <a:pPr>
                <a:lnSpc>
                  <a:spcPct val="85000"/>
                </a:lnSpc>
              </a:pPr>
              <a:endParaRPr lang="en-US" sz="1900" b="1" dirty="0">
                <a:solidFill>
                  <a:srgbClr val="124191">
                    <a:lumMod val="75000"/>
                    <a:lumOff val="25000"/>
                  </a:srgbClr>
                </a:solidFill>
                <a:ea typeface="MS PGothic"/>
              </a:endParaRPr>
            </a:p>
          </p:txBody>
        </p:sp>
        <p:sp>
          <p:nvSpPr>
            <p:cNvPr id="29" name="AutoShape 11"/>
            <p:cNvSpPr>
              <a:spLocks noChangeArrowheads="1"/>
            </p:cNvSpPr>
            <p:nvPr/>
          </p:nvSpPr>
          <p:spPr bwMode="auto">
            <a:xfrm>
              <a:off x="1117681" y="5362752"/>
              <a:ext cx="7186531" cy="481762"/>
            </a:xfrm>
            <a:prstGeom prst="roundRect">
              <a:avLst>
                <a:gd name="adj" fmla="val 19019"/>
              </a:avLst>
            </a:prstGeom>
            <a:gradFill>
              <a:gsLst>
                <a:gs pos="0">
                  <a:schemeClr val="bg1"/>
                </a:gs>
                <a:gs pos="53000">
                  <a:schemeClr val="accent3">
                    <a:lumMod val="20000"/>
                    <a:lumOff val="8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rgbClr val="D49E6C"/>
                </a:gs>
              </a:gsLst>
              <a:lin ang="5400000" scaled="0"/>
            </a:gradFill>
            <a:ln w="19050">
              <a:solidFill>
                <a:srgbClr val="A65528"/>
              </a:solidFill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81630" tIns="42448" rIns="82936" bIns="41468" anchor="ctr"/>
            <a:lstStyle/>
            <a:p>
              <a:pPr>
                <a:lnSpc>
                  <a:spcPct val="85000"/>
                </a:lnSpc>
              </a:pPr>
              <a:endParaRPr lang="en-US" sz="1900" b="1" dirty="0">
                <a:solidFill>
                  <a:srgbClr val="124191">
                    <a:lumMod val="75000"/>
                    <a:lumOff val="25000"/>
                  </a:srgbClr>
                </a:solidFill>
                <a:ea typeface="MS PGothic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1237451" y="4235026"/>
              <a:ext cx="1297150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WG: Networking</a:t>
              </a:r>
            </a:p>
            <a:p>
              <a:r>
                <a:rPr lang="en-US" sz="1200" b="1" dirty="0" err="1">
                  <a:solidFill>
                    <a:srgbClr val="A65528"/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. NOKIA</a:t>
              </a:r>
            </a:p>
          </p:txBody>
        </p:sp>
        <p:sp>
          <p:nvSpPr>
            <p:cNvPr id="31" name="Textfeld 37"/>
            <p:cNvSpPr txBox="1"/>
            <p:nvPr/>
          </p:nvSpPr>
          <p:spPr>
            <a:xfrm>
              <a:off x="1246077" y="4815455"/>
              <a:ext cx="1139030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WG: Transport</a:t>
              </a:r>
            </a:p>
            <a:p>
              <a:r>
                <a:rPr lang="en-US" sz="1200" b="1" dirty="0" err="1">
                  <a:solidFill>
                    <a:srgbClr val="A65528"/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. Coriant</a:t>
              </a:r>
            </a:p>
          </p:txBody>
        </p:sp>
        <p:sp>
          <p:nvSpPr>
            <p:cNvPr id="32" name="Textfeld 41"/>
            <p:cNvSpPr txBox="1"/>
            <p:nvPr/>
          </p:nvSpPr>
          <p:spPr>
            <a:xfrm>
              <a:off x="1237451" y="5381510"/>
              <a:ext cx="1065420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  <a:cs typeface="Lao UI" panose="020B0502040204020203" pitchFamily="34" charset="0"/>
                </a:rPr>
                <a:t>WG: Security</a:t>
              </a:r>
            </a:p>
            <a:p>
              <a:r>
                <a:rPr lang="en-US" sz="1200" b="1" dirty="0" err="1">
                  <a:solidFill>
                    <a:srgbClr val="A65528"/>
                  </a:solidFill>
                  <a:latin typeface="Corbel" panose="020B0503020204020204" pitchFamily="34" charset="0"/>
                  <a:cs typeface="Lao UI" panose="020B0502040204020203" pitchFamily="34" charset="0"/>
                </a:rPr>
                <a:t>coord</a:t>
              </a:r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  <a:cs typeface="Lao UI" panose="020B0502040204020203" pitchFamily="34" charset="0"/>
                </a:rPr>
                <a:t>. Thales</a:t>
              </a:r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4172" y="1888322"/>
              <a:ext cx="1488413" cy="559040"/>
            </a:xfrm>
            <a:prstGeom prst="rect">
              <a:avLst/>
            </a:prstGeom>
          </p:spPr>
        </p:pic>
        <p:sp>
          <p:nvSpPr>
            <p:cNvPr id="35" name="Textfeld 27"/>
            <p:cNvSpPr txBox="1"/>
            <p:nvPr/>
          </p:nvSpPr>
          <p:spPr>
            <a:xfrm>
              <a:off x="7157605" y="2894529"/>
              <a:ext cx="1105285" cy="60016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err="1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100" b="1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. Ericsson</a:t>
              </a:r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975" y="2862000"/>
            <a:ext cx="863334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45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3E4A-55E9-45F6-BA96-15B92AF6370B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/>
          <a:lstStyle/>
          <a:p>
            <a:r>
              <a:rPr lang="en-US" dirty="0"/>
              <a:t>Project Structure</a:t>
            </a:r>
            <a:br>
              <a:rPr lang="en-US" dirty="0"/>
            </a:b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117680" y="1737279"/>
            <a:ext cx="7186532" cy="4280908"/>
            <a:chOff x="1117680" y="1737279"/>
            <a:chExt cx="7186532" cy="4280908"/>
          </a:xfrm>
        </p:grpSpPr>
        <p:sp>
          <p:nvSpPr>
            <p:cNvPr id="8" name="AutoShape 11"/>
            <p:cNvSpPr>
              <a:spLocks noChangeArrowheads="1"/>
            </p:cNvSpPr>
            <p:nvPr/>
          </p:nvSpPr>
          <p:spPr bwMode="auto">
            <a:xfrm>
              <a:off x="7201087" y="2817019"/>
              <a:ext cx="994010" cy="3201168"/>
            </a:xfrm>
            <a:prstGeom prst="roundRect">
              <a:avLst>
                <a:gd name="adj" fmla="val 19019"/>
              </a:avLst>
            </a:prstGeom>
            <a:solidFill>
              <a:srgbClr val="4D4D4D"/>
            </a:solidFill>
            <a:ln w="28575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lIns="81630" tIns="42448" rIns="82936" bIns="41468" anchor="ctr"/>
            <a:lstStyle/>
            <a:p>
              <a:pPr marL="0" marR="0" lvl="0" indent="0" defTabSz="45720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1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MS PGothic"/>
                <a:cs typeface="+mn-cs"/>
              </a:endParaRPr>
            </a:p>
          </p:txBody>
        </p:sp>
        <p:sp>
          <p:nvSpPr>
            <p:cNvPr id="9" name="AutoShape 11"/>
            <p:cNvSpPr>
              <a:spLocks noChangeArrowheads="1"/>
            </p:cNvSpPr>
            <p:nvPr/>
          </p:nvSpPr>
          <p:spPr bwMode="auto">
            <a:xfrm>
              <a:off x="5148010" y="2812369"/>
              <a:ext cx="994010" cy="3195452"/>
            </a:xfrm>
            <a:prstGeom prst="roundRect">
              <a:avLst>
                <a:gd name="adj" fmla="val 19019"/>
              </a:avLst>
            </a:prstGeom>
            <a:solidFill>
              <a:srgbClr val="4D4D4D"/>
            </a:solidFill>
            <a:ln w="28575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lIns="81630" tIns="42448" rIns="82936" bIns="41468" anchor="ctr"/>
            <a:lstStyle/>
            <a:p>
              <a:pPr marL="0" marR="0" lvl="0" indent="0" defTabSz="45720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1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MS PGothic"/>
                <a:cs typeface="+mn-cs"/>
              </a:endParaRPr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3037085" y="2821508"/>
              <a:ext cx="1047466" cy="3184022"/>
            </a:xfrm>
            <a:prstGeom prst="roundRect">
              <a:avLst>
                <a:gd name="adj" fmla="val 19019"/>
              </a:avLst>
            </a:prstGeom>
            <a:solidFill>
              <a:srgbClr val="4D4D4D"/>
            </a:solidFill>
            <a:ln w="28575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lIns="81630" tIns="42448" rIns="82936" bIns="41468" anchor="ctr"/>
            <a:lstStyle/>
            <a:p>
              <a:pPr marL="0" marR="0" lvl="0" indent="0" defTabSz="45720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1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MS PGothic"/>
                <a:cs typeface="+mn-cs"/>
              </a:endParaRPr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>
              <a:off x="4119274" y="2821461"/>
              <a:ext cx="994010" cy="3172592"/>
            </a:xfrm>
            <a:prstGeom prst="roundRect">
              <a:avLst>
                <a:gd name="adj" fmla="val 19019"/>
              </a:avLst>
            </a:prstGeom>
            <a:solidFill>
              <a:srgbClr val="4D4D4D"/>
            </a:solidFill>
            <a:ln w="28575" cap="flat" cmpd="sng" algn="ctr">
              <a:solidFill>
                <a:srgbClr val="FFFFFF"/>
              </a:solidFill>
              <a:prstDash val="solid"/>
              <a:headEnd/>
              <a:tailEnd/>
            </a:ln>
            <a:effectLst/>
          </p:spPr>
          <p:txBody>
            <a:bodyPr lIns="81630" tIns="42448" rIns="82936" bIns="41468" anchor="ctr"/>
            <a:lstStyle/>
            <a:p>
              <a:pPr marL="0" marR="0" lvl="0" indent="0" defTabSz="45720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1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MS PGothic"/>
                <a:cs typeface="+mn-cs"/>
              </a:endParaRPr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6176744" y="2817019"/>
              <a:ext cx="994010" cy="3201168"/>
            </a:xfrm>
            <a:prstGeom prst="roundRect">
              <a:avLst>
                <a:gd name="adj" fmla="val 19019"/>
              </a:avLst>
            </a:prstGeom>
            <a:solidFill>
              <a:srgbClr val="4D4D4D"/>
            </a:solidFill>
            <a:ln w="28575" cap="flat" cmpd="sng" algn="ctr">
              <a:solidFill>
                <a:schemeClr val="bg1"/>
              </a:solidFill>
              <a:prstDash val="solid"/>
              <a:headEnd/>
              <a:tailEnd/>
            </a:ln>
            <a:effectLst/>
          </p:spPr>
          <p:txBody>
            <a:bodyPr lIns="81630" tIns="42448" rIns="82936" bIns="41468" anchor="ctr"/>
            <a:lstStyle/>
            <a:p>
              <a:pPr marL="0" marR="0" lvl="0" indent="0" defTabSz="45720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1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MS PGothic"/>
                <a:cs typeface="+mn-cs"/>
              </a:endParaRPr>
            </a:p>
          </p:txBody>
        </p:sp>
        <p:sp>
          <p:nvSpPr>
            <p:cNvPr id="14" name="Textfeld 25"/>
            <p:cNvSpPr txBox="1"/>
            <p:nvPr/>
          </p:nvSpPr>
          <p:spPr>
            <a:xfrm>
              <a:off x="3072543" y="2903444"/>
              <a:ext cx="976549" cy="60016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err="1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100" b="1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. ADVA</a:t>
              </a:r>
            </a:p>
          </p:txBody>
        </p:sp>
        <p:sp>
          <p:nvSpPr>
            <p:cNvPr id="15" name="Textfeld 25"/>
            <p:cNvSpPr txBox="1"/>
            <p:nvPr/>
          </p:nvSpPr>
          <p:spPr>
            <a:xfrm>
              <a:off x="4079338" y="2891453"/>
              <a:ext cx="1031051" cy="60016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err="1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100" b="1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. NOKIA</a:t>
              </a:r>
            </a:p>
          </p:txBody>
        </p:sp>
        <p:sp>
          <p:nvSpPr>
            <p:cNvPr id="16" name="Textfeld 25"/>
            <p:cNvSpPr txBox="1"/>
            <p:nvPr/>
          </p:nvSpPr>
          <p:spPr>
            <a:xfrm>
              <a:off x="5119859" y="2898720"/>
              <a:ext cx="1051890" cy="60016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err="1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100" b="1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. Coriant</a:t>
              </a:r>
            </a:p>
          </p:txBody>
        </p:sp>
        <p:sp>
          <p:nvSpPr>
            <p:cNvPr id="17" name="Textfeld 25"/>
            <p:cNvSpPr txBox="1"/>
            <p:nvPr/>
          </p:nvSpPr>
          <p:spPr>
            <a:xfrm>
              <a:off x="6157211" y="2887228"/>
              <a:ext cx="1031051" cy="60016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err="1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100" b="1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. NOKIA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3555" y="2855569"/>
              <a:ext cx="952546" cy="358982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7583" y="2861527"/>
              <a:ext cx="924869" cy="360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2242" y="2861527"/>
              <a:ext cx="1063365" cy="36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2743" y="2867959"/>
              <a:ext cx="756834" cy="360000"/>
            </a:xfrm>
            <a:prstGeom prst="rect">
              <a:avLst/>
            </a:prstGeom>
          </p:spPr>
        </p:pic>
        <p:sp>
          <p:nvSpPr>
            <p:cNvPr id="25" name="AutoShape 11"/>
            <p:cNvSpPr>
              <a:spLocks noChangeArrowheads="1"/>
            </p:cNvSpPr>
            <p:nvPr/>
          </p:nvSpPr>
          <p:spPr bwMode="auto">
            <a:xfrm>
              <a:off x="1117681" y="3663905"/>
              <a:ext cx="7186531" cy="481762"/>
            </a:xfrm>
            <a:prstGeom prst="roundRect">
              <a:avLst>
                <a:gd name="adj" fmla="val 19019"/>
              </a:avLst>
            </a:prstGeom>
            <a:gradFill>
              <a:gsLst>
                <a:gs pos="0">
                  <a:schemeClr val="bg1"/>
                </a:gs>
                <a:gs pos="53000">
                  <a:schemeClr val="accent3">
                    <a:lumMod val="20000"/>
                    <a:lumOff val="8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rgbClr val="D49E6C"/>
                </a:gs>
              </a:gsLst>
              <a:lin ang="5400000" scaled="0"/>
            </a:gradFill>
            <a:ln w="19050">
              <a:solidFill>
                <a:srgbClr val="A65528"/>
              </a:solidFill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81630" tIns="42448" rIns="82936" bIns="41468" anchor="ctr"/>
            <a:lstStyle/>
            <a:p>
              <a:pPr>
                <a:lnSpc>
                  <a:spcPct val="85000"/>
                </a:lnSpc>
                <a:defRPr/>
              </a:pPr>
              <a:endParaRPr lang="en-US" sz="1900" b="1" dirty="0">
                <a:solidFill>
                  <a:srgbClr val="124191">
                    <a:lumMod val="75000"/>
                    <a:lumOff val="25000"/>
                  </a:srgbClr>
                </a:solidFill>
                <a:ea typeface="MS PGothic"/>
              </a:endParaRPr>
            </a:p>
          </p:txBody>
        </p:sp>
        <p:sp>
          <p:nvSpPr>
            <p:cNvPr id="26" name="Rechteck 2"/>
            <p:cNvSpPr/>
            <p:nvPr/>
          </p:nvSpPr>
          <p:spPr>
            <a:xfrm>
              <a:off x="1246077" y="3673954"/>
              <a:ext cx="142890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WG: Data Center</a:t>
              </a:r>
            </a:p>
            <a:p>
              <a:r>
                <a:rPr lang="en-US" sz="1200" b="1" dirty="0" err="1">
                  <a:solidFill>
                    <a:srgbClr val="A65528"/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. ADVA</a:t>
              </a:r>
            </a:p>
          </p:txBody>
        </p:sp>
        <p:sp>
          <p:nvSpPr>
            <p:cNvPr id="27" name="AutoShape 11"/>
            <p:cNvSpPr>
              <a:spLocks noChangeArrowheads="1"/>
            </p:cNvSpPr>
            <p:nvPr/>
          </p:nvSpPr>
          <p:spPr bwMode="auto">
            <a:xfrm>
              <a:off x="1117681" y="4230187"/>
              <a:ext cx="7186531" cy="481762"/>
            </a:xfrm>
            <a:prstGeom prst="roundRect">
              <a:avLst>
                <a:gd name="adj" fmla="val 19019"/>
              </a:avLst>
            </a:prstGeom>
            <a:gradFill>
              <a:gsLst>
                <a:gs pos="0">
                  <a:schemeClr val="bg1"/>
                </a:gs>
                <a:gs pos="53000">
                  <a:schemeClr val="accent3">
                    <a:lumMod val="20000"/>
                    <a:lumOff val="8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rgbClr val="D49E6C"/>
                </a:gs>
              </a:gsLst>
              <a:lin ang="5400000" scaled="0"/>
            </a:gradFill>
            <a:ln w="19050">
              <a:solidFill>
                <a:srgbClr val="A65528"/>
              </a:solidFill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81630" tIns="42448" rIns="82936" bIns="41468" anchor="ctr"/>
            <a:lstStyle/>
            <a:p>
              <a:pPr>
                <a:lnSpc>
                  <a:spcPct val="85000"/>
                </a:lnSpc>
              </a:pPr>
              <a:endParaRPr lang="en-US" sz="1900" b="1" dirty="0">
                <a:solidFill>
                  <a:srgbClr val="124191">
                    <a:lumMod val="75000"/>
                    <a:lumOff val="25000"/>
                  </a:srgbClr>
                </a:solidFill>
                <a:ea typeface="MS PGothic"/>
              </a:endParaRPr>
            </a:p>
          </p:txBody>
        </p:sp>
        <p:sp>
          <p:nvSpPr>
            <p:cNvPr id="28" name="AutoShape 11"/>
            <p:cNvSpPr>
              <a:spLocks noChangeArrowheads="1"/>
            </p:cNvSpPr>
            <p:nvPr/>
          </p:nvSpPr>
          <p:spPr bwMode="auto">
            <a:xfrm>
              <a:off x="1117681" y="4796469"/>
              <a:ext cx="7186531" cy="481762"/>
            </a:xfrm>
            <a:prstGeom prst="roundRect">
              <a:avLst>
                <a:gd name="adj" fmla="val 19019"/>
              </a:avLst>
            </a:prstGeom>
            <a:gradFill>
              <a:gsLst>
                <a:gs pos="0">
                  <a:schemeClr val="bg1"/>
                </a:gs>
                <a:gs pos="53000">
                  <a:schemeClr val="accent3">
                    <a:lumMod val="20000"/>
                    <a:lumOff val="8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rgbClr val="D49E6C"/>
                </a:gs>
              </a:gsLst>
              <a:lin ang="5400000" scaled="0"/>
            </a:gradFill>
            <a:ln w="19050">
              <a:solidFill>
                <a:srgbClr val="A65528"/>
              </a:solidFill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81630" tIns="42448" rIns="82936" bIns="41468" anchor="ctr"/>
            <a:lstStyle/>
            <a:p>
              <a:pPr>
                <a:lnSpc>
                  <a:spcPct val="85000"/>
                </a:lnSpc>
              </a:pPr>
              <a:endParaRPr lang="en-US" sz="1900" b="1" dirty="0">
                <a:solidFill>
                  <a:srgbClr val="124191">
                    <a:lumMod val="75000"/>
                    <a:lumOff val="25000"/>
                  </a:srgbClr>
                </a:solidFill>
                <a:ea typeface="MS PGothic"/>
              </a:endParaRPr>
            </a:p>
          </p:txBody>
        </p:sp>
        <p:sp>
          <p:nvSpPr>
            <p:cNvPr id="29" name="AutoShape 11"/>
            <p:cNvSpPr>
              <a:spLocks noChangeArrowheads="1"/>
            </p:cNvSpPr>
            <p:nvPr/>
          </p:nvSpPr>
          <p:spPr bwMode="auto">
            <a:xfrm>
              <a:off x="1117681" y="5362752"/>
              <a:ext cx="7186531" cy="481762"/>
            </a:xfrm>
            <a:prstGeom prst="roundRect">
              <a:avLst>
                <a:gd name="adj" fmla="val 19019"/>
              </a:avLst>
            </a:prstGeom>
            <a:gradFill>
              <a:gsLst>
                <a:gs pos="0">
                  <a:schemeClr val="bg1"/>
                </a:gs>
                <a:gs pos="53000">
                  <a:schemeClr val="accent3">
                    <a:lumMod val="20000"/>
                    <a:lumOff val="8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rgbClr val="D49E6C"/>
                </a:gs>
              </a:gsLst>
              <a:lin ang="5400000" scaled="0"/>
            </a:gradFill>
            <a:ln w="19050">
              <a:solidFill>
                <a:srgbClr val="A65528"/>
              </a:solidFill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81630" tIns="42448" rIns="82936" bIns="41468" anchor="ctr"/>
            <a:lstStyle/>
            <a:p>
              <a:pPr>
                <a:lnSpc>
                  <a:spcPct val="85000"/>
                </a:lnSpc>
              </a:pPr>
              <a:endParaRPr lang="en-US" sz="1900" b="1" dirty="0">
                <a:solidFill>
                  <a:srgbClr val="124191">
                    <a:lumMod val="75000"/>
                    <a:lumOff val="25000"/>
                  </a:srgbClr>
                </a:solidFill>
                <a:ea typeface="MS PGothic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1237451" y="4235026"/>
              <a:ext cx="1297150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WG: Networking</a:t>
              </a:r>
            </a:p>
            <a:p>
              <a:r>
                <a:rPr lang="en-US" sz="1200" b="1" dirty="0" err="1">
                  <a:solidFill>
                    <a:srgbClr val="A65528"/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. NOKIA</a:t>
              </a:r>
            </a:p>
          </p:txBody>
        </p:sp>
        <p:sp>
          <p:nvSpPr>
            <p:cNvPr id="31" name="Textfeld 37"/>
            <p:cNvSpPr txBox="1"/>
            <p:nvPr/>
          </p:nvSpPr>
          <p:spPr>
            <a:xfrm>
              <a:off x="1246077" y="4815455"/>
              <a:ext cx="1139030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WG: Transport</a:t>
              </a:r>
            </a:p>
            <a:p>
              <a:r>
                <a:rPr lang="en-US" sz="1200" b="1" dirty="0" err="1">
                  <a:solidFill>
                    <a:srgbClr val="A65528"/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. Coriant</a:t>
              </a:r>
            </a:p>
          </p:txBody>
        </p:sp>
        <p:sp>
          <p:nvSpPr>
            <p:cNvPr id="32" name="Textfeld 41"/>
            <p:cNvSpPr txBox="1"/>
            <p:nvPr/>
          </p:nvSpPr>
          <p:spPr>
            <a:xfrm>
              <a:off x="1237451" y="5381510"/>
              <a:ext cx="1065420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WG: Security</a:t>
              </a:r>
            </a:p>
            <a:p>
              <a:r>
                <a:rPr lang="en-US" sz="1200" b="1" dirty="0" err="1">
                  <a:solidFill>
                    <a:srgbClr val="A65528"/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200" b="1" dirty="0">
                  <a:solidFill>
                    <a:srgbClr val="A65528"/>
                  </a:solidFill>
                  <a:latin typeface="Corbel" panose="020B0503020204020204" pitchFamily="34" charset="0"/>
                </a:rPr>
                <a:t>. Thales</a:t>
              </a:r>
            </a:p>
          </p:txBody>
        </p:sp>
        <p:sp>
          <p:nvSpPr>
            <p:cNvPr id="33" name="Oval 32"/>
            <p:cNvSpPr/>
            <p:nvPr/>
          </p:nvSpPr>
          <p:spPr>
            <a:xfrm>
              <a:off x="3478521" y="3822490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A65528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4533984" y="3822490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569042" y="3826835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590441" y="3820252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3474065" y="4384917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4529528" y="4384917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564586" y="4389262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6585985" y="4382679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3474065" y="5524256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4529528" y="5524256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5564586" y="5528601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6585985" y="5522018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3474065" y="4969703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5564586" y="4974048"/>
              <a:ext cx="164592" cy="164592"/>
            </a:xfrm>
            <a:prstGeom prst="ellipse">
              <a:avLst/>
            </a:prstGeom>
            <a:solidFill>
              <a:srgbClr val="A655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t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48" name="Gleichschenkliges Dreieck 15"/>
            <p:cNvSpPr/>
            <p:nvPr/>
          </p:nvSpPr>
          <p:spPr>
            <a:xfrm>
              <a:off x="1117680" y="1737279"/>
              <a:ext cx="7186531" cy="1048463"/>
            </a:xfrm>
            <a:prstGeom prst="triangle">
              <a:avLst>
                <a:gd name="adj" fmla="val 49859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19050" cap="flat" cmpd="sng" algn="ctr">
              <a:solidFill>
                <a:srgbClr val="A65528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46140" y="2276872"/>
              <a:ext cx="2087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A65528"/>
                  </a:solidFill>
                  <a:latin typeface="Corbel" panose="020B0503020204020204" pitchFamily="34" charset="0"/>
                </a:rPr>
                <a:t>Coordination Committee</a:t>
              </a: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A65528"/>
                  </a:solidFill>
                  <a:latin typeface="Corbel" panose="020B0503020204020204" pitchFamily="34" charset="0"/>
                </a:rPr>
                <a:t>Lead: NOKIA</a:t>
              </a:r>
            </a:p>
          </p:txBody>
        </p:sp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4172" y="1888322"/>
              <a:ext cx="1488413" cy="559040"/>
            </a:xfrm>
            <a:prstGeom prst="rect">
              <a:avLst/>
            </a:prstGeom>
          </p:spPr>
        </p:pic>
        <p:sp>
          <p:nvSpPr>
            <p:cNvPr id="51" name="Textfeld 27"/>
            <p:cNvSpPr txBox="1"/>
            <p:nvPr/>
          </p:nvSpPr>
          <p:spPr>
            <a:xfrm>
              <a:off x="7157605" y="2894529"/>
              <a:ext cx="1105285" cy="60016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endParaRPr>
            </a:p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err="1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coord</a:t>
              </a:r>
              <a:r>
                <a:rPr lang="en-US" sz="1100" b="1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</a:rPr>
                <a:t>. Ericsson</a:t>
              </a:r>
            </a:p>
          </p:txBody>
        </p:sp>
      </p:grpSp>
      <p:sp>
        <p:nvSpPr>
          <p:cNvPr id="47" name="Oval 46"/>
          <p:cNvSpPr/>
          <p:nvPr/>
        </p:nvSpPr>
        <p:spPr>
          <a:xfrm>
            <a:off x="7649774" y="3830230"/>
            <a:ext cx="164592" cy="164592"/>
          </a:xfrm>
          <a:prstGeom prst="ellipse">
            <a:avLst/>
          </a:prstGeom>
          <a:solidFill>
            <a:srgbClr val="A655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7645318" y="4392657"/>
            <a:ext cx="164592" cy="164592"/>
          </a:xfrm>
          <a:prstGeom prst="ellipse">
            <a:avLst/>
          </a:prstGeom>
          <a:solidFill>
            <a:srgbClr val="A655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7645318" y="5531996"/>
            <a:ext cx="164592" cy="164592"/>
          </a:xfrm>
          <a:prstGeom prst="ellipse">
            <a:avLst/>
          </a:prstGeom>
          <a:solidFill>
            <a:srgbClr val="A655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7645318" y="4977443"/>
            <a:ext cx="164592" cy="164592"/>
          </a:xfrm>
          <a:prstGeom prst="ellipse">
            <a:avLst/>
          </a:prstGeom>
          <a:solidFill>
            <a:srgbClr val="A655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975" y="2862000"/>
            <a:ext cx="863334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62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6A82-4788-4B3F-B4A6-DA8CB7F011C7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SENDATE WG Collaboration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CCE1F53-94B7-4864-A066-9F15034DF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408512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de-DE" dirty="0"/>
              <a:t>General Infos:</a:t>
            </a:r>
          </a:p>
          <a:p>
            <a:pPr>
              <a:lnSpc>
                <a:spcPct val="120000"/>
              </a:lnSpc>
            </a:pPr>
            <a:r>
              <a:rPr lang="en-US" dirty="0"/>
              <a:t>SENDATE is a CELTIC+ project with separate sub-projects headed by telco vendors (no overall PCA) =&gt; set-up is totally different to EU-funded projects</a:t>
            </a:r>
          </a:p>
          <a:p>
            <a:pPr>
              <a:lnSpc>
                <a:spcPct val="120000"/>
              </a:lnSpc>
            </a:pPr>
            <a:r>
              <a:rPr lang="en-US" sz="2100" dirty="0"/>
              <a:t>In some countries partners have bilateral contracts with funding agencies =&gt; not controlled or supervised by sub-project heads (no budget information)</a:t>
            </a:r>
          </a:p>
          <a:p>
            <a:pPr>
              <a:lnSpc>
                <a:spcPct val="120000"/>
              </a:lnSpc>
            </a:pPr>
            <a:r>
              <a:rPr lang="en-US" sz="2100" dirty="0"/>
              <a:t>Advantage: more deep dive research within a sub-project due to </a:t>
            </a:r>
            <a:r>
              <a:rPr lang="en-US" sz="2100"/>
              <a:t>vendor split</a:t>
            </a:r>
            <a:endParaRPr lang="en-US" sz="2100" dirty="0"/>
          </a:p>
          <a:p>
            <a:pPr marL="45720" indent="0">
              <a:buNone/>
            </a:pPr>
            <a:r>
              <a:rPr lang="en-US" sz="2100" dirty="0"/>
              <a:t>WG Objectives:</a:t>
            </a:r>
          </a:p>
          <a:p>
            <a:r>
              <a:rPr lang="en-US" sz="2100" dirty="0"/>
              <a:t>Align common view on new architecture and technologies</a:t>
            </a:r>
          </a:p>
          <a:p>
            <a:r>
              <a:rPr lang="en-US" sz="2100" dirty="0"/>
              <a:t>Outcome:</a:t>
            </a:r>
          </a:p>
          <a:p>
            <a:pPr lvl="1"/>
            <a:r>
              <a:rPr lang="en-US" sz="2100" dirty="0"/>
              <a:t>Joint white paper</a:t>
            </a:r>
          </a:p>
          <a:p>
            <a:pPr lvl="1"/>
            <a:r>
              <a:rPr lang="en-US" sz="2100" dirty="0"/>
              <a:t>Joint dissemination: publications, workshops, testbeds, …</a:t>
            </a:r>
          </a:p>
          <a:p>
            <a:endParaRPr lang="de-DE" sz="2100" dirty="0"/>
          </a:p>
        </p:txBody>
      </p:sp>
    </p:spTree>
    <p:extLst>
      <p:ext uri="{BB962C8B-B14F-4D97-AF65-F5344CB8AC3E}">
        <p14:creationId xmlns:p14="http://schemas.microsoft.com/office/powerpoint/2010/main" val="404164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6A82-4788-4B3F-B4A6-DA8CB7F011C7}" type="datetime1">
              <a:rPr lang="de-DE" smtClean="0"/>
              <a:t>17.11.2017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SENDATE WG Meeting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CCE1F53-94B7-4864-A066-9F15034DF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44085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1900" dirty="0"/>
              <a:t>Goal:</a:t>
            </a:r>
          </a:p>
          <a:p>
            <a:r>
              <a:rPr lang="en-US" sz="1900" dirty="0"/>
              <a:t>Give all reviewers (and PAs) a common view on planned inter sub-project activities</a:t>
            </a:r>
          </a:p>
          <a:p>
            <a:r>
              <a:rPr lang="en-US" sz="1900" dirty="0"/>
              <a:t>Detailed WG sub-project contributions will be described in sub-project reviews</a:t>
            </a:r>
          </a:p>
          <a:p>
            <a:endParaRPr lang="de-DE" sz="2100" dirty="0"/>
          </a:p>
        </p:txBody>
      </p:sp>
    </p:spTree>
    <p:extLst>
      <p:ext uri="{BB962C8B-B14F-4D97-AF65-F5344CB8AC3E}">
        <p14:creationId xmlns:p14="http://schemas.microsoft.com/office/powerpoint/2010/main" val="84856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80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ENDATE -Templat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0407_PLANETS-Template.potx" id="{600A080B-DA40-424A-A52C-6E4D39C24B5D}" vid="{33010848-3EBE-4887-827F-2113EF7358FB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0E1DFAE-A563-49ED-B827-D954CB21C6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343</Words>
  <Application>Microsoft Office PowerPoint</Application>
  <PresentationFormat>Custom</PresentationFormat>
  <Paragraphs>126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MS PGothic</vt:lpstr>
      <vt:lpstr>Arial</vt:lpstr>
      <vt:lpstr>Calibri</vt:lpstr>
      <vt:lpstr>Century Gothic</vt:lpstr>
      <vt:lpstr>Corbel</vt:lpstr>
      <vt:lpstr>Lao UI</vt:lpstr>
      <vt:lpstr>Nokia Pure Headline Extra Bold</vt:lpstr>
      <vt:lpstr>Nokia Pure Text Light</vt:lpstr>
      <vt:lpstr>Palatino Linotype</vt:lpstr>
      <vt:lpstr>Times New Roman</vt:lpstr>
      <vt:lpstr>SENDATE -Template</vt:lpstr>
      <vt:lpstr>SENDATE Mid-term Review Working Group Meeting</vt:lpstr>
      <vt:lpstr>Agenda</vt:lpstr>
      <vt:lpstr>Project Structure </vt:lpstr>
      <vt:lpstr>Project Structure </vt:lpstr>
      <vt:lpstr>Project Structure </vt:lpstr>
      <vt:lpstr>SENDATE WG Collaboration</vt:lpstr>
      <vt:lpstr>SENDATE WG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2016-04-06T07:06:30Z</dcterms:created>
  <dcterms:modified xsi:type="dcterms:W3CDTF">2017-11-17T08:03:04Z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</Properties>
</file>