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83" r:id="rId5"/>
    <p:sldId id="318" r:id="rId6"/>
    <p:sldId id="314" r:id="rId7"/>
    <p:sldId id="319" r:id="rId8"/>
    <p:sldId id="320" r:id="rId9"/>
    <p:sldId id="321" r:id="rId10"/>
    <p:sldId id="292" r:id="rId11"/>
  </p:sldIdLst>
  <p:sldSz cx="12188825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5528"/>
    <a:srgbClr val="F9F8F4"/>
    <a:srgbClr val="EDF2F5"/>
    <a:srgbClr val="4D4D4D"/>
    <a:srgbClr val="333333"/>
    <a:srgbClr val="D49E6C"/>
    <a:srgbClr val="D0C4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9" autoAdjust="0"/>
    <p:restoredTop sz="86470" autoAdjust="0"/>
  </p:normalViewPr>
  <p:slideViewPr>
    <p:cSldViewPr showGuides="1">
      <p:cViewPr varScale="1">
        <p:scale>
          <a:sx n="116" d="100"/>
          <a:sy n="116" d="100"/>
        </p:scale>
        <p:origin x="660" y="102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pPr/>
              <a:t>11/19/2017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pPr/>
              <a:t>11/19/2017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4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4000">
                <a:solidFill>
                  <a:srgbClr val="A6552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8398668" y="504787"/>
            <a:ext cx="3456384" cy="936564"/>
            <a:chOff x="5148064" y="3140968"/>
            <a:chExt cx="3456384" cy="936564"/>
          </a:xfrm>
        </p:grpSpPr>
        <p:sp>
          <p:nvSpPr>
            <p:cNvPr id="8" name="Freeform 7"/>
            <p:cNvSpPr/>
            <p:nvPr/>
          </p:nvSpPr>
          <p:spPr>
            <a:xfrm>
              <a:off x="5148064" y="3140968"/>
              <a:ext cx="720156" cy="936564"/>
            </a:xfrm>
            <a:custGeom>
              <a:avLst/>
              <a:gdLst>
                <a:gd name="connsiteX0" fmla="*/ 1292 w 1676401"/>
                <a:gd name="connsiteY0" fmla="*/ 408122 h 2548179"/>
                <a:gd name="connsiteX1" fmla="*/ 853699 w 1676401"/>
                <a:gd name="connsiteY1" fmla="*/ 98156 h 2548179"/>
                <a:gd name="connsiteX2" fmla="*/ 1675109 w 1676401"/>
                <a:gd name="connsiteY2" fmla="*/ 415871 h 2548179"/>
                <a:gd name="connsiteX3" fmla="*/ 845949 w 1676401"/>
                <a:gd name="connsiteY3" fmla="*/ 2546888 h 2548179"/>
                <a:gd name="connsiteX4" fmla="*/ 1292 w 1676401"/>
                <a:gd name="connsiteY4" fmla="*/ 408122 h 2548179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0373 h 2539139"/>
                <a:gd name="connsiteX1" fmla="*/ 853699 w 1712770"/>
                <a:gd name="connsiteY1" fmla="*/ 90407 h 2539139"/>
                <a:gd name="connsiteX2" fmla="*/ 1675109 w 1712770"/>
                <a:gd name="connsiteY2" fmla="*/ 408122 h 2539139"/>
                <a:gd name="connsiteX3" fmla="*/ 845949 w 1712770"/>
                <a:gd name="connsiteY3" fmla="*/ 2539139 h 2539139"/>
                <a:gd name="connsiteX4" fmla="*/ 1292 w 1712770"/>
                <a:gd name="connsiteY4" fmla="*/ 400373 h 2539139"/>
                <a:gd name="connsiteX0" fmla="*/ 1292 w 1712770"/>
                <a:gd name="connsiteY0" fmla="*/ 309966 h 2448732"/>
                <a:gd name="connsiteX1" fmla="*/ 853699 w 1712770"/>
                <a:gd name="connsiteY1" fmla="*/ 0 h 2448732"/>
                <a:gd name="connsiteX2" fmla="*/ 1675109 w 1712770"/>
                <a:gd name="connsiteY2" fmla="*/ 317715 h 2448732"/>
                <a:gd name="connsiteX3" fmla="*/ 845949 w 1712770"/>
                <a:gd name="connsiteY3" fmla="*/ 2448732 h 2448732"/>
                <a:gd name="connsiteX4" fmla="*/ 1292 w 1712770"/>
                <a:gd name="connsiteY4" fmla="*/ 309966 h 244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2770" h="2448732">
                  <a:moveTo>
                    <a:pt x="1292" y="309966"/>
                  </a:moveTo>
                  <a:cubicBezTo>
                    <a:pt x="293473" y="275051"/>
                    <a:pt x="591772" y="227900"/>
                    <a:pt x="853699" y="0"/>
                  </a:cubicBezTo>
                  <a:cubicBezTo>
                    <a:pt x="1209076" y="217250"/>
                    <a:pt x="1161247" y="213058"/>
                    <a:pt x="1675109" y="317715"/>
                  </a:cubicBezTo>
                  <a:cubicBezTo>
                    <a:pt x="1673817" y="725837"/>
                    <a:pt x="1712770" y="1852781"/>
                    <a:pt x="845949" y="2448732"/>
                  </a:cubicBezTo>
                  <a:cubicBezTo>
                    <a:pt x="33832" y="1950938"/>
                    <a:pt x="0" y="718088"/>
                    <a:pt x="1292" y="3099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2700000" scaled="0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56"/>
            <p:cNvGrpSpPr/>
            <p:nvPr/>
          </p:nvGrpSpPr>
          <p:grpSpPr>
            <a:xfrm>
              <a:off x="5237858" y="3147585"/>
              <a:ext cx="3366590" cy="923330"/>
              <a:chOff x="413322" y="304827"/>
              <a:chExt cx="3366590" cy="92333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971600" y="331309"/>
                <a:ext cx="2808312" cy="830997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de-DE" sz="4800" dirty="0">
                    <a:solidFill>
                      <a:schemeClr val="bg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ENDATE</a:t>
                </a:r>
                <a:endParaRPr lang="en-US" sz="4800" dirty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13322" y="304827"/>
                <a:ext cx="54056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5400" b="1" dirty="0">
                    <a:solidFill>
                      <a:schemeClr val="bg1"/>
                    </a:solidFill>
                    <a:latin typeface="Nokia Pure Headline Extra Bold" pitchFamily="34" charset="0"/>
                    <a:cs typeface="Arial" pitchFamily="34" charset="0"/>
                  </a:rPr>
                  <a:t>S</a:t>
                </a:r>
                <a:endParaRPr lang="en-US" sz="4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532EF85F-C2F2-4FEA-9FA4-12301B336644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39083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7562ABF0-3725-4132-878B-192136851E6E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6932612" y="6155267"/>
            <a:ext cx="1371600" cy="27304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C4DDA6C5-06FB-4B39-9F45-FCEB8936097D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2812" y="6155267"/>
            <a:ext cx="1219201" cy="27304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93EA0025-E542-47CA-BBC4-D97300E3A3F0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5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1B30C2FF-F07A-4E86-A171-F447FBC64641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0245FF88-528C-4607-A662-EDE5BC947296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533400"/>
            <a:ext cx="8686802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2A87C0F3-C7C1-4FEE-913F-2A78032D9F37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764" y="548680"/>
            <a:ext cx="2304256" cy="676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46" y="3217414"/>
            <a:ext cx="2411184" cy="12917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52" y="3226542"/>
            <a:ext cx="2253865" cy="12074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78" y="3436282"/>
            <a:ext cx="2115131" cy="853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81844" y="3436282"/>
            <a:ext cx="1440160" cy="85397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909836" y="2492896"/>
            <a:ext cx="194421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l"/>
            <a:r>
              <a:rPr lang="en-US" sz="2000" noProof="0" dirty="0">
                <a:latin typeface="Corbel" panose="020B0503020204020204" pitchFamily="34" charset="0"/>
              </a:rPr>
              <a:t>supported by</a:t>
            </a:r>
          </a:p>
        </p:txBody>
      </p:sp>
    </p:spTree>
    <p:extLst>
      <p:ext uri="{BB962C8B-B14F-4D97-AF65-F5344CB8AC3E}">
        <p14:creationId xmlns:p14="http://schemas.microsoft.com/office/powerpoint/2010/main" val="30882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0A6ADEDA-5796-4386-85B5-570190339ABE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Corbel" panose="020B05030202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728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fld id="{2AB96FBD-10A8-40DE-B04F-D11B47CCAD33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76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rgbClr val="A65528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rgbClr val="A65528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65528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Rastin Pries</a:t>
            </a:r>
            <a:endParaRPr lang="de-DE" dirty="0"/>
          </a:p>
          <a:p>
            <a:endParaRPr lang="de-DE" dirty="0"/>
          </a:p>
          <a:p>
            <a:r>
              <a:rPr lang="de-DE" dirty="0"/>
              <a:t>Paris, 21.11.2017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7333454" cy="2514601"/>
          </a:xfrm>
        </p:spPr>
        <p:txBody>
          <a:bodyPr/>
          <a:lstStyle/>
          <a:p>
            <a:r>
              <a:rPr lang="en-US" dirty="0"/>
              <a:t>SENDATE Mid-term Review</a:t>
            </a:r>
            <a:br>
              <a:rPr lang="en-US" dirty="0"/>
            </a:br>
            <a:r>
              <a:rPr lang="en-US" dirty="0"/>
              <a:t>White Paper</a:t>
            </a:r>
            <a:endParaRPr lang="en-US" dirty="0">
              <a:solidFill>
                <a:srgbClr val="A655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88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7277817" cy="41910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US" b="1" dirty="0">
                <a:solidFill>
                  <a:srgbClr val="A65528"/>
                </a:solidFill>
              </a:rPr>
              <a:t>Motivation</a:t>
            </a:r>
          </a:p>
          <a:p>
            <a:r>
              <a:rPr lang="en-US" dirty="0"/>
              <a:t>Provide a publicly available document at the end of the project </a:t>
            </a:r>
          </a:p>
          <a:p>
            <a:r>
              <a:rPr lang="en-US" dirty="0"/>
              <a:t>Create a common SENDATE architecture</a:t>
            </a:r>
          </a:p>
          <a:p>
            <a:r>
              <a:rPr lang="en-US" dirty="0"/>
              <a:t>Describe cross-sub-project experimental facilities</a:t>
            </a:r>
          </a:p>
          <a:p>
            <a:r>
              <a:rPr lang="en-US" dirty="0"/>
              <a:t>Foster cross-sub-project collaboration and common publications</a:t>
            </a:r>
          </a:p>
          <a:p>
            <a:pPr marL="45720" indent="0">
              <a:buNone/>
            </a:pPr>
            <a:r>
              <a:rPr lang="en-US" b="1" dirty="0">
                <a:solidFill>
                  <a:srgbClr val="A65528"/>
                </a:solidFill>
              </a:rPr>
              <a:t>Status</a:t>
            </a:r>
          </a:p>
          <a:p>
            <a:r>
              <a:rPr lang="en-US" dirty="0"/>
              <a:t>8 chapters</a:t>
            </a:r>
          </a:p>
          <a:p>
            <a:r>
              <a:rPr lang="en-US" dirty="0"/>
              <a:t>59 pages</a:t>
            </a:r>
          </a:p>
          <a:p>
            <a:r>
              <a:rPr lang="en-US" dirty="0"/>
              <a:t>26 partners already involved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Motivation &amp; Status</a:t>
            </a:r>
            <a:br>
              <a:rPr lang="en-US" dirty="0"/>
            </a:b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C2C2B0A-5E03-4D43-A891-C174E7BBEC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029" y="2591035"/>
            <a:ext cx="3223991" cy="3428765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8D6F5E6-32F6-43ED-BA92-F827B5713FB7}"/>
              </a:ext>
            </a:extLst>
          </p:cNvPr>
          <p:cNvCxnSpPr>
            <a:cxnSpLocks/>
          </p:cNvCxnSpPr>
          <p:nvPr/>
        </p:nvCxnSpPr>
        <p:spPr>
          <a:xfrm>
            <a:off x="9282644" y="2632936"/>
            <a:ext cx="2116800" cy="1479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8DC11D9-F2D0-433E-9F08-29A016D4D370}"/>
              </a:ext>
            </a:extLst>
          </p:cNvPr>
          <p:cNvCxnSpPr>
            <a:cxnSpLocks/>
          </p:cNvCxnSpPr>
          <p:nvPr/>
        </p:nvCxnSpPr>
        <p:spPr>
          <a:xfrm flipV="1">
            <a:off x="10918948" y="2774666"/>
            <a:ext cx="480496" cy="25265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D749D07-11A1-49FF-8D3C-37D6C2C9567C}"/>
              </a:ext>
            </a:extLst>
          </p:cNvPr>
          <p:cNvCxnSpPr>
            <a:cxnSpLocks/>
          </p:cNvCxnSpPr>
          <p:nvPr/>
        </p:nvCxnSpPr>
        <p:spPr>
          <a:xfrm flipV="1">
            <a:off x="9282644" y="2632936"/>
            <a:ext cx="0" cy="212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16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191000"/>
          </a:xfrm>
        </p:spPr>
        <p:txBody>
          <a:bodyPr>
            <a:normAutofit fontScale="77500" lnSpcReduction="20000"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sz="2100" dirty="0"/>
              <a:t>Introduction</a:t>
            </a:r>
            <a:endParaRPr lang="en-US" sz="1900" dirty="0"/>
          </a:p>
          <a:p>
            <a:pPr marL="50292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100" dirty="0"/>
              <a:t>Challenges and Requirements</a:t>
            </a:r>
          </a:p>
          <a:p>
            <a:pPr lvl="1"/>
            <a:r>
              <a:rPr lang="en-US" sz="1600" dirty="0"/>
              <a:t>Use Cases and their Challenges</a:t>
            </a:r>
          </a:p>
          <a:p>
            <a:pPr marL="50292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100" dirty="0"/>
              <a:t>Architecture</a:t>
            </a:r>
            <a:endParaRPr lang="en-US" sz="1600" dirty="0"/>
          </a:p>
          <a:p>
            <a:pPr lvl="1"/>
            <a:r>
              <a:rPr lang="en-US" sz="1600" dirty="0"/>
              <a:t>Intra DC Architecture</a:t>
            </a:r>
          </a:p>
          <a:p>
            <a:pPr lvl="1"/>
            <a:r>
              <a:rPr lang="en-US" sz="1600" dirty="0"/>
              <a:t>Inter DC Architecture</a:t>
            </a:r>
          </a:p>
          <a:p>
            <a:pPr lvl="1"/>
            <a:r>
              <a:rPr lang="en-US" sz="1600" dirty="0"/>
              <a:t>5G Security Reference Architecture</a:t>
            </a:r>
          </a:p>
          <a:p>
            <a:pPr marL="50292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100" dirty="0"/>
              <a:t>Security</a:t>
            </a:r>
            <a:endParaRPr lang="en-US" dirty="0"/>
          </a:p>
          <a:p>
            <a:pPr lvl="1"/>
            <a:r>
              <a:rPr lang="en-US" sz="1600" dirty="0"/>
              <a:t>Security Risk Analysis, Security Requirements and Critical (Security) Components Developments</a:t>
            </a:r>
          </a:p>
          <a:p>
            <a:pPr lvl="1"/>
            <a:r>
              <a:rPr lang="en-US" sz="1600" dirty="0"/>
              <a:t>(5G) Security Monitoring and Management</a:t>
            </a:r>
          </a:p>
          <a:p>
            <a:pPr lvl="1"/>
            <a:r>
              <a:rPr lang="en-US" sz="1600" dirty="0"/>
              <a:t>Standardization</a:t>
            </a:r>
          </a:p>
          <a:p>
            <a:pPr marL="502920" indent="-457200">
              <a:spcBef>
                <a:spcPts val="1200"/>
              </a:spcBef>
              <a:buFont typeface="+mj-lt"/>
              <a:buAutoNum type="arabicPeriod" startAt="5"/>
            </a:pPr>
            <a:r>
              <a:rPr lang="en-US" sz="2100" dirty="0"/>
              <a:t>Data Center</a:t>
            </a:r>
          </a:p>
          <a:p>
            <a:pPr lvl="1"/>
            <a:r>
              <a:rPr lang="en-US" sz="1400" dirty="0"/>
              <a:t>Application Scenarios and Use Case and Traffic Models</a:t>
            </a:r>
          </a:p>
          <a:p>
            <a:pPr lvl="1"/>
            <a:r>
              <a:rPr lang="en-US" sz="1400" dirty="0"/>
              <a:t>Open Source NFV Management and Orchestration</a:t>
            </a:r>
          </a:p>
          <a:p>
            <a:pPr lvl="1"/>
            <a:r>
              <a:rPr lang="en-US" sz="1400" dirty="0"/>
              <a:t>Monitoring, Management and Orchestration</a:t>
            </a:r>
            <a:endParaRPr lang="en-US" sz="16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White Paper Structure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97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191000"/>
          </a:xfrm>
        </p:spPr>
        <p:txBody>
          <a:bodyPr>
            <a:normAutofit/>
          </a:bodyPr>
          <a:lstStyle/>
          <a:p>
            <a:pPr marL="502920" indent="-457200">
              <a:spcBef>
                <a:spcPts val="1200"/>
              </a:spcBef>
              <a:buFont typeface="+mj-lt"/>
              <a:buAutoNum type="arabicPeriod" startAt="5"/>
            </a:pPr>
            <a:r>
              <a:rPr lang="en-US" sz="1600" dirty="0"/>
              <a:t>Networking</a:t>
            </a:r>
            <a:endParaRPr lang="en-US" dirty="0"/>
          </a:p>
          <a:p>
            <a:pPr lvl="1"/>
            <a:r>
              <a:rPr lang="en-US" sz="1200" dirty="0"/>
              <a:t>Physical Layer Networking</a:t>
            </a:r>
          </a:p>
          <a:p>
            <a:pPr lvl="1"/>
            <a:r>
              <a:rPr lang="en-US" sz="1200" dirty="0"/>
              <a:t>SDN and Virtualization</a:t>
            </a:r>
          </a:p>
          <a:p>
            <a:pPr lvl="1"/>
            <a:r>
              <a:rPr lang="en-US" sz="1200" dirty="0"/>
              <a:t>Secure and Dynamic Networking</a:t>
            </a:r>
          </a:p>
          <a:p>
            <a:pPr marL="502920" indent="-457200">
              <a:spcBef>
                <a:spcPts val="1200"/>
              </a:spcBef>
              <a:buFont typeface="+mj-lt"/>
              <a:buAutoNum type="arabicPeriod" startAt="5"/>
            </a:pPr>
            <a:r>
              <a:rPr lang="en-US" sz="1600" dirty="0"/>
              <a:t>Transport</a:t>
            </a:r>
          </a:p>
          <a:p>
            <a:pPr lvl="1">
              <a:spcBef>
                <a:spcPts val="1200"/>
              </a:spcBef>
            </a:pPr>
            <a:r>
              <a:rPr lang="en-US" sz="1200" dirty="0"/>
              <a:t>Reference Scenarios and Evaluation Criteria</a:t>
            </a:r>
          </a:p>
          <a:p>
            <a:pPr lvl="1">
              <a:spcBef>
                <a:spcPts val="1200"/>
              </a:spcBef>
            </a:pPr>
            <a:r>
              <a:rPr lang="en-US" sz="1200" dirty="0"/>
              <a:t>Non-coherent Solutions</a:t>
            </a:r>
          </a:p>
          <a:p>
            <a:pPr lvl="1">
              <a:spcBef>
                <a:spcPts val="1200"/>
              </a:spcBef>
            </a:pPr>
            <a:r>
              <a:rPr lang="en-US" sz="1200" dirty="0"/>
              <a:t>Solutions with High Flexibility and Bandwidth Granularity</a:t>
            </a:r>
          </a:p>
          <a:p>
            <a:pPr lvl="1">
              <a:spcBef>
                <a:spcPts val="1200"/>
              </a:spcBef>
            </a:pPr>
            <a:r>
              <a:rPr lang="en-US" sz="1200" dirty="0"/>
              <a:t>Transient Tolerance</a:t>
            </a:r>
          </a:p>
          <a:p>
            <a:pPr lvl="1">
              <a:spcBef>
                <a:spcPts val="1200"/>
              </a:spcBef>
            </a:pPr>
            <a:r>
              <a:rPr lang="en-US" sz="1200" dirty="0"/>
              <a:t>Space Division Multiplex Solutions (SDM)</a:t>
            </a:r>
          </a:p>
          <a:p>
            <a:pPr lvl="1">
              <a:spcBef>
                <a:spcPts val="1200"/>
              </a:spcBef>
            </a:pPr>
            <a:r>
              <a:rPr lang="en-US" sz="1200" dirty="0"/>
              <a:t>Physical Layer Robustness</a:t>
            </a:r>
          </a:p>
          <a:p>
            <a:pPr marL="502920" indent="-457200">
              <a:spcBef>
                <a:spcPts val="1200"/>
              </a:spcBef>
              <a:buFont typeface="+mj-lt"/>
              <a:buAutoNum type="arabicPeriod" startAt="5"/>
            </a:pPr>
            <a:r>
              <a:rPr lang="en-US" sz="1600" dirty="0"/>
              <a:t>Conclusion and Outlook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White Paper Structure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5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8EB6EB-136C-45E2-AC6A-9D8933AEF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F85F-C2F2-4FEA-9FA4-12301B336644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B96DCD-AC84-4BB5-9092-FAFD54823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0F4AB-F10F-4674-AC6F-CF8109536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Include feedback from MTR</a:t>
            </a:r>
          </a:p>
          <a:p>
            <a:r>
              <a:rPr lang="en-US" dirty="0"/>
              <a:t>Extension of the use cases</a:t>
            </a:r>
          </a:p>
          <a:p>
            <a:r>
              <a:rPr lang="en-US" dirty="0"/>
              <a:t>Define a common SENDATE architecture</a:t>
            </a:r>
          </a:p>
          <a:p>
            <a:r>
              <a:rPr lang="en-US" dirty="0"/>
              <a:t>Create a section on SENDATE experimental facilities</a:t>
            </a:r>
          </a:p>
          <a:p>
            <a:r>
              <a:rPr lang="en-US" dirty="0"/>
              <a:t>Include major findings from SENDATE</a:t>
            </a:r>
          </a:p>
          <a:p>
            <a:r>
              <a:rPr lang="en-US" dirty="0"/>
              <a:t>Write introduction and conclusion</a:t>
            </a:r>
          </a:p>
          <a:p>
            <a:r>
              <a:rPr lang="en-US" dirty="0"/>
              <a:t>Harmonize the chapters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A45EEA8-5155-4A9E-B1EA-8DBB2918F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Next </a:t>
            </a:r>
            <a:r>
              <a:rPr lang="de-DE" dirty="0" err="1"/>
              <a:t>Steps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758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4D2A03-2392-4951-B910-0FA4DD2A5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F85F-C2F2-4FEA-9FA4-12301B336644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80B9DD-3FA8-4C43-8E9F-2FD7D04B3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A1CAC7-E4EB-4669-9938-ECAA783B57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700" dirty="0"/>
              <a:t>WGs are highly appreciated by many partners</a:t>
            </a:r>
          </a:p>
          <a:p>
            <a:pPr lvl="1"/>
            <a:r>
              <a:rPr lang="en-US" sz="1300" dirty="0"/>
              <a:t>Good platform to create cross-sub-project collaboration, especially for universities and SMEs</a:t>
            </a:r>
          </a:p>
          <a:p>
            <a:pPr>
              <a:spcBef>
                <a:spcPts val="1200"/>
              </a:spcBef>
            </a:pPr>
            <a:r>
              <a:rPr lang="en-US" sz="1700" dirty="0"/>
              <a:t>But not all partners really participate in WGs and contribute to the White Paper</a:t>
            </a:r>
          </a:p>
          <a:p>
            <a:pPr lvl="1"/>
            <a:r>
              <a:rPr lang="en-US" sz="1300" dirty="0"/>
              <a:t>Currently about 30 partners</a:t>
            </a:r>
          </a:p>
          <a:p>
            <a:pPr lvl="1"/>
            <a:r>
              <a:rPr lang="en-US" sz="1300" dirty="0"/>
              <a:t>Could be part of the contract in future projects</a:t>
            </a:r>
          </a:p>
          <a:p>
            <a:pPr>
              <a:spcBef>
                <a:spcPts val="1200"/>
              </a:spcBef>
            </a:pPr>
            <a:r>
              <a:rPr lang="en-US" sz="1700" dirty="0"/>
              <a:t>Overlapping activities in different WGs</a:t>
            </a:r>
          </a:p>
          <a:p>
            <a:pPr lvl="1"/>
            <a:r>
              <a:rPr lang="en-US" sz="1300" dirty="0"/>
              <a:t>Generally welcome, stimulates further discussions</a:t>
            </a:r>
          </a:p>
          <a:p>
            <a:pPr lvl="1"/>
            <a:r>
              <a:rPr lang="en-US" sz="1300" dirty="0"/>
              <a:t>Set-up joined activity calls/meetings with partners across all WGs instead of cluster calls/meetings within one single WG in the second half of the project</a:t>
            </a:r>
          </a:p>
          <a:p>
            <a:pPr>
              <a:spcBef>
                <a:spcPts val="1200"/>
              </a:spcBef>
            </a:pPr>
            <a:r>
              <a:rPr lang="en-US" sz="1700" dirty="0"/>
              <a:t>Size of the project is borderline for a White Paper</a:t>
            </a:r>
          </a:p>
          <a:p>
            <a:pPr lvl="1"/>
            <a:r>
              <a:rPr lang="en-US" sz="1300" dirty="0"/>
              <a:t>Content/size/addressee of White Paper not yet clear</a:t>
            </a:r>
          </a:p>
          <a:p>
            <a:pPr>
              <a:spcBef>
                <a:spcPts val="1200"/>
              </a:spcBef>
            </a:pPr>
            <a:r>
              <a:rPr lang="en-US" sz="1600" dirty="0"/>
              <a:t>WG structure and SENDATE in general cannot be compared to a EU-funded project</a:t>
            </a:r>
          </a:p>
          <a:p>
            <a:pPr lvl="1"/>
            <a:r>
              <a:rPr lang="en-US" sz="1300" dirty="0"/>
              <a:t>No focus on standardization</a:t>
            </a:r>
          </a:p>
          <a:p>
            <a:pPr lvl="1"/>
            <a:r>
              <a:rPr lang="en-US" sz="1300" dirty="0"/>
              <a:t>Deep dive research in SENDATE possible in contrast to EU flagship projects such as METIS, NORMA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134E6D-DA64-4B3B-B508-79304EE3A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533400"/>
            <a:ext cx="8845624" cy="1066800"/>
          </a:xfrm>
        </p:spPr>
        <p:txBody>
          <a:bodyPr/>
          <a:lstStyle/>
          <a:p>
            <a:r>
              <a:rPr lang="en-US" dirty="0"/>
              <a:t>General Findings from WGs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23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80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ENDATE -Templat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0407_PLANETS-Template.potx" id="{600A080B-DA40-424A-A52C-6E4D39C24B5D}" vid="{33010848-3EBE-4887-827F-2113EF7358FB}"/>
    </a:ext>
  </a:extLst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08B9B350C20D4585D35AE933079F1F" ma:contentTypeVersion="0" ma:contentTypeDescription="Create a new document." ma:contentTypeScope="" ma:versionID="7cc44ac3d0dc09ae6b85f863bf90cee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c59ee2edf01cfb808cadb27e045d2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813A7C-3BF9-41DE-A64D-436DD89A3C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38A22F7-EA74-4EF8-87F4-64E889C683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AFE895-464E-4340-B34D-4D7FBE35D3A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344</Words>
  <Application>Microsoft Office PowerPoint</Application>
  <PresentationFormat>Custom</PresentationFormat>
  <Paragraphs>73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Century Gothic</vt:lpstr>
      <vt:lpstr>Corbel</vt:lpstr>
      <vt:lpstr>Nokia Pure Headline Extra Bold</vt:lpstr>
      <vt:lpstr>Palatino Linotype</vt:lpstr>
      <vt:lpstr>SENDATE -Template</vt:lpstr>
      <vt:lpstr>SENDATE Mid-term Review White Paper</vt:lpstr>
      <vt:lpstr>Motivation &amp; Status </vt:lpstr>
      <vt:lpstr>White Paper Structure </vt:lpstr>
      <vt:lpstr>White Paper Structure </vt:lpstr>
      <vt:lpstr>Next Steps </vt:lpstr>
      <vt:lpstr>General Findings from WGs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2016-04-06T07:06:30Z</dcterms:created>
  <dcterms:modified xsi:type="dcterms:W3CDTF">2017-11-19T08:17:24Z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TC034606639991</vt:lpwstr>
  </property>
  <property fmtid="{D5CDD505-2E9C-101B-9397-08002B2CF9AE}" pid="3" name="ContentTypeId">
    <vt:lpwstr>0x010100F308B9B350C20D4585D35AE933079F1F</vt:lpwstr>
  </property>
</Properties>
</file>