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83" r:id="rId5"/>
    <p:sldId id="314" r:id="rId6"/>
    <p:sldId id="329" r:id="rId7"/>
    <p:sldId id="327" r:id="rId8"/>
    <p:sldId id="310" r:id="rId9"/>
    <p:sldId id="319" r:id="rId10"/>
    <p:sldId id="321" r:id="rId11"/>
    <p:sldId id="324" r:id="rId12"/>
    <p:sldId id="325" r:id="rId13"/>
    <p:sldId id="322" r:id="rId14"/>
    <p:sldId id="326" r:id="rId15"/>
    <p:sldId id="292" r:id="rId16"/>
  </p:sldIdLst>
  <p:sldSz cx="12188825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8F4"/>
    <a:srgbClr val="EDF2F5"/>
    <a:srgbClr val="4D4D4D"/>
    <a:srgbClr val="A65528"/>
    <a:srgbClr val="333333"/>
    <a:srgbClr val="D49E6C"/>
    <a:srgbClr val="D0C4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9" autoAdjust="0"/>
    <p:restoredTop sz="86470" autoAdjust="0"/>
  </p:normalViewPr>
  <p:slideViewPr>
    <p:cSldViewPr showGuides="1">
      <p:cViewPr varScale="1">
        <p:scale>
          <a:sx n="116" d="100"/>
          <a:sy n="116" d="100"/>
        </p:scale>
        <p:origin x="660" y="102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pPr/>
              <a:t>11/17/2017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pPr/>
              <a:t>11/17/2017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4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rgbClr val="A6552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398668" y="504787"/>
            <a:ext cx="3456384" cy="936564"/>
            <a:chOff x="5148064" y="3140968"/>
            <a:chExt cx="3456384" cy="936564"/>
          </a:xfrm>
        </p:grpSpPr>
        <p:sp>
          <p:nvSpPr>
            <p:cNvPr id="8" name="Freeform 7"/>
            <p:cNvSpPr/>
            <p:nvPr/>
          </p:nvSpPr>
          <p:spPr>
            <a:xfrm>
              <a:off x="5148064" y="3140968"/>
              <a:ext cx="720156" cy="936564"/>
            </a:xfrm>
            <a:custGeom>
              <a:avLst/>
              <a:gdLst>
                <a:gd name="connsiteX0" fmla="*/ 1292 w 1676401"/>
                <a:gd name="connsiteY0" fmla="*/ 408122 h 2548179"/>
                <a:gd name="connsiteX1" fmla="*/ 853699 w 1676401"/>
                <a:gd name="connsiteY1" fmla="*/ 98156 h 2548179"/>
                <a:gd name="connsiteX2" fmla="*/ 1675109 w 1676401"/>
                <a:gd name="connsiteY2" fmla="*/ 415871 h 2548179"/>
                <a:gd name="connsiteX3" fmla="*/ 845949 w 1676401"/>
                <a:gd name="connsiteY3" fmla="*/ 2546888 h 2548179"/>
                <a:gd name="connsiteX4" fmla="*/ 1292 w 1676401"/>
                <a:gd name="connsiteY4" fmla="*/ 408122 h 2548179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0373 h 2539139"/>
                <a:gd name="connsiteX1" fmla="*/ 853699 w 1712770"/>
                <a:gd name="connsiteY1" fmla="*/ 90407 h 2539139"/>
                <a:gd name="connsiteX2" fmla="*/ 1675109 w 1712770"/>
                <a:gd name="connsiteY2" fmla="*/ 408122 h 2539139"/>
                <a:gd name="connsiteX3" fmla="*/ 845949 w 1712770"/>
                <a:gd name="connsiteY3" fmla="*/ 2539139 h 2539139"/>
                <a:gd name="connsiteX4" fmla="*/ 1292 w 1712770"/>
                <a:gd name="connsiteY4" fmla="*/ 400373 h 2539139"/>
                <a:gd name="connsiteX0" fmla="*/ 1292 w 1712770"/>
                <a:gd name="connsiteY0" fmla="*/ 309966 h 2448732"/>
                <a:gd name="connsiteX1" fmla="*/ 853699 w 1712770"/>
                <a:gd name="connsiteY1" fmla="*/ 0 h 2448732"/>
                <a:gd name="connsiteX2" fmla="*/ 1675109 w 1712770"/>
                <a:gd name="connsiteY2" fmla="*/ 317715 h 2448732"/>
                <a:gd name="connsiteX3" fmla="*/ 845949 w 1712770"/>
                <a:gd name="connsiteY3" fmla="*/ 2448732 h 2448732"/>
                <a:gd name="connsiteX4" fmla="*/ 1292 w 1712770"/>
                <a:gd name="connsiteY4" fmla="*/ 309966 h 244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2770" h="2448732">
                  <a:moveTo>
                    <a:pt x="1292" y="309966"/>
                  </a:moveTo>
                  <a:cubicBezTo>
                    <a:pt x="293473" y="275051"/>
                    <a:pt x="591772" y="227900"/>
                    <a:pt x="853699" y="0"/>
                  </a:cubicBezTo>
                  <a:cubicBezTo>
                    <a:pt x="1209076" y="217250"/>
                    <a:pt x="1161247" y="213058"/>
                    <a:pt x="1675109" y="317715"/>
                  </a:cubicBezTo>
                  <a:cubicBezTo>
                    <a:pt x="1673817" y="725837"/>
                    <a:pt x="1712770" y="1852781"/>
                    <a:pt x="845949" y="2448732"/>
                  </a:cubicBezTo>
                  <a:cubicBezTo>
                    <a:pt x="33832" y="1950938"/>
                    <a:pt x="0" y="718088"/>
                    <a:pt x="1292" y="3099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2700000" scaled="0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56"/>
            <p:cNvGrpSpPr/>
            <p:nvPr/>
          </p:nvGrpSpPr>
          <p:grpSpPr>
            <a:xfrm>
              <a:off x="5237858" y="3147585"/>
              <a:ext cx="3366590" cy="923330"/>
              <a:chOff x="413322" y="304827"/>
              <a:chExt cx="3366590" cy="92333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971600" y="331309"/>
                <a:ext cx="2808312" cy="83099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de-DE" sz="4800" dirty="0">
                    <a:solidFill>
                      <a:schemeClr val="bg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ENDATE</a:t>
                </a:r>
                <a:endParaRPr lang="en-US" sz="480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3322" y="304827"/>
                <a:ext cx="5405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5400" b="1" dirty="0">
                    <a:solidFill>
                      <a:schemeClr val="bg1"/>
                    </a:solidFill>
                    <a:latin typeface="Nokia Pure Headline Extra Bold" pitchFamily="34" charset="0"/>
                    <a:cs typeface="Arial" pitchFamily="34" charset="0"/>
                  </a:rPr>
                  <a:t>S</a:t>
                </a:r>
                <a:endParaRPr lang="en-US" sz="4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532EF85F-C2F2-4FEA-9FA4-12301B336644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39083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7562ABF0-3725-4132-878B-192136851E6E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6932612" y="6155267"/>
            <a:ext cx="1371600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C4DDA6C5-06FB-4B39-9F45-FCEB8936097D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2812" y="6155267"/>
            <a:ext cx="1219201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93EA0025-E542-47CA-BBC4-D97300E3A3F0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1B30C2FF-F07A-4E86-A171-F447FBC64641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245FF88-528C-4607-A662-EDE5BC947296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2A87C0F3-C7C1-4FEE-913F-2A78032D9F37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64" y="548680"/>
            <a:ext cx="2304256" cy="676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46" y="3217414"/>
            <a:ext cx="2411184" cy="12917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52" y="3226542"/>
            <a:ext cx="2253865" cy="1207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78" y="3436282"/>
            <a:ext cx="2115131" cy="853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1844" y="3436282"/>
            <a:ext cx="1440160" cy="85397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909836" y="2492896"/>
            <a:ext cx="19442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l"/>
            <a:r>
              <a:rPr lang="en-US" sz="2000" noProof="0" dirty="0">
                <a:latin typeface="Corbel" panose="020B0503020204020204" pitchFamily="34" charset="0"/>
              </a:rPr>
              <a:t>supported by</a:t>
            </a:r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A6ADEDA-5796-4386-85B5-570190339ABE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Corbel" panose="020B05030202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2AB96FBD-10A8-40DE-B04F-D11B47CCAD33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rgbClr val="A65528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rgbClr val="A65528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65528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src.nist.gov/Projects/Post-Quantum-Cryptography/Post-Quantum-Cryptography-Standardizatio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3" Type="http://schemas.openxmlformats.org/officeDocument/2006/relationships/image" Target="../media/image11.png"/><Relationship Id="rId21" Type="http://schemas.openxmlformats.org/officeDocument/2006/relationships/image" Target="../media/image28.png"/><Relationship Id="rId34" Type="http://schemas.openxmlformats.org/officeDocument/2006/relationships/image" Target="../media/image41.emf"/><Relationship Id="rId7" Type="http://schemas.openxmlformats.org/officeDocument/2006/relationships/image" Target="../media/image3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emf"/><Relationship Id="rId38" Type="http://schemas.openxmlformats.org/officeDocument/2006/relationships/image" Target="../media/image45.png"/><Relationship Id="rId2" Type="http://schemas.openxmlformats.org/officeDocument/2006/relationships/image" Target="../media/image10.pn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emf"/><Relationship Id="rId37" Type="http://schemas.openxmlformats.org/officeDocument/2006/relationships/image" Target="../media/image44.png"/><Relationship Id="rId5" Type="http://schemas.openxmlformats.org/officeDocument/2006/relationships/image" Target="../media/image13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emf"/><Relationship Id="rId36" Type="http://schemas.openxmlformats.org/officeDocument/2006/relationships/image" Target="../media/image43.emf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emf"/><Relationship Id="rId4" Type="http://schemas.openxmlformats.org/officeDocument/2006/relationships/image" Target="../media/image12.png"/><Relationship Id="rId9" Type="http://schemas.openxmlformats.org/officeDocument/2006/relationships/image" Target="../media/image16.jpe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emf"/><Relationship Id="rId35" Type="http://schemas.openxmlformats.org/officeDocument/2006/relationships/image" Target="../media/image4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montag@nokia-bell-labs.com" TargetMode="External"/><Relationship Id="rId2" Type="http://schemas.openxmlformats.org/officeDocument/2006/relationships/hyperlink" Target="mailto:pascal.bisson@thalesgroup.com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mailto:JCho@advaoptical.com" TargetMode="External"/><Relationship Id="rId5" Type="http://schemas.openxmlformats.org/officeDocument/2006/relationships/hyperlink" Target="mailto:ulrich.haebel@coriant.com" TargetMode="External"/><Relationship Id="rId4" Type="http://schemas.openxmlformats.org/officeDocument/2006/relationships/hyperlink" Target="mailto:dhouha.ayed@thalesgroup.co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Pascal </a:t>
            </a:r>
            <a:r>
              <a:rPr lang="de-DE" dirty="0" err="1"/>
              <a:t>Bisson</a:t>
            </a:r>
            <a:endParaRPr lang="de-DE" dirty="0"/>
          </a:p>
          <a:p>
            <a:endParaRPr lang="de-DE" dirty="0"/>
          </a:p>
          <a:p>
            <a:r>
              <a:rPr lang="de-DE" dirty="0"/>
              <a:t>Paris, 21.11.2017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7045422" cy="2514601"/>
          </a:xfrm>
        </p:spPr>
        <p:txBody>
          <a:bodyPr/>
          <a:lstStyle/>
          <a:p>
            <a:r>
              <a:rPr lang="en-US" dirty="0"/>
              <a:t>SENDATE Mid-term Review</a:t>
            </a:r>
            <a:br>
              <a:rPr lang="en-US" dirty="0"/>
            </a:br>
            <a:r>
              <a:rPr lang="en-US" dirty="0"/>
              <a:t>WG Security</a:t>
            </a:r>
            <a:endParaRPr lang="en-US" dirty="0">
              <a:solidFill>
                <a:srgbClr val="A655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WG Security – </a:t>
            </a:r>
            <a:r>
              <a:rPr lang="de-DE" dirty="0" err="1"/>
              <a:t>Standardization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A6C5-06FB-4B39-9F45-FCEB8936097D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82235" y="6142376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7822604" y="2867950"/>
            <a:ext cx="4222205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Cartography of relevant SDOs and standards for SENDATE has been initiated and would be continued.</a:t>
            </a:r>
          </a:p>
          <a:p>
            <a:r>
              <a:rPr lang="en-US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Once more objective is to share (so raise awareness) to possibly join forces on some of the aspects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814194"/>
              </p:ext>
            </p:extLst>
          </p:nvPr>
        </p:nvGraphicFramePr>
        <p:xfrm>
          <a:off x="1845940" y="1926612"/>
          <a:ext cx="5575881" cy="4729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7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95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8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06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SDO</a:t>
                      </a:r>
                      <a:endParaRPr lang="fr-FR" sz="9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Project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SDO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Body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Goal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271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ETSI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PLANETS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ETSI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NFV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Extending NFV security orchestrator policy management capabilities for inter administrative domains</a:t>
                      </a:r>
                      <a:endParaRPr lang="fr-FR" sz="9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13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TANDEM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ETSI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TC Cyber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 standardization activities related to security of infrastructures, devices, services and protocols as well as security tools and techniques </a:t>
                      </a:r>
                      <a:endParaRPr lang="fr-FR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931" marR="63931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169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3GPP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TANDEM</a:t>
                      </a:r>
                      <a:endParaRPr lang="fr-FR" sz="900">
                        <a:effectLst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PLANETS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3GPP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SA2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Continue to monitor work on 5G security architecture</a:t>
                      </a:r>
                      <a:endParaRPr lang="fr-FR" sz="9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06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IETF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TANDEM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IETF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OAuth 2.0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Use</a:t>
                      </a:r>
                      <a:endParaRPr lang="fr-FR" sz="9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13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OASIS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PLANETS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OASIS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XACML 3.0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Use</a:t>
                      </a:r>
                      <a:endParaRPr lang="fr-FR" sz="9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8271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ISO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PLANETS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TCG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ISO11889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Implementing HW Security Module for Network Protection, based on Trusted Computing ISO11889</a:t>
                      </a:r>
                      <a:endParaRPr lang="fr-FR" sz="9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620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NIST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TANDEM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NIST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Security Content Automation Protocol (SCAP)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Monitor</a:t>
                      </a:r>
                      <a:endParaRPr lang="fr-FR" sz="9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2067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DCI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NIST</a:t>
                      </a:r>
                      <a:endParaRPr lang="fr-FR" sz="900">
                        <a:effectLst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Post-Quantum Cryptography Standardization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900" u="sng">
                          <a:effectLst/>
                          <a:hlinkClick r:id="rId2"/>
                        </a:rPr>
                        <a:t>https://csrc.nist.gov/Projects/Post-Quantum-Cryptography/Post-Quantum-Cryptography-Standardization</a:t>
                      </a:r>
                      <a:endParaRPr lang="fr-FR" sz="900">
                        <a:effectLst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</a:t>
                      </a:r>
                      <a:r>
                        <a:rPr lang="en-GB" sz="900" dirty="0" err="1">
                          <a:effectLst/>
                        </a:rPr>
                        <a:t>onitor</a:t>
                      </a:r>
                      <a:r>
                        <a:rPr lang="en-GB" sz="900" dirty="0">
                          <a:effectLst/>
                        </a:rPr>
                        <a:t>/implement/evaluate the security and performance of candidate algorithms.</a:t>
                      </a:r>
                      <a:endParaRPr lang="fr-FR" sz="900" dirty="0">
                        <a:effectLst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3931" marR="63931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8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6A82-4788-4B3F-B4A6-DA8CB7F011C7}" type="datetime1">
              <a:rPr lang="en-US" smtClean="0"/>
              <a:t>11/17/2017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65212" y="1828800"/>
            <a:ext cx="10213776" cy="4408512"/>
          </a:xfrm>
        </p:spPr>
        <p:txBody>
          <a:bodyPr>
            <a:normAutofit fontScale="85000" lnSpcReduction="20000"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1st Webinar held on July 24, 2017  </a:t>
            </a:r>
            <a:r>
              <a:rPr lang="en-US" b="1" i="1" dirty="0"/>
              <a:t>(3 presentations out of 4 planned)</a:t>
            </a:r>
          </a:p>
          <a:p>
            <a:pPr lvl="2"/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dirty="0"/>
              <a:t>5G (initial) reference security architecture” (speaker from SENDATE-TANDEM: </a:t>
            </a:r>
            <a:r>
              <a:rPr lang="en-US" b="1" dirty="0" err="1"/>
              <a:t>Grégory</a:t>
            </a:r>
            <a:r>
              <a:rPr lang="en-US" b="1" dirty="0"/>
              <a:t> Blanc /IMT)</a:t>
            </a:r>
            <a:endParaRPr lang="fr-FR" b="1" dirty="0"/>
          </a:p>
          <a:p>
            <a:pPr lvl="2"/>
            <a:r>
              <a:rPr lang="en-US" b="1" dirty="0"/>
              <a:t>“SLA/Policy driven security management for distributed and multi-tenant Cloud environments” (speakers from SENDATE-PLANETS: Iris Adam and Manfred Schaefer)</a:t>
            </a:r>
            <a:endParaRPr lang="fr-FR" b="1" dirty="0"/>
          </a:p>
          <a:p>
            <a:pPr lvl="2"/>
            <a:r>
              <a:rPr lang="en-US" b="1" i="1" dirty="0">
                <a:solidFill>
                  <a:schemeClr val="bg1">
                    <a:lumMod val="65000"/>
                  </a:schemeClr>
                </a:solidFill>
              </a:rPr>
              <a:t>“Software defined Security” (speaker from SENDATE- TANDEM - : </a:t>
            </a:r>
            <a:r>
              <a:rPr lang="en-US" b="1" i="1" dirty="0" err="1">
                <a:solidFill>
                  <a:schemeClr val="bg1">
                    <a:lumMod val="65000"/>
                  </a:schemeClr>
                </a:solidFill>
              </a:rPr>
              <a:t>Stéphane</a:t>
            </a:r>
            <a:r>
              <a:rPr lang="en-US" b="1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b="1" i="1" dirty="0" err="1">
                <a:solidFill>
                  <a:schemeClr val="bg1">
                    <a:lumMod val="65000"/>
                  </a:schemeClr>
                </a:solidFill>
              </a:rPr>
              <a:t>Betgé</a:t>
            </a:r>
            <a:r>
              <a:rPr lang="en-US" b="1" i="1" dirty="0">
                <a:solidFill>
                  <a:schemeClr val="bg1">
                    <a:lumMod val="65000"/>
                  </a:schemeClr>
                </a:solidFill>
              </a:rPr>
              <a:t> / NOKIA FR) [Postponed to 2</a:t>
            </a:r>
            <a:r>
              <a:rPr lang="en-US" b="1" i="1" baseline="30000" dirty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en-US" b="1" i="1" dirty="0">
                <a:solidFill>
                  <a:schemeClr val="bg1">
                    <a:lumMod val="65000"/>
                  </a:schemeClr>
                </a:solidFill>
              </a:rPr>
              <a:t> Webinar]</a:t>
            </a:r>
            <a:endParaRPr lang="fr-FR" b="1" i="1" dirty="0">
              <a:solidFill>
                <a:schemeClr val="bg1">
                  <a:lumMod val="65000"/>
                </a:schemeClr>
              </a:solidFill>
            </a:endParaRPr>
          </a:p>
          <a:p>
            <a:pPr lvl="2"/>
            <a:r>
              <a:rPr lang="en-US" b="1" dirty="0"/>
              <a:t>“Partial remote execution for VNFs or any off-the-premises deployed software for improved security” (speaker from SENDATE- TANDEM: Vincent Lefebvre / TAGES/</a:t>
            </a:r>
            <a:r>
              <a:rPr lang="en-US" b="1" dirty="0" err="1"/>
              <a:t>Solidshield</a:t>
            </a:r>
            <a:r>
              <a:rPr lang="en-US" b="1" dirty="0"/>
              <a:t>)</a:t>
            </a:r>
          </a:p>
          <a:p>
            <a:r>
              <a:rPr lang="en-US" b="1" i="1" dirty="0">
                <a:solidFill>
                  <a:srgbClr val="0070C0"/>
                </a:solidFill>
              </a:rPr>
              <a:t>2</a:t>
            </a:r>
            <a:r>
              <a:rPr lang="en-US" b="1" i="1" baseline="30000" dirty="0">
                <a:solidFill>
                  <a:srgbClr val="0070C0"/>
                </a:solidFill>
              </a:rPr>
              <a:t>nd</a:t>
            </a:r>
            <a:r>
              <a:rPr lang="en-US" b="1" i="1" dirty="0">
                <a:solidFill>
                  <a:srgbClr val="0070C0"/>
                </a:solidFill>
              </a:rPr>
              <a:t> Webinar postponed end of the Year 2017 or early next Year)</a:t>
            </a:r>
          </a:p>
          <a:p>
            <a:pPr marL="45720" indent="0">
              <a:buNone/>
            </a:pPr>
            <a:r>
              <a:rPr lang="en-US" b="1" i="1" dirty="0"/>
              <a:t>So far in scope:</a:t>
            </a:r>
          </a:p>
          <a:p>
            <a:pPr lvl="2"/>
            <a:r>
              <a:rPr lang="en-US" b="1" dirty="0"/>
              <a:t>Physical layer security (PLS) for fiber-optic DC interconnections (speaker from DCI/</a:t>
            </a:r>
            <a:r>
              <a:rPr lang="en-US" b="1" dirty="0" err="1"/>
              <a:t>Uni</a:t>
            </a:r>
            <a:r>
              <a:rPr lang="en-US" b="1" dirty="0"/>
              <a:t> Ulm) </a:t>
            </a:r>
            <a:endParaRPr lang="en-US" b="1" dirty="0">
              <a:solidFill>
                <a:srgbClr val="00B050"/>
              </a:solidFill>
            </a:endParaRPr>
          </a:p>
          <a:p>
            <a:pPr lvl="2"/>
            <a:r>
              <a:rPr lang="en-US" b="1" i="1" dirty="0">
                <a:solidFill>
                  <a:schemeClr val="bg1">
                    <a:lumMod val="65000"/>
                  </a:schemeClr>
                </a:solidFill>
              </a:rPr>
              <a:t>Network security (speaker from DCI/</a:t>
            </a:r>
            <a:r>
              <a:rPr lang="en-US" b="1" i="1" dirty="0" err="1">
                <a:solidFill>
                  <a:schemeClr val="bg1">
                    <a:lumMod val="65000"/>
                  </a:schemeClr>
                </a:solidFill>
              </a:rPr>
              <a:t>Tu</a:t>
            </a:r>
            <a:r>
              <a:rPr lang="en-US" b="1" i="1" dirty="0">
                <a:solidFill>
                  <a:schemeClr val="bg1">
                    <a:lumMod val="65000"/>
                  </a:schemeClr>
                </a:solidFill>
              </a:rPr>
              <a:t> Chemnitz) </a:t>
            </a:r>
            <a:endParaRPr lang="en-US" b="1" i="1" dirty="0">
              <a:solidFill>
                <a:srgbClr val="C00000"/>
              </a:solidFill>
            </a:endParaRPr>
          </a:p>
          <a:p>
            <a:pPr lvl="2"/>
            <a:r>
              <a:rPr lang="en-US" b="1" i="1" dirty="0">
                <a:solidFill>
                  <a:schemeClr val="bg1">
                    <a:lumMod val="65000"/>
                  </a:schemeClr>
                </a:solidFill>
              </a:rPr>
              <a:t>Security Policy management (speaker from TANDEM/Thales) </a:t>
            </a:r>
            <a:endParaRPr lang="en-US" b="1" i="1" dirty="0"/>
          </a:p>
          <a:p>
            <a:pPr lvl="2"/>
            <a:r>
              <a:rPr lang="en-US" b="1" dirty="0"/>
              <a:t>Forensics / VMI (</a:t>
            </a:r>
            <a:r>
              <a:rPr lang="en-US" b="1" dirty="0" err="1"/>
              <a:t>sendate</a:t>
            </a:r>
            <a:r>
              <a:rPr lang="en-US" b="1" dirty="0"/>
              <a:t> PLANETS/F-</a:t>
            </a:r>
            <a:r>
              <a:rPr lang="en-US" b="1" dirty="0" err="1"/>
              <a:t>Secure,RUB</a:t>
            </a:r>
            <a:r>
              <a:rPr lang="en-US" b="1" dirty="0"/>
              <a:t>, …) </a:t>
            </a:r>
            <a:endParaRPr lang="en-US" b="1" dirty="0">
              <a:solidFill>
                <a:srgbClr val="00B050"/>
              </a:solidFill>
            </a:endParaRPr>
          </a:p>
          <a:p>
            <a:pPr lvl="2"/>
            <a:r>
              <a:rPr lang="en-US" b="1" dirty="0"/>
              <a:t>Post-quantum cryptography (speaker from DCI/ADVA) </a:t>
            </a:r>
            <a:endParaRPr lang="en-US" b="1" dirty="0">
              <a:solidFill>
                <a:srgbClr val="00B050"/>
              </a:solidFill>
            </a:endParaRPr>
          </a:p>
          <a:p>
            <a:pPr lvl="2"/>
            <a:r>
              <a:rPr lang="en-US" b="1" dirty="0"/>
              <a:t>Software defined Security” (speaker from SENDATE- TANDEM - : Stéphane </a:t>
            </a:r>
            <a:r>
              <a:rPr lang="en-US" b="1" dirty="0" err="1"/>
              <a:t>Betgé</a:t>
            </a:r>
            <a:r>
              <a:rPr lang="en-US" b="1" dirty="0"/>
              <a:t> / NOKIA </a:t>
            </a:r>
            <a:r>
              <a:rPr lang="en-US" b="1"/>
              <a:t>FR)</a:t>
            </a:r>
            <a:endParaRPr lang="en-US" b="1" dirty="0">
              <a:solidFill>
                <a:srgbClr val="00B050"/>
              </a:solidFill>
            </a:endParaRPr>
          </a:p>
          <a:p>
            <a:pPr lvl="2"/>
            <a:r>
              <a:rPr lang="en-US" b="1" i="1" dirty="0"/>
              <a:t>Container based security (speaker from PLANETS) </a:t>
            </a:r>
          </a:p>
          <a:p>
            <a:pPr lvl="2"/>
            <a:r>
              <a:rPr lang="en-US" b="1" i="1" dirty="0">
                <a:solidFill>
                  <a:schemeClr val="bg1">
                    <a:lumMod val="65000"/>
                  </a:schemeClr>
                </a:solidFill>
              </a:rPr>
              <a:t>Topics to come from FICUS </a:t>
            </a:r>
            <a:endParaRPr lang="en-US" b="1" i="1" dirty="0">
              <a:solidFill>
                <a:srgbClr val="C00000"/>
              </a:solidFill>
            </a:endParaRPr>
          </a:p>
          <a:p>
            <a:pPr marL="594360" lvl="2" indent="0">
              <a:buNone/>
            </a:pPr>
            <a:endParaRPr lang="en-US" b="1" i="1" dirty="0"/>
          </a:p>
          <a:p>
            <a:pPr lvl="0"/>
            <a:endParaRPr lang="en-US" dirty="0"/>
          </a:p>
          <a:p>
            <a:pPr lvl="1"/>
            <a:endParaRPr lang="fr-FR" dirty="0"/>
          </a:p>
          <a:p>
            <a:pPr lvl="1"/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SENDATE SECURITY WG Webinars (Status) </a:t>
            </a:r>
          </a:p>
        </p:txBody>
      </p:sp>
    </p:spTree>
    <p:extLst>
      <p:ext uri="{BB962C8B-B14F-4D97-AF65-F5344CB8AC3E}">
        <p14:creationId xmlns:p14="http://schemas.microsoft.com/office/powerpoint/2010/main" val="195533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80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Partners </a:t>
            </a:r>
            <a:r>
              <a:rPr lang="de-DE" dirty="0" err="1"/>
              <a:t>and</a:t>
            </a:r>
            <a:r>
              <a:rPr lang="de-DE" dirty="0"/>
              <a:t> WG team</a:t>
            </a:r>
          </a:p>
          <a:p>
            <a:r>
              <a:rPr lang="en-US" dirty="0"/>
              <a:t>Meetings, Workshop/Webinar &amp; Collaboration Activities</a:t>
            </a:r>
          </a:p>
          <a:p>
            <a:r>
              <a:rPr lang="de-DE" dirty="0"/>
              <a:t>WG Security Topics</a:t>
            </a:r>
          </a:p>
          <a:p>
            <a:r>
              <a:rPr lang="de-DE" dirty="0"/>
              <a:t>Reference </a:t>
            </a:r>
            <a:r>
              <a:rPr lang="de-DE" dirty="0" err="1"/>
              <a:t>security</a:t>
            </a:r>
            <a:r>
              <a:rPr lang="de-DE" dirty="0"/>
              <a:t> </a:t>
            </a:r>
            <a:r>
              <a:rPr lang="de-DE" dirty="0" err="1"/>
              <a:t>architecture</a:t>
            </a:r>
            <a:endParaRPr lang="de-DE" dirty="0"/>
          </a:p>
          <a:p>
            <a:r>
              <a:rPr lang="en-US" dirty="0"/>
              <a:t>Security risk analysis</a:t>
            </a:r>
          </a:p>
          <a:p>
            <a:r>
              <a:rPr lang="en-US" dirty="0"/>
              <a:t>Security monitoring and management</a:t>
            </a:r>
          </a:p>
          <a:p>
            <a:r>
              <a:rPr lang="en-US" dirty="0"/>
              <a:t>Security standardization</a:t>
            </a:r>
          </a:p>
          <a:p>
            <a:r>
              <a:rPr lang="en-US" dirty="0"/>
              <a:t>Webinars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Content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A6C5-06FB-4B39-9F45-FCEB8936097D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22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Partners</a:t>
            </a:r>
            <a:br>
              <a:rPr lang="de-DE" dirty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710378" y="6183518"/>
            <a:ext cx="1371600" cy="273049"/>
          </a:xfrm>
        </p:spPr>
        <p:txBody>
          <a:bodyPr/>
          <a:lstStyle/>
          <a:p>
            <a:fld id="{C4DDA6C5-06FB-4B39-9F45-FCEB8936097D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5785539" y="6330345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814" y="2495806"/>
            <a:ext cx="1549955" cy="46640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732" y="2506584"/>
            <a:ext cx="1321912" cy="391286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76" y="2538306"/>
            <a:ext cx="1496764" cy="252872"/>
          </a:xfrm>
          <a:prstGeom prst="rect">
            <a:avLst/>
          </a:prstGeom>
        </p:spPr>
      </p:pic>
      <p:pic>
        <p:nvPicPr>
          <p:cNvPr id="51" name="Grafik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477" y="1628800"/>
            <a:ext cx="1983965" cy="750102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6919" y="1628800"/>
            <a:ext cx="1900101" cy="538362"/>
          </a:xfrm>
          <a:prstGeom prst="rect">
            <a:avLst/>
          </a:prstGeom>
        </p:spPr>
      </p:pic>
      <p:pic>
        <p:nvPicPr>
          <p:cNvPr id="5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230" y="1588428"/>
            <a:ext cx="2000222" cy="73838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271" y="1628800"/>
            <a:ext cx="1485169" cy="546198"/>
          </a:xfrm>
          <a:prstGeom prst="rect">
            <a:avLst/>
          </a:prstGeom>
        </p:spPr>
      </p:pic>
      <p:pic>
        <p:nvPicPr>
          <p:cNvPr id="2050" name="Picture 2" descr="D:\Users\T0004946\AppData\Local\Temp\7zO8853F4E4\Thales_LOGO_RGB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412" y="2299633"/>
            <a:ext cx="2041064" cy="70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848" y="2924944"/>
            <a:ext cx="831023" cy="358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702" y="3328341"/>
            <a:ext cx="1123313" cy="39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Grafik 3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70" y="3888158"/>
            <a:ext cx="1202580" cy="203171"/>
          </a:xfrm>
          <a:prstGeom prst="rect">
            <a:avLst/>
          </a:prstGeom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085" y="4243243"/>
            <a:ext cx="11476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28" y="4740070"/>
            <a:ext cx="1918204" cy="2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959" y="5090854"/>
            <a:ext cx="1842935" cy="39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416" y="5481198"/>
            <a:ext cx="62388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05" y="6020562"/>
            <a:ext cx="1353648" cy="37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238" y="6605801"/>
            <a:ext cx="14763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732" y="3122584"/>
            <a:ext cx="1176203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578" y="4238763"/>
            <a:ext cx="554973" cy="680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46" y="5222621"/>
            <a:ext cx="2000636" cy="3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14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905" y="5949281"/>
            <a:ext cx="2000636" cy="3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041" y="3888750"/>
            <a:ext cx="1361525" cy="49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068" y="4578828"/>
            <a:ext cx="885472" cy="403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13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529" y="5179293"/>
            <a:ext cx="599367" cy="73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130" y="3430724"/>
            <a:ext cx="1459345" cy="431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130" y="2962206"/>
            <a:ext cx="1515674" cy="42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728" y="6398610"/>
            <a:ext cx="1000967" cy="35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29BD872-3C5C-4708-A481-6C52C07A199C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043257" y="3451169"/>
            <a:ext cx="892093" cy="60892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0FEF8A0-699E-4EAE-9524-BEED5DB809BA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736909" y="3026534"/>
            <a:ext cx="1504789" cy="35579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BC3C81A-49B5-48AA-A731-778EBF801648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027699" y="4085138"/>
            <a:ext cx="923209" cy="34554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5F32AF9-AA5F-4A96-980D-2E9BC767C36F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047505" y="4513401"/>
            <a:ext cx="883597" cy="48867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9DDFC36-3C38-49B7-9A89-0C083C1BFAF5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5823410" y="5015458"/>
            <a:ext cx="1331786" cy="40768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BDDC80D-20A8-417F-93F1-3383C0D574CB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5952849" y="5445463"/>
            <a:ext cx="1072908" cy="32979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006F376-D3A4-4AC5-892C-ED928F7A096F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910034" y="5866216"/>
            <a:ext cx="1158538" cy="29064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E69BF2A-503E-4814-B12D-BB6B7BA05ADA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6057191" y="6190054"/>
            <a:ext cx="864225" cy="4639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DA2A9F4-B11D-4007-9E2F-F2DA49B7A1B1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5918421" y="2495806"/>
            <a:ext cx="1141764" cy="4100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9703846" y="3229304"/>
            <a:ext cx="1938662" cy="402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9837997" y="4013474"/>
            <a:ext cx="1665408" cy="4830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9886093" y="4947359"/>
            <a:ext cx="1461752" cy="63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6A82-4788-4B3F-B4A6-DA8CB7F011C7}" type="datetime1">
              <a:rPr lang="en-US" smtClean="0"/>
              <a:t>11/17/2017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7788" y="1844824"/>
            <a:ext cx="8686801" cy="4408512"/>
          </a:xfrm>
        </p:spPr>
        <p:txBody>
          <a:bodyPr>
            <a:normAutofit/>
          </a:bodyPr>
          <a:lstStyle/>
          <a:p>
            <a:r>
              <a:rPr lang="en-US" sz="3100" dirty="0"/>
              <a:t>Chaired by WG Lead: </a:t>
            </a:r>
          </a:p>
          <a:p>
            <a:pPr lvl="1"/>
            <a:r>
              <a:rPr lang="en-US" dirty="0"/>
              <a:t>Pascal BISSON – </a:t>
            </a:r>
            <a:r>
              <a:rPr lang="en-US" dirty="0">
                <a:hlinkClick r:id="rId2"/>
              </a:rPr>
              <a:t>pascal.bisson@thalesgroup.com</a:t>
            </a:r>
            <a:r>
              <a:rPr lang="en-US" dirty="0"/>
              <a:t> </a:t>
            </a:r>
          </a:p>
          <a:p>
            <a:r>
              <a:rPr lang="en-US" sz="3100" dirty="0"/>
              <a:t>Participants:</a:t>
            </a:r>
          </a:p>
          <a:p>
            <a:pPr lvl="1"/>
            <a:r>
              <a:rPr lang="de-DE" dirty="0"/>
              <a:t>SENDATE-PLANETS Update (Michael MONTAG - </a:t>
            </a:r>
            <a:r>
              <a:rPr lang="de-DE" dirty="0">
                <a:hlinkClick r:id="rId3"/>
              </a:rPr>
              <a:t>michael.montag@nokia-bell-labs.com</a:t>
            </a:r>
            <a:r>
              <a:rPr lang="de-DE" dirty="0"/>
              <a:t>)</a:t>
            </a:r>
            <a:endParaRPr lang="fr-FR" dirty="0"/>
          </a:p>
          <a:p>
            <a:pPr lvl="1"/>
            <a:r>
              <a:rPr lang="de-DE" dirty="0"/>
              <a:t>SENDATE-TANDEM Update (</a:t>
            </a:r>
            <a:r>
              <a:rPr lang="de-DE" dirty="0" err="1"/>
              <a:t>Dhouha</a:t>
            </a:r>
            <a:r>
              <a:rPr lang="de-DE" dirty="0"/>
              <a:t> AYED - </a:t>
            </a:r>
            <a:r>
              <a:rPr lang="de-DE" dirty="0">
                <a:hlinkClick r:id="rId4"/>
              </a:rPr>
              <a:t>dhouha.ayed@thalesgroup.com</a:t>
            </a:r>
            <a:r>
              <a:rPr lang="de-DE" dirty="0"/>
              <a:t>)</a:t>
            </a:r>
            <a:endParaRPr lang="fr-FR" dirty="0"/>
          </a:p>
          <a:p>
            <a:pPr lvl="1"/>
            <a:r>
              <a:rPr lang="de-DE" dirty="0"/>
              <a:t>SENDATE-FICUS (Ulrich HAEBEL - </a:t>
            </a:r>
            <a:r>
              <a:rPr lang="de-DE" dirty="0">
                <a:hlinkClick r:id="rId5"/>
              </a:rPr>
              <a:t>ulrich.haebel@coriant.com</a:t>
            </a:r>
            <a:r>
              <a:rPr lang="de-DE" dirty="0"/>
              <a:t>)</a:t>
            </a:r>
            <a:endParaRPr lang="fr-FR" dirty="0"/>
          </a:p>
          <a:p>
            <a:pPr lvl="1"/>
            <a:r>
              <a:rPr lang="de-DE" dirty="0"/>
              <a:t>SENDATE-DCI (Joo CHO - </a:t>
            </a:r>
            <a:r>
              <a:rPr lang="de-DE" dirty="0">
                <a:hlinkClick r:id="rId6"/>
              </a:rPr>
              <a:t>JCho@advaoptical.com</a:t>
            </a:r>
            <a:r>
              <a:rPr lang="de-DE" dirty="0"/>
              <a:t>)</a:t>
            </a:r>
          </a:p>
          <a:p>
            <a:pPr lvl="1"/>
            <a:r>
              <a:rPr lang="de-DE" i="1" dirty="0"/>
              <a:t>SENDATE-EXTEND (</a:t>
            </a:r>
            <a:r>
              <a:rPr lang="de-DE" i="1" dirty="0" err="1"/>
              <a:t>possibly</a:t>
            </a:r>
            <a:r>
              <a:rPr lang="de-DE" i="1" dirty="0"/>
              <a:t> </a:t>
            </a:r>
            <a:r>
              <a:rPr lang="de-DE" i="1" dirty="0" err="1"/>
              <a:t>new</a:t>
            </a:r>
            <a:r>
              <a:rPr lang="de-DE" i="1" dirty="0"/>
              <a:t> </a:t>
            </a:r>
            <a:r>
              <a:rPr lang="de-DE" i="1" dirty="0" err="1"/>
              <a:t>representative</a:t>
            </a:r>
            <a:r>
              <a:rPr lang="de-DE" i="1" dirty="0"/>
              <a:t> </a:t>
            </a:r>
            <a:r>
              <a:rPr lang="de-DE" i="1" dirty="0" err="1"/>
              <a:t>to</a:t>
            </a:r>
            <a:r>
              <a:rPr lang="de-DE" i="1" dirty="0"/>
              <a:t> </a:t>
            </a:r>
            <a:r>
              <a:rPr lang="de-DE" i="1" dirty="0" err="1"/>
              <a:t>come</a:t>
            </a:r>
            <a:r>
              <a:rPr lang="de-DE" i="1" dirty="0"/>
              <a:t>)</a:t>
            </a:r>
            <a:endParaRPr lang="fr-FR" i="1" dirty="0"/>
          </a:p>
          <a:p>
            <a:pPr marL="365760" lvl="1" indent="0">
              <a:buNone/>
            </a:pPr>
            <a:r>
              <a:rPr lang="en-US" dirty="0"/>
              <a:t>NB: Other participants could be invited (e.g. sub-topics leads) whenever needed.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 WG MGT</a:t>
            </a:r>
          </a:p>
        </p:txBody>
      </p:sp>
    </p:spTree>
    <p:extLst>
      <p:ext uri="{BB962C8B-B14F-4D97-AF65-F5344CB8AC3E}">
        <p14:creationId xmlns:p14="http://schemas.microsoft.com/office/powerpoint/2010/main" val="124000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/>
          </a:bodyPr>
          <a:lstStyle/>
          <a:p>
            <a:r>
              <a:rPr lang="en-US" dirty="0"/>
              <a:t>Kick-off meeting, Berlin, 18.10.2016</a:t>
            </a:r>
          </a:p>
          <a:p>
            <a:pPr lvl="1"/>
            <a:r>
              <a:rPr lang="en-US" dirty="0"/>
              <a:t>All partners</a:t>
            </a:r>
          </a:p>
          <a:p>
            <a:pPr lvl="1"/>
            <a:r>
              <a:rPr lang="en-US" dirty="0"/>
              <a:t>Collection of topics covered and shared interest (done for each of the projects)</a:t>
            </a:r>
          </a:p>
          <a:p>
            <a:pPr lvl="1"/>
            <a:r>
              <a:rPr lang="en-US" dirty="0"/>
              <a:t>Organization of the work of the WG </a:t>
            </a:r>
          </a:p>
          <a:p>
            <a:r>
              <a:rPr lang="de-DE" dirty="0"/>
              <a:t>Regular WG Security audio-</a:t>
            </a:r>
            <a:r>
              <a:rPr lang="de-DE" dirty="0" err="1"/>
              <a:t>conference</a:t>
            </a:r>
            <a:endParaRPr lang="de-DE" dirty="0"/>
          </a:p>
          <a:p>
            <a:pPr lvl="1"/>
            <a:r>
              <a:rPr lang="de-DE" dirty="0"/>
              <a:t>16.12.2016, 28.02.2017, 08.06.2017, 24.07.2017, 29.09.2017</a:t>
            </a:r>
          </a:p>
          <a:p>
            <a:r>
              <a:rPr lang="en-US" dirty="0"/>
              <a:t>Webinar</a:t>
            </a:r>
          </a:p>
          <a:p>
            <a:pPr lvl="1"/>
            <a:r>
              <a:rPr lang="en-US" dirty="0"/>
              <a:t>24.07.017 </a:t>
            </a:r>
          </a:p>
          <a:p>
            <a:r>
              <a:rPr lang="de-DE" dirty="0" err="1"/>
              <a:t>Sharepoint</a:t>
            </a:r>
            <a:endParaRPr lang="de-DE" dirty="0"/>
          </a:p>
          <a:p>
            <a:pPr lvl="1"/>
            <a:r>
              <a:rPr lang="en-US" dirty="0"/>
              <a:t>Audio-conference minutes, shared documents, contributions to whitepaper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Security –Meetings, Webinars  &amp; Collaboration Activities</a:t>
            </a:r>
          </a:p>
        </p:txBody>
      </p:sp>
    </p:spTree>
    <p:extLst>
      <p:ext uri="{BB962C8B-B14F-4D97-AF65-F5344CB8AC3E}">
        <p14:creationId xmlns:p14="http://schemas.microsoft.com/office/powerpoint/2010/main" val="198224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WG Security Topics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A6C5-06FB-4B39-9F45-FCEB8936097D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64" y="3356992"/>
            <a:ext cx="5616624" cy="331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052" y="1772816"/>
            <a:ext cx="85439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78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WG Security – </a:t>
            </a:r>
            <a:r>
              <a:rPr lang="de-DE" dirty="0" err="1"/>
              <a:t>Architecture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A6C5-06FB-4B39-9F45-FCEB8936097D}" type="datetime1">
              <a:rPr lang="de-DE" smtClean="0"/>
              <a:pPr/>
              <a:t>17.11.2017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11"/>
          <p:cNvPicPr/>
          <p:nvPr/>
        </p:nvPicPr>
        <p:blipFill>
          <a:blip r:embed="rId2"/>
          <a:stretch/>
        </p:blipFill>
        <p:spPr bwMode="auto">
          <a:xfrm>
            <a:off x="1194746" y="1712410"/>
            <a:ext cx="1515290" cy="2076630"/>
          </a:xfrm>
          <a:prstGeom prst="rect">
            <a:avLst/>
          </a:prstGeom>
        </p:spPr>
      </p:pic>
      <p:pic>
        <p:nvPicPr>
          <p:cNvPr id="9" name="Picture 6"/>
          <p:cNvPicPr/>
          <p:nvPr/>
        </p:nvPicPr>
        <p:blipFill>
          <a:blip r:embed="rId3"/>
          <a:stretch/>
        </p:blipFill>
        <p:spPr bwMode="auto">
          <a:xfrm>
            <a:off x="3862164" y="1705229"/>
            <a:ext cx="2016224" cy="2083811"/>
          </a:xfrm>
          <a:prstGeom prst="rect">
            <a:avLst/>
          </a:prstGeom>
        </p:spPr>
      </p:pic>
      <p:pic>
        <p:nvPicPr>
          <p:cNvPr id="10" name="Imag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5" y="1748509"/>
            <a:ext cx="3384375" cy="18965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574132" y="3835846"/>
            <a:ext cx="315442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SENDATE : Architecture (ETSI  initial mapping)</a:t>
            </a:r>
            <a:endParaRPr lang="fr-FR" sz="1050" dirty="0"/>
          </a:p>
        </p:txBody>
      </p:sp>
      <p:sp>
        <p:nvSpPr>
          <p:cNvPr id="11" name="Rectangle 10"/>
          <p:cNvSpPr/>
          <p:nvPr/>
        </p:nvSpPr>
        <p:spPr>
          <a:xfrm>
            <a:off x="805199" y="3835846"/>
            <a:ext cx="259228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SENDATE: Preliminary Architecture</a:t>
            </a:r>
            <a:endParaRPr lang="fr-FR" sz="1050" dirty="0"/>
          </a:p>
        </p:txBody>
      </p:sp>
      <p:sp>
        <p:nvSpPr>
          <p:cNvPr id="12" name="Rectangle 11"/>
          <p:cNvSpPr/>
          <p:nvPr/>
        </p:nvSpPr>
        <p:spPr>
          <a:xfrm>
            <a:off x="6958508" y="3777281"/>
            <a:ext cx="447051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SENDATE: Architecture also leveraged  on 5G-PPP Security Architecture and attached concepts to further map individual building blocks </a:t>
            </a:r>
            <a:endParaRPr lang="fr-FR" sz="1050" dirty="0"/>
          </a:p>
        </p:txBody>
      </p:sp>
      <p:pic>
        <p:nvPicPr>
          <p:cNvPr id="15" name="Picture 5">
            <a:extLst>
              <a:ext uri="{FF2B5EF4-FFF2-40B4-BE49-F238E27FC236}">
                <a16:creationId xmlns:a16="http://schemas.microsoft.com/office/drawing/2014/main" id="{F55C2B02-AD13-4CE7-B00C-CFCFE3B960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601" y="4192779"/>
            <a:ext cx="2863531" cy="187220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5B55C72-FE85-451D-97B5-42F53A732A57}"/>
              </a:ext>
            </a:extLst>
          </p:cNvPr>
          <p:cNvSpPr/>
          <p:nvPr/>
        </p:nvSpPr>
        <p:spPr>
          <a:xfrm>
            <a:off x="805199" y="6237312"/>
            <a:ext cx="28748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architecture model for resilient data </a:t>
            </a:r>
            <a:r>
              <a:rPr lang="en-US" sz="1050" dirty="0" err="1"/>
              <a:t>centre</a:t>
            </a:r>
            <a:r>
              <a:rPr lang="en-US" sz="1050" dirty="0"/>
              <a:t> solution (PLANETS, Elisa)</a:t>
            </a:r>
            <a:endParaRPr lang="fr-FR" sz="1050" dirty="0"/>
          </a:p>
        </p:txBody>
      </p:sp>
      <p:pic>
        <p:nvPicPr>
          <p:cNvPr id="17" name="Picture 11">
            <a:extLst>
              <a:ext uri="{FF2B5EF4-FFF2-40B4-BE49-F238E27FC236}">
                <a16:creationId xmlns:a16="http://schemas.microsoft.com/office/drawing/2014/main" id="{539E2003-2357-4EE0-A3C5-DB96CAD24C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3991" y="4348969"/>
            <a:ext cx="3384376" cy="177989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AD53C4A-D121-422B-9F58-773E670BE174}"/>
              </a:ext>
            </a:extLst>
          </p:cNvPr>
          <p:cNvSpPr/>
          <p:nvPr/>
        </p:nvSpPr>
        <p:spPr>
          <a:xfrm>
            <a:off x="3812116" y="6244389"/>
            <a:ext cx="295232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SLA management architecture in a distributed and virtualized data center (PLANETS)</a:t>
            </a:r>
            <a:endParaRPr lang="fr-FR" sz="1050" dirty="0"/>
          </a:p>
        </p:txBody>
      </p:sp>
      <p:pic>
        <p:nvPicPr>
          <p:cNvPr id="19" name="Picture 14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712" y="87201"/>
            <a:ext cx="3334520" cy="142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5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66C86C-496C-41F6-8456-237DF4EEB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90556" y="1837556"/>
            <a:ext cx="4251960" cy="4191000"/>
          </a:xfrm>
        </p:spPr>
        <p:txBody>
          <a:bodyPr>
            <a:normAutofit fontScale="55000" lnSpcReduction="20000"/>
          </a:bodyPr>
          <a:lstStyle/>
          <a:p>
            <a:r>
              <a:rPr lang="en-US" sz="2500" dirty="0"/>
              <a:t>Survey of Tools and Formats suitable for Configuration Validation (PLANETS)</a:t>
            </a:r>
          </a:p>
          <a:p>
            <a:r>
              <a:rPr lang="en-US" sz="2500" dirty="0"/>
              <a:t>High Security Network Nodes and Processors (PLANETS)</a:t>
            </a:r>
          </a:p>
          <a:p>
            <a:pPr marL="457200" lvl="2">
              <a:spcBef>
                <a:spcPts val="1800"/>
              </a:spcBef>
            </a:pPr>
            <a:r>
              <a:rPr lang="en-US" sz="2200" dirty="0"/>
              <a:t>Firewall-Switch-Hybrid as an Incarnation of the Universal Network Building Block</a:t>
            </a:r>
          </a:p>
          <a:p>
            <a:pPr marL="457200" lvl="2">
              <a:spcBef>
                <a:spcPts val="1800"/>
              </a:spcBef>
            </a:pPr>
            <a:r>
              <a:rPr lang="fr-FR" sz="2200" dirty="0" err="1"/>
              <a:t>Tamper</a:t>
            </a:r>
            <a:r>
              <a:rPr lang="fr-FR" sz="2200" dirty="0"/>
              <a:t> proof HW </a:t>
            </a:r>
            <a:r>
              <a:rPr lang="fr-FR" sz="2200" dirty="0" err="1"/>
              <a:t>supported</a:t>
            </a:r>
            <a:r>
              <a:rPr lang="fr-FR" sz="2200" dirty="0"/>
              <a:t> </a:t>
            </a:r>
            <a:r>
              <a:rPr lang="fr-FR" sz="2200" dirty="0" err="1"/>
              <a:t>security</a:t>
            </a:r>
            <a:r>
              <a:rPr lang="fr-FR" sz="2200" dirty="0"/>
              <a:t> </a:t>
            </a:r>
            <a:r>
              <a:rPr lang="fr-FR" sz="2200" dirty="0" err="1"/>
              <a:t>anchor</a:t>
            </a:r>
            <a:r>
              <a:rPr lang="fr-FR" sz="2200" dirty="0"/>
              <a:t> </a:t>
            </a:r>
          </a:p>
          <a:p>
            <a:r>
              <a:rPr lang="en-US" sz="2500" dirty="0"/>
              <a:t>Architecture for operation-critical M2M-services: airplane use case (PLANETS)</a:t>
            </a:r>
          </a:p>
          <a:p>
            <a:r>
              <a:rPr lang="en-GB" sz="2400" dirty="0"/>
              <a:t>Post-quantum cryptography (Secure-DCI)</a:t>
            </a:r>
          </a:p>
          <a:p>
            <a:r>
              <a:rPr lang="en-US" sz="2400" dirty="0"/>
              <a:t>Physical-Layer Security in Optical Networks </a:t>
            </a:r>
            <a:r>
              <a:rPr lang="fr-FR" sz="2400" dirty="0"/>
              <a:t>(Secure-DCI)</a:t>
            </a:r>
          </a:p>
          <a:p>
            <a:r>
              <a:rPr lang="en-GB" sz="2400" dirty="0"/>
              <a:t>Security and reliability in programmable optical network  </a:t>
            </a:r>
            <a:r>
              <a:rPr lang="fr-FR" sz="2400" dirty="0"/>
              <a:t>(FICUS)</a:t>
            </a:r>
          </a:p>
          <a:p>
            <a:r>
              <a:rPr lang="en-US" sz="2400" dirty="0"/>
              <a:t>Adaptive Digital Pre-Distortion and Analog Signal Encryption at the Physical Layer (FICUS)</a:t>
            </a:r>
          </a:p>
        </p:txBody>
      </p:sp>
      <p:sp>
        <p:nvSpPr>
          <p:cNvPr id="53" name="Content Placeholder 1"/>
          <p:cNvSpPr>
            <a:spLocks noGrp="1"/>
          </p:cNvSpPr>
          <p:nvPr>
            <p:ph sz="half" idx="1"/>
          </p:nvPr>
        </p:nvSpPr>
        <p:spPr>
          <a:xfrm>
            <a:off x="2926060" y="1865559"/>
            <a:ext cx="4309120" cy="4696544"/>
          </a:xfrm>
        </p:spPr>
        <p:txBody>
          <a:bodyPr>
            <a:normAutofit fontScale="55000" lnSpcReduction="20000"/>
          </a:bodyPr>
          <a:lstStyle/>
          <a:p>
            <a:r>
              <a:rPr lang="en-US" sz="2600" dirty="0"/>
              <a:t>Following the generalization of NFV/SDN-based virtualized networks and infrastructures</a:t>
            </a:r>
          </a:p>
          <a:p>
            <a:pPr lvl="1"/>
            <a:r>
              <a:rPr lang="en-US" sz="2400" dirty="0"/>
              <a:t>identification and analysis of the different security threats and vulnerabilities introduced (TANDEM)</a:t>
            </a:r>
          </a:p>
          <a:p>
            <a:pPr lvl="1"/>
            <a:r>
              <a:rPr lang="en-US" sz="2400" dirty="0"/>
              <a:t> Identification of critical components (TANDEM)</a:t>
            </a:r>
          </a:p>
          <a:p>
            <a:r>
              <a:rPr lang="en-US" sz="2600" dirty="0"/>
              <a:t>Threat analysis of container technologies and other virtualization approaches (PLANETS)</a:t>
            </a:r>
          </a:p>
          <a:p>
            <a:pPr marL="45720" indent="0">
              <a:buNone/>
            </a:pPr>
            <a:endParaRPr lang="en-US" sz="2600" dirty="0"/>
          </a:p>
          <a:p>
            <a:r>
              <a:rPr lang="fr-FR" sz="2600" dirty="0"/>
              <a:t>Risk-</a:t>
            </a:r>
            <a:r>
              <a:rPr lang="fr-FR" sz="2600" dirty="0" err="1"/>
              <a:t>based</a:t>
            </a:r>
            <a:r>
              <a:rPr lang="fr-FR" sz="2600" dirty="0"/>
              <a:t> </a:t>
            </a:r>
            <a:r>
              <a:rPr lang="fr-FR" sz="2600" dirty="0" err="1"/>
              <a:t>security</a:t>
            </a:r>
            <a:r>
              <a:rPr lang="fr-FR" sz="2600" dirty="0"/>
              <a:t> </a:t>
            </a:r>
            <a:r>
              <a:rPr lang="fr-FR" sz="2600" dirty="0" err="1"/>
              <a:t>testing</a:t>
            </a:r>
            <a:r>
              <a:rPr lang="fr-FR" sz="2600" dirty="0"/>
              <a:t> and </a:t>
            </a:r>
            <a:r>
              <a:rPr lang="fr-FR" sz="2600" dirty="0" err="1"/>
              <a:t>security</a:t>
            </a:r>
            <a:r>
              <a:rPr lang="fr-FR" sz="2600" dirty="0"/>
              <a:t> </a:t>
            </a:r>
            <a:r>
              <a:rPr lang="fr-FR" sz="2600" dirty="0" err="1"/>
              <a:t>metrics</a:t>
            </a:r>
            <a:r>
              <a:rPr lang="fr-FR" sz="2600" dirty="0"/>
              <a:t> (</a:t>
            </a:r>
            <a:r>
              <a:rPr lang="fr-FR" sz="2600" dirty="0" err="1"/>
              <a:t>PLANETS</a:t>
            </a:r>
            <a:r>
              <a:rPr lang="fr-FR" sz="2600" dirty="0"/>
              <a:t>)</a:t>
            </a:r>
          </a:p>
          <a:p>
            <a:r>
              <a:rPr lang="fr-FR" sz="2600" dirty="0"/>
              <a:t>Test automation and SDN networks: </a:t>
            </a:r>
            <a:r>
              <a:rPr lang="fr-FR" sz="2600" dirty="0" err="1"/>
              <a:t>Automatically</a:t>
            </a:r>
            <a:r>
              <a:rPr lang="fr-FR" sz="2600" dirty="0"/>
              <a:t> </a:t>
            </a:r>
            <a:r>
              <a:rPr lang="fr-FR" sz="2600" dirty="0" err="1"/>
              <a:t>verifying</a:t>
            </a:r>
            <a:r>
              <a:rPr lang="fr-FR" sz="2600" dirty="0"/>
              <a:t> and </a:t>
            </a:r>
            <a:r>
              <a:rPr lang="fr-FR" sz="2600" dirty="0" err="1"/>
              <a:t>validating</a:t>
            </a:r>
            <a:r>
              <a:rPr lang="fr-FR" sz="2600" dirty="0"/>
              <a:t> SDN network (PLANETS)</a:t>
            </a:r>
          </a:p>
          <a:p>
            <a:r>
              <a:rPr lang="fr-FR" sz="2800" dirty="0" err="1"/>
              <a:t>Mathematics</a:t>
            </a:r>
            <a:r>
              <a:rPr lang="fr-FR" sz="2800" dirty="0"/>
              <a:t> of </a:t>
            </a:r>
            <a:r>
              <a:rPr lang="fr-FR" sz="2800" dirty="0" err="1"/>
              <a:t>Uncertainty</a:t>
            </a:r>
            <a:r>
              <a:rPr lang="fr-FR" sz="2800" dirty="0"/>
              <a:t> and </a:t>
            </a:r>
            <a:r>
              <a:rPr lang="fr-FR" sz="2800" dirty="0" err="1"/>
              <a:t>Risk</a:t>
            </a:r>
            <a:r>
              <a:rPr lang="fr-FR" sz="2800" dirty="0"/>
              <a:t> (PLANETS)</a:t>
            </a:r>
          </a:p>
          <a:p>
            <a:r>
              <a:rPr lang="fr-FR" sz="2800" dirty="0" err="1"/>
              <a:t>Website</a:t>
            </a:r>
            <a:r>
              <a:rPr lang="fr-FR" sz="2800" dirty="0"/>
              <a:t> </a:t>
            </a:r>
            <a:r>
              <a:rPr lang="fr-FR" sz="2800" dirty="0" err="1"/>
              <a:t>forensics</a:t>
            </a:r>
            <a:r>
              <a:rPr lang="fr-FR" sz="2800" dirty="0"/>
              <a:t> </a:t>
            </a:r>
            <a:r>
              <a:rPr lang="fr-FR" sz="2800" dirty="0" err="1"/>
              <a:t>analysis</a:t>
            </a:r>
            <a:r>
              <a:rPr lang="fr-FR" sz="2800" dirty="0"/>
              <a:t> </a:t>
            </a:r>
            <a:r>
              <a:rPr lang="fr-FR" sz="2800" dirty="0" err="1"/>
              <a:t>framework</a:t>
            </a:r>
            <a:r>
              <a:rPr lang="fr-FR" sz="2800" dirty="0"/>
              <a:t> (PLANETS)</a:t>
            </a:r>
            <a:endParaRPr lang="fr-FR" sz="2600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WG Security – Security Risk analysis</a:t>
            </a:r>
          </a:p>
        </p:txBody>
      </p:sp>
      <p:pic>
        <p:nvPicPr>
          <p:cNvPr id="8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3559" y="2132856"/>
            <a:ext cx="3170533" cy="17346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0693" y="4029165"/>
            <a:ext cx="2376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/>
              <a:t>Fi. Critical components in NFV architecture </a:t>
            </a:r>
            <a:r>
              <a:rPr lang="en-GB" dirty="0"/>
              <a:t> 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625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5101208" cy="4408512"/>
          </a:xfrm>
        </p:spPr>
        <p:txBody>
          <a:bodyPr>
            <a:normAutofit/>
          </a:bodyPr>
          <a:lstStyle/>
          <a:p>
            <a:r>
              <a:rPr lang="en-US" sz="1600" dirty="0"/>
              <a:t>Development of a prototype to aggregate and analyze network traffic from different virtual machines (VMs). (TANDEM)</a:t>
            </a:r>
            <a:endParaRPr lang="fr-FR" sz="1600" dirty="0"/>
          </a:p>
          <a:p>
            <a:r>
              <a:rPr lang="en-US" sz="1600" dirty="0"/>
              <a:t>Definition of a framework and development of a module to determine that certain security Service Level Agreements are respected in multi-cloud multi-tenant environments. (TANDEM)</a:t>
            </a:r>
            <a:endParaRPr lang="fr-FR" sz="1600" dirty="0"/>
          </a:p>
          <a:p>
            <a:r>
              <a:rPr lang="en-US" sz="1600" dirty="0"/>
              <a:t>Implementation of remote and dynamic configuration of distributed probes based on </a:t>
            </a:r>
            <a:r>
              <a:rPr lang="en-US" sz="1600" dirty="0" err="1"/>
              <a:t>NetConf</a:t>
            </a:r>
            <a:r>
              <a:rPr lang="en-US" sz="1600" dirty="0"/>
              <a:t>. (TANDEM)</a:t>
            </a:r>
          </a:p>
          <a:p>
            <a:r>
              <a:rPr lang="en-US" sz="1600" dirty="0"/>
              <a:t>Design of a number of services delivered as a Service namely </a:t>
            </a:r>
            <a:r>
              <a:rPr lang="en-US" sz="1600" dirty="0" err="1"/>
              <a:t>IAMaaS</a:t>
            </a:r>
            <a:r>
              <a:rPr lang="en-US" sz="1600" dirty="0"/>
              <a:t>, Security monitoring </a:t>
            </a:r>
            <a:r>
              <a:rPr lang="en-US" sz="1600" dirty="0" err="1"/>
              <a:t>aaS</a:t>
            </a:r>
            <a:r>
              <a:rPr lang="en-US" sz="1600" dirty="0"/>
              <a:t>, and software code/</a:t>
            </a:r>
            <a:r>
              <a:rPr lang="en-US" sz="1600" dirty="0" err="1"/>
              <a:t>vnf</a:t>
            </a:r>
            <a:r>
              <a:rPr lang="en-US" sz="1600" dirty="0"/>
              <a:t> protection (TANDEM)</a:t>
            </a:r>
          </a:p>
          <a:p>
            <a:r>
              <a:rPr lang="en-US" sz="1600" dirty="0"/>
              <a:t>Formalization of security service level agreement (</a:t>
            </a:r>
            <a:r>
              <a:rPr lang="en-US" sz="1600" dirty="0" err="1"/>
              <a:t>SLAaaS</a:t>
            </a:r>
            <a:r>
              <a:rPr lang="en-US" sz="1600" dirty="0"/>
              <a:t>)  and its management (e.g. verification, deployment, monitoring, …) (TANDEM)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Security – Security Monitoring and management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670476" y="1844824"/>
            <a:ext cx="5101208" cy="44085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rgbClr val="A65528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65528"/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A65528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A65528"/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A65528"/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SLA and policy driven security management for the Interoperability and Orchestration of Distributed Clouds / Datacenters (PLANETS)</a:t>
            </a:r>
          </a:p>
          <a:p>
            <a:r>
              <a:rPr lang="en-US" sz="1900" dirty="0"/>
              <a:t>Data diode technology to physically separate SDN network into different security level (PLANETS)</a:t>
            </a:r>
          </a:p>
          <a:p>
            <a:r>
              <a:rPr lang="en-US" sz="1900" dirty="0"/>
              <a:t>PKI based identities and trusted computing to protect passenger airplane cabin infrastructure devices (PLANETS)</a:t>
            </a:r>
          </a:p>
          <a:p>
            <a:r>
              <a:rPr lang="en-US" sz="1900" dirty="0"/>
              <a:t>Intelligent and Application Server integrated Firewall (PLANETS)</a:t>
            </a:r>
          </a:p>
          <a:p>
            <a:r>
              <a:rPr lang="en-US" sz="1900" dirty="0"/>
              <a:t>Inter-Domain Security Information Acquisition and Distribution (PLANETS)</a:t>
            </a:r>
          </a:p>
          <a:p>
            <a:r>
              <a:rPr lang="en-US" sz="1900" dirty="0"/>
              <a:t>Concepts for SDN Enhanced Intrusion Detection (PLANETS)</a:t>
            </a:r>
          </a:p>
          <a:p>
            <a:r>
              <a:rPr lang="en-US" sz="1900" dirty="0"/>
              <a:t>Efficient Packet Capture and Storage in high speed 100 </a:t>
            </a:r>
            <a:r>
              <a:rPr lang="en-US" sz="1900" dirty="0" err="1"/>
              <a:t>Gbit</a:t>
            </a:r>
            <a:r>
              <a:rPr lang="en-US" sz="1900" dirty="0"/>
              <a:t>/s Networks (PLANETS)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0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NDATE -Templat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0407_PLANETS-Template.potx" id="{600A080B-DA40-424A-A52C-6E4D39C24B5D}" vid="{33010848-3EBE-4887-827F-2113EF7358FB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320BDB6B674F4C8463B14D7768D4FD" ma:contentTypeVersion="2" ma:contentTypeDescription="Create a new document." ma:contentTypeScope="" ma:versionID="0f941535051e7b52ca3fb9182e61d6cc">
  <xsd:schema xmlns:xsd="http://www.w3.org/2001/XMLSchema" xmlns:xs="http://www.w3.org/2001/XMLSchema" xmlns:p="http://schemas.microsoft.com/office/2006/metadata/properties" xmlns:ns2="b037e21f-6d29-4e0c-81fc-966b177eeef5" targetNamespace="http://schemas.microsoft.com/office/2006/metadata/properties" ma:root="true" ma:fieldsID="24c213ec1240ec20e64646ed5cf4a4df" ns2:_="">
    <xsd:import namespace="b037e21f-6d29-4e0c-81fc-966b177eee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37e21f-6d29-4e0c-81fc-966b177eee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AFE895-464E-4340-B34D-4D7FBE35D3AA}">
  <ds:schemaRefs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b037e21f-6d29-4e0c-81fc-966b177eeef5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38A22F7-EA74-4EF8-87F4-64E889C683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DEBEA9-5524-4020-9B1A-2EC3EF2F8F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37e21f-6d29-4e0c-81fc-966b177ee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1040</Words>
  <Application>Microsoft Office PowerPoint</Application>
  <PresentationFormat>Custom</PresentationFormat>
  <Paragraphs>165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Unicode MS</vt:lpstr>
      <vt:lpstr>Century Gothic</vt:lpstr>
      <vt:lpstr>Corbel</vt:lpstr>
      <vt:lpstr>Nokia Pure Headline Extra Bold</vt:lpstr>
      <vt:lpstr>Palatino Linotype</vt:lpstr>
      <vt:lpstr>Times New Roman</vt:lpstr>
      <vt:lpstr>SENDATE -Template</vt:lpstr>
      <vt:lpstr>SENDATE Mid-term Review WG Security</vt:lpstr>
      <vt:lpstr>Content</vt:lpstr>
      <vt:lpstr>Partners </vt:lpstr>
      <vt:lpstr>SEC WG MGT</vt:lpstr>
      <vt:lpstr>WG Security –Meetings, Webinars  &amp; Collaboration Activities</vt:lpstr>
      <vt:lpstr>WG Security Topics </vt:lpstr>
      <vt:lpstr>WG Security – Architecture</vt:lpstr>
      <vt:lpstr>WG Security – Security Risk analysis</vt:lpstr>
      <vt:lpstr>WG Security – Security Monitoring and management</vt:lpstr>
      <vt:lpstr>WG Security – Standardization</vt:lpstr>
      <vt:lpstr>SENDATE SECURITY WG Webinars (Status)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2016-04-06T07:06:30Z</dcterms:created>
  <dcterms:modified xsi:type="dcterms:W3CDTF">2017-11-17T13:26:46Z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  <property fmtid="{D5CDD505-2E9C-101B-9397-08002B2CF9AE}" pid="3" name="ContentTypeId">
    <vt:lpwstr>0x010100FB320BDB6B674F4C8463B14D7768D4FD</vt:lpwstr>
  </property>
</Properties>
</file>