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83" r:id="rId5"/>
    <p:sldId id="310" r:id="rId6"/>
    <p:sldId id="315" r:id="rId7"/>
    <p:sldId id="314" r:id="rId8"/>
    <p:sldId id="311" r:id="rId9"/>
    <p:sldId id="317" r:id="rId10"/>
    <p:sldId id="312" r:id="rId11"/>
    <p:sldId id="316" r:id="rId12"/>
    <p:sldId id="292" r:id="rId13"/>
  </p:sldIdLst>
  <p:sldSz cx="12188825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8F4"/>
    <a:srgbClr val="EDF2F5"/>
    <a:srgbClr val="4D4D4D"/>
    <a:srgbClr val="A65528"/>
    <a:srgbClr val="333333"/>
    <a:srgbClr val="D49E6C"/>
    <a:srgbClr val="D0C4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9" autoAdjust="0"/>
    <p:restoredTop sz="86470" autoAdjust="0"/>
  </p:normalViewPr>
  <p:slideViewPr>
    <p:cSldViewPr showGuides="1">
      <p:cViewPr varScale="1">
        <p:scale>
          <a:sx n="86" d="100"/>
          <a:sy n="86" d="100"/>
        </p:scale>
        <p:origin x="948" y="96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pPr/>
              <a:t>11/19/2017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pPr/>
              <a:t>11/19/2017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4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4000">
                <a:solidFill>
                  <a:srgbClr val="A6552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8398668" y="504787"/>
            <a:ext cx="3456384" cy="936564"/>
            <a:chOff x="5148064" y="3140968"/>
            <a:chExt cx="3456384" cy="936564"/>
          </a:xfrm>
        </p:grpSpPr>
        <p:sp>
          <p:nvSpPr>
            <p:cNvPr id="8" name="Freeform 7"/>
            <p:cNvSpPr/>
            <p:nvPr/>
          </p:nvSpPr>
          <p:spPr>
            <a:xfrm>
              <a:off x="5148064" y="3140968"/>
              <a:ext cx="720156" cy="936564"/>
            </a:xfrm>
            <a:custGeom>
              <a:avLst/>
              <a:gdLst>
                <a:gd name="connsiteX0" fmla="*/ 1292 w 1676401"/>
                <a:gd name="connsiteY0" fmla="*/ 408122 h 2548179"/>
                <a:gd name="connsiteX1" fmla="*/ 853699 w 1676401"/>
                <a:gd name="connsiteY1" fmla="*/ 98156 h 2548179"/>
                <a:gd name="connsiteX2" fmla="*/ 1675109 w 1676401"/>
                <a:gd name="connsiteY2" fmla="*/ 415871 h 2548179"/>
                <a:gd name="connsiteX3" fmla="*/ 845949 w 1676401"/>
                <a:gd name="connsiteY3" fmla="*/ 2546888 h 2548179"/>
                <a:gd name="connsiteX4" fmla="*/ 1292 w 1676401"/>
                <a:gd name="connsiteY4" fmla="*/ 408122 h 2548179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0373 h 2539139"/>
                <a:gd name="connsiteX1" fmla="*/ 853699 w 1712770"/>
                <a:gd name="connsiteY1" fmla="*/ 90407 h 2539139"/>
                <a:gd name="connsiteX2" fmla="*/ 1675109 w 1712770"/>
                <a:gd name="connsiteY2" fmla="*/ 408122 h 2539139"/>
                <a:gd name="connsiteX3" fmla="*/ 845949 w 1712770"/>
                <a:gd name="connsiteY3" fmla="*/ 2539139 h 2539139"/>
                <a:gd name="connsiteX4" fmla="*/ 1292 w 1712770"/>
                <a:gd name="connsiteY4" fmla="*/ 400373 h 2539139"/>
                <a:gd name="connsiteX0" fmla="*/ 1292 w 1712770"/>
                <a:gd name="connsiteY0" fmla="*/ 309966 h 2448732"/>
                <a:gd name="connsiteX1" fmla="*/ 853699 w 1712770"/>
                <a:gd name="connsiteY1" fmla="*/ 0 h 2448732"/>
                <a:gd name="connsiteX2" fmla="*/ 1675109 w 1712770"/>
                <a:gd name="connsiteY2" fmla="*/ 317715 h 2448732"/>
                <a:gd name="connsiteX3" fmla="*/ 845949 w 1712770"/>
                <a:gd name="connsiteY3" fmla="*/ 2448732 h 2448732"/>
                <a:gd name="connsiteX4" fmla="*/ 1292 w 1712770"/>
                <a:gd name="connsiteY4" fmla="*/ 309966 h 244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2770" h="2448732">
                  <a:moveTo>
                    <a:pt x="1292" y="309966"/>
                  </a:moveTo>
                  <a:cubicBezTo>
                    <a:pt x="293473" y="275051"/>
                    <a:pt x="591772" y="227900"/>
                    <a:pt x="853699" y="0"/>
                  </a:cubicBezTo>
                  <a:cubicBezTo>
                    <a:pt x="1209076" y="217250"/>
                    <a:pt x="1161247" y="213058"/>
                    <a:pt x="1675109" y="317715"/>
                  </a:cubicBezTo>
                  <a:cubicBezTo>
                    <a:pt x="1673817" y="725837"/>
                    <a:pt x="1712770" y="1852781"/>
                    <a:pt x="845949" y="2448732"/>
                  </a:cubicBezTo>
                  <a:cubicBezTo>
                    <a:pt x="33832" y="1950938"/>
                    <a:pt x="0" y="718088"/>
                    <a:pt x="1292" y="3099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2700000" scaled="0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56"/>
            <p:cNvGrpSpPr/>
            <p:nvPr/>
          </p:nvGrpSpPr>
          <p:grpSpPr>
            <a:xfrm>
              <a:off x="5237858" y="3147585"/>
              <a:ext cx="3366590" cy="923330"/>
              <a:chOff x="413322" y="304827"/>
              <a:chExt cx="3366590" cy="92333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971600" y="331309"/>
                <a:ext cx="2808312" cy="830997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de-DE" sz="4800" dirty="0">
                    <a:solidFill>
                      <a:schemeClr val="bg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ENDATE</a:t>
                </a:r>
                <a:endParaRPr lang="en-US" sz="4800" dirty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13322" y="304827"/>
                <a:ext cx="54056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5400" b="1" dirty="0">
                    <a:solidFill>
                      <a:schemeClr val="bg1"/>
                    </a:solidFill>
                    <a:latin typeface="Nokia Pure Headline Extra Bold" pitchFamily="34" charset="0"/>
                    <a:cs typeface="Arial" pitchFamily="34" charset="0"/>
                  </a:rPr>
                  <a:t>S</a:t>
                </a:r>
                <a:endParaRPr lang="en-US" sz="4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532EF85F-C2F2-4FEA-9FA4-12301B336644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39083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7562ABF0-3725-4132-878B-192136851E6E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6932612" y="6155267"/>
            <a:ext cx="1371600" cy="27304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C4DDA6C5-06FB-4B39-9F45-FCEB8936097D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2812" y="6155267"/>
            <a:ext cx="1219201" cy="27304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93EA0025-E542-47CA-BBC4-D97300E3A3F0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5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1B30C2FF-F07A-4E86-A171-F447FBC64641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0245FF88-528C-4607-A662-EDE5BC947296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533400"/>
            <a:ext cx="8686802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2A87C0F3-C7C1-4FEE-913F-2A78032D9F37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764" y="548680"/>
            <a:ext cx="2304256" cy="676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46" y="3217414"/>
            <a:ext cx="2411184" cy="12917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52" y="3226542"/>
            <a:ext cx="2253865" cy="12074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78" y="3436282"/>
            <a:ext cx="2115131" cy="853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81844" y="3436282"/>
            <a:ext cx="1440160" cy="85397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909836" y="2492896"/>
            <a:ext cx="194421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l"/>
            <a:r>
              <a:rPr lang="en-US" sz="2000" noProof="0" dirty="0">
                <a:latin typeface="Corbel" panose="020B0503020204020204" pitchFamily="34" charset="0"/>
              </a:rPr>
              <a:t>supported by</a:t>
            </a:r>
          </a:p>
        </p:txBody>
      </p:sp>
    </p:spTree>
    <p:extLst>
      <p:ext uri="{BB962C8B-B14F-4D97-AF65-F5344CB8AC3E}">
        <p14:creationId xmlns:p14="http://schemas.microsoft.com/office/powerpoint/2010/main" val="30882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0A6ADEDA-5796-4386-85B5-570190339ABE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Corbel" panose="020B05030202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728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fld id="{2AB96FBD-10A8-40DE-B04F-D11B47CCAD33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76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rgbClr val="A65528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rgbClr val="A65528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65528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gi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12" Type="http://schemas.openxmlformats.org/officeDocument/2006/relationships/image" Target="../media/image26.gif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openxmlformats.org/officeDocument/2006/relationships/image" Target="../media/image19.gif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Bernhard </a:t>
            </a:r>
            <a:r>
              <a:rPr lang="en-US" dirty="0" err="1"/>
              <a:t>Spinnler</a:t>
            </a:r>
            <a:endParaRPr lang="en-US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Paris, 21.11.2017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Mid-term Review</a:t>
            </a:r>
            <a:br>
              <a:rPr lang="en-US" dirty="0"/>
            </a:br>
            <a:r>
              <a:rPr lang="en-US" dirty="0"/>
              <a:t>WG Transport</a:t>
            </a:r>
            <a:endParaRPr lang="en-US" dirty="0">
              <a:solidFill>
                <a:srgbClr val="A655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88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Transport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197868" y="1700808"/>
            <a:ext cx="8712968" cy="4948766"/>
            <a:chOff x="4194771" y="11630960"/>
            <a:chExt cx="7186532" cy="4280908"/>
          </a:xfrm>
        </p:grpSpPr>
        <p:grpSp>
          <p:nvGrpSpPr>
            <p:cNvPr id="8" name="Group 7"/>
            <p:cNvGrpSpPr/>
            <p:nvPr/>
          </p:nvGrpSpPr>
          <p:grpSpPr>
            <a:xfrm>
              <a:off x="4194771" y="11630960"/>
              <a:ext cx="7186532" cy="4280908"/>
              <a:chOff x="1117680" y="1737279"/>
              <a:chExt cx="7186532" cy="4280908"/>
            </a:xfrm>
          </p:grpSpPr>
          <p:sp>
            <p:nvSpPr>
              <p:cNvPr id="13" name="AutoShape 11"/>
              <p:cNvSpPr>
                <a:spLocks noChangeArrowheads="1"/>
              </p:cNvSpPr>
              <p:nvPr/>
            </p:nvSpPr>
            <p:spPr bwMode="auto">
              <a:xfrm>
                <a:off x="7201087" y="2817019"/>
                <a:ext cx="994010" cy="3201168"/>
              </a:xfrm>
              <a:prstGeom prst="roundRect">
                <a:avLst>
                  <a:gd name="adj" fmla="val 19019"/>
                </a:avLst>
              </a:prstGeom>
              <a:solidFill>
                <a:srgbClr val="4D4D4D"/>
              </a:solidFill>
              <a:ln w="28575" cap="flat" cmpd="sng" algn="ctr">
                <a:solidFill>
                  <a:srgbClr val="FFFFFF"/>
                </a:solidFill>
                <a:prstDash val="solid"/>
                <a:headEnd/>
                <a:tailEnd/>
              </a:ln>
              <a:effectLst/>
            </p:spPr>
            <p:txBody>
              <a:bodyPr lIns="81630" tIns="42448" rIns="82936" bIns="41468" anchor="ctr"/>
              <a:lstStyle/>
              <a:p>
                <a:pPr marL="0" marR="0" lvl="0" indent="0" defTabSz="4572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kia Pure Text Light"/>
                  <a:ea typeface="MS PGothic"/>
                </a:endParaRPr>
              </a:p>
            </p:txBody>
          </p:sp>
          <p:sp>
            <p:nvSpPr>
              <p:cNvPr id="14" name="AutoShape 11"/>
              <p:cNvSpPr>
                <a:spLocks noChangeArrowheads="1"/>
              </p:cNvSpPr>
              <p:nvPr/>
            </p:nvSpPr>
            <p:spPr bwMode="auto">
              <a:xfrm>
                <a:off x="5148010" y="2812369"/>
                <a:ext cx="994010" cy="3195452"/>
              </a:xfrm>
              <a:prstGeom prst="roundRect">
                <a:avLst>
                  <a:gd name="adj" fmla="val 19019"/>
                </a:avLst>
              </a:prstGeom>
              <a:solidFill>
                <a:srgbClr val="4D4D4D"/>
              </a:solidFill>
              <a:ln w="28575" cap="flat" cmpd="sng" algn="ctr">
                <a:solidFill>
                  <a:srgbClr val="FFFFFF"/>
                </a:solidFill>
                <a:prstDash val="solid"/>
                <a:headEnd/>
                <a:tailEnd/>
              </a:ln>
              <a:effectLst/>
            </p:spPr>
            <p:txBody>
              <a:bodyPr lIns="81630" tIns="42448" rIns="82936" bIns="41468" anchor="ctr"/>
              <a:lstStyle/>
              <a:p>
                <a:pPr marL="0" marR="0" lvl="0" indent="0" defTabSz="4572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kia Pure Text Light"/>
                  <a:ea typeface="MS PGothic"/>
                </a:endParaRPr>
              </a:p>
            </p:txBody>
          </p:sp>
          <p:sp>
            <p:nvSpPr>
              <p:cNvPr id="15" name="AutoShape 11"/>
              <p:cNvSpPr>
                <a:spLocks noChangeArrowheads="1"/>
              </p:cNvSpPr>
              <p:nvPr/>
            </p:nvSpPr>
            <p:spPr bwMode="auto">
              <a:xfrm>
                <a:off x="3037085" y="2821508"/>
                <a:ext cx="1047466" cy="3184022"/>
              </a:xfrm>
              <a:prstGeom prst="roundRect">
                <a:avLst>
                  <a:gd name="adj" fmla="val 19019"/>
                </a:avLst>
              </a:prstGeom>
              <a:solidFill>
                <a:srgbClr val="4D4D4D"/>
              </a:solidFill>
              <a:ln w="28575" cap="flat" cmpd="sng" algn="ctr">
                <a:solidFill>
                  <a:srgbClr val="FFFFFF"/>
                </a:solidFill>
                <a:prstDash val="solid"/>
                <a:headEnd/>
                <a:tailEnd/>
              </a:ln>
              <a:effectLst/>
            </p:spPr>
            <p:txBody>
              <a:bodyPr lIns="81630" tIns="42448" rIns="82936" bIns="41468" anchor="ctr"/>
              <a:lstStyle/>
              <a:p>
                <a:pPr marL="0" marR="0" lvl="0" indent="0" defTabSz="4572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kia Pure Text Light"/>
                  <a:ea typeface="MS PGothic"/>
                </a:endParaRPr>
              </a:p>
            </p:txBody>
          </p:sp>
          <p:sp>
            <p:nvSpPr>
              <p:cNvPr id="16" name="AutoShape 11"/>
              <p:cNvSpPr>
                <a:spLocks noChangeArrowheads="1"/>
              </p:cNvSpPr>
              <p:nvPr/>
            </p:nvSpPr>
            <p:spPr bwMode="auto">
              <a:xfrm>
                <a:off x="4119274" y="2821461"/>
                <a:ext cx="994010" cy="3172592"/>
              </a:xfrm>
              <a:prstGeom prst="roundRect">
                <a:avLst>
                  <a:gd name="adj" fmla="val 19019"/>
                </a:avLst>
              </a:prstGeom>
              <a:solidFill>
                <a:srgbClr val="4D4D4D"/>
              </a:solidFill>
              <a:ln w="28575" cap="flat" cmpd="sng" algn="ctr">
                <a:solidFill>
                  <a:srgbClr val="FFFFFF"/>
                </a:solidFill>
                <a:prstDash val="solid"/>
                <a:headEnd/>
                <a:tailEnd/>
              </a:ln>
              <a:effectLst/>
            </p:spPr>
            <p:txBody>
              <a:bodyPr lIns="81630" tIns="42448" rIns="82936" bIns="41468" anchor="ctr"/>
              <a:lstStyle/>
              <a:p>
                <a:pPr marL="0" marR="0" lvl="0" indent="0" defTabSz="4572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kia Pure Text Light"/>
                  <a:ea typeface="MS PGothic"/>
                </a:endParaRPr>
              </a:p>
            </p:txBody>
          </p:sp>
          <p:sp>
            <p:nvSpPr>
              <p:cNvPr id="17" name="AutoShape 11"/>
              <p:cNvSpPr>
                <a:spLocks noChangeArrowheads="1"/>
              </p:cNvSpPr>
              <p:nvPr/>
            </p:nvSpPr>
            <p:spPr bwMode="auto">
              <a:xfrm>
                <a:off x="6176744" y="2817019"/>
                <a:ext cx="994010" cy="3201168"/>
              </a:xfrm>
              <a:prstGeom prst="roundRect">
                <a:avLst>
                  <a:gd name="adj" fmla="val 19019"/>
                </a:avLst>
              </a:prstGeom>
              <a:solidFill>
                <a:srgbClr val="4D4D4D"/>
              </a:solidFill>
              <a:ln w="28575" cap="flat" cmpd="sng" algn="ctr">
                <a:solidFill>
                  <a:sysClr val="window" lastClr="FFFFFF"/>
                </a:solidFill>
                <a:prstDash val="solid"/>
                <a:headEnd/>
                <a:tailEnd/>
              </a:ln>
              <a:effectLst/>
            </p:spPr>
            <p:txBody>
              <a:bodyPr lIns="81630" tIns="42448" rIns="82936" bIns="41468" anchor="ctr"/>
              <a:lstStyle/>
              <a:p>
                <a:pPr marL="0" marR="0" lvl="0" indent="0" defTabSz="4572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kia Pure Text Light"/>
                  <a:ea typeface="MS PGothic"/>
                </a:endParaRPr>
              </a:p>
            </p:txBody>
          </p:sp>
          <p:sp>
            <p:nvSpPr>
              <p:cNvPr id="18" name="Textfeld 25"/>
              <p:cNvSpPr txBox="1"/>
              <p:nvPr/>
            </p:nvSpPr>
            <p:spPr>
              <a:xfrm>
                <a:off x="3055711" y="2903444"/>
                <a:ext cx="1010213" cy="60016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 anchorCtr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A. Autenrieth</a:t>
                </a:r>
              </a:p>
            </p:txBody>
          </p:sp>
          <p:sp>
            <p:nvSpPr>
              <p:cNvPr id="19" name="Textfeld 25"/>
              <p:cNvSpPr txBox="1"/>
              <p:nvPr/>
            </p:nvSpPr>
            <p:spPr>
              <a:xfrm>
                <a:off x="4115405" y="2891453"/>
                <a:ext cx="958917" cy="60016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 anchorCtr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Y. Pointurier</a:t>
                </a:r>
              </a:p>
            </p:txBody>
          </p:sp>
          <p:sp>
            <p:nvSpPr>
              <p:cNvPr id="20" name="Textfeld 25"/>
              <p:cNvSpPr txBox="1"/>
              <p:nvPr/>
            </p:nvSpPr>
            <p:spPr>
              <a:xfrm>
                <a:off x="5223255" y="2898720"/>
                <a:ext cx="845103" cy="60016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 anchorCtr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R. Derksen</a:t>
                </a:r>
              </a:p>
            </p:txBody>
          </p:sp>
          <p:sp>
            <p:nvSpPr>
              <p:cNvPr id="21" name="Textfeld 25"/>
              <p:cNvSpPr txBox="1"/>
              <p:nvPr/>
            </p:nvSpPr>
            <p:spPr>
              <a:xfrm>
                <a:off x="6362555" y="2854510"/>
                <a:ext cx="620363" cy="665602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 anchorCtr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100" b="1" kern="0" dirty="0">
                    <a:solidFill>
                      <a:srgbClr val="FF0000"/>
                    </a:solidFill>
                    <a:latin typeface="Corbel" panose="020B0503020204020204" pitchFamily="34" charset="0"/>
                  </a:rPr>
                  <a:t>R</a:t>
                </a:r>
                <a:r>
                  <a:rPr kumimoji="0" 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. Pries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R. Savola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</p:txBody>
          </p:sp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33555" y="2855569"/>
                <a:ext cx="952546" cy="358982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87583" y="2861527"/>
                <a:ext cx="924869" cy="360000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72242" y="2861527"/>
                <a:ext cx="1063365" cy="360000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62743" y="2867959"/>
                <a:ext cx="756834" cy="360000"/>
              </a:xfrm>
              <a:prstGeom prst="rect">
                <a:avLst/>
              </a:prstGeom>
            </p:spPr>
          </p:pic>
          <p:sp>
            <p:nvSpPr>
              <p:cNvPr id="26" name="AutoShape 11"/>
              <p:cNvSpPr>
                <a:spLocks noChangeArrowheads="1"/>
              </p:cNvSpPr>
              <p:nvPr/>
            </p:nvSpPr>
            <p:spPr bwMode="auto">
              <a:xfrm>
                <a:off x="1117681" y="3663905"/>
                <a:ext cx="7186531" cy="481762"/>
              </a:xfrm>
              <a:prstGeom prst="roundRect">
                <a:avLst>
                  <a:gd name="adj" fmla="val 19019"/>
                </a:avLst>
              </a:prstGeom>
              <a:gradFill>
                <a:gsLst>
                  <a:gs pos="0">
                    <a:sysClr val="window" lastClr="FFFFFF"/>
                  </a:gs>
                  <a:gs pos="53000">
                    <a:srgbClr val="E19825">
                      <a:lumMod val="20000"/>
                      <a:lumOff val="80000"/>
                    </a:srgbClr>
                  </a:gs>
                  <a:gs pos="83000">
                    <a:srgbClr val="E19825">
                      <a:lumMod val="40000"/>
                      <a:lumOff val="60000"/>
                    </a:srgbClr>
                  </a:gs>
                  <a:gs pos="100000">
                    <a:srgbClr val="D49E6C"/>
                  </a:gs>
                </a:gsLst>
                <a:lin ang="5400000" scaled="0"/>
              </a:gradFill>
              <a:ln w="19050" cap="flat" cmpd="sng" algn="ctr">
                <a:solidFill>
                  <a:srgbClr val="A65528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lIns="81630" tIns="42448" rIns="82936" bIns="41468" anchor="ctr"/>
              <a:lstStyle/>
              <a:p>
                <a:pPr marL="0" marR="0" lvl="0" indent="0" defTabSz="9144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900" b="1" i="0" u="none" strike="noStrike" kern="0" cap="none" spc="0" normalizeH="0" baseline="0" noProof="0" dirty="0">
                  <a:ln>
                    <a:noFill/>
                  </a:ln>
                  <a:solidFill>
                    <a:srgbClr val="12419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Palatino Linotype" panose="02040502050505030304"/>
                  <a:ea typeface="MS PGothic"/>
                  <a:cs typeface="+mn-cs"/>
                </a:endParaRPr>
              </a:p>
            </p:txBody>
          </p:sp>
          <p:sp>
            <p:nvSpPr>
              <p:cNvPr id="27" name="Rechteck 2"/>
              <p:cNvSpPr/>
              <p:nvPr/>
            </p:nvSpPr>
            <p:spPr>
              <a:xfrm>
                <a:off x="1246077" y="3673954"/>
                <a:ext cx="1428909" cy="46166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65528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WG: Data Center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A. Autenrieth</a:t>
                </a:r>
              </a:p>
            </p:txBody>
          </p:sp>
          <p:sp>
            <p:nvSpPr>
              <p:cNvPr id="28" name="AutoShape 11"/>
              <p:cNvSpPr>
                <a:spLocks noChangeArrowheads="1"/>
              </p:cNvSpPr>
              <p:nvPr/>
            </p:nvSpPr>
            <p:spPr bwMode="auto">
              <a:xfrm>
                <a:off x="1117681" y="4230187"/>
                <a:ext cx="7186531" cy="481762"/>
              </a:xfrm>
              <a:prstGeom prst="roundRect">
                <a:avLst>
                  <a:gd name="adj" fmla="val 19019"/>
                </a:avLst>
              </a:prstGeom>
              <a:gradFill>
                <a:gsLst>
                  <a:gs pos="0">
                    <a:sysClr val="window" lastClr="FFFFFF"/>
                  </a:gs>
                  <a:gs pos="53000">
                    <a:srgbClr val="E19825">
                      <a:lumMod val="20000"/>
                      <a:lumOff val="80000"/>
                    </a:srgbClr>
                  </a:gs>
                  <a:gs pos="83000">
                    <a:srgbClr val="E19825">
                      <a:lumMod val="40000"/>
                      <a:lumOff val="60000"/>
                    </a:srgbClr>
                  </a:gs>
                  <a:gs pos="100000">
                    <a:srgbClr val="D49E6C"/>
                  </a:gs>
                </a:gsLst>
                <a:lin ang="5400000" scaled="0"/>
              </a:gradFill>
              <a:ln w="19050" cap="flat" cmpd="sng" algn="ctr">
                <a:solidFill>
                  <a:srgbClr val="A65528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lIns="81630" tIns="42448" rIns="82936" bIns="41468" anchor="ctr"/>
              <a:lstStyle/>
              <a:p>
                <a:pPr marL="0" marR="0" lvl="0" indent="0" defTabSz="9144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900" b="1" i="0" u="none" strike="noStrike" kern="0" cap="none" spc="0" normalizeH="0" baseline="0" noProof="0" dirty="0">
                  <a:ln>
                    <a:noFill/>
                  </a:ln>
                  <a:solidFill>
                    <a:srgbClr val="12419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Palatino Linotype" panose="02040502050505030304"/>
                  <a:ea typeface="MS PGothic"/>
                  <a:cs typeface="+mn-cs"/>
                </a:endParaRPr>
              </a:p>
            </p:txBody>
          </p:sp>
          <p:sp>
            <p:nvSpPr>
              <p:cNvPr id="29" name="AutoShape 11"/>
              <p:cNvSpPr>
                <a:spLocks noChangeArrowheads="1"/>
              </p:cNvSpPr>
              <p:nvPr/>
            </p:nvSpPr>
            <p:spPr bwMode="auto">
              <a:xfrm>
                <a:off x="1117681" y="4796469"/>
                <a:ext cx="7186531" cy="481762"/>
              </a:xfrm>
              <a:prstGeom prst="roundRect">
                <a:avLst>
                  <a:gd name="adj" fmla="val 19019"/>
                </a:avLst>
              </a:prstGeom>
              <a:solidFill>
                <a:srgbClr val="A65528"/>
              </a:solidFill>
              <a:ln w="19050" cap="flat" cmpd="sng" algn="ctr">
                <a:solidFill>
                  <a:srgbClr val="A65528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lIns="81630" tIns="42448" rIns="82936" bIns="41468" anchor="ctr"/>
              <a:lstStyle/>
              <a:p>
                <a:pPr marL="0" marR="0" lvl="0" indent="0" defTabSz="9144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900" b="1" i="0" u="none" strike="noStrike" kern="0" cap="none" spc="0" normalizeH="0" baseline="0" noProof="0" dirty="0">
                  <a:ln>
                    <a:noFill/>
                  </a:ln>
                  <a:solidFill>
                    <a:srgbClr val="12419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Palatino Linotype" panose="02040502050505030304"/>
                  <a:ea typeface="MS PGothic"/>
                  <a:cs typeface="+mn-cs"/>
                </a:endParaRPr>
              </a:p>
            </p:txBody>
          </p:sp>
          <p:sp>
            <p:nvSpPr>
              <p:cNvPr id="30" name="AutoShape 11"/>
              <p:cNvSpPr>
                <a:spLocks noChangeArrowheads="1"/>
              </p:cNvSpPr>
              <p:nvPr/>
            </p:nvSpPr>
            <p:spPr bwMode="auto">
              <a:xfrm>
                <a:off x="1117681" y="5362752"/>
                <a:ext cx="7186531" cy="481762"/>
              </a:xfrm>
              <a:prstGeom prst="roundRect">
                <a:avLst>
                  <a:gd name="adj" fmla="val 19019"/>
                </a:avLst>
              </a:prstGeom>
              <a:gradFill>
                <a:gsLst>
                  <a:gs pos="0">
                    <a:sysClr val="window" lastClr="FFFFFF"/>
                  </a:gs>
                  <a:gs pos="53000">
                    <a:srgbClr val="E19825">
                      <a:lumMod val="20000"/>
                      <a:lumOff val="80000"/>
                    </a:srgbClr>
                  </a:gs>
                  <a:gs pos="83000">
                    <a:srgbClr val="E19825">
                      <a:lumMod val="40000"/>
                      <a:lumOff val="60000"/>
                    </a:srgbClr>
                  </a:gs>
                  <a:gs pos="100000">
                    <a:srgbClr val="D49E6C"/>
                  </a:gs>
                </a:gsLst>
                <a:lin ang="5400000" scaled="0"/>
              </a:gradFill>
              <a:ln w="19050" cap="flat" cmpd="sng" algn="ctr">
                <a:solidFill>
                  <a:srgbClr val="A65528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lIns="81630" tIns="42448" rIns="82936" bIns="41468" anchor="ctr"/>
              <a:lstStyle/>
              <a:p>
                <a:pPr marL="0" marR="0" lvl="0" indent="0" defTabSz="91440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900" b="1" i="0" u="none" strike="noStrike" kern="0" cap="none" spc="0" normalizeH="0" baseline="0" noProof="0" dirty="0">
                  <a:ln>
                    <a:noFill/>
                  </a:ln>
                  <a:solidFill>
                    <a:srgbClr val="12419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Palatino Linotype" panose="02040502050505030304"/>
                  <a:ea typeface="MS PGothic"/>
                  <a:cs typeface="+mn-cs"/>
                </a:endParaRPr>
              </a:p>
            </p:txBody>
          </p:sp>
          <p:sp>
            <p:nvSpPr>
              <p:cNvPr id="31" name="Textfeld 29"/>
              <p:cNvSpPr txBox="1"/>
              <p:nvPr/>
            </p:nvSpPr>
            <p:spPr>
              <a:xfrm>
                <a:off x="1237451" y="4235026"/>
                <a:ext cx="129715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65528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WG: Networking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L. Dembeck</a:t>
                </a:r>
              </a:p>
            </p:txBody>
          </p:sp>
          <p:sp>
            <p:nvSpPr>
              <p:cNvPr id="32" name="Textfeld 37"/>
              <p:cNvSpPr txBox="1"/>
              <p:nvPr/>
            </p:nvSpPr>
            <p:spPr>
              <a:xfrm>
                <a:off x="1246077" y="4882381"/>
                <a:ext cx="857033" cy="32781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3D6A8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WG: Transport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B. Spinnler</a:t>
                </a:r>
              </a:p>
            </p:txBody>
          </p:sp>
          <p:sp>
            <p:nvSpPr>
              <p:cNvPr id="33" name="Textfeld 41"/>
              <p:cNvSpPr txBox="1"/>
              <p:nvPr/>
            </p:nvSpPr>
            <p:spPr>
              <a:xfrm>
                <a:off x="1237451" y="5381510"/>
                <a:ext cx="106542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65528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WG: Security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P. Bisson</a:t>
                </a: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478521" y="3822490"/>
                <a:ext cx="164592" cy="164592"/>
              </a:xfrm>
              <a:prstGeom prst="ellipse">
                <a:avLst/>
              </a:prstGeom>
              <a:solidFill>
                <a:srgbClr val="A655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A65528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4533984" y="3822490"/>
                <a:ext cx="164592" cy="164592"/>
              </a:xfrm>
              <a:prstGeom prst="ellipse">
                <a:avLst/>
              </a:prstGeom>
              <a:solidFill>
                <a:srgbClr val="A655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5569042" y="3826835"/>
                <a:ext cx="164592" cy="164592"/>
              </a:xfrm>
              <a:prstGeom prst="ellipse">
                <a:avLst/>
              </a:prstGeom>
              <a:solidFill>
                <a:srgbClr val="A655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6590441" y="3820252"/>
                <a:ext cx="164592" cy="164592"/>
              </a:xfrm>
              <a:prstGeom prst="ellipse">
                <a:avLst/>
              </a:prstGeom>
              <a:solidFill>
                <a:srgbClr val="A655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474065" y="4384917"/>
                <a:ext cx="164592" cy="164592"/>
              </a:xfrm>
              <a:prstGeom prst="ellipse">
                <a:avLst/>
              </a:prstGeom>
              <a:solidFill>
                <a:srgbClr val="A655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4529528" y="4384917"/>
                <a:ext cx="164592" cy="164592"/>
              </a:xfrm>
              <a:prstGeom prst="ellipse">
                <a:avLst/>
              </a:prstGeom>
              <a:solidFill>
                <a:srgbClr val="A655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5564586" y="4389262"/>
                <a:ext cx="164592" cy="164592"/>
              </a:xfrm>
              <a:prstGeom prst="ellipse">
                <a:avLst/>
              </a:prstGeom>
              <a:solidFill>
                <a:srgbClr val="A655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6585985" y="4382679"/>
                <a:ext cx="164592" cy="164592"/>
              </a:xfrm>
              <a:prstGeom prst="ellipse">
                <a:avLst/>
              </a:prstGeom>
              <a:solidFill>
                <a:srgbClr val="A655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3474065" y="5524256"/>
                <a:ext cx="164592" cy="164592"/>
              </a:xfrm>
              <a:prstGeom prst="ellipse">
                <a:avLst/>
              </a:prstGeom>
              <a:solidFill>
                <a:srgbClr val="A655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529528" y="5524256"/>
                <a:ext cx="164592" cy="164592"/>
              </a:xfrm>
              <a:prstGeom prst="ellipse">
                <a:avLst/>
              </a:prstGeom>
              <a:solidFill>
                <a:srgbClr val="A655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564586" y="5528601"/>
                <a:ext cx="164592" cy="164592"/>
              </a:xfrm>
              <a:prstGeom prst="ellipse">
                <a:avLst/>
              </a:prstGeom>
              <a:solidFill>
                <a:srgbClr val="A655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6585985" y="5522018"/>
                <a:ext cx="164592" cy="164592"/>
              </a:xfrm>
              <a:prstGeom prst="ellipse">
                <a:avLst/>
              </a:prstGeom>
              <a:solidFill>
                <a:srgbClr val="A655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474065" y="4969703"/>
                <a:ext cx="164592" cy="164592"/>
              </a:xfrm>
              <a:prstGeom prst="ellipse">
                <a:avLst/>
              </a:prstGeom>
              <a:solidFill>
                <a:srgbClr val="F3D6A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564586" y="4974048"/>
                <a:ext cx="164592" cy="164592"/>
              </a:xfrm>
              <a:prstGeom prst="ellipse">
                <a:avLst/>
              </a:prstGeom>
              <a:solidFill>
                <a:srgbClr val="F3D6A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90000" bIns="90000"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19C7D"/>
                  </a:solidFill>
                  <a:effectLst/>
                  <a:uLnTx/>
                  <a:uFillTx/>
                  <a:latin typeface="Palatino Linotype" panose="02040502050505030304"/>
                  <a:ea typeface="+mn-ea"/>
                  <a:cs typeface="+mn-cs"/>
                </a:endParaRPr>
              </a:p>
            </p:txBody>
          </p:sp>
          <p:sp>
            <p:nvSpPr>
              <p:cNvPr id="48" name="Gleichschenkliges Dreieck 15"/>
              <p:cNvSpPr/>
              <p:nvPr/>
            </p:nvSpPr>
            <p:spPr>
              <a:xfrm>
                <a:off x="1117680" y="1737279"/>
                <a:ext cx="7186531" cy="1048463"/>
              </a:xfrm>
              <a:prstGeom prst="triangle">
                <a:avLst>
                  <a:gd name="adj" fmla="val 49859"/>
                </a:avLst>
              </a:prstGeom>
              <a:solidFill>
                <a:srgbClr val="E19825">
                  <a:lumMod val="40000"/>
                  <a:lumOff val="60000"/>
                </a:srgbClr>
              </a:solidFill>
              <a:ln w="19050" cap="flat" cmpd="sng" algn="ctr">
                <a:solidFill>
                  <a:srgbClr val="A655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24191"/>
                  </a:solidFill>
                  <a:effectLst/>
                  <a:uLnTx/>
                  <a:uFillTx/>
                  <a:latin typeface="Nokia Pure Text Light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504274" y="2276872"/>
                <a:ext cx="23711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Coordination Committee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A65528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Lead: 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M. Hoffmann / R. Pries</a:t>
                </a:r>
              </a:p>
            </p:txBody>
          </p:sp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34172" y="1888322"/>
                <a:ext cx="1488413" cy="559040"/>
              </a:xfrm>
              <a:prstGeom prst="rect">
                <a:avLst/>
              </a:prstGeom>
            </p:spPr>
          </p:pic>
          <p:sp>
            <p:nvSpPr>
              <p:cNvPr id="51" name="Textfeld 27"/>
              <p:cNvSpPr txBox="1"/>
              <p:nvPr/>
            </p:nvSpPr>
            <p:spPr>
              <a:xfrm>
                <a:off x="7157605" y="2894529"/>
                <a:ext cx="1105285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rbel" panose="020B0503020204020204" pitchFamily="34" charset="0"/>
                  </a:rPr>
                  <a:t>T.B. Minde</a:t>
                </a:r>
              </a:p>
            </p:txBody>
          </p:sp>
        </p:grpSp>
        <p:sp>
          <p:nvSpPr>
            <p:cNvPr id="9" name="Oval 8"/>
            <p:cNvSpPr/>
            <p:nvPr/>
          </p:nvSpPr>
          <p:spPr>
            <a:xfrm>
              <a:off x="10726865" y="13723911"/>
              <a:ext cx="164592" cy="164592"/>
            </a:xfrm>
            <a:prstGeom prst="ellipse">
              <a:avLst/>
            </a:prstGeom>
            <a:solidFill>
              <a:srgbClr val="A65528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tIns="90000" bIns="90000" rtlCol="0" anchor="t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B19C7D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0722409" y="14286338"/>
              <a:ext cx="164592" cy="164592"/>
            </a:xfrm>
            <a:prstGeom prst="ellipse">
              <a:avLst/>
            </a:prstGeom>
            <a:solidFill>
              <a:srgbClr val="A65528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tIns="90000" bIns="90000" rtlCol="0" anchor="t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B19C7D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0722409" y="15425677"/>
              <a:ext cx="164592" cy="164592"/>
            </a:xfrm>
            <a:prstGeom prst="ellipse">
              <a:avLst/>
            </a:prstGeom>
            <a:solidFill>
              <a:srgbClr val="A65528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tIns="90000" bIns="90000" rtlCol="0" anchor="t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B19C7D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7066" y="12755681"/>
              <a:ext cx="863334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224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F85F-C2F2-4FEA-9FA4-12301B336644}" type="datetime1">
              <a:rPr lang="de-DE" smtClean="0"/>
              <a:pPr/>
              <a:t>19.11.2017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WG Transport - </a:t>
            </a:r>
            <a:r>
              <a:rPr lang="de-DE" dirty="0" err="1"/>
              <a:t>Participants</a:t>
            </a:r>
            <a:endParaRPr lang="de-DE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619" y="2177352"/>
            <a:ext cx="2777287" cy="459560"/>
          </a:xfrm>
          <a:prstGeom prst="rect">
            <a:avLst/>
          </a:prstGeom>
        </p:spPr>
      </p:pic>
      <p:pic>
        <p:nvPicPr>
          <p:cNvPr id="69" name="Picture 11" descr="uni_bw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1111" y="4036404"/>
            <a:ext cx="2248833" cy="40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509" y="4763059"/>
            <a:ext cx="253466" cy="344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12" descr="Logo der Helmut Schmidt-Universität / Universität der Bundeswehr Hambur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815" y="4629046"/>
            <a:ext cx="1083477" cy="70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TUMLogo_oZ_Vollfl_blau_RGB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00855" y="5502143"/>
            <a:ext cx="911452" cy="44931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73" name="Picture 3" descr="C:\Users\Talha Rahman\Documents\coriant 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702" y="2164770"/>
            <a:ext cx="2158961" cy="59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7" descr="VPI_Primary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00855" y="2861322"/>
            <a:ext cx="1775416" cy="429275"/>
          </a:xfrm>
          <a:prstGeom prst="rect">
            <a:avLst/>
          </a:prstGeom>
        </p:spPr>
      </p:pic>
      <p:pic>
        <p:nvPicPr>
          <p:cNvPr id="75" name="Picture 3" descr="Y:\Dokumente\Lehrstuhlrunde\2016 Juli\TUDo-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855" y="3515020"/>
            <a:ext cx="2162001" cy="3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992" y="1944324"/>
            <a:ext cx="1643617" cy="99397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5" t="29518" r="12325" b="35983"/>
          <a:stretch/>
        </p:blipFill>
        <p:spPr>
          <a:xfrm>
            <a:off x="8522531" y="4162976"/>
            <a:ext cx="2171898" cy="585624"/>
          </a:xfrm>
          <a:prstGeom prst="rect">
            <a:avLst/>
          </a:prstGeom>
        </p:spPr>
      </p:pic>
      <p:grpSp>
        <p:nvGrpSpPr>
          <p:cNvPr id="78" name="Group 77"/>
          <p:cNvGrpSpPr/>
          <p:nvPr/>
        </p:nvGrpSpPr>
        <p:grpSpPr>
          <a:xfrm>
            <a:off x="8520806" y="3103922"/>
            <a:ext cx="2757014" cy="617232"/>
            <a:chOff x="21748106" y="16744955"/>
            <a:chExt cx="6089288" cy="1571825"/>
          </a:xfrm>
        </p:grpSpPr>
        <p:pic>
          <p:nvPicPr>
            <p:cNvPr id="80" name="Picture 79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48106" y="16744955"/>
              <a:ext cx="3048000" cy="1047750"/>
            </a:xfrm>
            <a:prstGeom prst="rect">
              <a:avLst/>
            </a:prstGeom>
          </p:spPr>
        </p:pic>
        <p:pic>
          <p:nvPicPr>
            <p:cNvPr id="81" name="Picture 80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407" b="2623"/>
            <a:stretch/>
          </p:blipFill>
          <p:spPr>
            <a:xfrm>
              <a:off x="21748106" y="17806650"/>
              <a:ext cx="6089288" cy="510130"/>
            </a:xfrm>
            <a:prstGeom prst="rect">
              <a:avLst/>
            </a:prstGeom>
          </p:spPr>
        </p:pic>
      </p:grpSp>
      <p:pic>
        <p:nvPicPr>
          <p:cNvPr id="79" name="Platshållare för innehåll 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162" y="2912548"/>
            <a:ext cx="438579" cy="527621"/>
          </a:xfrm>
          <a:prstGeom prst="rect">
            <a:avLst/>
          </a:prstGeom>
        </p:spPr>
      </p:pic>
      <p:pic>
        <p:nvPicPr>
          <p:cNvPr id="19" name="Picture 2" descr="Attēlu rezultāti vaicājumam “finisar”">
            <a:extLst>
              <a:ext uri="{FF2B5EF4-FFF2-40B4-BE49-F238E27FC236}">
                <a16:creationId xmlns:a16="http://schemas.microsoft.com/office/drawing/2014/main" id="{8E08C0E7-71CF-4C25-A33E-6BA76C81C5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7" t="37798" r="17313" b="37002"/>
          <a:stretch/>
        </p:blipFill>
        <p:spPr bwMode="auto">
          <a:xfrm>
            <a:off x="4990046" y="4420914"/>
            <a:ext cx="1942566" cy="41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Proximion">
            <a:extLst>
              <a:ext uri="{FF2B5EF4-FFF2-40B4-BE49-F238E27FC236}">
                <a16:creationId xmlns:a16="http://schemas.microsoft.com/office/drawing/2014/main" id="{274842B4-5E7B-4767-8689-474D0E0F9F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619" y="3816281"/>
            <a:ext cx="1940993" cy="23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39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191000"/>
          </a:xfrm>
        </p:spPr>
        <p:txBody>
          <a:bodyPr/>
          <a:lstStyle/>
          <a:p>
            <a:r>
              <a:rPr lang="en-US" dirty="0"/>
              <a:t>Kick-off meeting, Berlin, 18.10.2016</a:t>
            </a:r>
          </a:p>
          <a:p>
            <a:pPr lvl="1"/>
            <a:r>
              <a:rPr lang="en-US" dirty="0"/>
              <a:t>All partners</a:t>
            </a:r>
          </a:p>
          <a:p>
            <a:r>
              <a:rPr lang="en-US" dirty="0"/>
              <a:t>Three WG Transport meetings during first half of the project</a:t>
            </a:r>
          </a:p>
          <a:p>
            <a:r>
              <a:rPr lang="en-US" dirty="0"/>
              <a:t>On demand bilateral/multi-lateral phone conferences on following topics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Transport – Workshops/Meetings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97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191000"/>
          </a:xfrm>
        </p:spPr>
        <p:txBody>
          <a:bodyPr>
            <a:normAutofit/>
          </a:bodyPr>
          <a:lstStyle/>
          <a:p>
            <a:r>
              <a:rPr lang="en-US" dirty="0"/>
              <a:t>Topic: Reference scenarios</a:t>
            </a:r>
          </a:p>
          <a:p>
            <a:pPr lvl="2"/>
            <a:r>
              <a:rPr lang="en-US" dirty="0"/>
              <a:t>Partners: HHI, ADVA, Coriant, CAU, TU Dortmund, VPI Photonics</a:t>
            </a:r>
          </a:p>
          <a:p>
            <a:pPr lvl="2"/>
            <a:r>
              <a:rPr lang="en-US" dirty="0"/>
              <a:t>Results: Reference scenarios optical applications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Transport – Collaborations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591119"/>
              </p:ext>
            </p:extLst>
          </p:nvPr>
        </p:nvGraphicFramePr>
        <p:xfrm>
          <a:off x="1917948" y="2996952"/>
          <a:ext cx="8122536" cy="2829794"/>
        </p:xfrm>
        <a:graphic>
          <a:graphicData uri="http://schemas.openxmlformats.org/drawingml/2006/table">
            <a:tbl>
              <a:tblPr firstRow="1" firstCol="1" bandRow="1"/>
              <a:tblGrid>
                <a:gridCol w="14806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0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99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9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91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91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18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518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779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Link Label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Link2-O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Link2-C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Link10-O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Link10-C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Link80-C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Link80-CA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798">
                <a:tc rowSpan="5">
                  <a:txBody>
                    <a:bodyPr/>
                    <a:lstStyle/>
                    <a:p>
                      <a:pPr marL="71755" marR="7175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Characteristics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Link length (km)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N∙80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9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Band (nm)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1300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1550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1300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1550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1550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1550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9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In-line amplification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9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ROADM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79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Wavelength Mux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CWDM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DualBand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CWDM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DualBand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DWDM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DWDM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798">
                <a:tc rowSpan="4">
                  <a:txBody>
                    <a:bodyPr/>
                    <a:lstStyle/>
                    <a:p>
                      <a:pPr marL="71755" marR="7175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Specifications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Loss (dB)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6.5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4.5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N∙24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559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Chromatic Dispersion (</a:t>
                      </a:r>
                      <a:r>
                        <a:rPr lang="en-GB" sz="1000" dirty="0" err="1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ps</a:t>
                      </a:r>
                      <a:r>
                        <a:rPr lang="en-GB" sz="1000" dirty="0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/nm)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-11.9</a:t>
                      </a:r>
                      <a:b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… +6.7 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-59.5</a:t>
                      </a:r>
                      <a:b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… +33.5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1700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N∙1700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559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Polarization mode dispersion (ps/√km)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0.7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2.7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3.3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√N∙3.3</a:t>
                      </a:r>
                      <a:endParaRPr lang="de-DE" sz="100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401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Reference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6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[1]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6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[2], scaled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6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[2]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6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[2], scaled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6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[3]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6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[3], scaled</a:t>
                      </a:r>
                      <a:endParaRPr lang="de-DE" sz="10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772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191000"/>
          </a:xfrm>
        </p:spPr>
        <p:txBody>
          <a:bodyPr>
            <a:normAutofit/>
          </a:bodyPr>
          <a:lstStyle/>
          <a:p>
            <a:r>
              <a:rPr lang="en-US" dirty="0"/>
              <a:t>Topic: Short reach applications</a:t>
            </a:r>
          </a:p>
          <a:p>
            <a:pPr lvl="2"/>
            <a:r>
              <a:rPr lang="en-US" dirty="0"/>
              <a:t>Partners: ADVA, HHI, CAU, Coriant</a:t>
            </a:r>
          </a:p>
          <a:p>
            <a:pPr lvl="2"/>
            <a:r>
              <a:rPr lang="en-US" dirty="0"/>
              <a:t>Results: Modulation architecture concepts</a:t>
            </a:r>
          </a:p>
          <a:p>
            <a:r>
              <a:rPr lang="en-US" dirty="0"/>
              <a:t>Topic: Long reach applications</a:t>
            </a:r>
          </a:p>
          <a:p>
            <a:pPr lvl="2"/>
            <a:r>
              <a:rPr lang="en-US" dirty="0"/>
              <a:t>Partners: Coriant, HHI, CAU</a:t>
            </a:r>
          </a:p>
          <a:p>
            <a:pPr lvl="2"/>
            <a:r>
              <a:rPr lang="en-US" dirty="0"/>
              <a:t>Results: Modulation architecture concepts</a:t>
            </a:r>
          </a:p>
          <a:p>
            <a:r>
              <a:rPr lang="en-US" dirty="0"/>
              <a:t>Topic: Robust, flexible transmission:</a:t>
            </a:r>
          </a:p>
          <a:p>
            <a:pPr lvl="2"/>
            <a:r>
              <a:rPr lang="en-US" dirty="0"/>
              <a:t>Partners: Coriant, University of Armed Forces Munich, TU Munich</a:t>
            </a:r>
          </a:p>
          <a:p>
            <a:pPr lvl="2"/>
            <a:r>
              <a:rPr lang="en-US" dirty="0"/>
              <a:t>Results: 6 joint publications</a:t>
            </a:r>
          </a:p>
          <a:p>
            <a:r>
              <a:rPr lang="en-US" dirty="0"/>
              <a:t>Topic: Transmission models for Impairments-Aware Routing</a:t>
            </a:r>
          </a:p>
          <a:p>
            <a:pPr lvl="2"/>
            <a:r>
              <a:rPr lang="en-US" dirty="0"/>
              <a:t>Partners: VPI Photonics, TU Dortmund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Transport – Collaborations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33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191000"/>
          </a:xfrm>
        </p:spPr>
        <p:txBody>
          <a:bodyPr>
            <a:normAutofit/>
          </a:bodyPr>
          <a:lstStyle/>
          <a:p>
            <a:r>
              <a:rPr lang="en-US" dirty="0"/>
              <a:t>Topic: Multi-Vendor SDN Field Trial</a:t>
            </a:r>
          </a:p>
          <a:p>
            <a:pPr lvl="2"/>
            <a:r>
              <a:rPr lang="en-US" dirty="0"/>
              <a:t>Partners: </a:t>
            </a:r>
            <a:r>
              <a:rPr lang="en-US" dirty="0" err="1"/>
              <a:t>Telia</a:t>
            </a:r>
            <a:r>
              <a:rPr lang="en-US" dirty="0"/>
              <a:t> Company, Coriant, ADVA, Rise, VPI Photonics</a:t>
            </a:r>
          </a:p>
          <a:p>
            <a:pPr lvl="2"/>
            <a:r>
              <a:rPr lang="en-US" dirty="0"/>
              <a:t>Goals:</a:t>
            </a:r>
          </a:p>
          <a:p>
            <a:pPr lvl="3"/>
            <a:r>
              <a:rPr lang="fi-FI" dirty="0"/>
              <a:t>Connection Management of optical circuits </a:t>
            </a:r>
            <a:br>
              <a:rPr lang="fi-FI" dirty="0"/>
            </a:br>
            <a:r>
              <a:rPr lang="fi-FI" dirty="0"/>
              <a:t>in multi-vendor environment</a:t>
            </a:r>
            <a:endParaRPr lang="de-DE" dirty="0"/>
          </a:p>
          <a:p>
            <a:pPr lvl="3"/>
            <a:r>
              <a:rPr lang="fi-FI" dirty="0"/>
              <a:t>Reach planning of optical circuits in multi-vendor environment</a:t>
            </a:r>
            <a:endParaRPr lang="en-US" dirty="0"/>
          </a:p>
          <a:p>
            <a:pPr lvl="2"/>
            <a:r>
              <a:rPr lang="en-US" dirty="0"/>
              <a:t>Preparation meetings on </a:t>
            </a:r>
          </a:p>
          <a:p>
            <a:pPr lvl="3"/>
            <a:r>
              <a:rPr lang="en-US" dirty="0"/>
              <a:t>Optical Network Part</a:t>
            </a:r>
          </a:p>
          <a:p>
            <a:pPr lvl="3"/>
            <a:r>
              <a:rPr lang="en-US" dirty="0"/>
              <a:t>Control / Planning Part</a:t>
            </a:r>
          </a:p>
          <a:p>
            <a:pPr lvl="1"/>
            <a:endParaRPr lang="en-US" dirty="0"/>
          </a:p>
          <a:p>
            <a:r>
              <a:rPr lang="en-US" dirty="0"/>
              <a:t>Topic: Flexible High Capacity Field Trial</a:t>
            </a:r>
          </a:p>
          <a:p>
            <a:pPr lvl="2"/>
            <a:r>
              <a:rPr lang="en-US" dirty="0"/>
              <a:t>Partners: </a:t>
            </a:r>
            <a:r>
              <a:rPr lang="en-US" dirty="0" err="1"/>
              <a:t>Telia</a:t>
            </a:r>
            <a:r>
              <a:rPr lang="en-US" dirty="0"/>
              <a:t> Company, Coriant</a:t>
            </a:r>
          </a:p>
          <a:p>
            <a:pPr lvl="2"/>
            <a:r>
              <a:rPr lang="en-US" dirty="0"/>
              <a:t>Goal: flexible, autonomous, adaptive capacity achieving transmission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Transport – Collaborations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1" descr="image00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93"/>
          <a:stretch/>
        </p:blipFill>
        <p:spPr bwMode="auto">
          <a:xfrm>
            <a:off x="7155265" y="1763388"/>
            <a:ext cx="4771795" cy="35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70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Transport – Collaborations</a:t>
            </a:r>
            <a:br>
              <a:rPr lang="en-US" dirty="0"/>
            </a:b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191000"/>
          </a:xfrm>
        </p:spPr>
        <p:txBody>
          <a:bodyPr>
            <a:normAutofit/>
          </a:bodyPr>
          <a:lstStyle/>
          <a:p>
            <a:r>
              <a:rPr lang="en-US" dirty="0"/>
              <a:t>Topic: Standardization</a:t>
            </a:r>
          </a:p>
          <a:p>
            <a:pPr lvl="1"/>
            <a:r>
              <a:rPr lang="en-US" dirty="0"/>
              <a:t>Joint ITU-T contribution Coriant &amp; ADVA: </a:t>
            </a:r>
            <a:br>
              <a:rPr lang="en-US" dirty="0"/>
            </a:br>
            <a:r>
              <a:rPr lang="en-US" dirty="0"/>
              <a:t>EVM calculation for G.698.2</a:t>
            </a:r>
          </a:p>
          <a:p>
            <a:pPr lvl="1"/>
            <a:r>
              <a:rPr lang="en-US" dirty="0"/>
              <a:t>3 joint ITU-T contributions with Nokia and others</a:t>
            </a:r>
          </a:p>
          <a:p>
            <a:pPr lvl="1"/>
            <a:r>
              <a:rPr lang="en-US" dirty="0"/>
              <a:t>Joint OIF contribution ADVA &amp; Coriant: </a:t>
            </a:r>
            <a:br>
              <a:rPr lang="en-US" dirty="0"/>
            </a:br>
            <a:r>
              <a:rPr lang="en-US" dirty="0"/>
              <a:t>oif2017.523.01, “End User s View on IC-TROSA”</a:t>
            </a:r>
          </a:p>
          <a:p>
            <a:endParaRPr lang="en-US" dirty="0"/>
          </a:p>
          <a:p>
            <a:r>
              <a:rPr lang="en-US" dirty="0"/>
              <a:t>Topic: Physical Layer Security (Security – Transport)</a:t>
            </a:r>
          </a:p>
          <a:p>
            <a:pPr lvl="2"/>
            <a:r>
              <a:rPr lang="en-US" dirty="0"/>
              <a:t>Partners: Coriant, University of Armed Forces Munich, TU Munich, HSU Hamburg, TU Ulm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66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80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ENDATE -Templat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0407_PLANETS-Template.potx" id="{600A080B-DA40-424A-A52C-6E4D39C24B5D}" vid="{33010848-3EBE-4887-827F-2113EF7358FB}"/>
    </a:ext>
  </a:extLst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08B9B350C20D4585D35AE933079F1F" ma:contentTypeVersion="0" ma:contentTypeDescription="Create a new document." ma:contentTypeScope="" ma:versionID="7cc44ac3d0dc09ae6b85f863bf90cee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c59ee2edf01cfb808cadb27e045d2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AFE895-464E-4340-B34D-4D7FBE35D3AA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1813A7C-3BF9-41DE-A64D-436DD89A3C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38A22F7-EA74-4EF8-87F4-64E889C683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388</Words>
  <Application>Microsoft Office PowerPoint</Application>
  <PresentationFormat>Custom</PresentationFormat>
  <Paragraphs>157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MS PGothic</vt:lpstr>
      <vt:lpstr>Arial</vt:lpstr>
      <vt:lpstr>Arial Unicode MS</vt:lpstr>
      <vt:lpstr>Century Gothic</vt:lpstr>
      <vt:lpstr>Corbel</vt:lpstr>
      <vt:lpstr>Nokia Pure Headline Extra Bold</vt:lpstr>
      <vt:lpstr>Nokia Pure Text Light</vt:lpstr>
      <vt:lpstr>Palatino Linotype</vt:lpstr>
      <vt:lpstr>Times New Roman</vt:lpstr>
      <vt:lpstr>SENDATE -Template</vt:lpstr>
      <vt:lpstr>Mid-term Review WG Transport</vt:lpstr>
      <vt:lpstr>WG Transport</vt:lpstr>
      <vt:lpstr>WG Transport - Participants</vt:lpstr>
      <vt:lpstr>WG Transport – Workshops/Meetings </vt:lpstr>
      <vt:lpstr>WG Transport – Collaborations </vt:lpstr>
      <vt:lpstr>WG Transport – Collaborations </vt:lpstr>
      <vt:lpstr>WG Transport – Collaborations </vt:lpstr>
      <vt:lpstr>WG Transport – Collaborations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2016-04-06T07:06:30Z</dcterms:created>
  <dcterms:modified xsi:type="dcterms:W3CDTF">2017-11-19T11:48:08Z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TC034606639991</vt:lpwstr>
  </property>
  <property fmtid="{D5CDD505-2E9C-101B-9397-08002B2CF9AE}" pid="3" name="ContentTypeId">
    <vt:lpwstr>0x010100F308B9B350C20D4585D35AE933079F1F</vt:lpwstr>
  </property>
</Properties>
</file>