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83" r:id="rId5"/>
    <p:sldId id="314" r:id="rId6"/>
    <p:sldId id="318" r:id="rId7"/>
    <p:sldId id="310" r:id="rId8"/>
    <p:sldId id="319" r:id="rId9"/>
    <p:sldId id="321" r:id="rId10"/>
    <p:sldId id="323" r:id="rId11"/>
    <p:sldId id="322" r:id="rId12"/>
    <p:sldId id="320" r:id="rId13"/>
    <p:sldId id="292" r:id="rId14"/>
  </p:sldIdLst>
  <p:sldSz cx="12188825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F4"/>
    <a:srgbClr val="EDF2F5"/>
    <a:srgbClr val="4D4D4D"/>
    <a:srgbClr val="A65528"/>
    <a:srgbClr val="333333"/>
    <a:srgbClr val="D49E6C"/>
    <a:srgbClr val="D0C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9" autoAdjust="0"/>
    <p:restoredTop sz="86470" autoAdjust="0"/>
  </p:normalViewPr>
  <p:slideViewPr>
    <p:cSldViewPr showGuides="1">
      <p:cViewPr varScale="1">
        <p:scale>
          <a:sx n="86" d="100"/>
          <a:sy n="86" d="100"/>
        </p:scale>
        <p:origin x="948" y="96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11/21/2017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11/21/2017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rgbClr val="A6552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398668" y="504787"/>
            <a:ext cx="3456384" cy="936564"/>
            <a:chOff x="5148064" y="3140968"/>
            <a:chExt cx="3456384" cy="936564"/>
          </a:xfrm>
        </p:grpSpPr>
        <p:sp>
          <p:nvSpPr>
            <p:cNvPr id="8" name="Freeform 7"/>
            <p:cNvSpPr/>
            <p:nvPr/>
          </p:nvSpPr>
          <p:spPr>
            <a:xfrm>
              <a:off x="5148064" y="3140968"/>
              <a:ext cx="720156" cy="936564"/>
            </a:xfrm>
            <a:custGeom>
              <a:avLst/>
              <a:gdLst>
                <a:gd name="connsiteX0" fmla="*/ 1292 w 1676401"/>
                <a:gd name="connsiteY0" fmla="*/ 408122 h 2548179"/>
                <a:gd name="connsiteX1" fmla="*/ 853699 w 1676401"/>
                <a:gd name="connsiteY1" fmla="*/ 98156 h 2548179"/>
                <a:gd name="connsiteX2" fmla="*/ 1675109 w 1676401"/>
                <a:gd name="connsiteY2" fmla="*/ 415871 h 2548179"/>
                <a:gd name="connsiteX3" fmla="*/ 845949 w 1676401"/>
                <a:gd name="connsiteY3" fmla="*/ 2546888 h 2548179"/>
                <a:gd name="connsiteX4" fmla="*/ 1292 w 1676401"/>
                <a:gd name="connsiteY4" fmla="*/ 408122 h 2548179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0373 h 2539139"/>
                <a:gd name="connsiteX1" fmla="*/ 853699 w 1712770"/>
                <a:gd name="connsiteY1" fmla="*/ 90407 h 2539139"/>
                <a:gd name="connsiteX2" fmla="*/ 1675109 w 1712770"/>
                <a:gd name="connsiteY2" fmla="*/ 408122 h 2539139"/>
                <a:gd name="connsiteX3" fmla="*/ 845949 w 1712770"/>
                <a:gd name="connsiteY3" fmla="*/ 2539139 h 2539139"/>
                <a:gd name="connsiteX4" fmla="*/ 1292 w 1712770"/>
                <a:gd name="connsiteY4" fmla="*/ 400373 h 2539139"/>
                <a:gd name="connsiteX0" fmla="*/ 1292 w 1712770"/>
                <a:gd name="connsiteY0" fmla="*/ 309966 h 2448732"/>
                <a:gd name="connsiteX1" fmla="*/ 853699 w 1712770"/>
                <a:gd name="connsiteY1" fmla="*/ 0 h 2448732"/>
                <a:gd name="connsiteX2" fmla="*/ 1675109 w 1712770"/>
                <a:gd name="connsiteY2" fmla="*/ 317715 h 2448732"/>
                <a:gd name="connsiteX3" fmla="*/ 845949 w 1712770"/>
                <a:gd name="connsiteY3" fmla="*/ 2448732 h 2448732"/>
                <a:gd name="connsiteX4" fmla="*/ 1292 w 1712770"/>
                <a:gd name="connsiteY4" fmla="*/ 309966 h 24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770" h="2448732">
                  <a:moveTo>
                    <a:pt x="1292" y="309966"/>
                  </a:moveTo>
                  <a:cubicBezTo>
                    <a:pt x="293473" y="275051"/>
                    <a:pt x="591772" y="227900"/>
                    <a:pt x="853699" y="0"/>
                  </a:cubicBezTo>
                  <a:cubicBezTo>
                    <a:pt x="1209076" y="217250"/>
                    <a:pt x="1161247" y="213058"/>
                    <a:pt x="1675109" y="317715"/>
                  </a:cubicBezTo>
                  <a:cubicBezTo>
                    <a:pt x="1673817" y="725837"/>
                    <a:pt x="1712770" y="1852781"/>
                    <a:pt x="845949" y="2448732"/>
                  </a:cubicBezTo>
                  <a:cubicBezTo>
                    <a:pt x="33832" y="1950938"/>
                    <a:pt x="0" y="718088"/>
                    <a:pt x="1292" y="3099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56"/>
            <p:cNvGrpSpPr/>
            <p:nvPr/>
          </p:nvGrpSpPr>
          <p:grpSpPr>
            <a:xfrm>
              <a:off x="5237858" y="3147585"/>
              <a:ext cx="3366590" cy="923330"/>
              <a:chOff x="413322" y="304827"/>
              <a:chExt cx="3366590" cy="92333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71600" y="331309"/>
                <a:ext cx="2808312" cy="83099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de-DE" sz="4800" dirty="0">
                    <a:solidFill>
                      <a:schemeClr val="bg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ENDATE</a:t>
                </a:r>
                <a:endParaRPr lang="en-US" sz="480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322" y="304827"/>
                <a:ext cx="540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400" b="1" dirty="0">
                    <a:solidFill>
                      <a:schemeClr val="bg1"/>
                    </a:solidFill>
                    <a:latin typeface="Nokia Pure Headline Extra Bold" pitchFamily="34" charset="0"/>
                    <a:cs typeface="Arial" pitchFamily="34" charset="0"/>
                  </a:rPr>
                  <a:t>S</a:t>
                </a:r>
                <a:endParaRPr lang="en-US" sz="4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532EF85F-C2F2-4FEA-9FA4-12301B336644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39083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7562ABF0-3725-4132-878B-192136851E6E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6932612" y="6155267"/>
            <a:ext cx="1371600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812" y="6155267"/>
            <a:ext cx="1219201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93EA0025-E542-47CA-BBC4-D97300E3A3F0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1B30C2FF-F07A-4E86-A171-F447FBC64641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245FF88-528C-4607-A662-EDE5BC947296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2A87C0F3-C7C1-4FEE-913F-2A78032D9F37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548680"/>
            <a:ext cx="2304256" cy="67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46" y="3217414"/>
            <a:ext cx="2411184" cy="1291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3226542"/>
            <a:ext cx="2253865" cy="1207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78" y="3436282"/>
            <a:ext cx="2115131" cy="853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1844" y="3436282"/>
            <a:ext cx="1440160" cy="85397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9836" y="2492896"/>
            <a:ext cx="19442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noProof="0" dirty="0">
                <a:latin typeface="Corbel" panose="020B0503020204020204" pitchFamily="34" charset="0"/>
              </a:rPr>
              <a:t>supported by</a:t>
            </a:r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A6ADEDA-5796-4386-85B5-570190339ABE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2AB96FBD-10A8-40DE-B04F-D11B47CCAD33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A65528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A65528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65528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4.png"/><Relationship Id="rId3" Type="http://schemas.openxmlformats.org/officeDocument/2006/relationships/image" Target="../media/image12.jpeg"/><Relationship Id="rId21" Type="http://schemas.openxmlformats.org/officeDocument/2006/relationships/image" Target="../media/image30.gif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.png"/><Relationship Id="rId2" Type="http://schemas.openxmlformats.org/officeDocument/2006/relationships/image" Target="../media/image11.png"/><Relationship Id="rId16" Type="http://schemas.openxmlformats.org/officeDocument/2006/relationships/image" Target="../media/image25.jpe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Achim Autenrieth</a:t>
            </a:r>
            <a:endParaRPr lang="de-DE" dirty="0"/>
          </a:p>
          <a:p>
            <a:endParaRPr lang="de-DE" dirty="0"/>
          </a:p>
          <a:p>
            <a:r>
              <a:rPr lang="de-DE" dirty="0"/>
              <a:t>Paris, 21.11.2017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7045422" cy="2514601"/>
          </a:xfrm>
        </p:spPr>
        <p:txBody>
          <a:bodyPr/>
          <a:lstStyle/>
          <a:p>
            <a:r>
              <a:rPr lang="en-US" dirty="0"/>
              <a:t>SENDATE Mid-term Review</a:t>
            </a:r>
            <a:br>
              <a:rPr lang="en-US" dirty="0"/>
            </a:br>
            <a:r>
              <a:rPr lang="en-US" dirty="0"/>
              <a:t>WG Data Center</a:t>
            </a:r>
            <a:endParaRPr lang="en-US" dirty="0">
              <a:solidFill>
                <a:srgbClr val="A65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8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Partners</a:t>
            </a:r>
          </a:p>
          <a:p>
            <a:r>
              <a:rPr lang="en-US" dirty="0"/>
              <a:t>Workshops / Meetings &amp; Collaboration Activities</a:t>
            </a:r>
          </a:p>
          <a:p>
            <a:r>
              <a:rPr lang="de-DE" dirty="0"/>
              <a:t>WG DC Topics</a:t>
            </a:r>
          </a:p>
          <a:p>
            <a:r>
              <a:rPr lang="de-DE" dirty="0" err="1"/>
              <a:t>Use</a:t>
            </a:r>
            <a:r>
              <a:rPr lang="de-DE" dirty="0"/>
              <a:t> Cases</a:t>
            </a:r>
          </a:p>
          <a:p>
            <a:r>
              <a:rPr lang="de-DE" dirty="0" err="1"/>
              <a:t>Representative</a:t>
            </a:r>
            <a:r>
              <a:rPr lang="de-DE" dirty="0"/>
              <a:t> DCs</a:t>
            </a:r>
          </a:p>
          <a:p>
            <a:r>
              <a:rPr lang="en-US" dirty="0"/>
              <a:t>Datacenter toolchain and information flow</a:t>
            </a:r>
            <a:endParaRPr lang="de-DE" dirty="0"/>
          </a:p>
          <a:p>
            <a:r>
              <a:rPr lang="de-DE" dirty="0"/>
              <a:t>Joint </a:t>
            </a:r>
            <a:r>
              <a:rPr lang="de-DE" dirty="0" err="1"/>
              <a:t>demo</a:t>
            </a:r>
            <a:r>
              <a:rPr lang="de-DE" dirty="0"/>
              <a:t> ‚Open SDN/NFV Lab, Berlin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Content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787" y="2276872"/>
            <a:ext cx="4076451" cy="272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22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Partners</a:t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442127" y="6183518"/>
            <a:ext cx="1371600" cy="273049"/>
          </a:xfrm>
        </p:spPr>
        <p:txBody>
          <a:bodyPr/>
          <a:lstStyle/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5785539" y="6330345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453" y="2495806"/>
            <a:ext cx="1371973" cy="41284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0989" y="3014841"/>
            <a:ext cx="1481558" cy="645175"/>
          </a:xfrm>
          <a:prstGeom prst="rect">
            <a:avLst/>
          </a:prstGeom>
        </p:spPr>
      </p:pic>
      <p:pic>
        <p:nvPicPr>
          <p:cNvPr id="8" name="Picture 2" descr="http://www.digitalestadtduesseldorf.de/wp-content/uploads/2013/05/dacoso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9" t="39039" r="27413" b="42762"/>
          <a:stretch/>
        </p:blipFill>
        <p:spPr bwMode="auto">
          <a:xfrm>
            <a:off x="1171479" y="5334485"/>
            <a:ext cx="1440579" cy="55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25" y="4353746"/>
            <a:ext cx="983687" cy="292956"/>
          </a:xfrm>
          <a:prstGeom prst="rect">
            <a:avLst/>
          </a:prstGeom>
        </p:spPr>
      </p:pic>
      <p:pic>
        <p:nvPicPr>
          <p:cNvPr id="10" name="Picture 14" descr="http://studio-grafico.de/img/big/04_0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8878" y="4767726"/>
            <a:ext cx="1485780" cy="44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uniscon.de/blackbox/wp-content/uploads/2012/05/Logo_uniscon_web_privacy_compan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81" y="3781040"/>
            <a:ext cx="1220375" cy="45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783" y="3886704"/>
            <a:ext cx="1102289" cy="45928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591" y="3914703"/>
            <a:ext cx="1014562" cy="40328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361" y="2506584"/>
            <a:ext cx="1321912" cy="3912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026" y="3026631"/>
            <a:ext cx="739802" cy="72923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56" b="27084"/>
          <a:stretch/>
        </p:blipFill>
        <p:spPr>
          <a:xfrm>
            <a:off x="9334772" y="2477966"/>
            <a:ext cx="1782782" cy="391286"/>
          </a:xfrm>
          <a:prstGeom prst="rect">
            <a:avLst/>
          </a:prstGeom>
        </p:spPr>
      </p:pic>
      <p:grpSp>
        <p:nvGrpSpPr>
          <p:cNvPr id="30" name="Gruppieren 29"/>
          <p:cNvGrpSpPr/>
          <p:nvPr/>
        </p:nvGrpSpPr>
        <p:grpSpPr>
          <a:xfrm>
            <a:off x="9387353" y="2988825"/>
            <a:ext cx="1281800" cy="757790"/>
            <a:chOff x="3672610" y="3825920"/>
            <a:chExt cx="1520205" cy="898733"/>
          </a:xfrm>
        </p:grpSpPr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672610" y="3825920"/>
              <a:ext cx="898733" cy="898733"/>
            </a:xfrm>
            <a:prstGeom prst="rect">
              <a:avLst/>
            </a:prstGeom>
          </p:spPr>
        </p:pic>
        <p:pic>
          <p:nvPicPr>
            <p:cNvPr id="29" name="Grafik 2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15508" y="4082143"/>
              <a:ext cx="777307" cy="411516"/>
            </a:xfrm>
            <a:prstGeom prst="rect">
              <a:avLst/>
            </a:prstGeom>
          </p:spPr>
        </p:pic>
      </p:grpSp>
      <p:pic>
        <p:nvPicPr>
          <p:cNvPr id="31" name="Grafik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956" y="5661248"/>
            <a:ext cx="1379333" cy="487364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12636" r="5165" b="12638"/>
          <a:stretch/>
        </p:blipFill>
        <p:spPr>
          <a:xfrm>
            <a:off x="3503856" y="3598700"/>
            <a:ext cx="1384233" cy="461411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999" y="2538306"/>
            <a:ext cx="1496764" cy="252872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541161" y="5229200"/>
            <a:ext cx="1173532" cy="288466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250" y="3025630"/>
            <a:ext cx="1633998" cy="422394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40" y="3025630"/>
            <a:ext cx="1215864" cy="338618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579" y="4665212"/>
            <a:ext cx="1012696" cy="378073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176317" y="1628800"/>
            <a:ext cx="1983965" cy="750102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052097" y="1628800"/>
            <a:ext cx="1922781" cy="788341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94558" y="1628800"/>
            <a:ext cx="1900101" cy="538362"/>
          </a:xfrm>
          <a:prstGeom prst="rect">
            <a:avLst/>
          </a:prstGeom>
        </p:spPr>
      </p:pic>
      <p:pic>
        <p:nvPicPr>
          <p:cNvPr id="57" name="Picture 6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248" y="1628800"/>
            <a:ext cx="2000222" cy="738388"/>
          </a:xfrm>
          <a:prstGeom prst="rect">
            <a:avLst/>
          </a:prstGeom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451" y="4359539"/>
            <a:ext cx="1035042" cy="437342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900" y="1628800"/>
            <a:ext cx="1485169" cy="546198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044" y="2538306"/>
            <a:ext cx="1496764" cy="25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9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1"/>
          <p:cNvSpPr>
            <a:spLocks noGrp="1"/>
          </p:cNvSpPr>
          <p:nvPr>
            <p:ph idx="1"/>
          </p:nvPr>
        </p:nvSpPr>
        <p:spPr>
          <a:xfrm>
            <a:off x="1065212" y="1828800"/>
            <a:ext cx="10861848" cy="4191000"/>
          </a:xfrm>
        </p:spPr>
        <p:txBody>
          <a:bodyPr>
            <a:normAutofit/>
          </a:bodyPr>
          <a:lstStyle/>
          <a:p>
            <a:r>
              <a:rPr lang="en-US" dirty="0"/>
              <a:t>Kick-off meeting, Berlin, 18.10.2016</a:t>
            </a:r>
          </a:p>
          <a:p>
            <a:pPr lvl="1"/>
            <a:r>
              <a:rPr lang="en-US" dirty="0"/>
              <a:t>All participating partners</a:t>
            </a:r>
          </a:p>
          <a:p>
            <a:pPr lvl="1"/>
            <a:r>
              <a:rPr lang="en-US" dirty="0"/>
              <a:t>Definition of WG topics &amp; mode of collaboration</a:t>
            </a:r>
          </a:p>
          <a:p>
            <a:r>
              <a:rPr lang="en-US" dirty="0"/>
              <a:t>Workshops</a:t>
            </a:r>
          </a:p>
          <a:p>
            <a:pPr lvl="1"/>
            <a:r>
              <a:rPr lang="en-US" dirty="0"/>
              <a:t>22.02.2017, Berlin: DC Cloud &amp; NFV Orchestration / MANO Software Frameworks &amp; Lab Hardware</a:t>
            </a:r>
          </a:p>
          <a:p>
            <a:pPr lvl="1"/>
            <a:r>
              <a:rPr lang="en-US" dirty="0"/>
              <a:t>13.07.2017, Munich – WG DC Workshop</a:t>
            </a:r>
          </a:p>
          <a:p>
            <a:r>
              <a:rPr lang="de-DE" dirty="0" err="1"/>
              <a:t>Monthly</a:t>
            </a:r>
            <a:r>
              <a:rPr lang="de-DE" dirty="0"/>
              <a:t> WG DC </a:t>
            </a:r>
            <a:r>
              <a:rPr lang="de-DE" dirty="0" err="1"/>
              <a:t>telco</a:t>
            </a:r>
            <a:endParaRPr lang="de-DE" dirty="0"/>
          </a:p>
          <a:p>
            <a:pPr lvl="1"/>
            <a:r>
              <a:rPr lang="de-DE" dirty="0"/>
              <a:t>Every 1</a:t>
            </a:r>
            <a:r>
              <a:rPr lang="de-DE" baseline="30000" dirty="0"/>
              <a:t>st</a:t>
            </a:r>
            <a:r>
              <a:rPr lang="de-DE" dirty="0"/>
              <a:t> </a:t>
            </a:r>
            <a:r>
              <a:rPr lang="de-DE" dirty="0" err="1"/>
              <a:t>Friday</a:t>
            </a:r>
            <a:r>
              <a:rPr lang="de-DE" dirty="0"/>
              <a:t> per </a:t>
            </a:r>
            <a:r>
              <a:rPr lang="de-DE" dirty="0" err="1"/>
              <a:t>month</a:t>
            </a:r>
            <a:r>
              <a:rPr lang="de-DE" dirty="0"/>
              <a:t>, 10:00 – 11:00 </a:t>
            </a:r>
            <a:r>
              <a:rPr lang="de-DE" dirty="0" err="1"/>
              <a:t>o‘clock</a:t>
            </a:r>
            <a:endParaRPr lang="de-DE" dirty="0"/>
          </a:p>
          <a:p>
            <a:r>
              <a:rPr lang="de-DE" dirty="0" err="1"/>
              <a:t>Sharepoint</a:t>
            </a:r>
            <a:r>
              <a:rPr lang="de-DE" dirty="0"/>
              <a:t> </a:t>
            </a:r>
            <a:r>
              <a:rPr lang="de-DE" dirty="0" err="1"/>
              <a:t>Collaboration</a:t>
            </a:r>
            <a:r>
              <a:rPr lang="de-DE" dirty="0"/>
              <a:t> </a:t>
            </a:r>
            <a:r>
              <a:rPr lang="de-DE" dirty="0" err="1"/>
              <a:t>webspace</a:t>
            </a:r>
            <a:endParaRPr lang="de-DE" dirty="0"/>
          </a:p>
          <a:p>
            <a:pPr lvl="1"/>
            <a:r>
              <a:rPr lang="en-US" dirty="0"/>
              <a:t>Call minutes, shared documents, whitepaper contributions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205664" cy="1066800"/>
          </a:xfrm>
        </p:spPr>
        <p:txBody>
          <a:bodyPr>
            <a:normAutofit/>
          </a:bodyPr>
          <a:lstStyle/>
          <a:p>
            <a:r>
              <a:rPr lang="en-US" dirty="0"/>
              <a:t>WG Networking – Workshops / Meetings &amp; Collaboration Activities</a:t>
            </a:r>
          </a:p>
        </p:txBody>
      </p:sp>
    </p:spTree>
    <p:extLst>
      <p:ext uri="{BB962C8B-B14F-4D97-AF65-F5344CB8AC3E}">
        <p14:creationId xmlns:p14="http://schemas.microsoft.com/office/powerpoint/2010/main" val="198224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US" dirty="0"/>
              <a:t>Application Scenarios, Use Cases and Traffic Models </a:t>
            </a:r>
          </a:p>
          <a:p>
            <a:pPr marL="571500" indent="-571500"/>
            <a:r>
              <a:rPr lang="en-US" dirty="0"/>
              <a:t>Architectures for distributed DCs </a:t>
            </a:r>
          </a:p>
          <a:p>
            <a:pPr marL="571500" indent="-571500"/>
            <a:r>
              <a:rPr lang="en-US" dirty="0"/>
              <a:t>Open Source NFV Management and Orchestration </a:t>
            </a:r>
          </a:p>
          <a:p>
            <a:pPr marL="571500" indent="-571500"/>
            <a:r>
              <a:rPr lang="en-US" dirty="0"/>
              <a:t>Monitoring, Management and Operations</a:t>
            </a:r>
          </a:p>
          <a:p>
            <a:pPr marL="571500" indent="-571500"/>
            <a:r>
              <a:rPr lang="en-US" dirty="0"/>
              <a:t>Demo platforms / Experimental activities in SENDATE</a:t>
            </a:r>
            <a:endParaRPr lang="de-DE" dirty="0"/>
          </a:p>
          <a:p>
            <a:pPr marL="571500" indent="-571500"/>
            <a:endParaRPr lang="en-US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 Data Center</a:t>
            </a:r>
            <a:br>
              <a:rPr lang="de-DE" dirty="0"/>
            </a:br>
            <a:r>
              <a:rPr lang="de-DE" dirty="0"/>
              <a:t>Topics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78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 Data Center – </a:t>
            </a:r>
            <a:r>
              <a:rPr lang="de-DE" dirty="0" err="1"/>
              <a:t>Use</a:t>
            </a:r>
            <a:r>
              <a:rPr lang="de-DE" dirty="0"/>
              <a:t> Cases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233155"/>
              </p:ext>
            </p:extLst>
          </p:nvPr>
        </p:nvGraphicFramePr>
        <p:xfrm>
          <a:off x="1065211" y="1828800"/>
          <a:ext cx="9637712" cy="4344565"/>
        </p:xfrm>
        <a:graphic>
          <a:graphicData uri="http://schemas.openxmlformats.org/drawingml/2006/table">
            <a:tbl>
              <a:tblPr firstRow="1" firstCol="1" bandRow="1"/>
              <a:tblGrid>
                <a:gridCol w="2409428">
                  <a:extLst>
                    <a:ext uri="{9D8B030D-6E8A-4147-A177-3AD203B41FA5}">
                      <a16:colId xmlns:a16="http://schemas.microsoft.com/office/drawing/2014/main" val="2640923902"/>
                    </a:ext>
                  </a:extLst>
                </a:gridCol>
                <a:gridCol w="2409428">
                  <a:extLst>
                    <a:ext uri="{9D8B030D-6E8A-4147-A177-3AD203B41FA5}">
                      <a16:colId xmlns:a16="http://schemas.microsoft.com/office/drawing/2014/main" val="2640141062"/>
                    </a:ext>
                  </a:extLst>
                </a:gridCol>
                <a:gridCol w="2409428">
                  <a:extLst>
                    <a:ext uri="{9D8B030D-6E8A-4147-A177-3AD203B41FA5}">
                      <a16:colId xmlns:a16="http://schemas.microsoft.com/office/drawing/2014/main" val="1417771617"/>
                    </a:ext>
                  </a:extLst>
                </a:gridCol>
                <a:gridCol w="2409428">
                  <a:extLst>
                    <a:ext uri="{9D8B030D-6E8A-4147-A177-3AD203B41FA5}">
                      <a16:colId xmlns:a16="http://schemas.microsoft.com/office/drawing/2014/main" val="205962175"/>
                    </a:ext>
                  </a:extLst>
                </a:gridCol>
              </a:tblGrid>
              <a:tr h="37575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Utilities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Oil and gas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Transport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Government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353673"/>
                  </a:ext>
                </a:extLst>
              </a:tr>
              <a:tr h="1606298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Secure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SCADA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Secure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SCADA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Video sharing,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Real-time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Consolidation of DCs,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Cloud DC,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Real-time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941340"/>
                  </a:ext>
                </a:extLst>
              </a:tr>
              <a:tr h="256222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Financial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Scientific/HPC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Healthcare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Education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881342"/>
                  </a:ext>
                </a:extLst>
              </a:tr>
              <a:tr h="2088188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Real-time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High frequency trading,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Secure data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Time of day allocation,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Collaboration,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Real-time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Collaboration,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Video sharing,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Real-time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Secure data,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</a:t>
                      </a:r>
                      <a:endParaRPr lang="de-DE" sz="180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Reliable data storage /backup,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Collaboration,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Secure data,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BCDR,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Arial Unicode MS"/>
                          <a:cs typeface="Times New Roman" panose="02020603050405020304" pitchFamily="18" charset="0"/>
                        </a:rPr>
                        <a:t>Low latency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114167" marR="114167" marT="0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8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45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Representative</a:t>
            </a:r>
            <a:r>
              <a:rPr lang="de-DE" dirty="0"/>
              <a:t> DCs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2" y="1844824"/>
            <a:ext cx="7067872" cy="479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1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Datacenter toolchain and </a:t>
            </a:r>
            <a:br>
              <a:rPr lang="en-US" dirty="0"/>
            </a:br>
            <a:r>
              <a:rPr lang="en-US" dirty="0"/>
              <a:t>information flow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A6C5-06FB-4B39-9F45-FCEB8936097D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08" y="1626096"/>
            <a:ext cx="746760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6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F85F-C2F2-4FEA-9FA4-12301B336644}" type="datetime1">
              <a:rPr lang="de-DE" smtClean="0"/>
              <a:pPr/>
              <a:t>21.11.2017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1065213" y="1828800"/>
            <a:ext cx="5352840" cy="4191000"/>
          </a:xfrm>
        </p:spPr>
        <p:txBody>
          <a:bodyPr/>
          <a:lstStyle/>
          <a:p>
            <a:r>
              <a:rPr lang="de-DE" dirty="0"/>
              <a:t>Joint </a:t>
            </a:r>
            <a:r>
              <a:rPr lang="de-DE" dirty="0" err="1"/>
              <a:t>demo</a:t>
            </a:r>
            <a:endParaRPr lang="de-DE" dirty="0"/>
          </a:p>
          <a:p>
            <a:pPr lvl="1"/>
            <a:r>
              <a:rPr lang="de-DE" dirty="0"/>
              <a:t>… </a:t>
            </a:r>
            <a:r>
              <a:rPr lang="de-DE" dirty="0" err="1"/>
              <a:t>based</a:t>
            </a:r>
            <a:r>
              <a:rPr lang="de-DE" dirty="0"/>
              <a:t> on ONF 4th WTP </a:t>
            </a:r>
            <a:r>
              <a:rPr lang="de-DE" dirty="0" err="1"/>
              <a:t>PoC</a:t>
            </a:r>
            <a:endParaRPr lang="de-DE" dirty="0"/>
          </a:p>
          <a:p>
            <a:r>
              <a:rPr lang="de-DE" dirty="0"/>
              <a:t>Partners</a:t>
            </a:r>
          </a:p>
          <a:p>
            <a:pPr lvl="1"/>
            <a:r>
              <a:rPr lang="de-DE" dirty="0"/>
              <a:t>ADVA, BISDN, </a:t>
            </a:r>
            <a:r>
              <a:rPr lang="de-DE" dirty="0" err="1"/>
              <a:t>dacoso</a:t>
            </a:r>
            <a:r>
              <a:rPr lang="de-DE" dirty="0"/>
              <a:t>, </a:t>
            </a:r>
            <a:r>
              <a:rPr lang="de-DE" dirty="0" err="1"/>
              <a:t>highstreet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r>
              <a:rPr lang="de-DE" dirty="0"/>
              <a:t>, VPI </a:t>
            </a:r>
            <a:r>
              <a:rPr lang="de-DE" dirty="0" err="1"/>
              <a:t>Photonics</a:t>
            </a:r>
            <a:r>
              <a:rPr lang="de-DE" dirty="0"/>
              <a:t>, x-</a:t>
            </a:r>
            <a:r>
              <a:rPr lang="de-DE" dirty="0" err="1"/>
              <a:t>ion</a:t>
            </a:r>
            <a:r>
              <a:rPr lang="de-DE" dirty="0"/>
              <a:t>, …</a:t>
            </a:r>
          </a:p>
          <a:p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status</a:t>
            </a:r>
            <a:endParaRPr lang="de-DE" dirty="0"/>
          </a:p>
          <a:p>
            <a:pPr lvl="1"/>
            <a:r>
              <a:rPr lang="de-DE" dirty="0"/>
              <a:t>Lab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beeing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demos</a:t>
            </a:r>
            <a:r>
              <a:rPr lang="de-DE" dirty="0"/>
              <a:t> </a:t>
            </a:r>
            <a:r>
              <a:rPr lang="de-DE" dirty="0" err="1"/>
              <a:t>running</a:t>
            </a:r>
            <a:endParaRPr lang="de-DE" dirty="0"/>
          </a:p>
          <a:p>
            <a:pPr lvl="1"/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operators</a:t>
            </a:r>
            <a:endParaRPr lang="de-DE" dirty="0"/>
          </a:p>
          <a:p>
            <a:pPr lvl="2"/>
            <a:r>
              <a:rPr lang="de-DE" dirty="0"/>
              <a:t>AT&amp;T, Deutsche Telekom, </a:t>
            </a:r>
            <a:r>
              <a:rPr lang="de-DE" dirty="0" err="1"/>
              <a:t>Telefonica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SENDATE Open SDN/NFV Lab, Berlin </a:t>
            </a: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6382444" y="2194466"/>
            <a:ext cx="5470354" cy="3893068"/>
            <a:chOff x="5704814" y="1629420"/>
            <a:chExt cx="6232869" cy="4813106"/>
          </a:xfrm>
          <a:solidFill>
            <a:schemeClr val="bg1"/>
          </a:solidFill>
        </p:grpSpPr>
        <p:grpSp>
          <p:nvGrpSpPr>
            <p:cNvPr id="7" name="Gruppieren 6"/>
            <p:cNvGrpSpPr/>
            <p:nvPr/>
          </p:nvGrpSpPr>
          <p:grpSpPr>
            <a:xfrm>
              <a:off x="6082651" y="5038515"/>
              <a:ext cx="5855032" cy="1404011"/>
              <a:chOff x="628428" y="4158971"/>
              <a:chExt cx="9568004" cy="2294365"/>
            </a:xfrm>
            <a:grpFill/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53C5AD28-ACA8-4501-85AB-773A6ACBE0CD}"/>
                  </a:ext>
                </a:extLst>
              </p:cNvPr>
              <p:cNvSpPr/>
              <p:nvPr/>
            </p:nvSpPr>
            <p:spPr>
              <a:xfrm>
                <a:off x="3880543" y="4181067"/>
                <a:ext cx="3737729" cy="1100062"/>
              </a:xfrm>
              <a:prstGeom prst="ellipse">
                <a:avLst/>
              </a:prstGeom>
              <a:grpFill/>
              <a:ln w="28575">
                <a:solidFill>
                  <a:srgbClr val="00000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700"/>
              </a:p>
            </p:txBody>
          </p:sp>
          <p:sp>
            <p:nvSpPr>
              <p:cNvPr id="37" name="Achteck 36">
                <a:extLst>
                  <a:ext uri="{FF2B5EF4-FFF2-40B4-BE49-F238E27FC236}">
                    <a16:creationId xmlns:a16="http://schemas.microsoft.com/office/drawing/2014/main" id="{C0350A88-34C8-4D6F-8E4F-7A75407A24E1}"/>
                  </a:ext>
                </a:extLst>
              </p:cNvPr>
              <p:cNvSpPr/>
              <p:nvPr/>
            </p:nvSpPr>
            <p:spPr>
              <a:xfrm rot="16200000">
                <a:off x="3593207" y="4416236"/>
                <a:ext cx="1102286" cy="587755"/>
              </a:xfrm>
              <a:prstGeom prst="octagon">
                <a:avLst/>
              </a:prstGeom>
              <a:grpFill/>
              <a:ln w="28575">
                <a:solidFill>
                  <a:srgbClr val="00000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b="1" kern="0">
                    <a:solidFill>
                      <a:sysClr val="windowText" lastClr="000000"/>
                    </a:solidFill>
                    <a:latin typeface="Arial" charset="0"/>
                  </a:rPr>
                  <a:t>ROADM</a:t>
                </a:r>
              </a:p>
            </p:txBody>
          </p:sp>
          <p:sp>
            <p:nvSpPr>
              <p:cNvPr id="38" name="Achteck 37">
                <a:extLst>
                  <a:ext uri="{FF2B5EF4-FFF2-40B4-BE49-F238E27FC236}">
                    <a16:creationId xmlns:a16="http://schemas.microsoft.com/office/drawing/2014/main" id="{44D91447-FB3F-4631-AB53-7829BA2366C1}"/>
                  </a:ext>
                </a:extLst>
              </p:cNvPr>
              <p:cNvSpPr/>
              <p:nvPr/>
            </p:nvSpPr>
            <p:spPr>
              <a:xfrm>
                <a:off x="5180070" y="5117172"/>
                <a:ext cx="1102285" cy="587755"/>
              </a:xfrm>
              <a:prstGeom prst="octagon">
                <a:avLst/>
              </a:prstGeom>
              <a:grpFill/>
              <a:ln w="28575">
                <a:solidFill>
                  <a:srgbClr val="00000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700" b="1" kern="0">
                    <a:solidFill>
                      <a:sysClr val="windowText" lastClr="000000"/>
                    </a:solidFill>
                    <a:latin typeface="Arial" charset="0"/>
                  </a:rPr>
                  <a:t>ROADM</a:t>
                </a:r>
                <a:endParaRPr lang="de-DE" sz="700"/>
              </a:p>
            </p:txBody>
          </p:sp>
          <p:sp>
            <p:nvSpPr>
              <p:cNvPr id="39" name="Achteck 38">
                <a:extLst>
                  <a:ext uri="{FF2B5EF4-FFF2-40B4-BE49-F238E27FC236}">
                    <a16:creationId xmlns:a16="http://schemas.microsoft.com/office/drawing/2014/main" id="{67DE742B-13FC-4091-B1DB-FD9310D2C907}"/>
                  </a:ext>
                </a:extLst>
              </p:cNvPr>
              <p:cNvSpPr/>
              <p:nvPr/>
            </p:nvSpPr>
            <p:spPr>
              <a:xfrm rot="16200000" flipH="1">
                <a:off x="6773251" y="4427738"/>
                <a:ext cx="1102285" cy="587755"/>
              </a:xfrm>
              <a:prstGeom prst="octagon">
                <a:avLst/>
              </a:prstGeom>
              <a:grpFill/>
              <a:ln w="28575">
                <a:solidFill>
                  <a:srgbClr val="00000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700" b="1" kern="0">
                    <a:solidFill>
                      <a:sysClr val="windowText" lastClr="000000"/>
                    </a:solidFill>
                    <a:latin typeface="Arial" charset="0"/>
                  </a:rPr>
                  <a:t>ROADM</a:t>
                </a:r>
              </a:p>
            </p:txBody>
          </p:sp>
          <p:cxnSp>
            <p:nvCxnSpPr>
              <p:cNvPr id="40" name="Gerader Verbinder 39">
                <a:extLst>
                  <a:ext uri="{FF2B5EF4-FFF2-40B4-BE49-F238E27FC236}">
                    <a16:creationId xmlns:a16="http://schemas.microsoft.com/office/drawing/2014/main" id="{73EBF255-CA17-4197-9C13-A72549C2DB42}"/>
                  </a:ext>
                </a:extLst>
              </p:cNvPr>
              <p:cNvCxnSpPr/>
              <p:nvPr/>
            </p:nvCxnSpPr>
            <p:spPr>
              <a:xfrm>
                <a:off x="7606580" y="4708892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024FA18A-1735-4D02-8CEE-A65DF16B8F08}"/>
                  </a:ext>
                </a:extLst>
              </p:cNvPr>
              <p:cNvSpPr/>
              <p:nvPr/>
            </p:nvSpPr>
            <p:spPr bwMode="auto">
              <a:xfrm>
                <a:off x="7964288" y="4264751"/>
                <a:ext cx="936000" cy="936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180975" indent="-180975" algn="ctr">
                  <a:defRPr/>
                </a:pPr>
                <a:r>
                  <a:rPr lang="en-GB" sz="800" b="1" kern="0" dirty="0">
                    <a:solidFill>
                      <a:sysClr val="windowText" lastClr="000000"/>
                    </a:solidFill>
                    <a:latin typeface="Arial" charset="0"/>
                  </a:rPr>
                  <a:t>DC</a:t>
                </a:r>
              </a:p>
              <a:p>
                <a:pPr marL="180975" indent="-180975" algn="ctr">
                  <a:defRPr/>
                </a:pPr>
                <a:r>
                  <a:rPr lang="en-GB" sz="800" b="1" kern="0" dirty="0">
                    <a:solidFill>
                      <a:sysClr val="windowText" lastClr="000000"/>
                    </a:solidFill>
                    <a:latin typeface="Arial" charset="0"/>
                  </a:rPr>
                  <a:t>Switch</a:t>
                </a:r>
              </a:p>
            </p:txBody>
          </p:sp>
          <p:cxnSp>
            <p:nvCxnSpPr>
              <p:cNvPr id="42" name="Gerader Verbinder 41">
                <a:extLst>
                  <a:ext uri="{FF2B5EF4-FFF2-40B4-BE49-F238E27FC236}">
                    <a16:creationId xmlns:a16="http://schemas.microsoft.com/office/drawing/2014/main" id="{0BFD712C-5D99-4873-97E9-5EA85CEDA62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551212" y="5884927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>
                <a:extLst>
                  <a:ext uri="{FF2B5EF4-FFF2-40B4-BE49-F238E27FC236}">
                    <a16:creationId xmlns:a16="http://schemas.microsoft.com/office/drawing/2014/main" id="{1DD51318-7C32-4F62-873D-72BAC396E84F}"/>
                  </a:ext>
                </a:extLst>
              </p:cNvPr>
              <p:cNvCxnSpPr/>
              <p:nvPr/>
            </p:nvCxnSpPr>
            <p:spPr>
              <a:xfrm>
                <a:off x="8905136" y="4696655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A1915C4B-3642-485B-96DB-704567D71C85}"/>
                  </a:ext>
                </a:extLst>
              </p:cNvPr>
              <p:cNvSpPr/>
              <p:nvPr/>
            </p:nvSpPr>
            <p:spPr bwMode="auto">
              <a:xfrm>
                <a:off x="9260432" y="4264751"/>
                <a:ext cx="936000" cy="936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lvl="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808080"/>
                  </a:buClr>
                  <a:defRPr/>
                </a:pPr>
                <a:r>
                  <a:rPr lang="en-GB" sz="700" b="1" kern="0" dirty="0" err="1">
                    <a:solidFill>
                      <a:sysClr val="windowText" lastClr="000000"/>
                    </a:solidFill>
                    <a:latin typeface="Arial" charset="0"/>
                  </a:rPr>
                  <a:t>vEPC</a:t>
                </a:r>
                <a:endParaRPr kumimoji="0" lang="de-DE" sz="7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cxnSp>
            <p:nvCxnSpPr>
              <p:cNvPr id="47" name="Gerader Verbinder 46">
                <a:extLst>
                  <a:ext uri="{FF2B5EF4-FFF2-40B4-BE49-F238E27FC236}">
                    <a16:creationId xmlns:a16="http://schemas.microsoft.com/office/drawing/2014/main" id="{51F0AA6F-6EE4-4742-B0F2-65720F7EA331}"/>
                  </a:ext>
                </a:extLst>
              </p:cNvPr>
              <p:cNvCxnSpPr/>
              <p:nvPr/>
            </p:nvCxnSpPr>
            <p:spPr>
              <a:xfrm>
                <a:off x="1341924" y="4696695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0C1CAD27-C768-4CA7-806F-C3A751B3E6E9}"/>
                  </a:ext>
                </a:extLst>
              </p:cNvPr>
              <p:cNvSpPr/>
              <p:nvPr/>
            </p:nvSpPr>
            <p:spPr bwMode="auto">
              <a:xfrm>
                <a:off x="628428" y="4336735"/>
                <a:ext cx="720000" cy="720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lvl="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808080"/>
                  </a:buClr>
                  <a:defRPr/>
                </a:pPr>
                <a:r>
                  <a:rPr lang="en-GB" sz="700" b="1" kern="0" dirty="0">
                    <a:solidFill>
                      <a:sysClr val="windowText" lastClr="000000"/>
                    </a:solidFill>
                    <a:latin typeface="Arial" charset="0"/>
                  </a:rPr>
                  <a:t>RRH</a:t>
                </a:r>
                <a:endParaRPr kumimoji="0" lang="de-DE" sz="7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cxnSp>
            <p:nvCxnSpPr>
              <p:cNvPr id="50" name="Gerader Verbinder 49">
                <a:extLst>
                  <a:ext uri="{FF2B5EF4-FFF2-40B4-BE49-F238E27FC236}">
                    <a16:creationId xmlns:a16="http://schemas.microsoft.com/office/drawing/2014/main" id="{96C496B3-F860-421F-835A-AB41AEFF2F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1667" y="6075098"/>
                <a:ext cx="839545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>
                <a:extLst>
                  <a:ext uri="{FF2B5EF4-FFF2-40B4-BE49-F238E27FC236}">
                    <a16:creationId xmlns:a16="http://schemas.microsoft.com/office/drawing/2014/main" id="{5F78901A-2DFB-4292-8E8E-73A78F6D5039}"/>
                  </a:ext>
                </a:extLst>
              </p:cNvPr>
              <p:cNvCxnSpPr/>
              <p:nvPr/>
            </p:nvCxnSpPr>
            <p:spPr>
              <a:xfrm>
                <a:off x="2399374" y="4740467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BD7DD4C6-F439-49E8-B9B4-776A11009FF1}"/>
                  </a:ext>
                </a:extLst>
              </p:cNvPr>
              <p:cNvSpPr/>
              <p:nvPr/>
            </p:nvSpPr>
            <p:spPr bwMode="auto">
              <a:xfrm>
                <a:off x="1685878" y="4366959"/>
                <a:ext cx="720000" cy="720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180975" indent="-180975" algn="ctr"/>
                <a:r>
                  <a:rPr lang="en-GB" sz="800" b="1" kern="0" dirty="0" err="1">
                    <a:solidFill>
                      <a:srgbClr val="000000"/>
                    </a:solidFill>
                    <a:latin typeface="Arial" charset="0"/>
                  </a:rPr>
                  <a:t>vBBU</a:t>
                </a:r>
                <a:endParaRPr lang="de-DE" sz="1000" b="1" kern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cxnSp>
            <p:nvCxnSpPr>
              <p:cNvPr id="54" name="Gerader Verbinder 53">
                <a:extLst>
                  <a:ext uri="{FF2B5EF4-FFF2-40B4-BE49-F238E27FC236}">
                    <a16:creationId xmlns:a16="http://schemas.microsoft.com/office/drawing/2014/main" id="{070B75CD-6400-4001-A51B-2DA29585E787}"/>
                  </a:ext>
                </a:extLst>
              </p:cNvPr>
              <p:cNvCxnSpPr/>
              <p:nvPr/>
            </p:nvCxnSpPr>
            <p:spPr>
              <a:xfrm>
                <a:off x="3478459" y="4740467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7A1A516F-EAE1-49A4-A376-9F1E745E4CB2}"/>
                  </a:ext>
                </a:extLst>
              </p:cNvPr>
              <p:cNvSpPr/>
              <p:nvPr/>
            </p:nvSpPr>
            <p:spPr bwMode="auto">
              <a:xfrm>
                <a:off x="2764963" y="4366959"/>
                <a:ext cx="720000" cy="720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180975" indent="-180975" algn="ctr"/>
                <a:r>
                  <a:rPr lang="de-DE" sz="1000" kern="0" baseline="30000" dirty="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en-GB" sz="800" b="1" kern="0" dirty="0" err="1">
                    <a:solidFill>
                      <a:sysClr val="windowText" lastClr="000000"/>
                    </a:solidFill>
                    <a:latin typeface="Arial" charset="0"/>
                  </a:rPr>
                  <a:t>OvS</a:t>
                </a:r>
                <a:endParaRPr lang="de-DE" sz="1000" kern="0" baseline="300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cxnSp>
            <p:nvCxnSpPr>
              <p:cNvPr id="57" name="Gerader Verbinder 56">
                <a:extLst>
                  <a:ext uri="{FF2B5EF4-FFF2-40B4-BE49-F238E27FC236}">
                    <a16:creationId xmlns:a16="http://schemas.microsoft.com/office/drawing/2014/main" id="{F73AD554-F06F-43E2-8E38-5EDA39286BE0}"/>
                  </a:ext>
                </a:extLst>
              </p:cNvPr>
              <p:cNvCxnSpPr/>
              <p:nvPr/>
            </p:nvCxnSpPr>
            <p:spPr>
              <a:xfrm>
                <a:off x="2761843" y="6063072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id="{E452C74B-1C97-4BAC-8935-8F060B4B1561}"/>
                  </a:ext>
                </a:extLst>
              </p:cNvPr>
              <p:cNvSpPr/>
              <p:nvPr/>
            </p:nvSpPr>
            <p:spPr bwMode="auto">
              <a:xfrm>
                <a:off x="2048347" y="5703112"/>
                <a:ext cx="720000" cy="720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808080"/>
                  </a:buClr>
                  <a:defRPr/>
                </a:pPr>
                <a:r>
                  <a:rPr lang="en-GB" sz="700" b="1" kern="0" dirty="0">
                    <a:solidFill>
                      <a:sysClr val="windowText" lastClr="000000"/>
                    </a:solidFill>
                    <a:latin typeface="Arial" charset="0"/>
                  </a:rPr>
                  <a:t>RRH</a:t>
                </a:r>
              </a:p>
            </p:txBody>
          </p:sp>
          <p:cxnSp>
            <p:nvCxnSpPr>
              <p:cNvPr id="60" name="Gerader Verbinder 59">
                <a:extLst>
                  <a:ext uri="{FF2B5EF4-FFF2-40B4-BE49-F238E27FC236}">
                    <a16:creationId xmlns:a16="http://schemas.microsoft.com/office/drawing/2014/main" id="{7D540B21-0310-4C42-9AF0-527F6F0228B1}"/>
                  </a:ext>
                </a:extLst>
              </p:cNvPr>
              <p:cNvCxnSpPr/>
              <p:nvPr/>
            </p:nvCxnSpPr>
            <p:spPr>
              <a:xfrm>
                <a:off x="3819293" y="6106844"/>
                <a:ext cx="36000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49151447-8D6C-4B0E-8553-1EFBAB9FFC81}"/>
                  </a:ext>
                </a:extLst>
              </p:cNvPr>
              <p:cNvSpPr/>
              <p:nvPr/>
            </p:nvSpPr>
            <p:spPr bwMode="auto">
              <a:xfrm>
                <a:off x="3105797" y="5733336"/>
                <a:ext cx="720000" cy="720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lvl="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808080"/>
                  </a:buClr>
                  <a:defRPr/>
                </a:pPr>
                <a:r>
                  <a:rPr lang="en-GB" sz="700" b="1" kern="0" dirty="0">
                    <a:solidFill>
                      <a:sysClr val="windowText" lastClr="000000"/>
                    </a:solidFill>
                    <a:latin typeface="Arial" charset="0"/>
                  </a:rPr>
                  <a:t>BBU</a:t>
                </a:r>
                <a:endParaRPr kumimoji="0" lang="de-DE" sz="7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D5178718-DFE3-40E0-8CB9-FE32AF8FD254}"/>
                  </a:ext>
                </a:extLst>
              </p:cNvPr>
              <p:cNvSpPr/>
              <p:nvPr/>
            </p:nvSpPr>
            <p:spPr bwMode="auto">
              <a:xfrm>
                <a:off x="4184882" y="5733336"/>
                <a:ext cx="720000" cy="720000"/>
              </a:xfrm>
              <a:prstGeom prst="rect">
                <a:avLst/>
              </a:prstGeom>
              <a:grpFill/>
              <a:ln w="28575" cap="sq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180975" indent="-180975" algn="ctr">
                  <a:defRPr/>
                </a:pPr>
                <a:r>
                  <a:rPr lang="en-GB" sz="700" b="1" kern="0" dirty="0">
                    <a:solidFill>
                      <a:sysClr val="windowText" lastClr="000000"/>
                    </a:solidFill>
                    <a:latin typeface="Arial" charset="0"/>
                  </a:rPr>
                  <a:t>Cell-</a:t>
                </a:r>
              </a:p>
              <a:p>
                <a:pPr marL="180975" indent="-180975" algn="ctr">
                  <a:defRPr/>
                </a:pPr>
                <a:r>
                  <a:rPr lang="en-GB" sz="700" b="1" kern="0" dirty="0">
                    <a:solidFill>
                      <a:sysClr val="windowText" lastClr="000000"/>
                    </a:solidFill>
                    <a:latin typeface="Arial" charset="0"/>
                  </a:rPr>
                  <a:t>site</a:t>
                </a:r>
              </a:p>
              <a:p>
                <a:pPr marL="180975" indent="-180975" algn="ctr">
                  <a:defRPr/>
                </a:pPr>
                <a:r>
                  <a:rPr lang="en-GB" sz="700" b="1" kern="0" dirty="0">
                    <a:solidFill>
                      <a:sysClr val="windowText" lastClr="000000"/>
                    </a:solidFill>
                    <a:latin typeface="Arial" charset="0"/>
                  </a:rPr>
                  <a:t>Switch</a:t>
                </a:r>
              </a:p>
            </p:txBody>
          </p:sp>
        </p:grpSp>
        <p:sp>
          <p:nvSpPr>
            <p:cNvPr id="8" name="Rechteck 7"/>
            <p:cNvSpPr/>
            <p:nvPr/>
          </p:nvSpPr>
          <p:spPr bwMode="auto">
            <a:xfrm>
              <a:off x="7278063" y="4132990"/>
              <a:ext cx="4260822" cy="532603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08080"/>
                </a:buClr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" name="Text Box 2134"/>
            <p:cNvSpPr txBox="1">
              <a:spLocks noChangeArrowheads="1"/>
            </p:cNvSpPr>
            <p:nvPr/>
          </p:nvSpPr>
          <p:spPr bwMode="auto">
            <a:xfrm>
              <a:off x="8589566" y="4177286"/>
              <a:ext cx="2734678" cy="45660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9" tIns="45715" rIns="91429" bIns="45715">
              <a:spAutoFit/>
            </a:bodyPr>
            <a:lstStyle/>
            <a:p>
              <a:pPr marL="180975" indent="-180975" algn="ctr">
                <a:defRPr/>
              </a:pPr>
              <a:r>
                <a:rPr lang="en-GB" sz="900" b="1" kern="0">
                  <a:solidFill>
                    <a:sysClr val="windowText" lastClr="000000"/>
                  </a:solidFill>
                  <a:latin typeface="Arial" charset="0"/>
                </a:rPr>
                <a:t>SDN-Controller</a:t>
              </a:r>
            </a:p>
            <a:p>
              <a:pPr marL="180975" indent="-180975" algn="ctr">
                <a:defRPr/>
              </a:pPr>
              <a:r>
                <a:rPr lang="en-GB" sz="900" b="1" kern="0" err="1">
                  <a:solidFill>
                    <a:sysClr val="windowText" lastClr="000000"/>
                  </a:solidFill>
                  <a:latin typeface="Arial" charset="0"/>
                </a:rPr>
                <a:t>OpenDaylight</a:t>
              </a:r>
              <a:r>
                <a:rPr lang="en-GB" sz="900" b="1" kern="0">
                  <a:solidFill>
                    <a:sysClr val="windowText" lastClr="000000"/>
                  </a:solidFill>
                  <a:latin typeface="Arial" charset="0"/>
                </a:rPr>
                <a:t> (ODL)</a:t>
              </a:r>
            </a:p>
          </p:txBody>
        </p:sp>
        <p:sp>
          <p:nvSpPr>
            <p:cNvPr id="10" name="Text Box 2134">
              <a:extLst>
                <a:ext uri="{FF2B5EF4-FFF2-40B4-BE49-F238E27FC236}">
                  <a16:creationId xmlns:a16="http://schemas.microsoft.com/office/drawing/2014/main" id="{7C2254A7-4327-4FF6-B651-A9097D5516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57048" y="3083508"/>
              <a:ext cx="1531291" cy="285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9" tIns="45715" rIns="91429" bIns="45715">
              <a:spAutoFit/>
            </a:bodyPr>
            <a:lstStyle/>
            <a:p>
              <a:pPr marL="180975" indent="-180975">
                <a:defRPr/>
              </a:pPr>
              <a:r>
                <a:rPr lang="en-GB" sz="900" b="1" kern="0">
                  <a:solidFill>
                    <a:sysClr val="windowText" lastClr="000000"/>
                  </a:solidFill>
                  <a:latin typeface="Arial" charset="0"/>
                </a:rPr>
                <a:t>SDN Network Apps</a:t>
              </a:r>
            </a:p>
          </p:txBody>
        </p:sp>
        <p:sp>
          <p:nvSpPr>
            <p:cNvPr id="11" name="Text Box 2134">
              <a:extLst>
                <a:ext uri="{FF2B5EF4-FFF2-40B4-BE49-F238E27FC236}">
                  <a16:creationId xmlns:a16="http://schemas.microsoft.com/office/drawing/2014/main" id="{764A2FB9-BC60-40B8-8ABC-374AF7DDD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4814" y="3861374"/>
              <a:ext cx="1540488" cy="285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9" tIns="45715" rIns="91429" bIns="45715">
              <a:spAutoFit/>
            </a:bodyPr>
            <a:lstStyle/>
            <a:p>
              <a:pPr marL="180975" indent="-180975">
                <a:defRPr/>
              </a:pPr>
              <a:r>
                <a:rPr lang="en-GB" sz="900" b="1" kern="0">
                  <a:solidFill>
                    <a:sysClr val="windowText" lastClr="000000"/>
                  </a:solidFill>
                  <a:latin typeface="Arial" charset="0"/>
                </a:rPr>
                <a:t>RESTCONF / YANG</a:t>
              </a:r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8E40596B-A76C-4875-845D-EDCB924AFEF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26299" y="3994554"/>
              <a:ext cx="26630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E7D84D2B-4361-4AC8-AB8E-5529EC9C5E1B}"/>
                </a:ext>
              </a:extLst>
            </p:cNvPr>
            <p:cNvSpPr/>
            <p:nvPr/>
          </p:nvSpPr>
          <p:spPr bwMode="auto">
            <a:xfrm>
              <a:off x="7297989" y="3324167"/>
              <a:ext cx="532603" cy="532603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180975" indent="-180975" algn="ctr">
                <a:defRPr/>
              </a:pPr>
              <a:r>
                <a:rPr kumimoji="0" lang="de-DE" sz="10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NE</a:t>
              </a:r>
            </a:p>
            <a:p>
              <a:pPr marL="180975" indent="-180975" algn="ctr">
                <a:defRPr/>
              </a:pP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Mgmt.</a:t>
              </a: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A5C07C79-DE8A-451F-A85E-89901E2AC2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20482" y="3999099"/>
              <a:ext cx="26630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BCCCA2F8-836F-4D27-899C-010CC915B48A}"/>
                </a:ext>
              </a:extLst>
            </p:cNvPr>
            <p:cNvSpPr/>
            <p:nvPr/>
          </p:nvSpPr>
          <p:spPr bwMode="auto">
            <a:xfrm>
              <a:off x="8092171" y="3328712"/>
              <a:ext cx="532603" cy="532604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808080"/>
                </a:buClr>
                <a:defRPr/>
              </a:pPr>
              <a:r>
                <a:rPr kumimoji="0" lang="de-DE" sz="10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FM</a:t>
              </a:r>
              <a:endParaRPr kumimoji="0" lang="de-DE" sz="1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115DA7FF-B389-41A3-83A2-4EC57EC6DD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019474" y="3994554"/>
              <a:ext cx="26630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8E8A004D-B108-4271-8EC2-715B7842F0F0}"/>
                </a:ext>
              </a:extLst>
            </p:cNvPr>
            <p:cNvSpPr/>
            <p:nvPr/>
          </p:nvSpPr>
          <p:spPr bwMode="auto">
            <a:xfrm>
              <a:off x="8891164" y="3324167"/>
              <a:ext cx="532603" cy="532603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808080"/>
                </a:buClr>
                <a:defRPr/>
              </a:pP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PM</a:t>
              </a:r>
              <a:endParaRPr kumimoji="0" lang="de-DE" sz="1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B7ED6E8-397D-4672-B9D3-CD58071F74B7}"/>
                </a:ext>
              </a:extLst>
            </p:cNvPr>
            <p:cNvSpPr/>
            <p:nvPr/>
          </p:nvSpPr>
          <p:spPr bwMode="auto">
            <a:xfrm>
              <a:off x="7248502" y="1629420"/>
              <a:ext cx="3025642" cy="532603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08080"/>
                </a:buClr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540FBA37-E1EA-4915-9F7D-9941734E8523}"/>
                </a:ext>
              </a:extLst>
            </p:cNvPr>
            <p:cNvCxnSpPr>
              <a:cxnSpLocks/>
            </p:cNvCxnSpPr>
            <p:nvPr/>
          </p:nvCxnSpPr>
          <p:spPr>
            <a:xfrm>
              <a:off x="7559450" y="2162023"/>
              <a:ext cx="0" cy="1167371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4217E28F-3BEB-4E96-9E6A-F2C605AD8ADC}"/>
                </a:ext>
              </a:extLst>
            </p:cNvPr>
            <p:cNvCxnSpPr>
              <a:cxnSpLocks/>
            </p:cNvCxnSpPr>
            <p:nvPr/>
          </p:nvCxnSpPr>
          <p:spPr>
            <a:xfrm>
              <a:off x="8353632" y="2162023"/>
              <a:ext cx="0" cy="1171915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A9AD139B-49D6-4073-9690-4EDB41CF362B}"/>
                </a:ext>
              </a:extLst>
            </p:cNvPr>
            <p:cNvCxnSpPr>
              <a:cxnSpLocks/>
            </p:cNvCxnSpPr>
            <p:nvPr/>
          </p:nvCxnSpPr>
          <p:spPr>
            <a:xfrm>
              <a:off x="9152625" y="2162023"/>
              <a:ext cx="0" cy="1167371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 Box 2134">
              <a:extLst>
                <a:ext uri="{FF2B5EF4-FFF2-40B4-BE49-F238E27FC236}">
                  <a16:creationId xmlns:a16="http://schemas.microsoft.com/office/drawing/2014/main" id="{C87DA572-7E0D-474A-9DA8-C1F9582F18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8831" y="1748123"/>
              <a:ext cx="1304983" cy="285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9" tIns="45715" rIns="91429" bIns="45715">
              <a:spAutoFit/>
            </a:bodyPr>
            <a:lstStyle/>
            <a:p>
              <a:pPr marL="180975" indent="-180975" algn="ctr">
                <a:defRPr/>
              </a:pPr>
              <a:r>
                <a:rPr lang="en-GB" sz="900" b="1" kern="0">
                  <a:solidFill>
                    <a:sysClr val="windowText" lastClr="000000"/>
                  </a:solidFill>
                  <a:latin typeface="Arial" charset="0"/>
                </a:rPr>
                <a:t>ONAP</a:t>
              </a:r>
            </a:p>
          </p:txBody>
        </p:sp>
        <p:sp>
          <p:nvSpPr>
            <p:cNvPr id="23" name="Text Box 2134">
              <a:extLst>
                <a:ext uri="{FF2B5EF4-FFF2-40B4-BE49-F238E27FC236}">
                  <a16:creationId xmlns:a16="http://schemas.microsoft.com/office/drawing/2014/main" id="{2213775F-480D-4412-A88A-D72E8BBAB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57048" y="2215348"/>
              <a:ext cx="1488253" cy="285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9" tIns="45715" rIns="91429" bIns="45715">
              <a:spAutoFit/>
            </a:bodyPr>
            <a:lstStyle/>
            <a:p>
              <a:pPr marL="180975" indent="-180975">
                <a:defRPr/>
              </a:pPr>
              <a:r>
                <a:rPr lang="en-GB" sz="900" b="1" kern="0">
                  <a:solidFill>
                    <a:sysClr val="windowText" lastClr="000000"/>
                  </a:solidFill>
                  <a:latin typeface="Arial" charset="0"/>
                </a:rPr>
                <a:t>ONAP Interfaces</a:t>
              </a:r>
            </a:p>
          </p:txBody>
        </p: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77440048-E545-4EC3-9857-FF7BFE63A1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04495" y="3999780"/>
              <a:ext cx="26630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C4787BDC-210C-44EE-8CBB-B1BD78782863}"/>
                </a:ext>
              </a:extLst>
            </p:cNvPr>
            <p:cNvSpPr/>
            <p:nvPr/>
          </p:nvSpPr>
          <p:spPr bwMode="auto">
            <a:xfrm>
              <a:off x="10497858" y="3329393"/>
              <a:ext cx="1065205" cy="532603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180975" indent="-180975" algn="ctr">
                <a:defRPr/>
              </a:pP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Optical Path</a:t>
              </a:r>
            </a:p>
            <a:p>
              <a:pPr marL="180975" indent="-180975" algn="ctr">
                <a:defRPr/>
              </a:pP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Mgmt.</a:t>
              </a:r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F39C584-CB2E-40D8-8B61-BC3EAA7918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04376" y="3205332"/>
              <a:ext cx="26630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3EE5E9FA-8031-47C1-957A-729087FE0E4A}"/>
                </a:ext>
              </a:extLst>
            </p:cNvPr>
            <p:cNvSpPr/>
            <p:nvPr/>
          </p:nvSpPr>
          <p:spPr bwMode="auto">
            <a:xfrm>
              <a:off x="9752013" y="2534945"/>
              <a:ext cx="1810932" cy="532603"/>
            </a:xfrm>
            <a:prstGeom prst="rect">
              <a:avLst/>
            </a:prstGeom>
            <a:grpFill/>
            <a:ln w="28575" cap="sq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180975" indent="-180975" algn="ctr">
                <a:defRPr/>
              </a:pPr>
              <a:r>
                <a:rPr kumimoji="0" lang="de-DE" sz="10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Ethernet Path</a:t>
              </a:r>
            </a:p>
            <a:p>
              <a:pPr marL="180975" indent="-180975" algn="ctr">
                <a:defRPr/>
              </a:pPr>
              <a:r>
                <a:rPr lang="en-GB" sz="1000" b="1" kern="0" dirty="0">
                  <a:solidFill>
                    <a:sysClr val="windowText" lastClr="000000"/>
                  </a:solidFill>
                  <a:latin typeface="Arial" charset="0"/>
                </a:rPr>
                <a:t>Mgmt.</a:t>
              </a:r>
            </a:p>
          </p:txBody>
        </p: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277BC85B-A001-4EF1-93B2-C09C818D3431}"/>
                </a:ext>
              </a:extLst>
            </p:cNvPr>
            <p:cNvCxnSpPr>
              <a:cxnSpLocks/>
            </p:cNvCxnSpPr>
            <p:nvPr/>
          </p:nvCxnSpPr>
          <p:spPr>
            <a:xfrm>
              <a:off x="10071610" y="3072182"/>
              <a:ext cx="0" cy="106074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6696" y="4300606"/>
              <a:ext cx="1269877" cy="157553"/>
            </a:xfrm>
            <a:prstGeom prst="rect">
              <a:avLst/>
            </a:prstGeom>
            <a:grpFill/>
          </p:spPr>
        </p:pic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3747" y="1779353"/>
              <a:ext cx="996019" cy="212899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84419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NDATE -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0407_PLANETS-Template.potx" id="{600A080B-DA40-424A-A52C-6E4D39C24B5D}" vid="{33010848-3EBE-4887-827F-2113EF7358FB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320BDB6B674F4C8463B14D7768D4FD" ma:contentTypeVersion="2" ma:contentTypeDescription="Create a new document." ma:contentTypeScope="" ma:versionID="0f941535051e7b52ca3fb9182e61d6cc">
  <xsd:schema xmlns:xsd="http://www.w3.org/2001/XMLSchema" xmlns:xs="http://www.w3.org/2001/XMLSchema" xmlns:p="http://schemas.microsoft.com/office/2006/metadata/properties" xmlns:ns2="b037e21f-6d29-4e0c-81fc-966b177eeef5" targetNamespace="http://schemas.microsoft.com/office/2006/metadata/properties" ma:root="true" ma:fieldsID="24c213ec1240ec20e64646ed5cf4a4df" ns2:_="">
    <xsd:import namespace="b037e21f-6d29-4e0c-81fc-966b177eee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37e21f-6d29-4e0c-81fc-966b177eee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AFE895-464E-4340-B34D-4D7FBE35D3AA}">
  <ds:schemaRefs>
    <ds:schemaRef ds:uri="http://purl.org/dc/elements/1.1/"/>
    <ds:schemaRef ds:uri="http://schemas.microsoft.com/office/2006/metadata/properties"/>
    <ds:schemaRef ds:uri="b037e21f-6d29-4e0c-81fc-966b177eeef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38A22F7-EA74-4EF8-87F4-64E889C683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DEBEA9-5524-4020-9B1A-2EC3EF2F8F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37e21f-6d29-4e0c-81fc-966b177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</Words>
  <Application>Microsoft Office PowerPoint</Application>
  <PresentationFormat>Custom</PresentationFormat>
  <Paragraphs>131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Unicode MS</vt:lpstr>
      <vt:lpstr>Century Gothic</vt:lpstr>
      <vt:lpstr>Corbel</vt:lpstr>
      <vt:lpstr>Nokia Pure Headline Extra Bold</vt:lpstr>
      <vt:lpstr>Palatino Linotype</vt:lpstr>
      <vt:lpstr>Times New Roman</vt:lpstr>
      <vt:lpstr>SENDATE -Template</vt:lpstr>
      <vt:lpstr>SENDATE Mid-term Review WG Data Center</vt:lpstr>
      <vt:lpstr>Content</vt:lpstr>
      <vt:lpstr>Partners </vt:lpstr>
      <vt:lpstr>WG Networking – Workshops / Meetings &amp; Collaboration Activities</vt:lpstr>
      <vt:lpstr>WG Data Center Topics </vt:lpstr>
      <vt:lpstr>WG Data Center – Use Cases</vt:lpstr>
      <vt:lpstr>Representative DCs</vt:lpstr>
      <vt:lpstr>Datacenter toolchain and  information flow</vt:lpstr>
      <vt:lpstr>SENDATE Open SDN/NFV Lab, Berlin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2016-04-06T07:06:30Z</dcterms:created>
  <dcterms:modified xsi:type="dcterms:W3CDTF">2017-11-21T09:04:38Z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  <property fmtid="{D5CDD505-2E9C-101B-9397-08002B2CF9AE}" pid="3" name="ContentTypeId">
    <vt:lpwstr>0x010100FB320BDB6B674F4C8463B14D7768D4FD</vt:lpwstr>
  </property>
</Properties>
</file>