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83" r:id="rId5"/>
    <p:sldId id="310" r:id="rId6"/>
    <p:sldId id="298" r:id="rId7"/>
    <p:sldId id="307" r:id="rId8"/>
    <p:sldId id="308" r:id="rId9"/>
    <p:sldId id="311" r:id="rId10"/>
    <p:sldId id="312" r:id="rId11"/>
    <p:sldId id="313" r:id="rId12"/>
    <p:sldId id="292" r:id="rId13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4"/>
    <a:srgbClr val="EDF2F5"/>
    <a:srgbClr val="4D4D4D"/>
    <a:srgbClr val="A65528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9" autoAdjust="0"/>
    <p:restoredTop sz="86470" autoAdjust="0"/>
  </p:normalViewPr>
  <p:slideViewPr>
    <p:cSldViewPr showGuides="1">
      <p:cViewPr varScale="1">
        <p:scale>
          <a:sx n="163" d="100"/>
          <a:sy n="163" d="100"/>
        </p:scale>
        <p:origin x="690" y="13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11/20/2017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11/20/2017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pPr/>
              <a:t>20.11.2017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Lars Dembeck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Mid-term Review</a:t>
            </a:r>
            <a:br>
              <a:rPr lang="en-US" dirty="0"/>
            </a:br>
            <a:r>
              <a:rPr lang="en-US" dirty="0"/>
              <a:t>WG Networking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/>
          <a:lstStyle/>
          <a:p>
            <a:r>
              <a:rPr lang="en-US" dirty="0"/>
              <a:t>Kick-off meeting, Berlin, 18.10.2016</a:t>
            </a:r>
          </a:p>
          <a:p>
            <a:pPr lvl="1"/>
            <a:r>
              <a:rPr lang="en-US" dirty="0"/>
              <a:t>All partners</a:t>
            </a:r>
          </a:p>
          <a:p>
            <a:pPr lvl="1"/>
            <a:r>
              <a:rPr lang="en-US" dirty="0"/>
              <a:t>Definition of 4 clusters</a:t>
            </a:r>
          </a:p>
          <a:p>
            <a:r>
              <a:rPr lang="en-US" dirty="0"/>
              <a:t>Various workshops/meetings on different topics</a:t>
            </a:r>
          </a:p>
          <a:p>
            <a:pPr lvl="1"/>
            <a:r>
              <a:rPr lang="en-US" dirty="0" err="1"/>
              <a:t>Wuerzburg</a:t>
            </a:r>
            <a:r>
              <a:rPr lang="en-US" dirty="0"/>
              <a:t>, 28.2.2017; (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TU Darmstadt)</a:t>
            </a:r>
          </a:p>
          <a:p>
            <a:pPr lvl="1"/>
            <a:r>
              <a:rPr lang="en-US" dirty="0"/>
              <a:t>Workshop  on “SDN &amp; NFV for flexible network management”, 13.3.2017, </a:t>
            </a:r>
            <a:r>
              <a:rPr lang="en-US" dirty="0" err="1"/>
              <a:t>Goettingen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(organized by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Wuerzburg</a:t>
            </a:r>
            <a:r>
              <a:rPr lang="en-US" dirty="0"/>
              <a:t>, 16.3.2017; (</a:t>
            </a:r>
            <a:r>
              <a:rPr lang="en-US" dirty="0" err="1"/>
              <a:t>Infosim</a:t>
            </a:r>
            <a:r>
              <a:rPr lang="en-US" dirty="0"/>
              <a:t>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TU Darmstadt) </a:t>
            </a:r>
          </a:p>
          <a:p>
            <a:pPr lvl="1"/>
            <a:r>
              <a:rPr lang="en-US" dirty="0"/>
              <a:t>One WebEx session per cluster, May 9-12, (organized by cluster heads)</a:t>
            </a:r>
          </a:p>
          <a:p>
            <a:pPr lvl="1"/>
            <a:r>
              <a:rPr lang="en-US" dirty="0"/>
              <a:t>Workshop "Evaluation of SDN/NFV/SFC", 31.5.2017, Karlsruhe (organized by KIT)</a:t>
            </a:r>
          </a:p>
          <a:p>
            <a:pPr lvl="1"/>
            <a:r>
              <a:rPr lang="en-US" dirty="0"/>
              <a:t>Frankfurt, 17.7.2017 (</a:t>
            </a:r>
            <a:r>
              <a:rPr lang="en-US" dirty="0" err="1"/>
              <a:t>dacoso</a:t>
            </a:r>
            <a:r>
              <a:rPr lang="en-US" dirty="0"/>
              <a:t>, </a:t>
            </a:r>
            <a:r>
              <a:rPr lang="en-US" dirty="0" err="1"/>
              <a:t>Infosim</a:t>
            </a:r>
            <a:r>
              <a:rPr lang="en-US" dirty="0"/>
              <a:t>, KTH)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– Workshops/Meetings</a:t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733" y="4317035"/>
            <a:ext cx="2553327" cy="1702765"/>
          </a:xfrm>
          <a:prstGeom prst="rect">
            <a:avLst/>
          </a:prstGeom>
          <a:ln w="28575">
            <a:solidFill>
              <a:srgbClr val="A65528"/>
            </a:solidFill>
          </a:ln>
        </p:spPr>
      </p:pic>
    </p:spTree>
    <p:extLst>
      <p:ext uri="{BB962C8B-B14F-4D97-AF65-F5344CB8AC3E}">
        <p14:creationId xmlns:p14="http://schemas.microsoft.com/office/powerpoint/2010/main" val="198224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1"/>
            <a:ext cx="9421688" cy="432646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Physical layer networking </a:t>
            </a:r>
            <a:r>
              <a:rPr lang="en-US" dirty="0"/>
              <a:t>(Cluster leader: Yvan Pointurier, Nokia F)</a:t>
            </a:r>
          </a:p>
          <a:p>
            <a:pPr lvl="1"/>
            <a:r>
              <a:rPr lang="en-US" dirty="0"/>
              <a:t>Intelligent transient suppression</a:t>
            </a:r>
          </a:p>
          <a:p>
            <a:pPr lvl="2"/>
            <a:r>
              <a:rPr lang="en-US" dirty="0"/>
              <a:t>TU Dortmund, Coriant</a:t>
            </a:r>
          </a:p>
          <a:p>
            <a:pPr lvl="1"/>
            <a:r>
              <a:rPr lang="en-US" dirty="0"/>
              <a:t>Programmable optical interfaces</a:t>
            </a:r>
          </a:p>
          <a:p>
            <a:pPr lvl="2"/>
            <a:r>
              <a:rPr lang="en-US" dirty="0"/>
              <a:t>Nokia BL PS, Orange, </a:t>
            </a:r>
            <a:r>
              <a:rPr lang="en-US" dirty="0" err="1"/>
              <a:t>Uni</a:t>
            </a:r>
            <a:r>
              <a:rPr lang="en-US" dirty="0"/>
              <a:t> Rennes, </a:t>
            </a:r>
            <a:r>
              <a:rPr lang="en-US" dirty="0" err="1"/>
              <a:t>VectraWave</a:t>
            </a:r>
            <a:endParaRPr lang="en-US" dirty="0"/>
          </a:p>
          <a:p>
            <a:pPr lvl="1"/>
            <a:r>
              <a:rPr lang="en-US" dirty="0"/>
              <a:t>Impairment aware scalable network design</a:t>
            </a:r>
          </a:p>
          <a:p>
            <a:pPr lvl="2"/>
            <a:r>
              <a:rPr lang="en-US" dirty="0" err="1"/>
              <a:t>VPIphotonics</a:t>
            </a:r>
            <a:endParaRPr lang="en-US" dirty="0"/>
          </a:p>
          <a:p>
            <a:r>
              <a:rPr lang="en-US" b="1" dirty="0"/>
              <a:t>Architectures for intra/inter DC interconnect </a:t>
            </a:r>
            <a:r>
              <a:rPr lang="en-US" dirty="0"/>
              <a:t>(Cluster leader: Lars Dembeck, Nokia D St)</a:t>
            </a:r>
          </a:p>
          <a:p>
            <a:pPr lvl="1"/>
            <a:r>
              <a:rPr lang="en-US" dirty="0"/>
              <a:t>Intra DC architectures</a:t>
            </a:r>
          </a:p>
          <a:p>
            <a:pPr lvl="2"/>
            <a:r>
              <a:rPr lang="en-US" dirty="0"/>
              <a:t>KTH, ADVA, GWDG, TU Chemnitz</a:t>
            </a:r>
          </a:p>
          <a:p>
            <a:pPr lvl="1"/>
            <a:r>
              <a:rPr lang="en-US" dirty="0"/>
              <a:t>Interoperation between content, service and network provider</a:t>
            </a:r>
          </a:p>
          <a:p>
            <a:pPr lvl="2"/>
            <a:r>
              <a:rPr lang="en-US" dirty="0"/>
              <a:t>ADVA, GWDG, TU Chemnitz</a:t>
            </a:r>
          </a:p>
          <a:p>
            <a:pPr lvl="1"/>
            <a:r>
              <a:rPr lang="en-US" dirty="0"/>
              <a:t>Inter DC architectures</a:t>
            </a:r>
          </a:p>
          <a:p>
            <a:pPr lvl="2"/>
            <a:r>
              <a:rPr lang="en-US" dirty="0"/>
              <a:t>Nokia-BL St, </a:t>
            </a:r>
            <a:r>
              <a:rPr lang="en-US" dirty="0" err="1"/>
              <a:t>Creonic</a:t>
            </a:r>
            <a:r>
              <a:rPr lang="en-US" dirty="0"/>
              <a:t>, </a:t>
            </a:r>
            <a:r>
              <a:rPr lang="en-US" dirty="0" err="1"/>
              <a:t>IDPhotonics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- Clustering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9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SDN &amp; Virtualization </a:t>
            </a:r>
            <a:r>
              <a:rPr lang="en-US" dirty="0"/>
              <a:t>(Cluster leader: Michael Jarschel, Nokia D Mu)</a:t>
            </a:r>
          </a:p>
          <a:p>
            <a:pPr lvl="1"/>
            <a:r>
              <a:rPr lang="en-US" dirty="0"/>
              <a:t>Control plane</a:t>
            </a:r>
          </a:p>
          <a:p>
            <a:pPr lvl="2"/>
            <a:r>
              <a:rPr lang="en-US" dirty="0"/>
              <a:t>Thales, Nokia BL PS, Orange</a:t>
            </a:r>
          </a:p>
          <a:p>
            <a:pPr lvl="1"/>
            <a:r>
              <a:rPr lang="en-US" dirty="0"/>
              <a:t>Global OS</a:t>
            </a:r>
          </a:p>
          <a:p>
            <a:pPr lvl="2"/>
            <a:r>
              <a:rPr lang="en-US" dirty="0"/>
              <a:t>Orange, </a:t>
            </a:r>
            <a:r>
              <a:rPr lang="en-US" dirty="0" err="1"/>
              <a:t>Astellia</a:t>
            </a:r>
            <a:r>
              <a:rPr lang="en-US" dirty="0"/>
              <a:t>, Nokia BL PS, B-COM, IMT, INRIA</a:t>
            </a:r>
          </a:p>
          <a:p>
            <a:pPr lvl="1"/>
            <a:r>
              <a:rPr lang="en-US" dirty="0"/>
              <a:t>Orchestration  and management</a:t>
            </a:r>
          </a:p>
          <a:p>
            <a:pPr lvl="2"/>
            <a:r>
              <a:rPr lang="en-US" dirty="0" err="1"/>
              <a:t>Infosim</a:t>
            </a:r>
            <a:r>
              <a:rPr lang="en-US" dirty="0"/>
              <a:t>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VTT</a:t>
            </a:r>
          </a:p>
          <a:p>
            <a:pPr lvl="1"/>
            <a:r>
              <a:rPr lang="en-US" dirty="0"/>
              <a:t>Network reconfiguration</a:t>
            </a:r>
          </a:p>
          <a:p>
            <a:pPr lvl="2"/>
            <a:r>
              <a:rPr lang="en-US" dirty="0"/>
              <a:t>Nokia-BL St, </a:t>
            </a:r>
            <a:r>
              <a:rPr lang="en-US" dirty="0" err="1"/>
              <a:t>atesio</a:t>
            </a:r>
            <a:r>
              <a:rPr lang="en-US" dirty="0"/>
              <a:t>, </a:t>
            </a:r>
            <a:r>
              <a:rPr lang="en-US" dirty="0" err="1"/>
              <a:t>Uni</a:t>
            </a:r>
            <a:r>
              <a:rPr lang="en-US" dirty="0"/>
              <a:t> Stuttgart</a:t>
            </a:r>
          </a:p>
          <a:p>
            <a:pPr lvl="1"/>
            <a:r>
              <a:rPr lang="en-US" dirty="0"/>
              <a:t>Virtualization and platforms for cloud service provisioning</a:t>
            </a:r>
          </a:p>
          <a:p>
            <a:pPr lvl="2"/>
            <a:r>
              <a:rPr lang="en-US" dirty="0"/>
              <a:t>KTH, EAB, BISDN, Airbus, KIT, Nokia BL Mu, TU </a:t>
            </a:r>
            <a:r>
              <a:rPr lang="en-US" dirty="0" err="1"/>
              <a:t>Muenchen</a:t>
            </a:r>
            <a:r>
              <a:rPr lang="en-US" dirty="0"/>
              <a:t>-LKN,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x-ion</a:t>
            </a:r>
          </a:p>
          <a:p>
            <a:pPr lvl="1"/>
            <a:r>
              <a:rPr lang="en-US" dirty="0"/>
              <a:t>New communication concept enabled by SDN and NFV</a:t>
            </a:r>
          </a:p>
          <a:p>
            <a:pPr lvl="2"/>
            <a:r>
              <a:rPr lang="en-US" dirty="0"/>
              <a:t>ADVA, GWDG, TU Chemnitz, </a:t>
            </a:r>
            <a:r>
              <a:rPr lang="en-US" dirty="0" err="1"/>
              <a:t>highstreet</a:t>
            </a:r>
            <a:r>
              <a:rPr lang="en-US" dirty="0"/>
              <a:t>, Dacoso3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- Clustering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9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141768" cy="4191000"/>
          </a:xfrm>
        </p:spPr>
        <p:txBody>
          <a:bodyPr>
            <a:normAutofit/>
          </a:bodyPr>
          <a:lstStyle/>
          <a:p>
            <a:r>
              <a:rPr lang="en-US" b="1" dirty="0"/>
              <a:t>Secure and dynamic networking </a:t>
            </a:r>
            <a:r>
              <a:rPr lang="en-US" dirty="0"/>
              <a:t>(Cluster leader: Carmen Mas Machuca, TU Munich-LKN)</a:t>
            </a:r>
          </a:p>
          <a:p>
            <a:pPr lvl="1"/>
            <a:r>
              <a:rPr lang="en-US" dirty="0"/>
              <a:t>Attack aware design of optical clouds  and their protection</a:t>
            </a:r>
          </a:p>
          <a:p>
            <a:pPr lvl="2"/>
            <a:r>
              <a:rPr lang="en-US" dirty="0"/>
              <a:t>KTH</a:t>
            </a:r>
          </a:p>
          <a:p>
            <a:pPr lvl="1"/>
            <a:r>
              <a:rPr lang="en-US" dirty="0"/>
              <a:t>Network dynamics and placement</a:t>
            </a:r>
          </a:p>
          <a:p>
            <a:pPr lvl="2"/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Nokia BL Mu, TU Munich-LKN, TU </a:t>
            </a:r>
            <a:r>
              <a:rPr lang="en-US" dirty="0" err="1"/>
              <a:t>Braunschweig</a:t>
            </a:r>
            <a:endParaRPr lang="en-US" dirty="0"/>
          </a:p>
          <a:p>
            <a:pPr lvl="1"/>
            <a:r>
              <a:rPr lang="en-US" dirty="0"/>
              <a:t>Adaptive monitoring</a:t>
            </a:r>
          </a:p>
          <a:p>
            <a:pPr lvl="2"/>
            <a:r>
              <a:rPr lang="en-US" dirty="0"/>
              <a:t>KIT, </a:t>
            </a:r>
            <a:r>
              <a:rPr lang="en-US" dirty="0" err="1"/>
              <a:t>Infosim</a:t>
            </a:r>
            <a:r>
              <a:rPr lang="en-US" dirty="0"/>
              <a:t>, TU Darmstadt, TU Munich-i8</a:t>
            </a:r>
          </a:p>
          <a:p>
            <a:pPr lvl="1"/>
            <a:r>
              <a:rPr lang="en-US" dirty="0"/>
              <a:t>Resilience strategies, analysis &amp; novel communication technologies</a:t>
            </a:r>
          </a:p>
          <a:p>
            <a:pPr lvl="2"/>
            <a:r>
              <a:rPr lang="en-US" dirty="0"/>
              <a:t>KTH, EAB, Airbus Finland, Elisa, KIT, MPY, </a:t>
            </a:r>
            <a:r>
              <a:rPr lang="en-US" dirty="0" err="1"/>
              <a:t>Softera</a:t>
            </a:r>
            <a:r>
              <a:rPr lang="en-US" dirty="0"/>
              <a:t>, TU </a:t>
            </a:r>
            <a:r>
              <a:rPr lang="en-US" dirty="0" err="1"/>
              <a:t>Braunschweig</a:t>
            </a:r>
            <a:r>
              <a:rPr lang="en-US" dirty="0"/>
              <a:t>, TU Munich-LKN, VTT</a:t>
            </a:r>
          </a:p>
          <a:p>
            <a:pPr lvl="1"/>
            <a:r>
              <a:rPr lang="en-US" dirty="0"/>
              <a:t>Tennant overlays multi-criteria (re)-optimization</a:t>
            </a:r>
          </a:p>
          <a:p>
            <a:pPr lvl="2"/>
            <a:r>
              <a:rPr lang="en-US" dirty="0"/>
              <a:t>ADVA, GWDG, TU Chemnitz, </a:t>
            </a:r>
            <a:r>
              <a:rPr lang="en-US" dirty="0" err="1"/>
              <a:t>Uniscon</a:t>
            </a:r>
            <a:r>
              <a:rPr lang="en-US" dirty="0"/>
              <a:t>, </a:t>
            </a:r>
            <a:r>
              <a:rPr lang="en-US" dirty="0" err="1"/>
              <a:t>Dacoso</a:t>
            </a:r>
            <a:r>
              <a:rPr lang="en-US" dirty="0"/>
              <a:t>, </a:t>
            </a:r>
            <a:r>
              <a:rPr lang="en-US" dirty="0" err="1"/>
              <a:t>highstreet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- Clustering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9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Topic: Evaluation methodologies for SDN infrastructures</a:t>
            </a:r>
          </a:p>
          <a:p>
            <a:pPr lvl="2"/>
            <a:r>
              <a:rPr lang="en-US" dirty="0"/>
              <a:t>Partners: GWDG, </a:t>
            </a:r>
            <a:r>
              <a:rPr lang="en-US" dirty="0" err="1"/>
              <a:t>Infosim</a:t>
            </a:r>
            <a:r>
              <a:rPr lang="en-US" dirty="0"/>
              <a:t>, KIT, Telecom </a:t>
            </a:r>
            <a:r>
              <a:rPr lang="en-US" dirty="0" err="1"/>
              <a:t>SudParis</a:t>
            </a:r>
            <a:r>
              <a:rPr lang="en-US" dirty="0"/>
              <a:t>, TU Munich-i8, TU Darmstadt,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, </a:t>
            </a:r>
          </a:p>
          <a:p>
            <a:pPr lvl="2"/>
            <a:r>
              <a:rPr lang="en-US" dirty="0"/>
              <a:t>Results: 1 joint Publication (KIT, TU-Darmstadt,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r>
              <a:rPr lang="en-US" dirty="0"/>
              <a:t>)</a:t>
            </a:r>
          </a:p>
          <a:p>
            <a:r>
              <a:rPr lang="en-US" dirty="0"/>
              <a:t>Topic: Programmable data plane</a:t>
            </a:r>
          </a:p>
          <a:p>
            <a:pPr lvl="2"/>
            <a:r>
              <a:rPr lang="en-US" dirty="0"/>
              <a:t>Partners: KIT, Nokia D Mu,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endParaRPr lang="en-US" dirty="0"/>
          </a:p>
          <a:p>
            <a:pPr lvl="2"/>
            <a:r>
              <a:rPr lang="en-US" dirty="0"/>
              <a:t>Results: 2 joined publications</a:t>
            </a:r>
          </a:p>
          <a:p>
            <a:r>
              <a:rPr lang="en-US" dirty="0"/>
              <a:t>Topic: SDN/NFV in network clouds</a:t>
            </a:r>
          </a:p>
          <a:p>
            <a:pPr lvl="2"/>
            <a:r>
              <a:rPr lang="en-US" dirty="0"/>
              <a:t>Partners: Nokia D Mu, TU </a:t>
            </a:r>
            <a:r>
              <a:rPr lang="en-US" dirty="0" err="1"/>
              <a:t>Braunschweig</a:t>
            </a:r>
            <a:r>
              <a:rPr lang="en-US" dirty="0"/>
              <a:t>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endParaRPr lang="en-US" dirty="0"/>
          </a:p>
          <a:p>
            <a:pPr lvl="2"/>
            <a:r>
              <a:rPr lang="en-US" dirty="0"/>
              <a:t>Results: 2 joined publications</a:t>
            </a:r>
          </a:p>
          <a:p>
            <a:r>
              <a:rPr lang="en-US" dirty="0"/>
              <a:t>Topic: Complexity of artefact reproducibility</a:t>
            </a:r>
          </a:p>
          <a:p>
            <a:pPr lvl="2"/>
            <a:r>
              <a:rPr lang="en-US" dirty="0"/>
              <a:t>Partners: KIT, TU Darmstadt,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endParaRPr lang="en-US" dirty="0"/>
          </a:p>
          <a:p>
            <a:pPr lvl="2"/>
            <a:r>
              <a:rPr lang="en-US" dirty="0"/>
              <a:t>Results: 1 joined publication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– Collaborations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Topic: Network Dynamics and Placement</a:t>
            </a:r>
          </a:p>
          <a:p>
            <a:pPr lvl="2"/>
            <a:r>
              <a:rPr lang="en-US" dirty="0"/>
              <a:t>Partners: KTH, TU Munich-LKN</a:t>
            </a:r>
          </a:p>
          <a:p>
            <a:pPr lvl="2"/>
            <a:r>
              <a:rPr lang="en-US" dirty="0"/>
              <a:t>Results:  Preparation of a joined publications</a:t>
            </a:r>
          </a:p>
          <a:p>
            <a:r>
              <a:rPr lang="en-US" dirty="0"/>
              <a:t>Topic: Detection of physical-layer attacks in optical DC networks</a:t>
            </a:r>
          </a:p>
          <a:p>
            <a:pPr lvl="2"/>
            <a:r>
              <a:rPr lang="en-US" dirty="0"/>
              <a:t>Partners: </a:t>
            </a:r>
            <a:r>
              <a:rPr lang="en-US" dirty="0" err="1"/>
              <a:t>dacoso</a:t>
            </a:r>
            <a:r>
              <a:rPr lang="en-US" dirty="0"/>
              <a:t>, </a:t>
            </a:r>
            <a:r>
              <a:rPr lang="en-US" dirty="0" err="1"/>
              <a:t>Infosim</a:t>
            </a:r>
            <a:r>
              <a:rPr lang="en-US" dirty="0"/>
              <a:t>, KTH</a:t>
            </a:r>
          </a:p>
          <a:p>
            <a:pPr lvl="2"/>
            <a:r>
              <a:rPr lang="en-US" dirty="0"/>
              <a:t>Results: Joined software demo planned as well as joined publications</a:t>
            </a:r>
          </a:p>
          <a:p>
            <a:r>
              <a:rPr lang="en-US" dirty="0"/>
              <a:t>Topic: Service-based monitoring on SDN demo  </a:t>
            </a:r>
          </a:p>
          <a:p>
            <a:pPr lvl="2"/>
            <a:r>
              <a:rPr lang="en-US" dirty="0"/>
              <a:t>Partners: </a:t>
            </a:r>
            <a:r>
              <a:rPr lang="en-US" dirty="0" err="1"/>
              <a:t>Infosim</a:t>
            </a:r>
            <a:r>
              <a:rPr lang="en-US" dirty="0"/>
              <a:t>, VTT</a:t>
            </a:r>
          </a:p>
          <a:p>
            <a:pPr lvl="2"/>
            <a:r>
              <a:rPr lang="en-US" dirty="0"/>
              <a:t>Results:  -</a:t>
            </a:r>
          </a:p>
          <a:p>
            <a:r>
              <a:rPr lang="en-US" dirty="0"/>
              <a:t>Topic: Placement of NFV instances </a:t>
            </a:r>
          </a:p>
          <a:p>
            <a:pPr lvl="2"/>
            <a:r>
              <a:rPr lang="en-US" dirty="0"/>
              <a:t>Partners: Nokia D Mu, TU Munich-LKN, </a:t>
            </a:r>
            <a:r>
              <a:rPr lang="en-US" dirty="0" err="1"/>
              <a:t>Uni</a:t>
            </a:r>
            <a:r>
              <a:rPr lang="en-US" dirty="0"/>
              <a:t> </a:t>
            </a:r>
            <a:r>
              <a:rPr lang="en-US" dirty="0" err="1"/>
              <a:t>Wuerzburg</a:t>
            </a:r>
            <a:endParaRPr lang="en-US" dirty="0"/>
          </a:p>
          <a:p>
            <a:pPr lvl="2"/>
            <a:r>
              <a:rPr lang="en-US" dirty="0"/>
              <a:t>Results: Demo at MTR “</a:t>
            </a:r>
            <a:r>
              <a:rPr lang="de-DE" dirty="0"/>
              <a:t>Orchestration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softwarized</a:t>
            </a:r>
            <a:r>
              <a:rPr lang="de-DE" dirty="0"/>
              <a:t> </a:t>
            </a:r>
            <a:r>
              <a:rPr lang="de-DE" dirty="0" err="1"/>
              <a:t>networks</a:t>
            </a:r>
            <a:r>
              <a:rPr lang="de-DE" dirty="0"/>
              <a:t>“  </a:t>
            </a:r>
            <a:r>
              <a:rPr lang="en-US" dirty="0"/>
              <a:t>&amp; 1 joined publication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– Collaborations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0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624536"/>
          </a:xfrm>
        </p:spPr>
        <p:txBody>
          <a:bodyPr>
            <a:normAutofit/>
          </a:bodyPr>
          <a:lstStyle/>
          <a:p>
            <a:r>
              <a:rPr lang="en-US" dirty="0"/>
              <a:t>Topic: Optical Ethernet – a novel metro network architecture</a:t>
            </a:r>
          </a:p>
          <a:p>
            <a:pPr lvl="2"/>
            <a:r>
              <a:rPr lang="en-US" dirty="0"/>
              <a:t>Partners: </a:t>
            </a:r>
            <a:r>
              <a:rPr lang="en-US" dirty="0" err="1"/>
              <a:t>Creonic</a:t>
            </a:r>
            <a:r>
              <a:rPr lang="en-US" dirty="0"/>
              <a:t>, ID Photonics, Nokia</a:t>
            </a:r>
          </a:p>
          <a:p>
            <a:pPr lvl="2"/>
            <a:r>
              <a:rPr lang="en-US" dirty="0"/>
              <a:t>Results: 2 demos shown at Bell Labs Future-X/open days and 1 demo at MTR, 1 publication</a:t>
            </a:r>
          </a:p>
          <a:p>
            <a:r>
              <a:rPr lang="en-US" dirty="0"/>
              <a:t>Topic: High speed reconfigurable bandwidth variable transmitter with SDN controller </a:t>
            </a:r>
          </a:p>
          <a:p>
            <a:pPr lvl="2"/>
            <a:r>
              <a:rPr lang="en-US" dirty="0"/>
              <a:t>Partners: Nokia, Orange, UR1, </a:t>
            </a:r>
            <a:r>
              <a:rPr lang="en-US" dirty="0" err="1"/>
              <a:t>VectraWave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Results: Joint demo shown at Bell Labs Future-X/open days and at MTR, 1 demo at OFC 2017, 1  publication, </a:t>
            </a:r>
            <a:br>
              <a:rPr lang="en-US" dirty="0"/>
            </a:br>
            <a:r>
              <a:rPr lang="en-US" dirty="0"/>
              <a:t>1 planned publication </a:t>
            </a:r>
          </a:p>
          <a:p>
            <a:r>
              <a:rPr lang="en-US" dirty="0"/>
              <a:t>Topic: Service-based Management of the Cloud and SDN Network</a:t>
            </a:r>
          </a:p>
          <a:p>
            <a:pPr lvl="2"/>
            <a:r>
              <a:rPr lang="en-US" dirty="0"/>
              <a:t>Partners: BISDN, </a:t>
            </a:r>
            <a:r>
              <a:rPr lang="en-US" dirty="0" err="1"/>
              <a:t>Infosim</a:t>
            </a:r>
            <a:r>
              <a:rPr lang="en-US" dirty="0"/>
              <a:t>, x-ion</a:t>
            </a:r>
          </a:p>
          <a:p>
            <a:pPr lvl="2"/>
            <a:r>
              <a:rPr lang="en-US" dirty="0"/>
              <a:t>Results: Demo at MTR</a:t>
            </a:r>
          </a:p>
          <a:p>
            <a:r>
              <a:rPr lang="en-US" dirty="0"/>
              <a:t>Standardization activities</a:t>
            </a:r>
          </a:p>
          <a:p>
            <a:pPr lvl="1"/>
            <a:r>
              <a:rPr lang="en-US" dirty="0"/>
              <a:t>3 joint ITU-T contributions 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– Collaborations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06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08B9B350C20D4585D35AE933079F1F" ma:contentTypeVersion="0" ma:contentTypeDescription="Create a new document." ma:contentTypeScope="" ma:versionID="7cc44ac3d0dc09ae6b85f863bf90cee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c59ee2edf01cfb808cadb27e045d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8A22F7-EA74-4EF8-87F4-64E889C683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813A7C-3BF9-41DE-A64D-436DD89A3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AFE895-464E-4340-B34D-4D7FBE35D3A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667</Words>
  <Application>Microsoft Office PowerPoint</Application>
  <PresentationFormat>Custom</PresentationFormat>
  <Paragraphs>106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Corbel</vt:lpstr>
      <vt:lpstr>Nokia Pure Headline Extra Bold</vt:lpstr>
      <vt:lpstr>Palatino Linotype</vt:lpstr>
      <vt:lpstr>SENDATE -Template</vt:lpstr>
      <vt:lpstr>Mid-term Review WG Networking</vt:lpstr>
      <vt:lpstr>WG Networking – Workshops/Meetings </vt:lpstr>
      <vt:lpstr>WG Networking - Clustering  </vt:lpstr>
      <vt:lpstr>WG Networking - Clustering  </vt:lpstr>
      <vt:lpstr>WG Networking - Clustering  </vt:lpstr>
      <vt:lpstr>WG Networking – Collaborations </vt:lpstr>
      <vt:lpstr>WG Networking – Collaborations </vt:lpstr>
      <vt:lpstr>WG Networking – Collaborations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2016-04-06T07:06:30Z</dcterms:created>
  <dcterms:modified xsi:type="dcterms:W3CDTF">2017-11-20T08:14:15Z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  <property fmtid="{D5CDD505-2E9C-101B-9397-08002B2CF9AE}" pid="3" name="ContentTypeId">
    <vt:lpwstr>0x010100F308B9B350C20D4585D35AE933079F1F</vt:lpwstr>
  </property>
</Properties>
</file>