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78" r:id="rId3"/>
    <p:sldId id="277" r:id="rId4"/>
    <p:sldId id="273" r:id="rId5"/>
    <p:sldId id="276" r:id="rId6"/>
    <p:sldId id="274" r:id="rId7"/>
    <p:sldId id="275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98" d="100"/>
          <a:sy n="98" d="100"/>
        </p:scale>
        <p:origin x="-56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velsan.com.tr/" TargetMode="External"/><Relationship Id="rId2" Type="http://schemas.openxmlformats.org/officeDocument/2006/relationships/hyperlink" Target="mailto:sozen@havelsan.com.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9936" y="5157192"/>
            <a:ext cx="28060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Proposers Day</a:t>
            </a:r>
            <a:br>
              <a:rPr lang="en-US" altLang="en-US" sz="2800" b="0" dirty="0" smtClean="0"/>
            </a:br>
            <a:r>
              <a:rPr lang="en-US" altLang="en-US" sz="2800" b="0" dirty="0" smtClean="0"/>
              <a:t>20</a:t>
            </a:r>
            <a:r>
              <a:rPr lang="en-US" altLang="en-US" sz="2800" b="0" baseline="30000" dirty="0" smtClean="0"/>
              <a:t>th</a:t>
            </a:r>
            <a:r>
              <a:rPr lang="en-US" altLang="en-US" sz="2800" b="0" dirty="0" smtClean="0"/>
              <a:t> June 2017, Helsinki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391023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en-US" altLang="en-US" sz="2800" kern="0" dirty="0" smtClean="0"/>
              <a:t>Machine </a:t>
            </a:r>
            <a:r>
              <a:rPr lang="en-US" altLang="en-US" sz="2800" kern="0" dirty="0"/>
              <a:t>learning and big data </a:t>
            </a:r>
            <a:r>
              <a:rPr lang="en-US" altLang="en-US" sz="2800" kern="0" dirty="0" smtClean="0"/>
              <a:t>analytics</a:t>
            </a:r>
            <a:r>
              <a:rPr lang="tr-TR" altLang="en-US" sz="2800" kern="0" dirty="0" smtClean="0"/>
              <a:t> (</a:t>
            </a:r>
            <a:r>
              <a:rPr lang="tr-TR" altLang="en-US" sz="2800" kern="0" dirty="0" err="1" smtClean="0"/>
              <a:t>for</a:t>
            </a:r>
            <a:r>
              <a:rPr lang="tr-TR" altLang="en-US" sz="2800" kern="0" dirty="0" smtClean="0"/>
              <a:t> </a:t>
            </a:r>
            <a:r>
              <a:rPr lang="tr-TR" altLang="en-US" sz="2800" kern="0" dirty="0"/>
              <a:t>s</a:t>
            </a:r>
            <a:r>
              <a:rPr lang="en-US" altLang="en-US" sz="2800" kern="0" dirty="0" err="1" smtClean="0"/>
              <a:t>patial</a:t>
            </a:r>
            <a:r>
              <a:rPr lang="en-US" altLang="en-US" sz="2800" kern="0" dirty="0" smtClean="0"/>
              <a:t> </a:t>
            </a:r>
            <a:r>
              <a:rPr lang="en-US" altLang="en-US" sz="2800" kern="0" dirty="0"/>
              <a:t>and temporal demand </a:t>
            </a:r>
            <a:r>
              <a:rPr lang="en-US" altLang="en-US" sz="2800" kern="0" dirty="0" smtClean="0"/>
              <a:t>shaping</a:t>
            </a:r>
            <a:r>
              <a:rPr lang="tr-TR" altLang="en-US" sz="2800" kern="0" dirty="0" smtClean="0"/>
              <a:t>)</a:t>
            </a:r>
            <a:r>
              <a:rPr lang="en-US" altLang="en-US" sz="2800" kern="0" dirty="0" smtClean="0"/>
              <a:t> </a:t>
            </a:r>
            <a:r>
              <a:rPr lang="tr-TR" altLang="en-US" sz="2800" kern="0" dirty="0" smtClean="0"/>
              <a:t>in </a:t>
            </a:r>
            <a:r>
              <a:rPr lang="en-US" altLang="en-US" sz="2800" kern="0" dirty="0" smtClean="0"/>
              <a:t>wireless communications</a:t>
            </a:r>
            <a:r>
              <a:rPr lang="tr-TR" altLang="en-US" sz="2800" kern="0" dirty="0" smtClean="0"/>
              <a:t> (5G </a:t>
            </a:r>
            <a:r>
              <a:rPr lang="tr-TR" altLang="en-US" sz="2800" kern="0" dirty="0" err="1" smtClean="0"/>
              <a:t>and</a:t>
            </a:r>
            <a:r>
              <a:rPr lang="tr-TR" altLang="en-US" sz="2800" kern="0" dirty="0" smtClean="0"/>
              <a:t> </a:t>
            </a:r>
            <a:r>
              <a:rPr lang="tr-TR" altLang="en-US" sz="2800" kern="0" dirty="0" err="1" smtClean="0"/>
              <a:t>beyond</a:t>
            </a:r>
            <a:r>
              <a:rPr lang="tr-TR" altLang="en-US" sz="2800" kern="0" dirty="0" smtClean="0"/>
              <a:t>)</a:t>
            </a:r>
            <a:endParaRPr lang="en-US" altLang="en-US" sz="2800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407707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altLang="en-US" sz="1800" b="0" i="1" kern="0" dirty="0" smtClean="0"/>
              <a:t>Dr. SERDAR ÖZEN,</a:t>
            </a:r>
            <a:r>
              <a:rPr lang="en-US" altLang="en-US" sz="1800" b="0" i="1" kern="0" dirty="0" smtClean="0"/>
              <a:t> </a:t>
            </a:r>
            <a:r>
              <a:rPr lang="tr-TR" altLang="en-US" sz="1800" b="0" i="1" kern="0" dirty="0" smtClean="0"/>
              <a:t>HAVELSAN, </a:t>
            </a:r>
          </a:p>
          <a:p>
            <a:r>
              <a:rPr lang="tr-TR" altLang="en-US" sz="1800" b="0" i="1" kern="0" dirty="0" err="1" smtClean="0"/>
              <a:t>Technology</a:t>
            </a:r>
            <a:r>
              <a:rPr lang="tr-TR" altLang="en-US" sz="1800" b="0" i="1" kern="0" dirty="0" smtClean="0"/>
              <a:t> </a:t>
            </a:r>
            <a:r>
              <a:rPr lang="tr-TR" altLang="en-US" sz="1800" b="0" i="1" kern="0" dirty="0" err="1" smtClean="0"/>
              <a:t>and</a:t>
            </a:r>
            <a:r>
              <a:rPr lang="tr-TR" altLang="en-US" sz="1800" b="0" i="1" kern="0" dirty="0" smtClean="0"/>
              <a:t> Academy </a:t>
            </a:r>
            <a:r>
              <a:rPr lang="tr-TR" altLang="en-US" sz="1800" b="0" i="1" kern="0" dirty="0" err="1" smtClean="0"/>
              <a:t>Directorate</a:t>
            </a:r>
            <a:r>
              <a:rPr lang="tr-TR" altLang="en-US" sz="1800" b="0" i="1" kern="0" dirty="0" smtClean="0"/>
              <a:t>, Ankara, TURKEY</a:t>
            </a:r>
            <a:endParaRPr lang="en-US" altLang="en-US" sz="1800" b="0" i="1" kern="0" dirty="0" smtClean="0"/>
          </a:p>
          <a:p>
            <a:r>
              <a:rPr lang="tr-TR" altLang="en-US" sz="1800" b="0" i="1" kern="0" dirty="0" smtClean="0"/>
              <a:t>sozen@havelsan.com.tr</a:t>
            </a:r>
            <a:endParaRPr lang="en-US" altLang="en-US" sz="1800" b="0" i="1" kern="0" dirty="0" smtClean="0"/>
          </a:p>
          <a:p>
            <a:endParaRPr lang="en-US" altLang="en-US" sz="1800" b="0" i="1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68" y="5157192"/>
            <a:ext cx="1925700" cy="9361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Teaser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1188" y="1268760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solidFill>
                  <a:srgbClr val="00B0F0"/>
                </a:solidFill>
              </a:rPr>
              <a:t>The</a:t>
            </a:r>
            <a:r>
              <a:rPr lang="tr-TR" sz="2000" dirty="0" smtClean="0">
                <a:solidFill>
                  <a:srgbClr val="00B0F0"/>
                </a:solidFill>
              </a:rPr>
              <a:t> idea: </a:t>
            </a:r>
          </a:p>
          <a:p>
            <a:r>
              <a:rPr lang="tr-TR" sz="2000" dirty="0" err="1" smtClean="0">
                <a:solidFill>
                  <a:srgbClr val="00B0F0"/>
                </a:solidFill>
              </a:rPr>
              <a:t>For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heterogenous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networks</a:t>
            </a:r>
            <a:r>
              <a:rPr lang="tr-TR" sz="2000" dirty="0" smtClean="0">
                <a:solidFill>
                  <a:srgbClr val="FF0000"/>
                </a:solidFill>
              </a:rPr>
              <a:t> (</a:t>
            </a:r>
            <a:r>
              <a:rPr lang="tr-TR" sz="2000" dirty="0" err="1" smtClean="0">
                <a:solidFill>
                  <a:srgbClr val="FF0000"/>
                </a:solidFill>
              </a:rPr>
              <a:t>HetNets</a:t>
            </a:r>
            <a:r>
              <a:rPr lang="tr-TR" sz="2000" dirty="0" smtClean="0">
                <a:solidFill>
                  <a:srgbClr val="FF0000"/>
                </a:solidFill>
              </a:rPr>
              <a:t>)</a:t>
            </a:r>
            <a:r>
              <a:rPr lang="tr-TR" sz="2000" dirty="0">
                <a:solidFill>
                  <a:srgbClr val="00B0F0"/>
                </a:solidFill>
              </a:rPr>
              <a:t>: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utilize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and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take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advantage</a:t>
            </a:r>
            <a:r>
              <a:rPr lang="tr-TR" sz="2000" dirty="0" smtClean="0">
                <a:solidFill>
                  <a:srgbClr val="00B0F0"/>
                </a:solidFill>
              </a:rPr>
              <a:t> of </a:t>
            </a:r>
            <a:r>
              <a:rPr lang="tr-TR" sz="2000" dirty="0" err="1" smtClean="0">
                <a:solidFill>
                  <a:srgbClr val="00B0F0"/>
                </a:solidFill>
              </a:rPr>
              <a:t>the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</a:p>
          <a:p>
            <a:pPr marL="914400" lvl="1" indent="-457200">
              <a:buAutoNum type="arabicPeriod"/>
            </a:pPr>
            <a:r>
              <a:rPr lang="tr-TR" sz="2000" dirty="0" smtClean="0">
                <a:solidFill>
                  <a:srgbClr val="00B0F0"/>
                </a:solidFill>
              </a:rPr>
              <a:t>Machine/</a:t>
            </a:r>
            <a:r>
              <a:rPr lang="tr-TR" sz="2000" dirty="0" err="1" smtClean="0">
                <a:solidFill>
                  <a:srgbClr val="00B0F0"/>
                </a:solidFill>
              </a:rPr>
              <a:t>deep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learning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and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</a:p>
          <a:p>
            <a:pPr marL="914400" lvl="1" indent="-457200">
              <a:buAutoNum type="arabicPeriod"/>
            </a:pPr>
            <a:r>
              <a:rPr lang="tr-TR" sz="2000" dirty="0" err="1">
                <a:solidFill>
                  <a:srgbClr val="00B0F0"/>
                </a:solidFill>
              </a:rPr>
              <a:t>B</a:t>
            </a:r>
            <a:r>
              <a:rPr lang="tr-TR" sz="2000" dirty="0" err="1" smtClean="0">
                <a:solidFill>
                  <a:srgbClr val="00B0F0"/>
                </a:solidFill>
              </a:rPr>
              <a:t>ig</a:t>
            </a:r>
            <a:r>
              <a:rPr lang="tr-TR" sz="2000" dirty="0" smtClean="0">
                <a:solidFill>
                  <a:srgbClr val="00B0F0"/>
                </a:solidFill>
              </a:rPr>
              <a:t> data </a:t>
            </a:r>
            <a:r>
              <a:rPr lang="tr-TR" sz="2000" dirty="0" err="1" smtClean="0">
                <a:solidFill>
                  <a:srgbClr val="00B0F0"/>
                </a:solidFill>
              </a:rPr>
              <a:t>analytic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tools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tr-TR" sz="2000" dirty="0" err="1" smtClean="0">
                <a:solidFill>
                  <a:srgbClr val="00B0F0"/>
                </a:solidFill>
              </a:rPr>
              <a:t>that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have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been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developed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during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the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last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decade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and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use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them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to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add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rgbClr val="00B0F0"/>
                </a:solidFill>
              </a:rPr>
              <a:t>more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cognitive</a:t>
            </a:r>
            <a:r>
              <a:rPr lang="tr-TR" sz="2000" dirty="0" smtClean="0">
                <a:solidFill>
                  <a:srgbClr val="00B0F0"/>
                </a:solidFill>
              </a:rPr>
              <a:t>/</a:t>
            </a:r>
            <a:r>
              <a:rPr lang="tr-TR" sz="2000" dirty="0" err="1" smtClean="0">
                <a:solidFill>
                  <a:srgbClr val="00B0F0"/>
                </a:solidFill>
              </a:rPr>
              <a:t>learning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ability</a:t>
            </a:r>
            <a:r>
              <a:rPr lang="tr-TR" sz="2000" dirty="0" smtClean="0">
                <a:solidFill>
                  <a:srgbClr val="00B0F0"/>
                </a:solidFill>
              </a:rPr>
              <a:t> in </a:t>
            </a:r>
            <a:r>
              <a:rPr lang="tr-TR" sz="2000" dirty="0" err="1" smtClean="0">
                <a:solidFill>
                  <a:srgbClr val="00B0F0"/>
                </a:solidFill>
              </a:rPr>
              <a:t>the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system</a:t>
            </a:r>
            <a:r>
              <a:rPr lang="tr-TR" sz="2000" dirty="0" smtClean="0">
                <a:solidFill>
                  <a:srgbClr val="00B0F0"/>
                </a:solidFill>
              </a:rPr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 err="1" smtClean="0">
                <a:solidFill>
                  <a:srgbClr val="00B0F0"/>
                </a:solidFill>
              </a:rPr>
              <a:t>well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informed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user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centric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decisions</a:t>
            </a:r>
            <a:r>
              <a:rPr lang="tr-TR" sz="2000" dirty="0" smtClean="0">
                <a:solidFill>
                  <a:srgbClr val="00B0F0"/>
                </a:solidFill>
              </a:rPr>
              <a:t>/</a:t>
            </a:r>
            <a:r>
              <a:rPr lang="tr-TR" sz="2000" dirty="0" err="1" smtClean="0">
                <a:solidFill>
                  <a:srgbClr val="00B0F0"/>
                </a:solidFill>
              </a:rPr>
              <a:t>optimizations</a:t>
            </a:r>
            <a:r>
              <a:rPr lang="tr-TR" sz="2000" dirty="0" smtClean="0">
                <a:solidFill>
                  <a:srgbClr val="00B0F0"/>
                </a:solidFill>
              </a:rPr>
              <a:t>,</a:t>
            </a:r>
            <a:endParaRPr lang="tr-TR" sz="2000" dirty="0">
              <a:solidFill>
                <a:srgbClr val="00B0F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B0F0"/>
                </a:solidFill>
              </a:rPr>
              <a:t>s</a:t>
            </a:r>
            <a:r>
              <a:rPr lang="tr-TR" sz="2000" dirty="0" smtClean="0">
                <a:solidFill>
                  <a:srgbClr val="00B0F0"/>
                </a:solidFill>
              </a:rPr>
              <a:t>elf </a:t>
            </a:r>
            <a:r>
              <a:rPr lang="tr-TR" sz="2000" dirty="0" err="1" smtClean="0">
                <a:solidFill>
                  <a:srgbClr val="00B0F0"/>
                </a:solidFill>
              </a:rPr>
              <a:t>evolution</a:t>
            </a:r>
            <a:r>
              <a:rPr lang="tr-TR" sz="2000" dirty="0" smtClean="0">
                <a:solidFill>
                  <a:srgbClr val="00B0F0"/>
                </a:solidFill>
              </a:rPr>
              <a:t>/</a:t>
            </a:r>
            <a:r>
              <a:rPr lang="tr-TR" sz="2000" dirty="0" err="1" smtClean="0">
                <a:solidFill>
                  <a:srgbClr val="00B0F0"/>
                </a:solidFill>
              </a:rPr>
              <a:t>adaptation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capability</a:t>
            </a:r>
            <a:r>
              <a:rPr lang="tr-TR" sz="2000" dirty="0" smtClean="0">
                <a:solidFill>
                  <a:srgbClr val="00B0F0"/>
                </a:solidFill>
              </a:rPr>
              <a:t>,</a:t>
            </a:r>
          </a:p>
          <a:p>
            <a:r>
              <a:rPr lang="tr-TR" sz="2000" dirty="0" err="1" smtClean="0">
                <a:solidFill>
                  <a:srgbClr val="00B0F0"/>
                </a:solidFill>
              </a:rPr>
              <a:t>and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apply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them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to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HetNets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for</a:t>
            </a:r>
            <a:r>
              <a:rPr lang="tr-TR" sz="2000" dirty="0" smtClean="0">
                <a:solidFill>
                  <a:srgbClr val="00B0F0"/>
                </a:solidFill>
              </a:rPr>
              <a:t> 5G </a:t>
            </a:r>
            <a:r>
              <a:rPr lang="tr-TR" sz="2000" dirty="0" err="1" smtClean="0">
                <a:solidFill>
                  <a:srgbClr val="00B0F0"/>
                </a:solidFill>
              </a:rPr>
              <a:t>and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beyond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wireless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systems</a:t>
            </a:r>
            <a:r>
              <a:rPr lang="tr-TR" sz="2000" dirty="0" smtClean="0">
                <a:solidFill>
                  <a:srgbClr val="00B0F0"/>
                </a:solidFill>
              </a:rPr>
              <a:t>. </a:t>
            </a:r>
          </a:p>
          <a:p>
            <a:endParaRPr lang="tr-TR" sz="2000" dirty="0">
              <a:solidFill>
                <a:srgbClr val="00B0F0"/>
              </a:solidFill>
            </a:endParaRPr>
          </a:p>
          <a:p>
            <a:endParaRPr lang="tr-TR" sz="2000" dirty="0" smtClean="0">
              <a:solidFill>
                <a:srgbClr val="00B0F0"/>
              </a:solidFill>
            </a:endParaRPr>
          </a:p>
          <a:p>
            <a:r>
              <a:rPr lang="tr-TR" sz="2000" dirty="0" err="1" smtClean="0">
                <a:solidFill>
                  <a:srgbClr val="00B0F0"/>
                </a:solidFill>
              </a:rPr>
              <a:t>If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you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are</a:t>
            </a:r>
            <a:r>
              <a:rPr lang="tr-TR" sz="2000" dirty="0">
                <a:solidFill>
                  <a:srgbClr val="00B0F0"/>
                </a:solidFill>
              </a:rPr>
              <a:t> </a:t>
            </a:r>
            <a:r>
              <a:rPr lang="tr-TR" sz="2000" dirty="0" smtClean="0">
                <a:solidFill>
                  <a:srgbClr val="00B0F0"/>
                </a:solidFill>
              </a:rPr>
              <a:t>an </a:t>
            </a:r>
            <a:r>
              <a:rPr lang="tr-TR" sz="2000" dirty="0" err="1" smtClean="0">
                <a:solidFill>
                  <a:srgbClr val="00B0F0"/>
                </a:solidFill>
              </a:rPr>
              <a:t>algorithm</a:t>
            </a:r>
            <a:r>
              <a:rPr lang="tr-TR" sz="2000" dirty="0" smtClean="0">
                <a:solidFill>
                  <a:srgbClr val="00B0F0"/>
                </a:solidFill>
              </a:rPr>
              <a:t>/SW/</a:t>
            </a:r>
            <a:r>
              <a:rPr lang="tr-TR" sz="2000" dirty="0" err="1" smtClean="0">
                <a:solidFill>
                  <a:srgbClr val="00B0F0"/>
                </a:solidFill>
              </a:rPr>
              <a:t>system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developer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for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wireless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communications</a:t>
            </a:r>
            <a:r>
              <a:rPr lang="tr-TR" sz="2000" dirty="0" smtClean="0">
                <a:solidFill>
                  <a:srgbClr val="00B0F0"/>
                </a:solidFill>
              </a:rPr>
              <a:t>, </a:t>
            </a:r>
            <a:r>
              <a:rPr lang="tr-TR" sz="2000" dirty="0" err="1" smtClean="0">
                <a:solidFill>
                  <a:srgbClr val="00B0F0"/>
                </a:solidFill>
              </a:rPr>
              <a:t>and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would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like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to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get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ahead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by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adding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value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to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the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existing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solutions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by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using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deep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learning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algorithms</a:t>
            </a:r>
            <a:r>
              <a:rPr lang="tr-TR" sz="2000" dirty="0" smtClean="0">
                <a:solidFill>
                  <a:srgbClr val="00B0F0"/>
                </a:solidFill>
              </a:rPr>
              <a:t>/AI/data </a:t>
            </a:r>
            <a:r>
              <a:rPr lang="tr-TR" sz="2000" dirty="0" err="1" smtClean="0">
                <a:solidFill>
                  <a:srgbClr val="00B0F0"/>
                </a:solidFill>
              </a:rPr>
              <a:t>analytics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tools</a:t>
            </a:r>
            <a:r>
              <a:rPr lang="tr-TR" sz="2000" dirty="0" smtClean="0">
                <a:solidFill>
                  <a:srgbClr val="00B0F0"/>
                </a:solidFill>
              </a:rPr>
              <a:t>, </a:t>
            </a:r>
            <a:r>
              <a:rPr lang="tr-TR" sz="2000" dirty="0" err="1" smtClean="0">
                <a:solidFill>
                  <a:srgbClr val="00B0F0"/>
                </a:solidFill>
              </a:rPr>
              <a:t>this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project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may</a:t>
            </a:r>
            <a:r>
              <a:rPr lang="tr-TR" sz="2000" dirty="0" smtClean="0">
                <a:solidFill>
                  <a:srgbClr val="00B0F0"/>
                </a:solidFill>
              </a:rPr>
              <a:t> be a </a:t>
            </a:r>
            <a:r>
              <a:rPr lang="tr-TR" sz="2000" dirty="0" err="1" smtClean="0">
                <a:solidFill>
                  <a:srgbClr val="00B0F0"/>
                </a:solidFill>
              </a:rPr>
              <a:t>good</a:t>
            </a:r>
            <a:r>
              <a:rPr lang="tr-TR" sz="2000" dirty="0" smtClean="0">
                <a:solidFill>
                  <a:srgbClr val="00B0F0"/>
                </a:solidFill>
              </a:rPr>
              <a:t> </a:t>
            </a:r>
            <a:r>
              <a:rPr lang="tr-TR" sz="2000" dirty="0" err="1" smtClean="0">
                <a:solidFill>
                  <a:srgbClr val="00B0F0"/>
                </a:solidFill>
              </a:rPr>
              <a:t>opportunity</a:t>
            </a:r>
            <a:r>
              <a:rPr lang="tr-TR" sz="2000" dirty="0" smtClean="0">
                <a:solidFill>
                  <a:srgbClr val="00B0F0"/>
                </a:solidFill>
              </a:rPr>
              <a:t>. </a:t>
            </a:r>
          </a:p>
          <a:p>
            <a:endParaRPr lang="tr-TR" sz="2000" dirty="0">
              <a:solidFill>
                <a:srgbClr val="00B0F0"/>
              </a:solidFill>
            </a:endParaRPr>
          </a:p>
          <a:p>
            <a:endParaRPr lang="en-GB" sz="2000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048" y="6623774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Dr. Serdar ÖZEN</a:t>
            </a:r>
            <a:r>
              <a:rPr lang="en-GB" sz="1100" dirty="0" smtClean="0"/>
              <a:t>, </a:t>
            </a:r>
            <a:r>
              <a:rPr lang="tr-TR" sz="1100" dirty="0" smtClean="0"/>
              <a:t>HAVELSAN, sozen@havelsan.com.tr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327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57326"/>
            <a:ext cx="8229600" cy="868362"/>
          </a:xfrm>
        </p:spPr>
        <p:txBody>
          <a:bodyPr/>
          <a:lstStyle/>
          <a:p>
            <a:r>
              <a:rPr lang="tr-TR" i="1" dirty="0" smtClean="0">
                <a:solidFill>
                  <a:srgbClr val="00B0F0"/>
                </a:solidFill>
              </a:rPr>
              <a:t>HAVELSAN, </a:t>
            </a:r>
            <a:r>
              <a:rPr lang="tr-TR" i="1" dirty="0" err="1" smtClean="0">
                <a:solidFill>
                  <a:srgbClr val="00B0F0"/>
                </a:solidFill>
              </a:rPr>
              <a:t>Turkey</a:t>
            </a:r>
            <a:r>
              <a:rPr lang="tr-TR" i="1" dirty="0" smtClean="0">
                <a:solidFill>
                  <a:srgbClr val="00B0F0"/>
                </a:solidFill>
              </a:rPr>
              <a:t>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4869160"/>
            <a:ext cx="4283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400" i="1" dirty="0" smtClean="0">
              <a:solidFill>
                <a:srgbClr val="00B0F0"/>
              </a:solidFill>
            </a:endParaRPr>
          </a:p>
          <a:p>
            <a:pPr algn="ctr"/>
            <a:r>
              <a:rPr lang="tr-TR" sz="1800" b="1" dirty="0" err="1" smtClean="0">
                <a:solidFill>
                  <a:srgbClr val="FF0000"/>
                </a:solidFill>
              </a:rPr>
              <a:t>Personnel</a:t>
            </a:r>
            <a:r>
              <a:rPr lang="tr-TR" sz="1800" b="1" dirty="0" smtClean="0">
                <a:solidFill>
                  <a:srgbClr val="FF0000"/>
                </a:solidFill>
              </a:rPr>
              <a:t>: ~1380</a:t>
            </a:r>
          </a:p>
          <a:p>
            <a:pPr algn="ctr"/>
            <a:r>
              <a:rPr lang="tr-TR" sz="1800" b="1" dirty="0" smtClean="0">
                <a:solidFill>
                  <a:srgbClr val="FF0000"/>
                </a:solidFill>
              </a:rPr>
              <a:t>85% </a:t>
            </a:r>
            <a:r>
              <a:rPr lang="tr-TR" sz="1800" b="1" dirty="0" err="1" smtClean="0">
                <a:solidFill>
                  <a:srgbClr val="FF0000"/>
                </a:solidFill>
              </a:rPr>
              <a:t>Electrical</a:t>
            </a:r>
            <a:r>
              <a:rPr lang="tr-TR" sz="1800" b="1" dirty="0" smtClean="0">
                <a:solidFill>
                  <a:srgbClr val="FF0000"/>
                </a:solidFill>
              </a:rPr>
              <a:t> &amp; </a:t>
            </a:r>
            <a:r>
              <a:rPr lang="tr-TR" sz="1800" b="1" dirty="0" err="1" smtClean="0">
                <a:solidFill>
                  <a:srgbClr val="FF0000"/>
                </a:solidFill>
              </a:rPr>
              <a:t>Computer</a:t>
            </a:r>
            <a:r>
              <a:rPr lang="tr-TR" sz="1800" b="1" dirty="0" smtClean="0">
                <a:solidFill>
                  <a:srgbClr val="FF0000"/>
                </a:solidFill>
              </a:rPr>
              <a:t> </a:t>
            </a:r>
            <a:r>
              <a:rPr lang="tr-TR" sz="1800" b="1" dirty="0" err="1" smtClean="0">
                <a:solidFill>
                  <a:srgbClr val="FF0000"/>
                </a:solidFill>
              </a:rPr>
              <a:t>Engineers</a:t>
            </a:r>
            <a:r>
              <a:rPr lang="tr-TR" sz="1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sz="1800" b="1" dirty="0" smtClean="0">
                <a:solidFill>
                  <a:srgbClr val="FF0000"/>
                </a:solidFill>
              </a:rPr>
              <a:t>~40M </a:t>
            </a:r>
            <a:r>
              <a:rPr lang="tr-TR" sz="1800" b="1" dirty="0" err="1" smtClean="0">
                <a:solidFill>
                  <a:srgbClr val="FF0000"/>
                </a:solidFill>
              </a:rPr>
              <a:t>Euros</a:t>
            </a:r>
            <a:r>
              <a:rPr lang="tr-TR" sz="1800" b="1" dirty="0" smtClean="0">
                <a:solidFill>
                  <a:srgbClr val="FF0000"/>
                </a:solidFill>
              </a:rPr>
              <a:t> of R&amp;D Budget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841" y="151706"/>
            <a:ext cx="1724622" cy="838358"/>
          </a:xfrm>
          <a:prstGeom prst="rect">
            <a:avLst/>
          </a:prstGeom>
        </p:spPr>
      </p:pic>
      <p:pic>
        <p:nvPicPr>
          <p:cNvPr id="7" name="Picture 32" descr="globe_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189439"/>
            <a:ext cx="3331218" cy="33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vls_conce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392225"/>
            <a:ext cx="5581782" cy="28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442859" y="3399383"/>
            <a:ext cx="191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TURKISH ARMED</a:t>
            </a:r>
          </a:p>
          <a:p>
            <a:pPr algn="ctr"/>
            <a:r>
              <a:rPr lang="tr-T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FORCES FOUNDATION</a:t>
            </a:r>
            <a:endParaRPr lang="tr-T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57"/>
          <a:stretch/>
        </p:blipFill>
        <p:spPr>
          <a:xfrm>
            <a:off x="7020272" y="2647645"/>
            <a:ext cx="753347" cy="853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3881139"/>
            <a:ext cx="4748713" cy="27148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148064" y="1196752"/>
            <a:ext cx="4139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LEADING </a:t>
            </a:r>
            <a:r>
              <a:rPr lang="en-US" sz="1400" b="1" dirty="0">
                <a:solidFill>
                  <a:schemeClr val="accent2"/>
                </a:solidFill>
              </a:rPr>
              <a:t>INFORMATION </a:t>
            </a:r>
            <a:r>
              <a:rPr lang="tr-TR" sz="1400" b="1" dirty="0" smtClean="0">
                <a:solidFill>
                  <a:schemeClr val="accent2"/>
                </a:solidFill>
              </a:rPr>
              <a:t>TECHNOLOGY,  INTELLIGENT SYSTEMS TECHOLOGY DEVELOPER, </a:t>
            </a:r>
            <a:r>
              <a:rPr lang="tr-TR" sz="1400" b="1" dirty="0" err="1" smtClean="0">
                <a:solidFill>
                  <a:schemeClr val="accent2"/>
                </a:solidFill>
              </a:rPr>
              <a:t>and</a:t>
            </a:r>
            <a:r>
              <a:rPr lang="tr-TR" sz="1400" b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SYSTEMS </a:t>
            </a:r>
            <a:r>
              <a:rPr lang="en-US" sz="1400" b="1" dirty="0">
                <a:solidFill>
                  <a:schemeClr val="accent2"/>
                </a:solidFill>
              </a:rPr>
              <a:t>INTEGRATOR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IN DEFENSE, SECURITY &amp; CIVILIAN </a:t>
            </a:r>
            <a:r>
              <a:rPr lang="tr-TR" sz="1400" b="1" dirty="0" smtClean="0">
                <a:solidFill>
                  <a:schemeClr val="accent2"/>
                </a:solidFill>
              </a:rPr>
              <a:t>TECHNOLOGY </a:t>
            </a:r>
            <a:r>
              <a:rPr lang="en-US" sz="1400" b="1" dirty="0" smtClean="0">
                <a:solidFill>
                  <a:schemeClr val="accent2"/>
                </a:solidFill>
              </a:rPr>
              <a:t>MARKETS</a:t>
            </a:r>
            <a:endParaRPr lang="tr-TR" sz="1400" b="1" dirty="0" smtClean="0">
              <a:solidFill>
                <a:schemeClr val="accent2"/>
              </a:solidFill>
            </a:endParaRPr>
          </a:p>
          <a:p>
            <a:pPr algn="ctr"/>
            <a:endParaRPr lang="tr-TR" sz="1400" i="1" dirty="0" smtClean="0">
              <a:solidFill>
                <a:srgbClr val="00B0F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04048" y="6623774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Dr. Serdar ÖZEN</a:t>
            </a:r>
            <a:r>
              <a:rPr lang="en-GB" sz="1100" dirty="0" smtClean="0"/>
              <a:t>, </a:t>
            </a:r>
            <a:r>
              <a:rPr lang="tr-TR" sz="1100" dirty="0" smtClean="0"/>
              <a:t>HAVELSAN, sozen@havelsan.com.tr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(1)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altLang="en-US" sz="2000" dirty="0"/>
              <a:t>Machine learning and big data analytics</a:t>
            </a:r>
            <a:r>
              <a:rPr lang="tr-TR" altLang="en-US" sz="2000" dirty="0"/>
              <a:t> </a:t>
            </a:r>
            <a:r>
              <a:rPr lang="tr-TR" altLang="en-US" sz="2000" dirty="0" err="1" smtClean="0"/>
              <a:t>for</a:t>
            </a:r>
            <a:r>
              <a:rPr lang="tr-TR" altLang="en-US" sz="2000" dirty="0" smtClean="0"/>
              <a:t> </a:t>
            </a:r>
            <a:r>
              <a:rPr lang="en-US" altLang="en-US" sz="2000" dirty="0"/>
              <a:t>wireless </a:t>
            </a:r>
            <a:r>
              <a:rPr lang="en-US" altLang="en-US" sz="2000" dirty="0" smtClean="0"/>
              <a:t>communications</a:t>
            </a:r>
            <a:r>
              <a:rPr lang="tr-TR" altLang="en-US" sz="2000" dirty="0" smtClean="0"/>
              <a:t> (</a:t>
            </a:r>
            <a:r>
              <a:rPr lang="tr-TR" altLang="en-US" sz="2000" dirty="0" err="1" smtClean="0"/>
              <a:t>Het-Nets</a:t>
            </a:r>
            <a:r>
              <a:rPr lang="tr-TR" altLang="en-US" sz="2000" dirty="0" smtClean="0"/>
              <a:t>/5G+)</a:t>
            </a: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0045" y="1268760"/>
            <a:ext cx="8710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 smtClean="0">
                <a:solidFill>
                  <a:srgbClr val="00B0F0"/>
                </a:solidFill>
              </a:rPr>
              <a:t>In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order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to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reduce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the</a:t>
            </a:r>
            <a:r>
              <a:rPr lang="tr-TR" sz="2000" b="1" dirty="0" smtClean="0">
                <a:solidFill>
                  <a:srgbClr val="00B0F0"/>
                </a:solidFill>
              </a:rPr>
              <a:t> O/CAPEX of </a:t>
            </a:r>
            <a:r>
              <a:rPr lang="tr-TR" sz="2000" b="1" dirty="0" err="1" smtClean="0">
                <a:solidFill>
                  <a:srgbClr val="00B0F0"/>
                </a:solidFill>
              </a:rPr>
              <a:t>MNO’s</a:t>
            </a:r>
            <a:r>
              <a:rPr lang="tr-TR" sz="2000" b="1" dirty="0" smtClean="0">
                <a:solidFill>
                  <a:srgbClr val="00B0F0"/>
                </a:solidFill>
              </a:rPr>
              <a:t>, </a:t>
            </a:r>
          </a:p>
          <a:p>
            <a:pPr algn="ctr"/>
            <a:r>
              <a:rPr lang="tr-TR" sz="2000" b="1" u="sng" dirty="0" smtClean="0">
                <a:solidFill>
                  <a:srgbClr val="FF0000"/>
                </a:solidFill>
              </a:rPr>
              <a:t>Machine Learning/AI/Data </a:t>
            </a:r>
            <a:r>
              <a:rPr lang="tr-TR" sz="2000" b="1" u="sng" dirty="0" err="1" smtClean="0">
                <a:solidFill>
                  <a:srgbClr val="FF0000"/>
                </a:solidFill>
              </a:rPr>
              <a:t>analytic</a:t>
            </a:r>
            <a:r>
              <a:rPr lang="tr-TR" sz="2000" b="1" u="sng" dirty="0" smtClean="0">
                <a:solidFill>
                  <a:srgbClr val="FF0000"/>
                </a:solidFill>
              </a:rPr>
              <a:t> </a:t>
            </a:r>
            <a:r>
              <a:rPr lang="tr-TR" sz="2000" b="1" u="sng" dirty="0" err="1" smtClean="0">
                <a:solidFill>
                  <a:srgbClr val="FF0000"/>
                </a:solidFill>
              </a:rPr>
              <a:t>techniques</a:t>
            </a:r>
            <a:r>
              <a:rPr lang="tr-TR" sz="2000" b="1" dirty="0" smtClean="0">
                <a:solidFill>
                  <a:srgbClr val="00B0F0"/>
                </a:solidFill>
              </a:rPr>
              <a:t> can </a:t>
            </a:r>
          </a:p>
          <a:p>
            <a:pPr algn="ctr"/>
            <a:r>
              <a:rPr lang="tr-TR" sz="2000" b="1" dirty="0" err="1" smtClean="0">
                <a:solidFill>
                  <a:srgbClr val="00B0F0"/>
                </a:solidFill>
              </a:rPr>
              <a:t>substantially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diminish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human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involvement</a:t>
            </a:r>
            <a:r>
              <a:rPr lang="tr-TR" sz="2000" b="1" dirty="0" smtClean="0">
                <a:solidFill>
                  <a:srgbClr val="00B0F0"/>
                </a:solidFill>
              </a:rPr>
              <a:t> in </a:t>
            </a:r>
            <a:r>
              <a:rPr lang="tr-TR" sz="2000" b="1" dirty="0" err="1" smtClean="0">
                <a:solidFill>
                  <a:srgbClr val="00B0F0"/>
                </a:solidFill>
              </a:rPr>
              <a:t>HetNets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tr-TR" sz="2000" b="1" dirty="0" err="1" smtClean="0">
                <a:solidFill>
                  <a:srgbClr val="00B0F0"/>
                </a:solidFill>
              </a:rPr>
              <a:t>towards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reaching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the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advanced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concepts</a:t>
            </a:r>
            <a:r>
              <a:rPr lang="tr-TR" sz="2000" b="1" dirty="0" smtClean="0">
                <a:solidFill>
                  <a:srgbClr val="00B0F0"/>
                </a:solidFill>
              </a:rPr>
              <a:t> of </a:t>
            </a:r>
          </a:p>
          <a:p>
            <a:pPr algn="ctr"/>
            <a:r>
              <a:rPr lang="tr-TR" sz="2000" b="1" dirty="0" err="1" smtClean="0">
                <a:solidFill>
                  <a:srgbClr val="FF0000"/>
                </a:solidFill>
              </a:rPr>
              <a:t>SON</a:t>
            </a:r>
            <a:r>
              <a:rPr lang="tr-TR" sz="2000" b="1" dirty="0" err="1" smtClean="0">
                <a:solidFill>
                  <a:srgbClr val="00B0F0"/>
                </a:solidFill>
              </a:rPr>
              <a:t>s</a:t>
            </a:r>
            <a:r>
              <a:rPr lang="tr-TR" sz="2000" b="1" dirty="0" smtClean="0">
                <a:solidFill>
                  <a:srgbClr val="00B0F0"/>
                </a:solidFill>
              </a:rPr>
              <a:t>, </a:t>
            </a:r>
            <a:r>
              <a:rPr lang="tr-TR" sz="2000" b="1" dirty="0" err="1" smtClean="0">
                <a:solidFill>
                  <a:srgbClr val="00B0F0"/>
                </a:solidFill>
              </a:rPr>
              <a:t>regarding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operational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tasks</a:t>
            </a:r>
            <a:r>
              <a:rPr lang="tr-TR" sz="2000" b="1" dirty="0" smtClean="0">
                <a:solidFill>
                  <a:srgbClr val="00B0F0"/>
                </a:solidFill>
              </a:rPr>
              <a:t>, </a:t>
            </a:r>
            <a:r>
              <a:rPr lang="tr-TR" sz="2000" b="1" dirty="0" err="1" smtClean="0">
                <a:solidFill>
                  <a:srgbClr val="00B0F0"/>
                </a:solidFill>
              </a:rPr>
              <a:t>and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optimizing</a:t>
            </a:r>
            <a:r>
              <a:rPr lang="tr-TR" sz="2000" b="1" dirty="0" smtClean="0">
                <a:solidFill>
                  <a:srgbClr val="00B0F0"/>
                </a:solidFill>
              </a:rPr>
              <a:t> network </a:t>
            </a:r>
            <a:r>
              <a:rPr lang="tr-TR" sz="2000" b="1" dirty="0" err="1" smtClean="0">
                <a:solidFill>
                  <a:srgbClr val="00B0F0"/>
                </a:solidFill>
              </a:rPr>
              <a:t>capacity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and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coverage</a:t>
            </a:r>
            <a:r>
              <a:rPr lang="tr-TR" sz="2000" b="1" dirty="0" smtClean="0">
                <a:solidFill>
                  <a:srgbClr val="00B0F0"/>
                </a:solidFill>
              </a:rPr>
              <a:t>, </a:t>
            </a:r>
            <a:r>
              <a:rPr lang="tr-TR" sz="2000" b="1" dirty="0" err="1" smtClean="0">
                <a:solidFill>
                  <a:srgbClr val="00B0F0"/>
                </a:solidFill>
              </a:rPr>
              <a:t>and</a:t>
            </a:r>
            <a:r>
              <a:rPr lang="tr-TR" sz="2000" b="1" dirty="0" smtClean="0">
                <a:solidFill>
                  <a:srgbClr val="00B0F0"/>
                </a:solidFill>
              </a:rPr>
              <a:t> </a:t>
            </a:r>
            <a:r>
              <a:rPr lang="tr-TR" sz="2000" b="1" dirty="0" err="1" smtClean="0">
                <a:solidFill>
                  <a:srgbClr val="00B0F0"/>
                </a:solidFill>
              </a:rPr>
              <a:t>QoS</a:t>
            </a:r>
            <a:r>
              <a:rPr lang="tr-TR" sz="2000" b="1" dirty="0" smtClean="0">
                <a:solidFill>
                  <a:srgbClr val="00B0F0"/>
                </a:solidFill>
              </a:rPr>
              <a:t>.</a:t>
            </a:r>
            <a:endParaRPr lang="en-GB" sz="20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419" y="3402700"/>
            <a:ext cx="4890093" cy="3221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861049"/>
            <a:ext cx="4322027" cy="259228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7504" y="5157192"/>
            <a:ext cx="936104" cy="432048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35" y="4005064"/>
            <a:ext cx="938865" cy="4572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47664" y="5517232"/>
            <a:ext cx="1080120" cy="432048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481243"/>
            <a:ext cx="938865" cy="45724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endCxn id="9" idx="0"/>
          </p:cNvCxnSpPr>
          <p:nvPr/>
        </p:nvCxnSpPr>
        <p:spPr>
          <a:xfrm flipH="1">
            <a:off x="575556" y="2938483"/>
            <a:ext cx="145397" cy="2218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0"/>
          </p:cNvCxnSpPr>
          <p:nvPr/>
        </p:nvCxnSpPr>
        <p:spPr>
          <a:xfrm>
            <a:off x="835741" y="2866475"/>
            <a:ext cx="1466627" cy="11385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1" idx="1"/>
          </p:cNvCxnSpPr>
          <p:nvPr/>
        </p:nvCxnSpPr>
        <p:spPr>
          <a:xfrm rot="16200000" flipH="1">
            <a:off x="-107613" y="3767047"/>
            <a:ext cx="2642022" cy="9848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004048" y="6623774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Dr. Serdar ÖZEN</a:t>
            </a:r>
            <a:r>
              <a:rPr lang="en-GB" sz="1100" dirty="0" smtClean="0"/>
              <a:t>, </a:t>
            </a:r>
            <a:r>
              <a:rPr lang="tr-TR" sz="1100" dirty="0" smtClean="0"/>
              <a:t>HAVELSAN, sozen@havelsan.com.tr</a:t>
            </a:r>
            <a:endParaRPr lang="en-GB" sz="11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(2)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15616" y="1196752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i="1" dirty="0" err="1" smtClean="0">
                <a:solidFill>
                  <a:srgbClr val="00B0F0"/>
                </a:solidFill>
              </a:rPr>
              <a:t>Different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scenarios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for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establishing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these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learning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algorithms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for</a:t>
            </a:r>
            <a:r>
              <a:rPr lang="tr-TR" sz="2000" i="1" dirty="0" smtClean="0">
                <a:solidFill>
                  <a:srgbClr val="00B0F0"/>
                </a:solidFill>
              </a:rPr>
              <a:t> a SON as an SDN </a:t>
            </a:r>
            <a:r>
              <a:rPr lang="tr-TR" sz="2000" i="1" dirty="0" err="1" smtClean="0">
                <a:solidFill>
                  <a:srgbClr val="00B0F0"/>
                </a:solidFill>
              </a:rPr>
              <a:t>concept</a:t>
            </a:r>
            <a:r>
              <a:rPr lang="tr-TR" sz="2000" i="1" dirty="0" smtClean="0">
                <a:solidFill>
                  <a:srgbClr val="00B0F0"/>
                </a:solidFill>
              </a:rPr>
              <a:t> can be </a:t>
            </a:r>
            <a:r>
              <a:rPr lang="tr-TR" sz="2000" i="1" dirty="0" err="1" smtClean="0">
                <a:solidFill>
                  <a:srgbClr val="00B0F0"/>
                </a:solidFill>
              </a:rPr>
              <a:t>implemented</a:t>
            </a:r>
            <a:r>
              <a:rPr lang="tr-TR" sz="2000" i="1" dirty="0" smtClean="0">
                <a:solidFill>
                  <a:srgbClr val="00B0F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i="1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i="1" dirty="0" smtClean="0">
                <a:solidFill>
                  <a:srgbClr val="00B0F0"/>
                </a:solidFill>
              </a:rPr>
              <a:t>30-36 </a:t>
            </a:r>
            <a:r>
              <a:rPr lang="tr-TR" sz="2000" i="1" dirty="0" err="1" smtClean="0">
                <a:solidFill>
                  <a:srgbClr val="00B0F0"/>
                </a:solidFill>
              </a:rPr>
              <a:t>months</a:t>
            </a:r>
            <a:r>
              <a:rPr lang="tr-TR" sz="2000" i="1" dirty="0" smtClean="0">
                <a:solidFill>
                  <a:srgbClr val="00B0F0"/>
                </a:solidFill>
              </a:rPr>
              <a:t> of Schedule </a:t>
            </a:r>
            <a:r>
              <a:rPr lang="tr-TR" sz="2000" i="1" dirty="0" err="1" smtClean="0">
                <a:solidFill>
                  <a:srgbClr val="00B0F0"/>
                </a:solidFill>
              </a:rPr>
              <a:t>with</a:t>
            </a:r>
            <a:r>
              <a:rPr lang="tr-TR" sz="2000" i="1" dirty="0" smtClean="0">
                <a:solidFill>
                  <a:srgbClr val="00B0F0"/>
                </a:solidFill>
              </a:rPr>
              <a:t> 6-10 </a:t>
            </a:r>
            <a:r>
              <a:rPr lang="tr-TR" sz="2000" i="1" dirty="0" err="1" smtClean="0">
                <a:solidFill>
                  <a:srgbClr val="00B0F0"/>
                </a:solidFill>
              </a:rPr>
              <a:t>partners</a:t>
            </a:r>
            <a:r>
              <a:rPr lang="tr-TR" sz="2000" i="1" dirty="0" smtClean="0">
                <a:solidFill>
                  <a:srgbClr val="00B0F0"/>
                </a:solidFill>
              </a:rPr>
              <a:t> (</a:t>
            </a:r>
            <a:r>
              <a:rPr lang="tr-TR" sz="2000" i="1" dirty="0" err="1" smtClean="0">
                <a:solidFill>
                  <a:srgbClr val="00B0F0"/>
                </a:solidFill>
              </a:rPr>
              <a:t>possibly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with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universty</a:t>
            </a:r>
            <a:r>
              <a:rPr lang="tr-TR" sz="2000" i="1" dirty="0" smtClean="0">
                <a:solidFill>
                  <a:srgbClr val="00B0F0"/>
                </a:solidFill>
              </a:rPr>
              <a:t>/</a:t>
            </a:r>
            <a:r>
              <a:rPr lang="tr-TR" sz="2000" i="1" dirty="0" err="1" smtClean="0">
                <a:solidFill>
                  <a:srgbClr val="00B0F0"/>
                </a:solidFill>
              </a:rPr>
              <a:t>research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lab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collaborators</a:t>
            </a:r>
            <a:r>
              <a:rPr lang="tr-TR" sz="2000" i="1" dirty="0" smtClean="0">
                <a:solidFill>
                  <a:srgbClr val="00B0F0"/>
                </a:solidFill>
              </a:rPr>
              <a:t> as </a:t>
            </a:r>
            <a:r>
              <a:rPr lang="tr-TR" sz="2000" i="1" dirty="0" err="1" smtClean="0">
                <a:solidFill>
                  <a:srgbClr val="00B0F0"/>
                </a:solidFill>
              </a:rPr>
              <a:t>subcontractors</a:t>
            </a:r>
            <a:r>
              <a:rPr lang="tr-TR" sz="2000" i="1" dirty="0" smtClean="0">
                <a:solidFill>
                  <a:srgbClr val="00B0F0"/>
                </a:solidFill>
              </a:rPr>
              <a:t>/</a:t>
            </a:r>
            <a:r>
              <a:rPr lang="tr-TR" sz="2000" i="1" dirty="0" err="1" smtClean="0">
                <a:solidFill>
                  <a:srgbClr val="00B0F0"/>
                </a:solidFill>
              </a:rPr>
              <a:t>consultants</a:t>
            </a:r>
            <a:r>
              <a:rPr lang="tr-TR" sz="2000" i="1" dirty="0" smtClean="0">
                <a:solidFill>
                  <a:srgbClr val="00B0F0"/>
                </a:solidFill>
              </a:rPr>
              <a:t>) </a:t>
            </a:r>
          </a:p>
          <a:p>
            <a:pPr algn="ctr"/>
            <a:endParaRPr lang="en-GB" sz="2000" i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4048" y="6623774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Dr. Serdar ÖZEN</a:t>
            </a:r>
            <a:r>
              <a:rPr lang="en-GB" sz="1100" dirty="0" smtClean="0"/>
              <a:t>, </a:t>
            </a:r>
            <a:r>
              <a:rPr lang="tr-TR" sz="1100" dirty="0" smtClean="0"/>
              <a:t>HAVELSAN, sozen@havelsan.com.tr</a:t>
            </a:r>
            <a:endParaRPr lang="en-GB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11" y="3443522"/>
            <a:ext cx="5115865" cy="289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164275"/>
            <a:ext cx="3377555" cy="357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76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7" y="1280954"/>
            <a:ext cx="85696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i="1" dirty="0" err="1" smtClean="0">
                <a:solidFill>
                  <a:srgbClr val="00B0F0"/>
                </a:solidFill>
              </a:rPr>
              <a:t>Currently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we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are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working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with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Carleton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University</a:t>
            </a:r>
            <a:r>
              <a:rPr lang="tr-TR" sz="2000" i="1" dirty="0" smtClean="0">
                <a:solidFill>
                  <a:srgbClr val="00B0F0"/>
                </a:solidFill>
              </a:rPr>
              <a:t>, </a:t>
            </a:r>
            <a:r>
              <a:rPr lang="tr-TR" sz="2000" i="1" dirty="0" err="1" smtClean="0">
                <a:solidFill>
                  <a:srgbClr val="00B0F0"/>
                </a:solidFill>
              </a:rPr>
              <a:t>Ottawa</a:t>
            </a:r>
            <a:r>
              <a:rPr lang="tr-TR" sz="2000" i="1" dirty="0" smtClean="0">
                <a:solidFill>
                  <a:srgbClr val="00B0F0"/>
                </a:solidFill>
              </a:rPr>
              <a:t>, </a:t>
            </a:r>
            <a:r>
              <a:rPr lang="tr-TR" sz="2000" i="1" dirty="0" err="1" smtClean="0">
                <a:solidFill>
                  <a:srgbClr val="00B0F0"/>
                </a:solidFill>
              </a:rPr>
              <a:t>Canada</a:t>
            </a:r>
            <a:r>
              <a:rPr lang="tr-TR" sz="2000" i="1" dirty="0" smtClean="0">
                <a:solidFill>
                  <a:srgbClr val="00B0F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i="1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i="1" dirty="0" err="1" smtClean="0">
                <a:solidFill>
                  <a:srgbClr val="00B0F0"/>
                </a:solidFill>
              </a:rPr>
              <a:t>We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need</a:t>
            </a:r>
            <a:r>
              <a:rPr lang="tr-TR" sz="2000" i="1" dirty="0" smtClean="0">
                <a:solidFill>
                  <a:srgbClr val="00B0F0"/>
                </a:solidFill>
              </a:rPr>
              <a:t> at </a:t>
            </a:r>
            <a:r>
              <a:rPr lang="tr-TR" sz="2000" i="1" dirty="0" err="1" smtClean="0">
                <a:solidFill>
                  <a:srgbClr val="00B0F0"/>
                </a:solidFill>
              </a:rPr>
              <a:t>least</a:t>
            </a:r>
            <a:r>
              <a:rPr lang="tr-TR" sz="2000" i="1" dirty="0" smtClean="0">
                <a:solidFill>
                  <a:srgbClr val="00B0F0"/>
                </a:solidFill>
              </a:rPr>
              <a:t> 5-6 </a:t>
            </a:r>
            <a:r>
              <a:rPr lang="tr-TR" sz="2000" i="1" dirty="0" err="1" smtClean="0">
                <a:solidFill>
                  <a:srgbClr val="00B0F0"/>
                </a:solidFill>
              </a:rPr>
              <a:t>algorithm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and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>
                <a:solidFill>
                  <a:srgbClr val="00B0F0"/>
                </a:solidFill>
              </a:rPr>
              <a:t>s</a:t>
            </a:r>
            <a:r>
              <a:rPr lang="tr-TR" sz="2000" i="1" dirty="0" smtClean="0">
                <a:solidFill>
                  <a:srgbClr val="00B0F0"/>
                </a:solidFill>
              </a:rPr>
              <a:t>oftware </a:t>
            </a:r>
            <a:r>
              <a:rPr lang="tr-TR" sz="2000" i="1" dirty="0" err="1" smtClean="0">
                <a:solidFill>
                  <a:srgbClr val="00B0F0"/>
                </a:solidFill>
              </a:rPr>
              <a:t>development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partners</a:t>
            </a:r>
            <a:r>
              <a:rPr lang="tr-TR" sz="2000" i="1" dirty="0" smtClean="0">
                <a:solidFill>
                  <a:srgbClr val="00B0F0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i="1" dirty="0" smtClean="0">
                <a:solidFill>
                  <a:srgbClr val="00B0F0"/>
                </a:solidFill>
              </a:rPr>
              <a:t>At </a:t>
            </a:r>
            <a:r>
              <a:rPr lang="tr-TR" sz="2000" i="1" dirty="0" err="1" smtClean="0">
                <a:solidFill>
                  <a:srgbClr val="00B0F0"/>
                </a:solidFill>
              </a:rPr>
              <a:t>least</a:t>
            </a:r>
            <a:r>
              <a:rPr lang="tr-TR" sz="2000" i="1" dirty="0" smtClean="0">
                <a:solidFill>
                  <a:srgbClr val="00B0F0"/>
                </a:solidFill>
              </a:rPr>
              <a:t> 1 mobile network </a:t>
            </a:r>
            <a:r>
              <a:rPr lang="tr-TR" sz="2000" i="1" dirty="0" err="1" smtClean="0">
                <a:solidFill>
                  <a:srgbClr val="00B0F0"/>
                </a:solidFill>
              </a:rPr>
              <a:t>operator</a:t>
            </a:r>
            <a:r>
              <a:rPr lang="tr-TR" sz="2000" i="1" dirty="0" smtClean="0">
                <a:solidFill>
                  <a:srgbClr val="00B0F0"/>
                </a:solidFill>
              </a:rPr>
              <a:t>, </a:t>
            </a:r>
            <a:r>
              <a:rPr lang="tr-TR" sz="2000" i="1" dirty="0" err="1" smtClean="0">
                <a:solidFill>
                  <a:srgbClr val="00B0F0"/>
                </a:solidFill>
              </a:rPr>
              <a:t>possibly</a:t>
            </a:r>
            <a:r>
              <a:rPr lang="tr-TR" sz="2000" i="1" dirty="0" smtClean="0">
                <a:solidFill>
                  <a:srgbClr val="00B0F0"/>
                </a:solidFill>
              </a:rPr>
              <a:t> 2.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i="1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i="1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i="1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i="1" dirty="0" smtClean="0">
                <a:solidFill>
                  <a:srgbClr val="00B0F0"/>
                </a:solidFill>
              </a:rPr>
              <a:t>Here is </a:t>
            </a:r>
            <a:r>
              <a:rPr lang="tr-TR" sz="2000" i="1" dirty="0" err="1" smtClean="0">
                <a:solidFill>
                  <a:srgbClr val="FF0000"/>
                </a:solidFill>
              </a:rPr>
              <a:t>another</a:t>
            </a:r>
            <a:r>
              <a:rPr lang="tr-TR" sz="2000" i="1" dirty="0" smtClean="0">
                <a:solidFill>
                  <a:srgbClr val="00B0F0"/>
                </a:solidFill>
              </a:rPr>
              <a:t> Project </a:t>
            </a:r>
            <a:r>
              <a:rPr lang="tr-TR" sz="2000" i="1" dirty="0" err="1" smtClean="0">
                <a:solidFill>
                  <a:srgbClr val="00B0F0"/>
                </a:solidFill>
              </a:rPr>
              <a:t>Proposal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Topic</a:t>
            </a:r>
            <a:r>
              <a:rPr lang="tr-TR" sz="2000" i="1" dirty="0" smtClean="0">
                <a:solidFill>
                  <a:srgbClr val="00B0F0"/>
                </a:solidFill>
              </a:rPr>
              <a:t> </a:t>
            </a:r>
            <a:r>
              <a:rPr lang="tr-TR" sz="2000" i="1" dirty="0" err="1" smtClean="0">
                <a:solidFill>
                  <a:srgbClr val="00B0F0"/>
                </a:solidFill>
              </a:rPr>
              <a:t>to</a:t>
            </a:r>
            <a:r>
              <a:rPr lang="tr-TR" sz="2000" i="1" dirty="0" smtClean="0">
                <a:solidFill>
                  <a:srgbClr val="00B0F0"/>
                </a:solidFill>
              </a:rPr>
              <a:t> be </a:t>
            </a:r>
            <a:r>
              <a:rPr lang="tr-TR" sz="2000" i="1" dirty="0" err="1" smtClean="0">
                <a:solidFill>
                  <a:srgbClr val="00B0F0"/>
                </a:solidFill>
              </a:rPr>
              <a:t>investigated</a:t>
            </a:r>
            <a:r>
              <a:rPr lang="tr-TR" sz="2000" i="1" dirty="0" smtClean="0">
                <a:solidFill>
                  <a:srgbClr val="00B0F0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i="1" dirty="0">
              <a:solidFill>
                <a:srgbClr val="00B0F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i="1" dirty="0" err="1">
                <a:solidFill>
                  <a:srgbClr val="FF0000"/>
                </a:solidFill>
              </a:rPr>
              <a:t>D</a:t>
            </a:r>
            <a:r>
              <a:rPr lang="tr-TR" sz="2000" i="1" dirty="0" err="1" smtClean="0">
                <a:solidFill>
                  <a:srgbClr val="FF0000"/>
                </a:solidFill>
              </a:rPr>
              <a:t>rone</a:t>
            </a:r>
            <a:r>
              <a:rPr lang="tr-TR" sz="2000" i="1" dirty="0" smtClean="0">
                <a:solidFill>
                  <a:srgbClr val="FF0000"/>
                </a:solidFill>
              </a:rPr>
              <a:t>/UAV/</a:t>
            </a:r>
            <a:r>
              <a:rPr lang="tr-TR" sz="2000" i="1" dirty="0" err="1" smtClean="0">
                <a:solidFill>
                  <a:srgbClr val="FF0000"/>
                </a:solidFill>
              </a:rPr>
              <a:t>aerial</a:t>
            </a:r>
            <a:r>
              <a:rPr lang="tr-TR" sz="2000" i="1" dirty="0" smtClean="0">
                <a:solidFill>
                  <a:srgbClr val="FF0000"/>
                </a:solidFill>
              </a:rPr>
              <a:t> </a:t>
            </a:r>
            <a:r>
              <a:rPr lang="tr-TR" sz="2000" i="1" dirty="0">
                <a:solidFill>
                  <a:srgbClr val="FF0000"/>
                </a:solidFill>
              </a:rPr>
              <a:t>Base </a:t>
            </a:r>
            <a:r>
              <a:rPr lang="tr-TR" sz="2000" i="1" dirty="0" err="1">
                <a:solidFill>
                  <a:srgbClr val="FF0000"/>
                </a:solidFill>
              </a:rPr>
              <a:t>Stations</a:t>
            </a:r>
            <a:r>
              <a:rPr lang="tr-TR" sz="2000" i="1" dirty="0">
                <a:solidFill>
                  <a:srgbClr val="FF0000"/>
                </a:solidFill>
              </a:rPr>
              <a:t> </a:t>
            </a:r>
            <a:r>
              <a:rPr lang="tr-TR" sz="2000" i="1" dirty="0" err="1">
                <a:solidFill>
                  <a:srgbClr val="FF0000"/>
                </a:solidFill>
              </a:rPr>
              <a:t>and</a:t>
            </a:r>
            <a:r>
              <a:rPr lang="tr-TR" sz="2000" i="1" dirty="0">
                <a:solidFill>
                  <a:srgbClr val="FF0000"/>
                </a:solidFill>
              </a:rPr>
              <a:t> </a:t>
            </a:r>
            <a:r>
              <a:rPr lang="tr-TR" sz="2000" i="1" dirty="0" err="1">
                <a:solidFill>
                  <a:srgbClr val="FF0000"/>
                </a:solidFill>
              </a:rPr>
              <a:t>low-altitude</a:t>
            </a:r>
            <a:r>
              <a:rPr lang="tr-TR" sz="2000" i="1" dirty="0">
                <a:solidFill>
                  <a:srgbClr val="FF0000"/>
                </a:solidFill>
              </a:rPr>
              <a:t>/</a:t>
            </a:r>
            <a:r>
              <a:rPr lang="tr-TR" sz="2000" i="1" dirty="0" err="1">
                <a:solidFill>
                  <a:srgbClr val="FF0000"/>
                </a:solidFill>
              </a:rPr>
              <a:t>medium-altitude</a:t>
            </a:r>
            <a:r>
              <a:rPr lang="tr-TR" sz="2000" i="1" dirty="0">
                <a:solidFill>
                  <a:srgbClr val="FF0000"/>
                </a:solidFill>
              </a:rPr>
              <a:t>/</a:t>
            </a:r>
            <a:r>
              <a:rPr lang="tr-TR" sz="2000" i="1" dirty="0" err="1">
                <a:solidFill>
                  <a:srgbClr val="FF0000"/>
                </a:solidFill>
              </a:rPr>
              <a:t>high-altitude</a:t>
            </a:r>
            <a:r>
              <a:rPr lang="tr-TR" sz="2000" i="1" dirty="0">
                <a:solidFill>
                  <a:srgbClr val="FF0000"/>
                </a:solidFill>
              </a:rPr>
              <a:t> </a:t>
            </a:r>
            <a:r>
              <a:rPr lang="tr-TR" sz="2000" i="1" dirty="0" err="1">
                <a:solidFill>
                  <a:srgbClr val="FF0000"/>
                </a:solidFill>
              </a:rPr>
              <a:t>platforms</a:t>
            </a:r>
            <a:r>
              <a:rPr lang="tr-TR" sz="2000" i="1" dirty="0">
                <a:solidFill>
                  <a:srgbClr val="FF0000"/>
                </a:solidFill>
              </a:rPr>
              <a:t> (</a:t>
            </a:r>
            <a:r>
              <a:rPr lang="tr-TR" sz="2000" i="1" dirty="0" err="1">
                <a:solidFill>
                  <a:srgbClr val="FF0000"/>
                </a:solidFill>
              </a:rPr>
              <a:t>LAPs</a:t>
            </a:r>
            <a:r>
              <a:rPr lang="tr-TR" sz="2000" i="1" dirty="0">
                <a:solidFill>
                  <a:srgbClr val="FF0000"/>
                </a:solidFill>
              </a:rPr>
              <a:t>/</a:t>
            </a:r>
            <a:r>
              <a:rPr lang="tr-TR" sz="2000" i="1" dirty="0" err="1">
                <a:solidFill>
                  <a:srgbClr val="FF0000"/>
                </a:solidFill>
              </a:rPr>
              <a:t>MAPs</a:t>
            </a:r>
            <a:r>
              <a:rPr lang="tr-TR" sz="2000" i="1" dirty="0">
                <a:solidFill>
                  <a:srgbClr val="FF0000"/>
                </a:solidFill>
              </a:rPr>
              <a:t>/</a:t>
            </a:r>
            <a:r>
              <a:rPr lang="tr-TR" sz="2000" i="1" dirty="0" err="1">
                <a:solidFill>
                  <a:srgbClr val="FF0000"/>
                </a:solidFill>
              </a:rPr>
              <a:t>HAPs</a:t>
            </a:r>
            <a:r>
              <a:rPr lang="tr-TR" sz="2000" i="1" dirty="0">
                <a:solidFill>
                  <a:srgbClr val="FF0000"/>
                </a:solidFill>
              </a:rPr>
              <a:t>) </a:t>
            </a:r>
            <a:r>
              <a:rPr lang="tr-TR" sz="2000" i="1" dirty="0" err="1">
                <a:solidFill>
                  <a:srgbClr val="FF0000"/>
                </a:solidFill>
              </a:rPr>
              <a:t>for</a:t>
            </a:r>
            <a:r>
              <a:rPr lang="tr-TR" sz="2000" i="1" dirty="0">
                <a:solidFill>
                  <a:srgbClr val="FF0000"/>
                </a:solidFill>
              </a:rPr>
              <a:t> Wireless Base </a:t>
            </a:r>
            <a:r>
              <a:rPr lang="tr-TR" sz="2000" i="1" dirty="0" err="1">
                <a:solidFill>
                  <a:srgbClr val="FF0000"/>
                </a:solidFill>
              </a:rPr>
              <a:t>Stations</a:t>
            </a:r>
            <a:r>
              <a:rPr lang="tr-TR" sz="2000" i="1" dirty="0">
                <a:solidFill>
                  <a:srgbClr val="FF0000"/>
                </a:solidFill>
              </a:rPr>
              <a:t> </a:t>
            </a:r>
            <a:r>
              <a:rPr lang="tr-TR" sz="2000" i="1" dirty="0" err="1">
                <a:solidFill>
                  <a:srgbClr val="FF0000"/>
                </a:solidFill>
              </a:rPr>
              <a:t>to</a:t>
            </a:r>
            <a:r>
              <a:rPr lang="tr-TR" sz="2000" i="1" dirty="0">
                <a:solidFill>
                  <a:srgbClr val="FF0000"/>
                </a:solidFill>
              </a:rPr>
              <a:t> </a:t>
            </a:r>
            <a:r>
              <a:rPr lang="tr-TR" sz="2000" i="1" dirty="0" err="1">
                <a:solidFill>
                  <a:srgbClr val="FF0000"/>
                </a:solidFill>
              </a:rPr>
              <a:t>maximize</a:t>
            </a:r>
            <a:r>
              <a:rPr lang="tr-TR" sz="2000" i="1" dirty="0">
                <a:solidFill>
                  <a:srgbClr val="FF0000"/>
                </a:solidFill>
              </a:rPr>
              <a:t> </a:t>
            </a:r>
            <a:r>
              <a:rPr lang="tr-TR" sz="2000" i="1" dirty="0" err="1">
                <a:solidFill>
                  <a:srgbClr val="FF0000"/>
                </a:solidFill>
              </a:rPr>
              <a:t>coverage</a:t>
            </a:r>
            <a:r>
              <a:rPr lang="tr-TR" sz="2000" i="1" dirty="0">
                <a:solidFill>
                  <a:srgbClr val="FF0000"/>
                </a:solidFill>
              </a:rPr>
              <a:t> </a:t>
            </a:r>
            <a:r>
              <a:rPr lang="tr-TR" sz="2000" i="1" dirty="0" err="1">
                <a:solidFill>
                  <a:srgbClr val="FF0000"/>
                </a:solidFill>
              </a:rPr>
              <a:t>for</a:t>
            </a:r>
            <a:r>
              <a:rPr lang="tr-TR" sz="2000" i="1" dirty="0">
                <a:solidFill>
                  <a:srgbClr val="FF0000"/>
                </a:solidFill>
              </a:rPr>
              <a:t> </a:t>
            </a:r>
            <a:r>
              <a:rPr lang="tr-TR" sz="2000" i="1" dirty="0" err="1">
                <a:solidFill>
                  <a:srgbClr val="FF0000"/>
                </a:solidFill>
              </a:rPr>
              <a:t>users</a:t>
            </a:r>
            <a:r>
              <a:rPr lang="tr-TR" sz="2000" i="1" dirty="0">
                <a:solidFill>
                  <a:srgbClr val="FF0000"/>
                </a:solidFill>
              </a:rPr>
              <a:t> </a:t>
            </a:r>
            <a:r>
              <a:rPr lang="tr-TR" sz="2000" i="1" dirty="0" err="1">
                <a:solidFill>
                  <a:srgbClr val="FF0000"/>
                </a:solidFill>
              </a:rPr>
              <a:t>with</a:t>
            </a:r>
            <a:r>
              <a:rPr lang="tr-TR" sz="2000" i="1" dirty="0">
                <a:solidFill>
                  <a:srgbClr val="FF0000"/>
                </a:solidFill>
              </a:rPr>
              <a:t> </a:t>
            </a:r>
            <a:r>
              <a:rPr lang="tr-TR" sz="2000" i="1" dirty="0" err="1">
                <a:solidFill>
                  <a:srgbClr val="FF0000"/>
                </a:solidFill>
              </a:rPr>
              <a:t>different</a:t>
            </a:r>
            <a:r>
              <a:rPr lang="tr-TR" sz="2000" i="1" dirty="0">
                <a:solidFill>
                  <a:srgbClr val="FF0000"/>
                </a:solidFill>
              </a:rPr>
              <a:t> </a:t>
            </a:r>
            <a:r>
              <a:rPr lang="tr-TR" sz="2000" i="1" dirty="0" err="1">
                <a:solidFill>
                  <a:srgbClr val="FF0000"/>
                </a:solidFill>
              </a:rPr>
              <a:t>QoS</a:t>
            </a:r>
            <a:r>
              <a:rPr lang="tr-TR" sz="2000" i="1" dirty="0">
                <a:solidFill>
                  <a:srgbClr val="FF0000"/>
                </a:solidFill>
              </a:rPr>
              <a:t> </a:t>
            </a:r>
            <a:r>
              <a:rPr lang="tr-TR" sz="2000" i="1" dirty="0" err="1">
                <a:solidFill>
                  <a:srgbClr val="FF0000"/>
                </a:solidFill>
              </a:rPr>
              <a:t>requirements</a:t>
            </a:r>
            <a:r>
              <a:rPr lang="tr-TR" sz="2000" i="1" dirty="0">
                <a:solidFill>
                  <a:srgbClr val="FF0000"/>
                </a:solidFill>
              </a:rPr>
              <a:t>.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4048" y="6623774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Dr. Serdar ÖZEN</a:t>
            </a:r>
            <a:r>
              <a:rPr lang="en-GB" sz="1100" dirty="0" smtClean="0"/>
              <a:t>, </a:t>
            </a:r>
            <a:r>
              <a:rPr lang="tr-TR" sz="1100" dirty="0" smtClean="0"/>
              <a:t>HAVELSAN, sozen@havelsan.com.tr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0751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03648" y="2075358"/>
            <a:ext cx="62646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and for interest to participate please contact:</a:t>
            </a:r>
          </a:p>
          <a:p>
            <a:r>
              <a:rPr lang="en-GB" sz="2000" dirty="0" smtClean="0"/>
              <a:t>		</a:t>
            </a:r>
            <a:endParaRPr lang="tr-TR" dirty="0" smtClean="0"/>
          </a:p>
          <a:p>
            <a:r>
              <a:rPr lang="tr-TR" dirty="0">
                <a:solidFill>
                  <a:srgbClr val="00B0F0"/>
                </a:solidFill>
              </a:rPr>
              <a:t>	</a:t>
            </a:r>
            <a:r>
              <a:rPr lang="tr-TR" dirty="0" smtClean="0">
                <a:solidFill>
                  <a:srgbClr val="00B0F0"/>
                </a:solidFill>
              </a:rPr>
              <a:t>	</a:t>
            </a:r>
            <a:r>
              <a:rPr lang="en-GB" sz="2000" dirty="0" smtClean="0">
                <a:solidFill>
                  <a:srgbClr val="00B0F0"/>
                </a:solidFill>
              </a:rPr>
              <a:t>Name and affiliation</a:t>
            </a:r>
            <a:r>
              <a:rPr lang="tr-TR" sz="2000" dirty="0" smtClean="0">
                <a:solidFill>
                  <a:srgbClr val="00B0F0"/>
                </a:solidFill>
              </a:rPr>
              <a:t>: Dr. Serdar Özen</a:t>
            </a:r>
            <a:endParaRPr lang="en-GB" sz="2000" dirty="0" smtClean="0">
              <a:solidFill>
                <a:srgbClr val="00B0F0"/>
              </a:solidFill>
            </a:endParaRPr>
          </a:p>
          <a:p>
            <a:r>
              <a:rPr lang="en-GB" sz="2000" dirty="0" smtClean="0">
                <a:solidFill>
                  <a:srgbClr val="00B0F0"/>
                </a:solidFill>
              </a:rPr>
              <a:t>		E-Mail</a:t>
            </a:r>
            <a:r>
              <a:rPr lang="tr-TR" sz="2000" dirty="0" smtClean="0">
                <a:solidFill>
                  <a:srgbClr val="00B0F0"/>
                </a:solidFill>
              </a:rPr>
              <a:t>: </a:t>
            </a:r>
            <a:r>
              <a:rPr lang="tr-TR" sz="2000" dirty="0" smtClean="0">
                <a:solidFill>
                  <a:srgbClr val="00B0F0"/>
                </a:solidFill>
                <a:hlinkClick r:id="rId2"/>
              </a:rPr>
              <a:t>sozen@havelsan.com.tr</a:t>
            </a:r>
            <a:endParaRPr lang="tr-TR" sz="2000" dirty="0" smtClean="0">
              <a:solidFill>
                <a:srgbClr val="00B0F0"/>
              </a:solidFill>
            </a:endParaRPr>
          </a:p>
          <a:p>
            <a:r>
              <a:rPr lang="en-GB" sz="2000" dirty="0" smtClean="0">
                <a:solidFill>
                  <a:srgbClr val="00B0F0"/>
                </a:solidFill>
              </a:rPr>
              <a:t>		</a:t>
            </a:r>
            <a:r>
              <a:rPr lang="en-GB" sz="2000" dirty="0" err="1" smtClean="0">
                <a:solidFill>
                  <a:srgbClr val="00B0F0"/>
                </a:solidFill>
              </a:rPr>
              <a:t>Te</a:t>
            </a:r>
            <a:r>
              <a:rPr lang="tr-TR" sz="2000" dirty="0" err="1" smtClean="0">
                <a:solidFill>
                  <a:srgbClr val="00B0F0"/>
                </a:solidFill>
              </a:rPr>
              <a:t>lephone</a:t>
            </a:r>
            <a:r>
              <a:rPr lang="tr-TR" sz="2000" dirty="0" smtClean="0">
                <a:solidFill>
                  <a:srgbClr val="00B0F0"/>
                </a:solidFill>
              </a:rPr>
              <a:t>: +905323355287</a:t>
            </a:r>
            <a:endParaRPr lang="tr-TR" sz="2000" dirty="0">
              <a:solidFill>
                <a:srgbClr val="00B0F0"/>
              </a:solidFill>
            </a:endParaRPr>
          </a:p>
          <a:p>
            <a:endParaRPr lang="tr-TR" sz="2000" dirty="0" smtClean="0">
              <a:solidFill>
                <a:srgbClr val="00B0F0"/>
              </a:solidFill>
            </a:endParaRPr>
          </a:p>
          <a:p>
            <a:r>
              <a:rPr lang="tr-TR" sz="2000" dirty="0" smtClean="0">
                <a:solidFill>
                  <a:srgbClr val="00B0F0"/>
                </a:solidFill>
              </a:rPr>
              <a:t>		HAVELSAN A.Ş.</a:t>
            </a:r>
          </a:p>
          <a:p>
            <a:r>
              <a:rPr lang="tr-TR" sz="2000" dirty="0">
                <a:solidFill>
                  <a:srgbClr val="00B0F0"/>
                </a:solidFill>
              </a:rPr>
              <a:t>	</a:t>
            </a:r>
            <a:r>
              <a:rPr lang="tr-TR" sz="2000" dirty="0" smtClean="0">
                <a:solidFill>
                  <a:srgbClr val="00B0F0"/>
                </a:solidFill>
              </a:rPr>
              <a:t>	Ankara, </a:t>
            </a:r>
            <a:r>
              <a:rPr lang="tr-TR" sz="2000" dirty="0" err="1" smtClean="0">
                <a:solidFill>
                  <a:srgbClr val="00B0F0"/>
                </a:solidFill>
              </a:rPr>
              <a:t>Turkey</a:t>
            </a:r>
            <a:r>
              <a:rPr lang="tr-TR" sz="2000" dirty="0" smtClean="0">
                <a:solidFill>
                  <a:srgbClr val="00B0F0"/>
                </a:solidFill>
              </a:rPr>
              <a:t>		</a:t>
            </a:r>
            <a:endParaRPr lang="en-GB" sz="2000" dirty="0" smtClean="0">
              <a:solidFill>
                <a:srgbClr val="00B0F0"/>
              </a:solidFill>
            </a:endParaRPr>
          </a:p>
          <a:p>
            <a:r>
              <a:rPr lang="en-GB" sz="2000" dirty="0" smtClean="0">
                <a:solidFill>
                  <a:srgbClr val="00B0F0"/>
                </a:solidFill>
              </a:rPr>
              <a:t>		</a:t>
            </a:r>
            <a:r>
              <a:rPr lang="tr-TR" sz="2000" dirty="0" smtClean="0">
                <a:solidFill>
                  <a:srgbClr val="00B0F0"/>
                </a:solidFill>
                <a:hlinkClick r:id="rId3"/>
              </a:rPr>
              <a:t>http://www.havelsan.com.tr</a:t>
            </a:r>
            <a:endParaRPr lang="en-GB" dirty="0" smtClean="0"/>
          </a:p>
          <a:p>
            <a:endParaRPr lang="en-GB" dirty="0" smtClean="0"/>
          </a:p>
          <a:p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1979712" y="3225170"/>
            <a:ext cx="854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000" dirty="0" err="1" smtClean="0">
                <a:solidFill>
                  <a:srgbClr val="00B0F0"/>
                </a:solidFill>
              </a:rPr>
              <a:t>Your</a:t>
            </a:r>
            <a:endParaRPr lang="de-DE" sz="2000" dirty="0" smtClean="0">
              <a:solidFill>
                <a:srgbClr val="00B0F0"/>
              </a:solidFill>
            </a:endParaRPr>
          </a:p>
          <a:p>
            <a:pPr algn="ctr"/>
            <a:r>
              <a:rPr lang="de-DE" sz="2000" dirty="0" err="1" smtClean="0">
                <a:solidFill>
                  <a:srgbClr val="00B0F0"/>
                </a:solidFill>
              </a:rPr>
              <a:t>Photo</a:t>
            </a:r>
            <a:endParaRPr lang="en-GB" sz="20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212976"/>
            <a:ext cx="1071733" cy="1193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04048" y="6623774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Dr. Serdar ÖZEN</a:t>
            </a:r>
            <a:r>
              <a:rPr lang="en-GB" sz="1100" dirty="0" smtClean="0"/>
              <a:t>, </a:t>
            </a:r>
            <a:r>
              <a:rPr lang="tr-TR" sz="1100" dirty="0" smtClean="0"/>
              <a:t>HAVELSAN, sozen@havelsan.com.tr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412</Words>
  <Application>Microsoft Office PowerPoint</Application>
  <PresentationFormat>On-screen Show (4:3)</PresentationFormat>
  <Paragraphs>74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Celtic-Plus-white</vt:lpstr>
      <vt:lpstr>Celtic-Plus Proposers Day 20th June 2017, Helsinki</vt:lpstr>
      <vt:lpstr>Teaser</vt:lpstr>
      <vt:lpstr>HAVELSAN, Turkey </vt:lpstr>
      <vt:lpstr>Proposal Introduction (1) Machine learning and big data analytics for wireless communications (Het-Nets/5G+)</vt:lpstr>
      <vt:lpstr>Proposal Introduction (2)</vt:lpstr>
      <vt:lpstr>Partners</vt:lpstr>
      <vt:lpstr>Contact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Proposers Day</dc:title>
  <dc:creator>herrmann@celticplus.eu</dc:creator>
  <cp:lastModifiedBy>Peter Herrmann</cp:lastModifiedBy>
  <cp:revision>116</cp:revision>
  <cp:lastPrinted>2014-09-11T12:29:40Z</cp:lastPrinted>
  <dcterms:created xsi:type="dcterms:W3CDTF">2014-06-18T11:29:22Z</dcterms:created>
  <dcterms:modified xsi:type="dcterms:W3CDTF">2017-06-19T20:58:27Z</dcterms:modified>
</cp:coreProperties>
</file>