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81" r:id="rId3"/>
    <p:sldId id="279" r:id="rId4"/>
    <p:sldId id="273" r:id="rId5"/>
    <p:sldId id="276" r:id="rId6"/>
    <p:sldId id="278" r:id="rId7"/>
    <p:sldId id="280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tiihonen@jyu.fi" TargetMode="External"/><Relationship Id="rId2" Type="http://schemas.openxmlformats.org/officeDocument/2006/relationships/hyperlink" Target="mailto:jtarrest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tiihonen@jyu.fi" TargetMode="External"/><Relationship Id="rId2" Type="http://schemas.openxmlformats.org/officeDocument/2006/relationships/hyperlink" Target="mailto:jtarres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tiihonen@jyu.fi" TargetMode="External"/><Relationship Id="rId2" Type="http://schemas.openxmlformats.org/officeDocument/2006/relationships/hyperlink" Target="mailto:jtarrest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tiihonen@jyu.fi" TargetMode="External"/><Relationship Id="rId2" Type="http://schemas.openxmlformats.org/officeDocument/2006/relationships/hyperlink" Target="mailto:jtarrest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tiihonen@jyu.fi" TargetMode="External"/><Relationship Id="rId2" Type="http://schemas.openxmlformats.org/officeDocument/2006/relationships/hyperlink" Target="mailto:jtarres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tarrest@gmail.com" TargetMode="External"/><Relationship Id="rId7" Type="http://schemas.openxmlformats.org/officeDocument/2006/relationships/hyperlink" Target="mailto:fabiola.vilaseca@udg.ed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hyperlink" Target="mailto:timo.tiihonen@jyu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en-US" altLang="en-US" sz="2800" b="0" smtClean="0"/>
              <a:t>20</a:t>
            </a:r>
            <a:r>
              <a:rPr lang="en-US" altLang="en-US" sz="2800" b="0" baseline="30000" smtClean="0"/>
              <a:t>th</a:t>
            </a:r>
            <a:r>
              <a:rPr lang="en-US" altLang="en-US" sz="2800" b="0" smtClean="0"/>
              <a:t> June </a:t>
            </a:r>
            <a:r>
              <a:rPr lang="en-US" altLang="en-US" sz="2800" b="0" dirty="0" smtClean="0"/>
              <a:t>2017, Helsinki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kern="0" dirty="0" err="1" smtClean="0"/>
              <a:t>Maths</a:t>
            </a:r>
            <a:r>
              <a:rPr lang="en-US" altLang="en-US" kern="0" dirty="0" smtClean="0"/>
              <a:t> at your fingertips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Josep Tarres </a:t>
            </a:r>
            <a:r>
              <a:rPr lang="en-US" altLang="en-US" sz="1800" b="0" kern="0" dirty="0" smtClean="0">
                <a:hlinkClick r:id="rId2"/>
              </a:rPr>
              <a:t>jtarrest@gmail.com</a:t>
            </a:r>
            <a:r>
              <a:rPr lang="en-US" altLang="en-US" sz="1800" b="0" i="1" kern="0" dirty="0" smtClean="0"/>
              <a:t> </a:t>
            </a:r>
          </a:p>
          <a:p>
            <a:r>
              <a:rPr lang="en-US" altLang="en-US" sz="1800" b="0" i="1" kern="0" dirty="0"/>
              <a:t>Timo </a:t>
            </a:r>
            <a:r>
              <a:rPr lang="en-US" altLang="en-US" sz="1800" b="0" i="1" kern="0" dirty="0" smtClean="0"/>
              <a:t>Tiihonen </a:t>
            </a:r>
            <a:r>
              <a:rPr lang="en-US" altLang="en-US" sz="1800" b="0" i="1" kern="0" dirty="0" smtClean="0">
                <a:hlinkClick r:id="rId3"/>
              </a:rPr>
              <a:t>timo.tiihonen@jyu.fi</a:t>
            </a:r>
            <a:r>
              <a:rPr lang="en-US" altLang="en-US" sz="1800" b="0" i="1" kern="0" dirty="0" smtClean="0"/>
              <a:t> </a:t>
            </a:r>
          </a:p>
          <a:p>
            <a:endParaRPr lang="en-US" altLang="en-US" sz="1800" b="0" i="1" kern="0" dirty="0"/>
          </a:p>
        </p:txBody>
      </p:sp>
      <p:grpSp>
        <p:nvGrpSpPr>
          <p:cNvPr id="2" name="Grupo 1"/>
          <p:cNvGrpSpPr/>
          <p:nvPr/>
        </p:nvGrpSpPr>
        <p:grpSpPr>
          <a:xfrm>
            <a:off x="971600" y="5224623"/>
            <a:ext cx="1296659" cy="432563"/>
            <a:chOff x="611560" y="5013176"/>
            <a:chExt cx="2806080" cy="936104"/>
          </a:xfrm>
        </p:grpSpPr>
        <p:sp>
          <p:nvSpPr>
            <p:cNvPr id="3" name="Rounded Rectangle 2"/>
            <p:cNvSpPr/>
            <p:nvPr/>
          </p:nvSpPr>
          <p:spPr>
            <a:xfrm>
              <a:off x="611560" y="5013176"/>
              <a:ext cx="280608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38" y="5229200"/>
              <a:ext cx="2437525" cy="504056"/>
            </a:xfrm>
            <a:prstGeom prst="rect">
              <a:avLst/>
            </a:prstGeom>
          </p:spPr>
        </p:pic>
      </p:grpSp>
      <p:pic>
        <p:nvPicPr>
          <p:cNvPr id="1026" name="Picture 2" descr="Resultat d'imatges de jyvaskyla univers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39470"/>
            <a:ext cx="2005503" cy="8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Universitat de giro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21188"/>
            <a:ext cx="940340" cy="6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Actionable</a:t>
            </a:r>
            <a:r>
              <a:rPr lang="fi-FI" dirty="0" smtClean="0"/>
              <a:t> </a:t>
            </a:r>
            <a:r>
              <a:rPr lang="fi-FI" dirty="0" err="1" smtClean="0"/>
              <a:t>relationships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Imagine</a:t>
            </a:r>
            <a:r>
              <a:rPr lang="fi-FI" dirty="0" smtClean="0"/>
              <a:t> </a:t>
            </a:r>
            <a:r>
              <a:rPr lang="fi-FI" dirty="0" err="1" smtClean="0"/>
              <a:t>having</a:t>
            </a:r>
            <a:r>
              <a:rPr lang="fi-FI" dirty="0" smtClean="0"/>
              <a:t> a set of </a:t>
            </a:r>
            <a:r>
              <a:rPr lang="fi-FI" dirty="0" err="1" smtClean="0"/>
              <a:t>mathematical</a:t>
            </a:r>
            <a:r>
              <a:rPr lang="fi-FI" dirty="0" smtClean="0"/>
              <a:t> </a:t>
            </a:r>
            <a:r>
              <a:rPr lang="fi-FI" dirty="0" err="1" smtClean="0"/>
              <a:t>relationships</a:t>
            </a:r>
            <a:r>
              <a:rPr lang="fi-FI" dirty="0" smtClean="0"/>
              <a:t> on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touch</a:t>
            </a:r>
            <a:r>
              <a:rPr lang="fi-FI" dirty="0" smtClean="0"/>
              <a:t> </a:t>
            </a:r>
            <a:r>
              <a:rPr lang="fi-FI" dirty="0" err="1" smtClean="0"/>
              <a:t>screen</a:t>
            </a:r>
            <a:endParaRPr lang="fi-FI" dirty="0" smtClean="0"/>
          </a:p>
          <a:p>
            <a:pPr lvl="1">
              <a:buFontTx/>
              <a:buChar char="-"/>
            </a:pPr>
            <a:r>
              <a:rPr lang="fi-FI" sz="1600" dirty="0" smtClean="0"/>
              <a:t>ROE= Net </a:t>
            </a:r>
            <a:r>
              <a:rPr lang="fi-FI" sz="1600" dirty="0" err="1" smtClean="0"/>
              <a:t>Income</a:t>
            </a:r>
            <a:r>
              <a:rPr lang="fi-FI" sz="1600" dirty="0" smtClean="0"/>
              <a:t>/</a:t>
            </a:r>
            <a:r>
              <a:rPr lang="fi-FI" sz="1600" dirty="0" err="1" smtClean="0"/>
              <a:t>Equity</a:t>
            </a:r>
            <a:r>
              <a:rPr lang="fi-FI" sz="1600" dirty="0" smtClean="0"/>
              <a:t>; Net </a:t>
            </a:r>
            <a:r>
              <a:rPr lang="fi-FI" sz="1600" dirty="0" err="1" smtClean="0"/>
              <a:t>Income</a:t>
            </a:r>
            <a:r>
              <a:rPr lang="fi-FI" sz="1600" dirty="0" smtClean="0"/>
              <a:t> = </a:t>
            </a:r>
            <a:r>
              <a:rPr lang="fi-FI" sz="1600" dirty="0" err="1" smtClean="0"/>
              <a:t>Pre</a:t>
            </a:r>
            <a:r>
              <a:rPr lang="fi-FI" sz="1600" dirty="0" smtClean="0"/>
              <a:t> </a:t>
            </a:r>
            <a:r>
              <a:rPr lang="fi-FI" sz="1600" dirty="0" err="1" smtClean="0"/>
              <a:t>Tax</a:t>
            </a:r>
            <a:r>
              <a:rPr lang="fi-FI" sz="1600" dirty="0" smtClean="0"/>
              <a:t> </a:t>
            </a:r>
            <a:r>
              <a:rPr lang="fi-FI" sz="1600" dirty="0" err="1" smtClean="0"/>
              <a:t>Profit</a:t>
            </a:r>
            <a:r>
              <a:rPr lang="fi-FI" sz="1600" dirty="0" smtClean="0"/>
              <a:t>*</a:t>
            </a:r>
            <a:r>
              <a:rPr lang="fi-FI" sz="1600" dirty="0" err="1" smtClean="0"/>
              <a:t>Tax</a:t>
            </a:r>
            <a:r>
              <a:rPr lang="fi-FI" sz="1600" dirty="0" smtClean="0"/>
              <a:t> </a:t>
            </a:r>
            <a:r>
              <a:rPr lang="fi-FI" sz="1600" dirty="0" err="1" smtClean="0"/>
              <a:t>Burden</a:t>
            </a:r>
            <a:r>
              <a:rPr lang="fi-FI" sz="1600" dirty="0" smtClean="0"/>
              <a:t>; </a:t>
            </a:r>
            <a:r>
              <a:rPr lang="fi-FI" sz="1600" dirty="0" err="1" smtClean="0"/>
              <a:t>etc</a:t>
            </a:r>
            <a:endParaRPr lang="fi-FI" sz="1600" dirty="0" smtClean="0"/>
          </a:p>
          <a:p>
            <a:r>
              <a:rPr lang="fi-FI" dirty="0" smtClean="0"/>
              <a:t>How to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r>
              <a:rPr lang="fi-FI" dirty="0" smtClean="0"/>
              <a:t> </a:t>
            </a:r>
            <a:r>
              <a:rPr lang="fi-FI" dirty="0" err="1" smtClean="0"/>
              <a:t>actionable</a:t>
            </a:r>
            <a:endParaRPr lang="fi-FI" dirty="0" smtClean="0"/>
          </a:p>
          <a:p>
            <a:pPr lvl="1"/>
            <a:r>
              <a:rPr lang="fi-FI" sz="1600" dirty="0"/>
              <a:t>To </a:t>
            </a:r>
            <a:r>
              <a:rPr lang="fi-FI" sz="1600" dirty="0" err="1"/>
              <a:t>exchange</a:t>
            </a:r>
            <a:r>
              <a:rPr lang="fi-FI" sz="1600" dirty="0"/>
              <a:t> </a:t>
            </a:r>
            <a:r>
              <a:rPr lang="fi-FI" sz="1600" dirty="0" err="1"/>
              <a:t>inputs</a:t>
            </a:r>
            <a:r>
              <a:rPr lang="fi-FI" sz="1600" dirty="0"/>
              <a:t> and </a:t>
            </a:r>
            <a:r>
              <a:rPr lang="fi-FI" sz="1600" dirty="0" err="1"/>
              <a:t>outputs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a </a:t>
            </a:r>
            <a:r>
              <a:rPr lang="fi-FI" sz="1600" dirty="0" err="1"/>
              <a:t>swipe</a:t>
            </a:r>
            <a:endParaRPr lang="fi-FI" sz="1600" dirty="0"/>
          </a:p>
          <a:p>
            <a:pPr lvl="1"/>
            <a:r>
              <a:rPr lang="fi-FI" sz="1600" dirty="0"/>
              <a:t>To </a:t>
            </a:r>
            <a:r>
              <a:rPr lang="fi-FI" sz="1600" dirty="0" err="1"/>
              <a:t>fix</a:t>
            </a:r>
            <a:r>
              <a:rPr lang="fi-FI" sz="1600" dirty="0"/>
              <a:t>/release </a:t>
            </a:r>
            <a:r>
              <a:rPr lang="fi-FI" sz="1600" dirty="0" err="1"/>
              <a:t>values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a </a:t>
            </a:r>
            <a:r>
              <a:rPr lang="fi-FI" sz="1600" dirty="0" err="1"/>
              <a:t>touch</a:t>
            </a:r>
            <a:endParaRPr lang="fi-FI" sz="1600" dirty="0"/>
          </a:p>
          <a:p>
            <a:pPr lvl="1"/>
            <a:r>
              <a:rPr lang="fi-FI" sz="1600" dirty="0"/>
              <a:t>To </a:t>
            </a:r>
            <a:r>
              <a:rPr lang="fi-FI" sz="1600" dirty="0" err="1"/>
              <a:t>make</a:t>
            </a:r>
            <a:r>
              <a:rPr lang="fi-FI" sz="1600" dirty="0"/>
              <a:t>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conceivable</a:t>
            </a:r>
            <a:r>
              <a:rPr lang="fi-FI" sz="1600" dirty="0"/>
              <a:t> </a:t>
            </a:r>
            <a:r>
              <a:rPr lang="fi-FI" sz="1600" dirty="0" err="1"/>
              <a:t>what</a:t>
            </a:r>
            <a:r>
              <a:rPr lang="fi-FI" sz="1600" dirty="0"/>
              <a:t> </a:t>
            </a:r>
            <a:r>
              <a:rPr lang="fi-FI" sz="1600" dirty="0" err="1"/>
              <a:t>ifs</a:t>
            </a:r>
            <a:r>
              <a:rPr lang="fi-FI" sz="1600" dirty="0"/>
              <a:t> </a:t>
            </a:r>
            <a:r>
              <a:rPr lang="fi-FI" sz="1600" dirty="0" err="1"/>
              <a:t>without</a:t>
            </a:r>
            <a:r>
              <a:rPr lang="fi-FI" sz="1600" dirty="0"/>
              <a:t> </a:t>
            </a:r>
            <a:r>
              <a:rPr lang="fi-FI" sz="1600" dirty="0" err="1"/>
              <a:t>typing</a:t>
            </a:r>
            <a:r>
              <a:rPr lang="fi-FI" sz="1600" dirty="0"/>
              <a:t>/</a:t>
            </a:r>
            <a:r>
              <a:rPr lang="fi-FI" sz="1600" dirty="0" err="1"/>
              <a:t>rewriting</a:t>
            </a:r>
            <a:r>
              <a:rPr lang="fi-FI" sz="1600" dirty="0"/>
              <a:t>/</a:t>
            </a:r>
            <a:r>
              <a:rPr lang="fi-FI" sz="1600" dirty="0" err="1"/>
              <a:t>doing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 smtClean="0"/>
              <a:t>maths</a:t>
            </a:r>
            <a:endParaRPr lang="fi-FI" sz="1600" dirty="0"/>
          </a:p>
          <a:p>
            <a:r>
              <a:rPr lang="fi-FI" dirty="0"/>
              <a:t>How to </a:t>
            </a:r>
            <a:r>
              <a:rPr lang="fi-FI" dirty="0" err="1"/>
              <a:t>count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fingers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mobile </a:t>
            </a:r>
            <a:r>
              <a:rPr lang="fi-FI" dirty="0" err="1" smtClean="0"/>
              <a:t>era</a:t>
            </a:r>
            <a:r>
              <a:rPr lang="fi-FI" dirty="0" smtClean="0"/>
              <a:t>!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Rectangle 2"/>
          <p:cNvSpPr/>
          <p:nvPr/>
        </p:nvSpPr>
        <p:spPr>
          <a:xfrm>
            <a:off x="4067944" y="6623774"/>
            <a:ext cx="4662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Josep Tarres, </a:t>
            </a:r>
            <a:r>
              <a:rPr lang="en-GB" sz="1100" dirty="0" smtClean="0">
                <a:hlinkClick r:id="rId2"/>
              </a:rPr>
              <a:t>jtarrest@gmail.com</a:t>
            </a:r>
            <a:r>
              <a:rPr lang="en-GB" sz="1100" dirty="0" smtClean="0"/>
              <a:t>. Timo Tiihonen </a:t>
            </a:r>
            <a:r>
              <a:rPr lang="en-GB" sz="1100" b="1" dirty="0">
                <a:solidFill>
                  <a:srgbClr val="00B0F0"/>
                </a:solidFill>
                <a:hlinkClick r:id="rId3"/>
              </a:rPr>
              <a:t>timo.tiihonen@jyu.fi</a:t>
            </a:r>
            <a:r>
              <a:rPr lang="en-GB" sz="1100" b="1" dirty="0">
                <a:solidFill>
                  <a:srgbClr val="00B0F0"/>
                </a:solidFill>
              </a:rPr>
              <a:t> 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255395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BREDEG 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BREDEG</a:t>
            </a:r>
            <a:r>
              <a:rPr lang="en-GB" sz="2000" dirty="0" smtClean="0"/>
              <a:t> is a collaborative organization with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University professors:</a:t>
            </a:r>
          </a:p>
          <a:p>
            <a:pPr algn="ctr"/>
            <a:r>
              <a:rPr lang="en-GB" sz="2000" i="1" dirty="0" smtClean="0"/>
              <a:t>Manuel Moreno</a:t>
            </a:r>
            <a:r>
              <a:rPr lang="en-GB" sz="2000" dirty="0" smtClean="0"/>
              <a:t>, </a:t>
            </a:r>
            <a:r>
              <a:rPr lang="en-GB" sz="2000" dirty="0" err="1" smtClean="0"/>
              <a:t>Universitat</a:t>
            </a:r>
            <a:r>
              <a:rPr lang="en-GB" sz="2000" dirty="0" smtClean="0"/>
              <a:t> </a:t>
            </a:r>
            <a:r>
              <a:rPr lang="en-GB" sz="2000" dirty="0" err="1" smtClean="0"/>
              <a:t>Politecnica</a:t>
            </a:r>
            <a:r>
              <a:rPr lang="en-GB" sz="2000" dirty="0" smtClean="0"/>
              <a:t> de </a:t>
            </a:r>
            <a:r>
              <a:rPr lang="en-GB" sz="2000" dirty="0" err="1" smtClean="0"/>
              <a:t>Catalunya</a:t>
            </a:r>
            <a:endParaRPr lang="en-GB" sz="2000" dirty="0" smtClean="0"/>
          </a:p>
          <a:p>
            <a:pPr algn="ctr"/>
            <a:r>
              <a:rPr lang="en-GB" sz="2000" i="1" dirty="0" smtClean="0"/>
              <a:t>Joan Josep Sunyol</a:t>
            </a:r>
            <a:r>
              <a:rPr lang="en-GB" sz="2000" dirty="0" smtClean="0"/>
              <a:t>, </a:t>
            </a:r>
            <a:r>
              <a:rPr lang="en-GB" sz="2000" i="1" dirty="0" smtClean="0"/>
              <a:t>Fabiola Vilaseca</a:t>
            </a:r>
            <a:r>
              <a:rPr lang="en-GB" sz="2000" dirty="0" smtClean="0"/>
              <a:t>, University of Girona</a:t>
            </a:r>
          </a:p>
          <a:p>
            <a:pPr algn="ctr"/>
            <a:r>
              <a:rPr lang="en-GB" sz="2000" i="1" dirty="0" smtClean="0"/>
              <a:t>Timo Tiihonen</a:t>
            </a:r>
            <a:r>
              <a:rPr lang="en-GB" sz="2000" dirty="0" smtClean="0"/>
              <a:t>, University of Jyvaskyla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a</a:t>
            </a:r>
            <a:r>
              <a:rPr lang="en-GB" sz="2000" dirty="0" smtClean="0"/>
              <a:t>s well as different private companies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c</a:t>
            </a:r>
            <a:r>
              <a:rPr lang="en-GB" sz="2000" dirty="0" smtClean="0"/>
              <a:t>oordinated by</a:t>
            </a:r>
          </a:p>
          <a:p>
            <a:pPr algn="ctr"/>
            <a:r>
              <a:rPr lang="en-GB" sz="2000" i="1" dirty="0" smtClean="0"/>
              <a:t>Josep Tarrés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1028" name="Picture 4" descr="Resultat d'imatges de fabiola vilaseca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34" y="2708920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4723" t="5078" r="10427" b="63594"/>
          <a:stretch/>
        </p:blipFill>
        <p:spPr>
          <a:xfrm>
            <a:off x="179512" y="1124744"/>
            <a:ext cx="922053" cy="1152128"/>
          </a:xfrm>
          <a:prstGeom prst="rect">
            <a:avLst/>
          </a:prstGeom>
        </p:spPr>
      </p:pic>
      <p:sp>
        <p:nvSpPr>
          <p:cNvPr id="8" name="AutoShape 8" descr="Resultat d'imatges de Joan Josep Sunyol Ud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6" name="Picture 12" descr="Resultat d'imatges de Joan Josep Sunyol U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864096" cy="12678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03" y="5301208"/>
            <a:ext cx="4030597" cy="15567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92841"/>
            <a:ext cx="3381273" cy="15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8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MNT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MNT complements the present knowledge and use of numerical </a:t>
            </a:r>
            <a:r>
              <a:rPr lang="en-US" sz="2000" dirty="0" smtClean="0"/>
              <a:t>relations</a:t>
            </a:r>
          </a:p>
          <a:p>
            <a:endParaRPr lang="en-US" sz="2000" dirty="0"/>
          </a:p>
          <a:p>
            <a:r>
              <a:rPr lang="en-US" sz="2000" b="1" dirty="0" smtClean="0"/>
              <a:t>With MNT you learn and use mathematical </a:t>
            </a:r>
            <a:r>
              <a:rPr lang="en-US" sz="2000" b="1" dirty="0"/>
              <a:t>relations with </a:t>
            </a:r>
            <a:r>
              <a:rPr lang="en-US" sz="2000" b="1" dirty="0" smtClean="0"/>
              <a:t>“true” mobile technology.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 smtClean="0"/>
              <a:t>MNT: Intuitive</a:t>
            </a:r>
            <a:r>
              <a:rPr lang="en-US" sz="2000" dirty="0"/>
              <a:t>, graphical, fast and reliable </a:t>
            </a:r>
            <a:r>
              <a:rPr lang="en-US" sz="2000" dirty="0" smtClean="0"/>
              <a:t>for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Learning (touch screen native preschoolers)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Process control (</a:t>
            </a:r>
            <a:r>
              <a:rPr lang="en-US" sz="2000" dirty="0" err="1" smtClean="0"/>
              <a:t>IoT</a:t>
            </a:r>
            <a:r>
              <a:rPr lang="en-US" sz="2000" dirty="0" smtClean="0"/>
              <a:t> GUIs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Teaching (tools to support system level understanding (science, economics,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-"/>
            </a:pPr>
            <a:endParaRPr lang="en-US" sz="2000" dirty="0"/>
          </a:p>
          <a:p>
            <a:r>
              <a:rPr lang="en-US" sz="2000" dirty="0" smtClean="0"/>
              <a:t>MNT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Has global </a:t>
            </a:r>
            <a:r>
              <a:rPr lang="en-US" sz="2000" dirty="0"/>
              <a:t>potential (no severe language </a:t>
            </a:r>
            <a:r>
              <a:rPr lang="en-US" sz="2000" dirty="0" smtClean="0"/>
              <a:t>dependencies)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Widens </a:t>
            </a:r>
            <a:r>
              <a:rPr lang="en-US" sz="2000" dirty="0"/>
              <a:t>the possibilities, increases problem solving, simplifies calculations of present methods, shortens learning </a:t>
            </a:r>
            <a:r>
              <a:rPr lang="en-US" sz="2000" dirty="0" smtClean="0"/>
              <a:t>process</a:t>
            </a:r>
          </a:p>
        </p:txBody>
      </p:sp>
      <p:sp>
        <p:nvSpPr>
          <p:cNvPr id="7" name="Rectangle 2"/>
          <p:cNvSpPr/>
          <p:nvPr/>
        </p:nvSpPr>
        <p:spPr>
          <a:xfrm>
            <a:off x="4067944" y="6623774"/>
            <a:ext cx="4662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Josep Tarres, </a:t>
            </a:r>
            <a:r>
              <a:rPr lang="en-GB" sz="1100" dirty="0" smtClean="0">
                <a:hlinkClick r:id="rId2"/>
              </a:rPr>
              <a:t>jtarrest@gmail.com</a:t>
            </a:r>
            <a:r>
              <a:rPr lang="en-GB" sz="1100" dirty="0" smtClean="0"/>
              <a:t>. Timo Tiihonen </a:t>
            </a:r>
            <a:r>
              <a:rPr lang="en-GB" sz="1100" b="1" dirty="0">
                <a:solidFill>
                  <a:srgbClr val="00B0F0"/>
                </a:solidFill>
                <a:hlinkClick r:id="rId3"/>
              </a:rPr>
              <a:t>timo.tiihonen@jyu.fi</a:t>
            </a:r>
            <a:r>
              <a:rPr lang="en-GB" sz="1100" b="1" dirty="0">
                <a:solidFill>
                  <a:srgbClr val="00B0F0"/>
                </a:solidFill>
              </a:rPr>
              <a:t> 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disruptive technology with high impact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7" name="TextBox 4"/>
          <p:cNvSpPr txBox="1"/>
          <p:nvPr/>
        </p:nvSpPr>
        <p:spPr>
          <a:xfrm>
            <a:off x="179512" y="1196752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The vision</a:t>
            </a:r>
          </a:p>
          <a:p>
            <a:pPr algn="ctr"/>
            <a:r>
              <a:rPr lang="en-US" sz="2000" i="1" dirty="0"/>
              <a:t>New ways to deal current methods trough mobile devices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b="1" i="1" dirty="0"/>
              <a:t>Motivation</a:t>
            </a:r>
            <a:endParaRPr lang="en-US" sz="2000" i="1" dirty="0"/>
          </a:p>
          <a:p>
            <a:pPr algn="ctr"/>
            <a:r>
              <a:rPr lang="en-US" sz="2000" i="1" dirty="0"/>
              <a:t>Improvement of Education and </a:t>
            </a:r>
            <a:r>
              <a:rPr lang="en-US" sz="2000" i="1" dirty="0" smtClean="0"/>
              <a:t>derived </a:t>
            </a:r>
            <a:r>
              <a:rPr lang="en-US" sz="2000" i="1" dirty="0"/>
              <a:t>industrial </a:t>
            </a:r>
            <a:r>
              <a:rPr lang="en-US" sz="2000" i="1" dirty="0" smtClean="0"/>
              <a:t>applications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Expected </a:t>
            </a:r>
            <a:r>
              <a:rPr lang="en-US" sz="2000" b="1" i="1" dirty="0"/>
              <a:t>outcome</a:t>
            </a:r>
          </a:p>
          <a:p>
            <a:pPr algn="ctr"/>
            <a:r>
              <a:rPr lang="en-US" sz="2000" i="1" dirty="0"/>
              <a:t>A</a:t>
            </a:r>
            <a:r>
              <a:rPr lang="en-US" sz="2000" i="1" dirty="0" smtClean="0"/>
              <a:t> </a:t>
            </a:r>
            <a:r>
              <a:rPr lang="en-US" sz="2000" i="1" dirty="0"/>
              <a:t>new way to complement the knowledge and use of </a:t>
            </a:r>
            <a:r>
              <a:rPr lang="en-US" sz="2000" i="1" dirty="0" smtClean="0"/>
              <a:t>numerical relations</a:t>
            </a:r>
            <a:endParaRPr lang="en-US" sz="2000" i="1" dirty="0"/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Impact</a:t>
            </a:r>
            <a:endParaRPr lang="en-US" sz="2000" b="1" i="1" dirty="0"/>
          </a:p>
          <a:p>
            <a:pPr algn="ctr"/>
            <a:r>
              <a:rPr lang="en-US" sz="2000" i="1" dirty="0"/>
              <a:t>I</a:t>
            </a:r>
            <a:r>
              <a:rPr lang="en-US" sz="2000" i="1" dirty="0" smtClean="0"/>
              <a:t>t </a:t>
            </a:r>
            <a:r>
              <a:rPr lang="en-US" sz="2000" i="1" dirty="0"/>
              <a:t>broadens user base. High market impact whenever a standard is achieved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b="1" i="1" dirty="0"/>
              <a:t>Schedule</a:t>
            </a:r>
            <a:endParaRPr lang="en-US" sz="2000" i="1" dirty="0"/>
          </a:p>
          <a:p>
            <a:pPr algn="ctr"/>
            <a:r>
              <a:rPr lang="en-US" sz="2000" i="1" dirty="0" smtClean="0"/>
              <a:t>2018 </a:t>
            </a:r>
            <a:r>
              <a:rPr lang="en-US" sz="2000" i="1" dirty="0"/>
              <a:t>Pilots</a:t>
            </a:r>
          </a:p>
          <a:p>
            <a:pPr algn="ctr"/>
            <a:r>
              <a:rPr lang="en-US" sz="2000" i="1" dirty="0" smtClean="0"/>
              <a:t>2019 </a:t>
            </a:r>
            <a:r>
              <a:rPr lang="en-US" sz="2000" i="1" dirty="0"/>
              <a:t>Edu</a:t>
            </a:r>
          </a:p>
          <a:p>
            <a:pPr algn="ctr"/>
            <a:r>
              <a:rPr lang="en-US" sz="2000" i="1" dirty="0" smtClean="0"/>
              <a:t>2019 Industry</a:t>
            </a:r>
            <a:endParaRPr lang="en-GB" sz="2000" i="1" dirty="0"/>
          </a:p>
        </p:txBody>
      </p:sp>
      <p:sp>
        <p:nvSpPr>
          <p:cNvPr id="8" name="Rectangle 2"/>
          <p:cNvSpPr/>
          <p:nvPr/>
        </p:nvSpPr>
        <p:spPr>
          <a:xfrm>
            <a:off x="4067944" y="6623774"/>
            <a:ext cx="4662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Josep Tarres, </a:t>
            </a:r>
            <a:r>
              <a:rPr lang="en-GB" sz="1100" dirty="0" smtClean="0">
                <a:hlinkClick r:id="rId2"/>
              </a:rPr>
              <a:t>jtarrest@gmail.com</a:t>
            </a:r>
            <a:r>
              <a:rPr lang="en-GB" sz="1100" dirty="0" smtClean="0"/>
              <a:t>. Timo Tiihonen </a:t>
            </a:r>
            <a:r>
              <a:rPr lang="en-GB" sz="1100" b="1" dirty="0">
                <a:solidFill>
                  <a:srgbClr val="00B0F0"/>
                </a:solidFill>
                <a:hlinkClick r:id="rId3"/>
              </a:rPr>
              <a:t>timo.tiihonen@jyu.fi</a:t>
            </a:r>
            <a:r>
              <a:rPr lang="en-GB" sz="1100" b="1" dirty="0">
                <a:solidFill>
                  <a:srgbClr val="00B0F0"/>
                </a:solidFill>
              </a:rPr>
              <a:t> 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88912"/>
            <a:ext cx="8229600" cy="1007839"/>
          </a:xfrm>
        </p:spPr>
        <p:txBody>
          <a:bodyPr/>
          <a:lstStyle/>
          <a:p>
            <a:r>
              <a:rPr lang="en-US" altLang="en-US" dirty="0" smtClean="0"/>
              <a:t>MNT Mobile Numbers technology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A REWARDING INITIATIVE </a:t>
            </a:r>
            <a:r>
              <a:rPr lang="ca-ES" b="1" dirty="0" err="1" smtClean="0"/>
              <a:t>with</a:t>
            </a:r>
            <a:r>
              <a:rPr lang="ca-ES" b="1" dirty="0" smtClean="0"/>
              <a:t> </a:t>
            </a:r>
            <a:r>
              <a:rPr lang="ca-ES" b="1" dirty="0" err="1" smtClean="0"/>
              <a:t>high</a:t>
            </a:r>
            <a:r>
              <a:rPr lang="ca-ES" b="1" dirty="0" smtClean="0"/>
              <a:t> </a:t>
            </a:r>
            <a:r>
              <a:rPr lang="ca-ES" b="1" dirty="0" err="1" smtClean="0"/>
              <a:t>ROI</a:t>
            </a:r>
            <a:endParaRPr lang="ca-ES" b="1" dirty="0" smtClean="0"/>
          </a:p>
        </p:txBody>
      </p:sp>
      <p:sp>
        <p:nvSpPr>
          <p:cNvPr id="6" name="Rectangle 2"/>
          <p:cNvSpPr/>
          <p:nvPr/>
        </p:nvSpPr>
        <p:spPr>
          <a:xfrm>
            <a:off x="4067944" y="6623774"/>
            <a:ext cx="4662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Josep Tarres, </a:t>
            </a:r>
            <a:r>
              <a:rPr lang="en-GB" sz="1100" dirty="0" smtClean="0">
                <a:hlinkClick r:id="rId2"/>
              </a:rPr>
              <a:t>jtarrest@gmail.com</a:t>
            </a:r>
            <a:r>
              <a:rPr lang="en-GB" sz="1100" dirty="0" smtClean="0"/>
              <a:t>. Timo Tiihonen </a:t>
            </a:r>
            <a:r>
              <a:rPr lang="en-GB" sz="1100" b="1" dirty="0">
                <a:solidFill>
                  <a:srgbClr val="00B0F0"/>
                </a:solidFill>
                <a:hlinkClick r:id="rId3"/>
              </a:rPr>
              <a:t>timo.tiihonen@jyu.fi</a:t>
            </a:r>
            <a:r>
              <a:rPr lang="en-GB" sz="1100" b="1" dirty="0">
                <a:solidFill>
                  <a:srgbClr val="00B0F0"/>
                </a:solidFill>
              </a:rPr>
              <a:t> 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2896"/>
            <a:ext cx="4586430" cy="367240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572000" y="2564904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Further </a:t>
            </a:r>
            <a:r>
              <a:rPr lang="en-US" b="1" dirty="0"/>
              <a:t>development </a:t>
            </a:r>
            <a:r>
              <a:rPr lang="en-US" dirty="0"/>
              <a:t>would benefit from contributions by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dirty="0"/>
              <a:t>S</a:t>
            </a:r>
            <a:r>
              <a:rPr lang="en-US" dirty="0" smtClean="0"/>
              <a:t>oftware/game </a:t>
            </a:r>
            <a:r>
              <a:rPr lang="en-US" dirty="0"/>
              <a:t>designers (to develop attractive and usable tools)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dirty="0"/>
              <a:t>L</a:t>
            </a:r>
            <a:r>
              <a:rPr lang="en-US" dirty="0" smtClean="0"/>
              <a:t>earning/cognition </a:t>
            </a:r>
            <a:r>
              <a:rPr lang="en-US" dirty="0"/>
              <a:t>researchers (to study, validate and justify the approach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lum brigh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r="11873" b="10770"/>
          <a:stretch/>
        </p:blipFill>
        <p:spPr>
          <a:xfrm>
            <a:off x="2051720" y="2132856"/>
            <a:ext cx="1000762" cy="122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34076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</p:txBody>
      </p:sp>
      <p:sp>
        <p:nvSpPr>
          <p:cNvPr id="9" name="Rectangle 2"/>
          <p:cNvSpPr/>
          <p:nvPr/>
        </p:nvSpPr>
        <p:spPr>
          <a:xfrm>
            <a:off x="4067944" y="6623774"/>
            <a:ext cx="4662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Josep Tarres, </a:t>
            </a:r>
            <a:r>
              <a:rPr lang="en-GB" sz="1100" dirty="0" smtClean="0">
                <a:hlinkClick r:id="rId3"/>
              </a:rPr>
              <a:t>jtarrest@gmail.com</a:t>
            </a:r>
            <a:r>
              <a:rPr lang="en-GB" sz="1100" dirty="0" smtClean="0"/>
              <a:t>. Timo Tiihonen </a:t>
            </a:r>
            <a:r>
              <a:rPr lang="en-GB" sz="1100" b="1" dirty="0">
                <a:solidFill>
                  <a:srgbClr val="00B0F0"/>
                </a:solidFill>
                <a:hlinkClick r:id="rId4"/>
              </a:rPr>
              <a:t>timo.tiihonen@jyu.fi</a:t>
            </a:r>
            <a:r>
              <a:rPr lang="en-GB" sz="1100" b="1" dirty="0">
                <a:solidFill>
                  <a:srgbClr val="00B0F0"/>
                </a:solidFill>
              </a:rPr>
              <a:t> 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4"/>
          <a:stretch/>
        </p:blipFill>
        <p:spPr>
          <a:xfrm>
            <a:off x="2051720" y="3645024"/>
            <a:ext cx="1008112" cy="12124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07904" y="2132856"/>
            <a:ext cx="415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>
                <a:solidFill>
                  <a:srgbClr val="00B0F0"/>
                </a:solidFill>
              </a:rPr>
              <a:t>Josep Tarrés</a:t>
            </a:r>
            <a:r>
              <a:rPr lang="en-GB" sz="1800" b="1" dirty="0">
                <a:solidFill>
                  <a:srgbClr val="00B0F0"/>
                </a:solidFill>
              </a:rPr>
              <a:t>, MNT project manager </a:t>
            </a:r>
            <a:endParaRPr lang="en-GB" sz="1800" b="1" dirty="0" smtClean="0">
              <a:solidFill>
                <a:srgbClr val="00B0F0"/>
              </a:solidFill>
            </a:endParaRPr>
          </a:p>
          <a:p>
            <a:r>
              <a:rPr lang="en-GB" sz="1800" b="1" dirty="0" err="1" smtClean="0">
                <a:solidFill>
                  <a:srgbClr val="00B0F0"/>
                </a:solidFill>
              </a:rPr>
              <a:t>BREDEG</a:t>
            </a:r>
            <a:endParaRPr lang="en-GB" sz="1800" b="1" dirty="0">
              <a:solidFill>
                <a:srgbClr val="00B0F0"/>
              </a:solidFill>
            </a:endParaRPr>
          </a:p>
          <a:p>
            <a:r>
              <a:rPr lang="en-GB" sz="1800" b="1" dirty="0" smtClean="0">
                <a:solidFill>
                  <a:srgbClr val="00B0F0"/>
                </a:solidFill>
                <a:hlinkClick r:id="rId3"/>
              </a:rPr>
              <a:t>jtarrest@gmail.com</a:t>
            </a:r>
            <a:r>
              <a:rPr lang="en-GB" sz="1800" b="1" dirty="0" smtClean="0">
                <a:solidFill>
                  <a:srgbClr val="00B0F0"/>
                </a:solidFill>
              </a:rPr>
              <a:t> </a:t>
            </a:r>
            <a:endParaRPr lang="en-GB" sz="1800" b="1" dirty="0">
              <a:solidFill>
                <a:srgbClr val="00B0F0"/>
              </a:solidFill>
            </a:endParaRPr>
          </a:p>
          <a:p>
            <a:r>
              <a:rPr lang="en-GB" sz="1800" b="1" dirty="0" smtClean="0">
                <a:solidFill>
                  <a:srgbClr val="00B0F0"/>
                </a:solidFill>
              </a:rPr>
              <a:t>+(34)606006024</a:t>
            </a:r>
            <a:endParaRPr lang="en-GB" sz="1800" b="1" dirty="0">
              <a:solidFill>
                <a:srgbClr val="00B0F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07904" y="3789040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 smtClean="0">
                <a:solidFill>
                  <a:srgbClr val="00B0F0"/>
                </a:solidFill>
              </a:rPr>
              <a:t>Timo Tiihonen</a:t>
            </a:r>
            <a:endParaRPr lang="en-GB" sz="1800" b="1" dirty="0" smtClean="0">
              <a:solidFill>
                <a:srgbClr val="00B0F0"/>
              </a:solidFill>
            </a:endParaRPr>
          </a:p>
          <a:p>
            <a:r>
              <a:rPr lang="en-GB" sz="1800" b="1" dirty="0" smtClean="0">
                <a:solidFill>
                  <a:srgbClr val="00B0F0"/>
                </a:solidFill>
              </a:rPr>
              <a:t>University of Jyvaskyla</a:t>
            </a:r>
          </a:p>
          <a:p>
            <a:r>
              <a:rPr lang="en-GB" sz="1800" b="1" dirty="0" smtClean="0">
                <a:solidFill>
                  <a:srgbClr val="00B0F0"/>
                </a:solidFill>
                <a:hlinkClick r:id="rId4"/>
              </a:rPr>
              <a:t>timo.tiihonen@jyu.fi</a:t>
            </a:r>
            <a:r>
              <a:rPr lang="en-GB" sz="1800" b="1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2" name="Picture 4" descr="Resultat d'imatges de fabiola vilaseca Ud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67" r="13595" b="20052"/>
          <a:stretch/>
        </p:blipFill>
        <p:spPr bwMode="auto">
          <a:xfrm>
            <a:off x="1979712" y="5085184"/>
            <a:ext cx="1008112" cy="12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707904" y="5157192"/>
            <a:ext cx="3066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 smtClean="0">
                <a:solidFill>
                  <a:srgbClr val="00B0F0"/>
                </a:solidFill>
              </a:rPr>
              <a:t>Fabiola Vilaseca</a:t>
            </a:r>
          </a:p>
          <a:p>
            <a:r>
              <a:rPr lang="en-GB" sz="1800" b="1" dirty="0" err="1" smtClean="0">
                <a:solidFill>
                  <a:srgbClr val="00B0F0"/>
                </a:solidFill>
              </a:rPr>
              <a:t>Universitat</a:t>
            </a:r>
            <a:r>
              <a:rPr lang="en-GB" sz="1800" b="1" dirty="0" smtClean="0">
                <a:solidFill>
                  <a:srgbClr val="00B0F0"/>
                </a:solidFill>
              </a:rPr>
              <a:t> de Girona</a:t>
            </a:r>
          </a:p>
          <a:p>
            <a:r>
              <a:rPr lang="en-GB" sz="1800" b="1" dirty="0" smtClean="0">
                <a:solidFill>
                  <a:srgbClr val="00B0F0"/>
                </a:solidFill>
                <a:hlinkClick r:id="rId7"/>
              </a:rPr>
              <a:t>fabiola.vilaseca@udg.edu</a:t>
            </a:r>
            <a:r>
              <a:rPr lang="en-GB" sz="1800" b="1" dirty="0" smtClean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6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408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20th June 2017, Helsinki</vt:lpstr>
      <vt:lpstr>Actionable relationships</vt:lpstr>
      <vt:lpstr>BREDEG Organisation Profile</vt:lpstr>
      <vt:lpstr>Introduction to MNT</vt:lpstr>
      <vt:lpstr>A disruptive technology with high impact.</vt:lpstr>
      <vt:lpstr>MNT Mobile Numbers technology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Proposers Day</dc:title>
  <dc:creator>herrmann@celticplus.eu</dc:creator>
  <cp:lastModifiedBy>Peter Herrmann</cp:lastModifiedBy>
  <cp:revision>112</cp:revision>
  <cp:lastPrinted>2014-09-11T12:29:40Z</cp:lastPrinted>
  <dcterms:created xsi:type="dcterms:W3CDTF">2014-06-18T11:29:22Z</dcterms:created>
  <dcterms:modified xsi:type="dcterms:W3CDTF">2017-06-15T15:40:56Z</dcterms:modified>
</cp:coreProperties>
</file>