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"/>
  </p:notesMasterIdLst>
  <p:handoutMasterIdLst>
    <p:handoutMasterId r:id="rId10"/>
  </p:handoutMasterIdLst>
  <p:sldIdLst>
    <p:sldId id="256" r:id="rId2"/>
    <p:sldId id="277" r:id="rId3"/>
    <p:sldId id="281" r:id="rId4"/>
    <p:sldId id="283" r:id="rId5"/>
    <p:sldId id="276" r:id="rId6"/>
    <p:sldId id="284" r:id="rId7"/>
    <p:sldId id="275" r:id="rId8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53E"/>
    <a:srgbClr val="FFCC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/>
    <p:restoredTop sz="91379"/>
  </p:normalViewPr>
  <p:slideViewPr>
    <p:cSldViewPr showGuides="1">
      <p:cViewPr>
        <p:scale>
          <a:sx n="93" d="100"/>
          <a:sy n="93" d="100"/>
        </p:scale>
        <p:origin x="-50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A4433-2CBD-4044-ABC1-0B0561D43206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68B30-1784-4EA2-828F-1011F6E8D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648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C2CA66-A9CB-461C-A236-F69D99339A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600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2CA66-A9CB-461C-A236-F69D99339AC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115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2CA66-A9CB-461C-A236-F69D99339ACF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28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2CA66-A9CB-461C-A236-F69D99339AC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694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2CA66-A9CB-461C-A236-F69D99339ACF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313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133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7535B04-7FE3-4FE7-936F-780DBED6C7D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7016E-EC09-402D-9B6D-6187AC40653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523092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188913"/>
            <a:ext cx="2057400" cy="5605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88913"/>
            <a:ext cx="6019800" cy="5605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367CF-8B21-4334-8669-28CA348CE3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486813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9952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F1B1E-6AFE-4261-906D-D1191F0F51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6240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D0683-8E1E-4FAC-A2B7-129323BED1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6195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39764-904A-4B00-8DD5-C588446B78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93842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550CC-E884-493F-AD26-80DAE21180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00551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ACC1E-F88D-4399-AD3A-9D953CE30C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45455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B54CC-E810-46E3-BA81-CDDC90221C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63316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CBA8A-51FA-4FB3-AFAE-0FF3ED630A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254686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4B031-5DCD-4C84-BDFA-81269EC3AB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65540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2684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7451725" y="6584950"/>
            <a:ext cx="14414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8BD17547-DBE1-4B99-9EA9-2E3A7F374022}" type="slidenum">
              <a:rPr lang="en-GB" altLang="en-US" sz="1400" b="1">
                <a:solidFill>
                  <a:schemeClr val="bg1"/>
                </a:solidFill>
              </a:rPr>
              <a:pPr algn="r"/>
              <a:t>‹#›</a:t>
            </a:fld>
            <a:endParaRPr lang="en-GB" altLang="en-US" sz="1400" b="1">
              <a:solidFill>
                <a:schemeClr val="bg1"/>
              </a:solidFill>
            </a:endParaRP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308725"/>
            <a:ext cx="14414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B8D654AA-748F-4024-9A61-6977FA31798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88913"/>
            <a:ext cx="8229600" cy="8683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slow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59595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595959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59595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9595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9595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9595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9595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9595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hossein.fotouhi@mdh.se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li.balador@ri.se" TargetMode="Externa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D53FB3E-8C47-4F19-A392-AFCA93838430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454919"/>
            <a:ext cx="7772400" cy="1470025"/>
          </a:xfrm>
        </p:spPr>
        <p:txBody>
          <a:bodyPr/>
          <a:lstStyle/>
          <a:p>
            <a:r>
              <a:rPr lang="en-US" altLang="en-US" sz="2800" b="0" dirty="0"/>
              <a:t>Celtic-Plus Proposers Day</a:t>
            </a:r>
            <a:br>
              <a:rPr lang="en-US" altLang="en-US" sz="2800" b="0" dirty="0"/>
            </a:br>
            <a:r>
              <a:rPr lang="en-US" altLang="en-US" sz="2800" b="0" dirty="0"/>
              <a:t>20</a:t>
            </a:r>
            <a:r>
              <a:rPr lang="en-US" altLang="en-US" sz="2800" b="0" baseline="30000" dirty="0"/>
              <a:t>th</a:t>
            </a:r>
            <a:r>
              <a:rPr lang="en-US" altLang="en-US" sz="2800" b="0" dirty="0"/>
              <a:t> June 2017, Helsinki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496" y="3140968"/>
            <a:ext cx="9073008" cy="61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9pPr>
          </a:lstStyle>
          <a:p>
            <a:r>
              <a:rPr lang="en-US" altLang="en-US" sz="3200" kern="0" dirty="0" smtClean="0"/>
              <a:t>Safe </a:t>
            </a:r>
            <a:r>
              <a:rPr lang="en-US" altLang="en-US" sz="3200" kern="0" dirty="0" smtClean="0"/>
              <a:t>and </a:t>
            </a:r>
            <a:r>
              <a:rPr lang="en-US" altLang="en-US" sz="3200" kern="0" dirty="0" smtClean="0"/>
              <a:t>Secure</a:t>
            </a:r>
          </a:p>
          <a:p>
            <a:r>
              <a:rPr lang="en-US" altLang="en-US" sz="3200" kern="0" dirty="0" smtClean="0"/>
              <a:t>Vehicular </a:t>
            </a:r>
            <a:r>
              <a:rPr lang="en-US" altLang="en-US" sz="3200" kern="0" dirty="0" smtClean="0"/>
              <a:t>Communication Systems</a:t>
            </a:r>
            <a:endParaRPr lang="en-US" altLang="en-US" sz="3200" kern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11560" y="4047207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95959"/>
                </a:solidFill>
                <a:latin typeface="Arial" charset="0"/>
              </a:defRPr>
            </a:lvl9pPr>
          </a:lstStyle>
          <a:p>
            <a:r>
              <a:rPr lang="en-US" altLang="en-US" sz="1800" b="0" i="1" kern="0" dirty="0">
                <a:solidFill>
                  <a:schemeClr val="tx1"/>
                </a:solidFill>
              </a:rPr>
              <a:t>Ali Balador, Senior Researcher</a:t>
            </a:r>
          </a:p>
          <a:p>
            <a:r>
              <a:rPr lang="en-US" altLang="en-US" sz="1800" b="0" i="1" kern="0" dirty="0">
                <a:solidFill>
                  <a:schemeClr val="tx1"/>
                </a:solidFill>
              </a:rPr>
              <a:t>Hossein </a:t>
            </a:r>
            <a:r>
              <a:rPr lang="en-US" altLang="en-US" sz="1800" b="0" i="1" kern="0" dirty="0" err="1">
                <a:solidFill>
                  <a:schemeClr val="tx1"/>
                </a:solidFill>
              </a:rPr>
              <a:t>Fotouhi</a:t>
            </a:r>
            <a:r>
              <a:rPr lang="en-US" altLang="en-US" sz="1800" b="0" i="1" kern="0" dirty="0">
                <a:solidFill>
                  <a:schemeClr val="tx1"/>
                </a:solidFill>
              </a:rPr>
              <a:t>, Senior </a:t>
            </a:r>
            <a:r>
              <a:rPr lang="en-US" altLang="en-US" sz="1800" b="0" i="1" kern="0" dirty="0" smtClean="0">
                <a:solidFill>
                  <a:schemeClr val="tx1"/>
                </a:solidFill>
              </a:rPr>
              <a:t>Researcher</a:t>
            </a:r>
            <a:endParaRPr lang="en-US" altLang="en-US" sz="1800" b="0" i="1" kern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19" y="5302232"/>
            <a:ext cx="1462153" cy="7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66" y="5301208"/>
            <a:ext cx="616979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Organisation Profile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8" name="Rectangle 7"/>
          <p:cNvSpPr/>
          <p:nvPr/>
        </p:nvSpPr>
        <p:spPr>
          <a:xfrm>
            <a:off x="5076056" y="6623774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Ali Balador, RISE SICS </a:t>
            </a:r>
            <a:r>
              <a:rPr lang="it-IT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GB" sz="1100" dirty="0" smtClean="0"/>
              <a:t>, </a:t>
            </a:r>
            <a:r>
              <a:rPr lang="en-GB" sz="1100" dirty="0" err="1" smtClean="0"/>
              <a:t>ali.balador@ri.se</a:t>
            </a:r>
            <a:endParaRPr lang="en-GB" sz="1100" dirty="0"/>
          </a:p>
        </p:txBody>
      </p:sp>
      <p:sp>
        <p:nvSpPr>
          <p:cNvPr id="13" name="Rectangle 12"/>
          <p:cNvSpPr/>
          <p:nvPr/>
        </p:nvSpPr>
        <p:spPr>
          <a:xfrm>
            <a:off x="1835697" y="1366897"/>
            <a:ext cx="4536504" cy="2062103"/>
          </a:xfrm>
          <a:prstGeom prst="rect">
            <a:avLst/>
          </a:prstGeom>
          <a:ln w="31750">
            <a:solidFill>
              <a:srgbClr val="E0A8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Mälardalen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University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(MDH) is located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and Eskilstuna,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Sweden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, founded in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1977.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MDH has 14,000 students and 900 employees with 71 professors.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Embedded systems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is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among the most prioritized research areas at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MDH, where it has internationally leading competence.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99" y="4926360"/>
            <a:ext cx="601340" cy="771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7" y="1901488"/>
            <a:ext cx="1588670" cy="9929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48644" y="4157926"/>
            <a:ext cx="4523557" cy="2308324"/>
          </a:xfrm>
          <a:prstGeom prst="rect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RISE SICS is a leading research institute for applied information and communication technology in Sweden, founded in 1985.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202 Staff (76 Ph.D., 32 Professors)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Application areas, such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as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Internet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Things, Industrial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Automation and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Maintenance, Automotive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Rail, Telecom, Digital Health, Decision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support and business 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intelligence, Data Centers.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20984"/>
            <a:ext cx="2654294" cy="1764000"/>
          </a:xfrm>
          <a:prstGeom prst="rect">
            <a:avLst/>
          </a:prstGeom>
        </p:spPr>
      </p:pic>
      <p:pic>
        <p:nvPicPr>
          <p:cNvPr id="10" name="Platshållare för bild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154" y="3874250"/>
            <a:ext cx="2286402" cy="2592000"/>
          </a:xfrm>
          <a:custGeom>
            <a:avLst/>
            <a:gdLst>
              <a:gd name="connsiteX0" fmla="*/ 0 w 3008401"/>
              <a:gd name="connsiteY0" fmla="*/ 0 h 3410490"/>
              <a:gd name="connsiteX1" fmla="*/ 3008401 w 3008401"/>
              <a:gd name="connsiteY1" fmla="*/ 0 h 3410490"/>
              <a:gd name="connsiteX2" fmla="*/ 3008401 w 3008401"/>
              <a:gd name="connsiteY2" fmla="*/ 3410490 h 3410490"/>
              <a:gd name="connsiteX3" fmla="*/ 0 w 3008401"/>
              <a:gd name="connsiteY3" fmla="*/ 3410490 h 341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8401" h="3410490">
                <a:moveTo>
                  <a:pt x="0" y="0"/>
                </a:moveTo>
                <a:lnTo>
                  <a:pt x="3008401" y="0"/>
                </a:lnTo>
                <a:lnTo>
                  <a:pt x="3008401" y="3410490"/>
                </a:lnTo>
                <a:lnTo>
                  <a:pt x="0" y="341049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5639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868362"/>
          </a:xfrm>
        </p:spPr>
        <p:txBody>
          <a:bodyPr/>
          <a:lstStyle/>
          <a:p>
            <a:r>
              <a:rPr lang="en-GB" dirty="0"/>
              <a:t>Proposal Introduction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51725" y="6971312"/>
            <a:ext cx="1441450" cy="358775"/>
          </a:xfrm>
        </p:spPr>
        <p:txBody>
          <a:bodyPr/>
          <a:lstStyle/>
          <a:p>
            <a:fld id="{291F1B1E-6AFE-4261-906D-D1191F0F518F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624" y="2991779"/>
            <a:ext cx="7805533" cy="208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574" y="2111080"/>
            <a:ext cx="850588" cy="1260000"/>
          </a:xfrm>
          <a:prstGeom prst="rect">
            <a:avLst/>
          </a:prstGeom>
        </p:spPr>
      </p:pic>
      <p:pic>
        <p:nvPicPr>
          <p:cNvPr id="3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486" y="1124744"/>
            <a:ext cx="27016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044" y="5146814"/>
            <a:ext cx="172870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805" y="1741430"/>
            <a:ext cx="2560000" cy="144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76056" y="6623774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Ali Balador, RISE SICS </a:t>
            </a:r>
            <a:r>
              <a:rPr lang="it-IT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GB" sz="1100" dirty="0" smtClean="0"/>
              <a:t>, </a:t>
            </a:r>
            <a:r>
              <a:rPr lang="en-GB" sz="1100" dirty="0" err="1" smtClean="0"/>
              <a:t>ali.balador@ri.se</a:t>
            </a:r>
            <a:endParaRPr lang="en-GB" sz="1100" dirty="0"/>
          </a:p>
        </p:txBody>
      </p:sp>
      <p:grpSp>
        <p:nvGrpSpPr>
          <p:cNvPr id="9" name="Group 8"/>
          <p:cNvGrpSpPr/>
          <p:nvPr/>
        </p:nvGrpSpPr>
        <p:grpSpPr>
          <a:xfrm>
            <a:off x="789132" y="3173766"/>
            <a:ext cx="7483442" cy="6696050"/>
            <a:chOff x="789132" y="3173766"/>
            <a:chExt cx="7483442" cy="669605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259162" y="4196672"/>
              <a:ext cx="608982" cy="0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51725" y="4268680"/>
              <a:ext cx="504651" cy="288032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451725" y="3764624"/>
              <a:ext cx="720725" cy="432048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/>
            <p:cNvSpPr/>
            <p:nvPr/>
          </p:nvSpPr>
          <p:spPr>
            <a:xfrm rot="17920040">
              <a:off x="2064275" y="3386687"/>
              <a:ext cx="3103375" cy="3181887"/>
            </a:xfrm>
            <a:prstGeom prst="arc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18957914">
              <a:off x="789132" y="3432093"/>
              <a:ext cx="7483442" cy="6437723"/>
            </a:xfrm>
            <a:prstGeom prst="arc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893" y="4278205"/>
              <a:ext cx="360000" cy="36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74" y="3788465"/>
              <a:ext cx="360000" cy="36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386" y="4145389"/>
              <a:ext cx="360000" cy="360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493" y="3584624"/>
              <a:ext cx="360000" cy="360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875" y="3173766"/>
              <a:ext cx="360000" cy="360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93" y="5326814"/>
            <a:ext cx="1350000" cy="1080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2220105" y="3861049"/>
            <a:ext cx="985050" cy="1465765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242047" y="2837890"/>
            <a:ext cx="6703756" cy="2103200"/>
            <a:chOff x="1242047" y="2837890"/>
            <a:chExt cx="6703756" cy="2103200"/>
          </a:xfrm>
        </p:grpSpPr>
        <p:sp>
          <p:nvSpPr>
            <p:cNvPr id="41" name="TextBox 40"/>
            <p:cNvSpPr txBox="1"/>
            <p:nvPr/>
          </p:nvSpPr>
          <p:spPr>
            <a:xfrm>
              <a:off x="6762466" y="3371080"/>
              <a:ext cx="1183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WiFi</a:t>
              </a:r>
              <a:r>
                <a:rPr lang="en-US" sz="1200" dirty="0" smtClean="0"/>
                <a:t>/Bluetooth</a:t>
              </a:r>
              <a:endParaRPr lang="en-US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91572" y="3596509"/>
              <a:ext cx="121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ITSG5 (DSRC)</a:t>
              </a:r>
            </a:p>
            <a:p>
              <a:r>
                <a:rPr lang="en-US" sz="1200" dirty="0" smtClean="0"/>
                <a:t>LTE/5G</a:t>
              </a:r>
              <a:endParaRPr lang="en-US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9162" y="2837890"/>
              <a:ext cx="7038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LTE/5G</a:t>
              </a:r>
              <a:endParaRPr lang="en-US" sz="12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47711" y="4433600"/>
              <a:ext cx="1337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WiFi</a:t>
              </a:r>
              <a:r>
                <a:rPr lang="en-US" sz="1200" dirty="0" smtClean="0"/>
                <a:t>/VLC/ Radar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42047" y="4510203"/>
              <a:ext cx="1605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Unwanted access must be denied</a:t>
              </a:r>
              <a:endParaRPr lang="en-US" sz="11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02" y="5326814"/>
            <a:ext cx="1960610" cy="108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27592" y="5635981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HACKED!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03818" y="5128459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Safety &amp; Security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976347" y="1214672"/>
            <a:ext cx="4205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Communication Technologies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79376" y="2681262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Mobile </a:t>
            </a:r>
            <a:r>
              <a:rPr lang="en-US" sz="1200" smtClean="0"/>
              <a:t>edge computing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9308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&amp; Connected Vehicles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7" name="Rectangle 6"/>
          <p:cNvSpPr/>
          <p:nvPr/>
        </p:nvSpPr>
        <p:spPr>
          <a:xfrm>
            <a:off x="5076056" y="6623774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Ali Balador, RISE SICS </a:t>
            </a:r>
            <a:r>
              <a:rPr lang="it-IT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GB" sz="1100" dirty="0" smtClean="0"/>
              <a:t>, </a:t>
            </a:r>
            <a:r>
              <a:rPr lang="en-GB" sz="1100" dirty="0" err="1" smtClean="0"/>
              <a:t>ali.balador@ri.se</a:t>
            </a:r>
            <a:endParaRPr lang="en-GB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95" y="1291875"/>
            <a:ext cx="2565985" cy="1440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5261" y="1412776"/>
            <a:ext cx="2160240" cy="23042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Volume:</a:t>
            </a:r>
            <a:endParaRPr lang="en-US" sz="1800" b="1" dirty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25 </a:t>
            </a:r>
            <a:r>
              <a:rPr lang="en-US" sz="1800" dirty="0"/>
              <a:t>GB</a:t>
            </a:r>
          </a:p>
          <a:p>
            <a:pPr algn="ctr"/>
            <a:r>
              <a:rPr lang="en-US" sz="1800" dirty="0"/>
              <a:t>of data per hour</a:t>
            </a:r>
          </a:p>
          <a:p>
            <a:pPr algn="ctr"/>
            <a:r>
              <a:rPr lang="en-US" sz="1800" dirty="0"/>
              <a:t>generated from</a:t>
            </a:r>
          </a:p>
          <a:p>
            <a:pPr algn="ctr"/>
            <a:r>
              <a:rPr lang="en-US" sz="1800" dirty="0"/>
              <a:t>a Plug-in hybrid</a:t>
            </a:r>
          </a:p>
          <a:p>
            <a:pPr algn="ctr"/>
            <a:r>
              <a:rPr lang="en-US" sz="1800" dirty="0" smtClean="0"/>
              <a:t>vehicle</a:t>
            </a:r>
            <a:endParaRPr lang="en-US" sz="1800" dirty="0"/>
          </a:p>
        </p:txBody>
      </p:sp>
      <p:sp>
        <p:nvSpPr>
          <p:cNvPr id="12" name="Rounded Rectangle 11"/>
          <p:cNvSpPr/>
          <p:nvPr/>
        </p:nvSpPr>
        <p:spPr>
          <a:xfrm>
            <a:off x="345298" y="4216549"/>
            <a:ext cx="2160240" cy="22715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Velocity: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38</a:t>
            </a:r>
            <a:endParaRPr lang="en-US" sz="1800" dirty="0"/>
          </a:p>
          <a:p>
            <a:pPr algn="ctr"/>
            <a:r>
              <a:rPr lang="en-US" sz="1800" dirty="0"/>
              <a:t>microsecond</a:t>
            </a:r>
          </a:p>
          <a:p>
            <a:pPr algn="ctr"/>
            <a:r>
              <a:rPr lang="en-US" sz="1800" dirty="0"/>
              <a:t>response to</a:t>
            </a:r>
          </a:p>
          <a:p>
            <a:pPr algn="ctr"/>
            <a:r>
              <a:rPr lang="en-US" sz="1800" dirty="0"/>
              <a:t>millions of</a:t>
            </a:r>
          </a:p>
          <a:p>
            <a:pPr algn="ctr"/>
            <a:r>
              <a:rPr lang="en-US" sz="1800" dirty="0"/>
              <a:t>events per</a:t>
            </a:r>
          </a:p>
          <a:p>
            <a:pPr algn="ctr"/>
            <a:r>
              <a:rPr lang="en-US" sz="1800" dirty="0" smtClean="0"/>
              <a:t>second</a:t>
            </a:r>
            <a:endParaRPr lang="en-US" sz="1800" dirty="0"/>
          </a:p>
        </p:txBody>
      </p:sp>
      <p:sp>
        <p:nvSpPr>
          <p:cNvPr id="13" name="Rounded Rectangle 12"/>
          <p:cNvSpPr/>
          <p:nvPr/>
        </p:nvSpPr>
        <p:spPr>
          <a:xfrm>
            <a:off x="6724786" y="1412776"/>
            <a:ext cx="2205481" cy="230425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Variety:</a:t>
            </a:r>
            <a:endParaRPr lang="en-US" sz="1800" b="1" dirty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80</a:t>
            </a:r>
            <a:r>
              <a:rPr lang="en-US" sz="1800" dirty="0"/>
              <a:t>%</a:t>
            </a:r>
          </a:p>
          <a:p>
            <a:pPr algn="ctr"/>
            <a:r>
              <a:rPr lang="en-US" sz="1800" dirty="0"/>
              <a:t>of data is</a:t>
            </a:r>
          </a:p>
          <a:p>
            <a:pPr algn="ctr"/>
            <a:r>
              <a:rPr lang="en-US" sz="1800" dirty="0"/>
              <a:t>unstructured –</a:t>
            </a:r>
          </a:p>
          <a:p>
            <a:pPr algn="ctr"/>
            <a:r>
              <a:rPr lang="en-US" sz="1800" dirty="0"/>
              <a:t>traffic, weather,</a:t>
            </a:r>
          </a:p>
          <a:p>
            <a:pPr algn="ctr"/>
            <a:r>
              <a:rPr lang="en-US" sz="1800" dirty="0" smtClean="0"/>
              <a:t>docs</a:t>
            </a:r>
            <a:endParaRPr lang="en-US" sz="1800" dirty="0"/>
          </a:p>
        </p:txBody>
      </p:sp>
      <p:sp>
        <p:nvSpPr>
          <p:cNvPr id="14" name="Rounded Rectangle 13"/>
          <p:cNvSpPr/>
          <p:nvPr/>
        </p:nvSpPr>
        <p:spPr>
          <a:xfrm>
            <a:off x="6724786" y="4216549"/>
            <a:ext cx="2205481" cy="22715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Veracity:</a:t>
            </a:r>
            <a:endParaRPr lang="en-US" sz="1800" b="1" dirty="0"/>
          </a:p>
          <a:p>
            <a:pPr algn="ctr"/>
            <a:endParaRPr lang="pt-BR" sz="1800" dirty="0" smtClean="0"/>
          </a:p>
          <a:p>
            <a:pPr algn="ctr"/>
            <a:r>
              <a:rPr lang="pt-BR" sz="1800" dirty="0" smtClean="0"/>
              <a:t>3</a:t>
            </a:r>
            <a:r>
              <a:rPr lang="pt-BR" sz="1800" dirty="0"/>
              <a:t>% - 5%</a:t>
            </a:r>
          </a:p>
          <a:p>
            <a:pPr algn="ctr"/>
            <a:r>
              <a:rPr lang="pt-BR" sz="1800" dirty="0" err="1"/>
              <a:t>of</a:t>
            </a:r>
            <a:r>
              <a:rPr lang="pt-BR" sz="1800" dirty="0"/>
              <a:t> </a:t>
            </a:r>
            <a:r>
              <a:rPr lang="pt-BR" sz="1800" dirty="0" err="1"/>
              <a:t>warranty</a:t>
            </a:r>
            <a:endParaRPr lang="pt-BR" sz="1800" dirty="0"/>
          </a:p>
          <a:p>
            <a:pPr algn="ctr"/>
            <a:r>
              <a:rPr lang="pt-BR" sz="1800" dirty="0" err="1"/>
              <a:t>claims</a:t>
            </a:r>
            <a:r>
              <a:rPr lang="pt-BR" sz="1800" dirty="0"/>
              <a:t> are</a:t>
            </a:r>
          </a:p>
          <a:p>
            <a:pPr algn="ctr"/>
            <a:r>
              <a:rPr lang="pt-BR" sz="1800" dirty="0" err="1" smtClean="0"/>
              <a:t>fraudulent</a:t>
            </a:r>
            <a:endParaRPr lang="pt-BR" sz="1800" dirty="0"/>
          </a:p>
        </p:txBody>
      </p:sp>
      <p:cxnSp>
        <p:nvCxnSpPr>
          <p:cNvPr id="16" name="Straight Connector 15"/>
          <p:cNvCxnSpPr>
            <a:endCxn id="11" idx="3"/>
          </p:cNvCxnSpPr>
          <p:nvPr/>
        </p:nvCxnSpPr>
        <p:spPr>
          <a:xfrm flipH="1">
            <a:off x="2475501" y="2108508"/>
            <a:ext cx="895177" cy="456396"/>
          </a:xfrm>
          <a:prstGeom prst="line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20419" y="2564904"/>
            <a:ext cx="1431502" cy="1818616"/>
          </a:xfrm>
          <a:prstGeom prst="line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3"/>
            <a:endCxn id="13" idx="1"/>
          </p:cNvCxnSpPr>
          <p:nvPr/>
        </p:nvCxnSpPr>
        <p:spPr>
          <a:xfrm>
            <a:off x="6008980" y="2011875"/>
            <a:ext cx="715806" cy="553029"/>
          </a:xfrm>
          <a:prstGeom prst="line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76159" y="2429215"/>
            <a:ext cx="1192085" cy="1954305"/>
          </a:xfrm>
          <a:prstGeom prst="line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8462" y="4220531"/>
            <a:ext cx="4191242" cy="23092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46568" y="6407070"/>
            <a:ext cx="19928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2"/>
                </a:solidFill>
              </a:rPr>
              <a:t>Source: </a:t>
            </a:r>
            <a:r>
              <a:rPr lang="en-US" sz="900" dirty="0" smtClean="0">
                <a:solidFill>
                  <a:schemeClr val="bg2"/>
                </a:solidFill>
              </a:rPr>
              <a:t>AT&amp;T, McKinsey, Verizon 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71962" y="3616137"/>
            <a:ext cx="3533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Data generated by connected vehicles compared to data usage of online activities (per hour)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53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Proposal Introduction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268412"/>
            <a:ext cx="8229600" cy="5137477"/>
          </a:xfrm>
        </p:spPr>
        <p:txBody>
          <a:bodyPr/>
          <a:lstStyle/>
          <a:p>
            <a:r>
              <a:rPr lang="en-US" sz="2600" b="1" dirty="0" smtClean="0"/>
              <a:t>Expected Outcomes</a:t>
            </a:r>
            <a:r>
              <a:rPr lang="en-US" sz="2600" dirty="0" smtClean="0"/>
              <a:t>:</a:t>
            </a:r>
          </a:p>
          <a:p>
            <a:pPr lvl="1"/>
            <a:r>
              <a:rPr lang="en-US" sz="2200" dirty="0" smtClean="0"/>
              <a:t>Safe and secure vehicular communication system</a:t>
            </a:r>
          </a:p>
          <a:p>
            <a:pPr lvl="1"/>
            <a:r>
              <a:rPr lang="en-US" sz="2200" dirty="0" smtClean="0"/>
              <a:t>New services and efficient operation based on analyzing connected car data</a:t>
            </a:r>
          </a:p>
          <a:p>
            <a:r>
              <a:rPr lang="en-US" sz="2600" b="1" dirty="0" smtClean="0"/>
              <a:t>Impacts</a:t>
            </a:r>
            <a:r>
              <a:rPr lang="en-US" sz="2600" dirty="0" smtClean="0"/>
              <a:t>:</a:t>
            </a:r>
          </a:p>
          <a:p>
            <a:pPr lvl="1"/>
            <a:r>
              <a:rPr lang="en-US" sz="2200" dirty="0" smtClean="0"/>
              <a:t>Reduction of pollution (air pollution, noise, ..)</a:t>
            </a:r>
          </a:p>
          <a:p>
            <a:pPr lvl="1"/>
            <a:r>
              <a:rPr lang="en-US" sz="2200" dirty="0" smtClean="0"/>
              <a:t>Reduction of congestion</a:t>
            </a:r>
          </a:p>
          <a:p>
            <a:pPr lvl="1"/>
            <a:r>
              <a:rPr lang="en-US" sz="2200" dirty="0" smtClean="0"/>
              <a:t>Increased safety</a:t>
            </a:r>
          </a:p>
          <a:p>
            <a:pPr lvl="1"/>
            <a:r>
              <a:rPr lang="en-US" sz="2200" dirty="0" smtClean="0"/>
              <a:t>Reduction of transfer cost and Increased transfer speed</a:t>
            </a:r>
          </a:p>
          <a:p>
            <a:pPr lvl="1"/>
            <a:r>
              <a:rPr lang="en-US" sz="2200" dirty="0" smtClean="0"/>
              <a:t>More services and infotainments</a:t>
            </a:r>
          </a:p>
          <a:p>
            <a:r>
              <a:rPr lang="en-US" sz="2600" b="1" dirty="0" smtClean="0"/>
              <a:t>Schedule</a:t>
            </a:r>
            <a:r>
              <a:rPr lang="en-US" sz="2600" dirty="0" smtClean="0"/>
              <a:t>:</a:t>
            </a:r>
          </a:p>
          <a:p>
            <a:pPr lvl="1"/>
            <a:r>
              <a:rPr lang="en-US" sz="2200" dirty="0"/>
              <a:t>T</a:t>
            </a:r>
            <a:r>
              <a:rPr lang="en-US" sz="2200" dirty="0" smtClean="0"/>
              <a:t>arget for October 2017 call</a:t>
            </a:r>
            <a:endParaRPr lang="en-US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6" name="Rectangle 5"/>
          <p:cNvSpPr/>
          <p:nvPr/>
        </p:nvSpPr>
        <p:spPr>
          <a:xfrm>
            <a:off x="5076056" y="6623774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Ali Balador, RISE SICS </a:t>
            </a:r>
            <a:r>
              <a:rPr lang="it-IT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GB" sz="1100" dirty="0" smtClean="0"/>
              <a:t>, </a:t>
            </a:r>
            <a:r>
              <a:rPr lang="en-GB" sz="1100" dirty="0" err="1" smtClean="0"/>
              <a:t>ali.balador@ri.se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239176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299189" y="2613021"/>
            <a:ext cx="3089235" cy="118824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Turkey: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Ericsson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Koc</a:t>
            </a:r>
            <a:r>
              <a:rPr lang="en-US" sz="1800" dirty="0">
                <a:solidFill>
                  <a:schemeClr val="tx1"/>
                </a:solidFill>
              </a:rPr>
              <a:t> University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Enforma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99189" y="1268759"/>
            <a:ext cx="3089235" cy="115212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Germany: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Fraunhofer</a:t>
            </a:r>
            <a:r>
              <a:rPr lang="en-US" sz="1800" dirty="0">
                <a:solidFill>
                  <a:schemeClr val="tx1"/>
                </a:solidFill>
              </a:rPr>
              <a:t> IIS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Qosmotech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63685" y="3998890"/>
            <a:ext cx="3110049" cy="11882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France: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Telecom-</a:t>
            </a:r>
            <a:r>
              <a:rPr lang="en-US" sz="1800" dirty="0" err="1" smtClean="0">
                <a:solidFill>
                  <a:schemeClr val="tx1"/>
                </a:solidFill>
              </a:rPr>
              <a:t>sudparis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NagraVision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99189" y="3998890"/>
            <a:ext cx="3085309" cy="11882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South Korea: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Katech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 flipH="1">
            <a:off x="1763685" y="1268760"/>
            <a:ext cx="3110049" cy="253250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Sweden: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MDH,SICS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AstaZero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NEVS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Volvo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Alten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TELE2IoT</a:t>
            </a:r>
          </a:p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Cybercom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</a:t>
            </a:r>
            <a:endParaRPr lang="en-US" sz="105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184389" y="5329515"/>
            <a:ext cx="8229600" cy="146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595959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595959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95959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9595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9595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9595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9595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95959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 smtClean="0"/>
              <a:t>Looking for partners:</a:t>
            </a:r>
          </a:p>
          <a:p>
            <a:pPr lvl="1"/>
            <a:r>
              <a:rPr lang="en-US" sz="1800" kern="0" dirty="0" smtClean="0"/>
              <a:t>OEMs</a:t>
            </a:r>
          </a:p>
          <a:p>
            <a:pPr lvl="1"/>
            <a:r>
              <a:rPr lang="en-US" sz="1800" kern="0" dirty="0" smtClean="0"/>
              <a:t>Telecom industries, network operator</a:t>
            </a:r>
          </a:p>
          <a:p>
            <a:pPr lvl="1"/>
            <a:r>
              <a:rPr lang="en-US" sz="1800" kern="0" dirty="0" smtClean="0"/>
              <a:t>Universities and research institutes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6056" y="6623774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Ali Balador, RISE SICS </a:t>
            </a:r>
            <a:r>
              <a:rPr lang="it-IT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GB" sz="1100" dirty="0" smtClean="0"/>
              <a:t>, </a:t>
            </a:r>
            <a:r>
              <a:rPr lang="en-GB" sz="1100" dirty="0" err="1" smtClean="0"/>
              <a:t>ali.balador@ri.se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79893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 Info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8" name="Rectangle 7"/>
          <p:cNvSpPr/>
          <p:nvPr/>
        </p:nvSpPr>
        <p:spPr>
          <a:xfrm>
            <a:off x="5076056" y="6623774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Ali Balador, RISE SICS </a:t>
            </a:r>
            <a:r>
              <a:rPr lang="it-IT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</a:t>
            </a:r>
            <a:r>
              <a:rPr lang="en-GB" sz="1100" dirty="0" smtClean="0"/>
              <a:t>, </a:t>
            </a:r>
            <a:r>
              <a:rPr lang="en-GB" sz="1100" dirty="0" err="1" smtClean="0"/>
              <a:t>ali.balador@ri.se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039996" y="1628800"/>
            <a:ext cx="7889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For more information and for interest to participate please contact: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94" y="2636391"/>
            <a:ext cx="1439546" cy="193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200668" y="4650368"/>
            <a:ext cx="3475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Hossein Fotouhi</a:t>
            </a:r>
            <a:endParaRPr lang="en-US" altLang="en-US" sz="1400" b="1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Senior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esearcher</a:t>
            </a:r>
          </a:p>
          <a:p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Mälardalens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högskola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  <a:hlinkClick r:id="rId3"/>
            </a:endParaRPr>
          </a:p>
          <a:p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  <a:hlinkClick r:id="rId3"/>
              </a:rPr>
              <a:t>hossein.fotouhi@mdh.se</a:t>
            </a:r>
            <a:endParaRPr lang="it-IT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+46 73 960 73 23</a:t>
            </a:r>
            <a:endParaRPr lang="it-IT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Högskoleplan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1, 721 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23</a:t>
            </a:r>
          </a:p>
          <a:p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 </a:t>
            </a:r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Sweden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www.es.mdh.se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/staff/2992-Hossein_Fotouhi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19735"/>
          <a:stretch/>
        </p:blipFill>
        <p:spPr>
          <a:xfrm>
            <a:off x="2051720" y="2632939"/>
            <a:ext cx="1440160" cy="19361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100" y="4650368"/>
            <a:ext cx="29559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Ali </a:t>
            </a:r>
            <a:r>
              <a:rPr lang="en-US" altLang="en-US" sz="1400" b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Balador</a:t>
            </a:r>
            <a:endParaRPr lang="en-US" altLang="en-US" sz="1400" b="1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Senior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esearcher</a:t>
            </a:r>
          </a:p>
          <a:p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RISE SICS Västerås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  <a:hlinkClick r:id="rId5"/>
            </a:endParaRPr>
          </a:p>
          <a:p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  <a:hlinkClick r:id="rId5"/>
              </a:rPr>
              <a:t>ali.balador@ri.se</a:t>
            </a:r>
            <a:endParaRPr lang="it-IT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+46 73 053 21 33</a:t>
            </a:r>
            <a:endParaRPr lang="it-IT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Kopparbergsvägen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10, 722 13 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Västerås, </a:t>
            </a:r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Sweden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www.sics.se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groups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/rise-</a:t>
            </a:r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sics</a:t>
            </a:r>
            <a:r>
              <a:rPr lang="it-IT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it-IT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vasteras</a:t>
            </a:r>
            <a:endParaRPr lang="it-IT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98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ltic-Plus-whit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Celtic-Plus-white</Template>
  <TotalTime>0</TotalTime>
  <Words>457</Words>
  <Application>Microsoft Office PowerPoint</Application>
  <PresentationFormat>On-screen Show (4:3)</PresentationFormat>
  <Paragraphs>125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Celtic-Plus-white</vt:lpstr>
      <vt:lpstr>Celtic-Plus Proposers Day 20th June 2017, Helsinki</vt:lpstr>
      <vt:lpstr>Organisation Profile</vt:lpstr>
      <vt:lpstr>Proposal Introduction (1)</vt:lpstr>
      <vt:lpstr>Big Data &amp; Connected Vehicles</vt:lpstr>
      <vt:lpstr>Proposal Introduction (2)</vt:lpstr>
      <vt:lpstr>Partners</vt:lpstr>
      <vt:lpstr>Contact Info</vt:lpstr>
    </vt:vector>
  </TitlesOfParts>
  <Company>Eurescom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Proposers Day</dc:title>
  <dc:creator>herrmann@celticplus.eu</dc:creator>
  <cp:lastModifiedBy>Peter Herrmann</cp:lastModifiedBy>
  <cp:revision>139</cp:revision>
  <cp:lastPrinted>2014-09-11T12:29:40Z</cp:lastPrinted>
  <dcterms:created xsi:type="dcterms:W3CDTF">2014-06-18T11:29:22Z</dcterms:created>
  <dcterms:modified xsi:type="dcterms:W3CDTF">2017-06-16T12:11:40Z</dcterms:modified>
</cp:coreProperties>
</file>