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7" r:id="rId3"/>
    <p:sldId id="278" r:id="rId4"/>
    <p:sldId id="276" r:id="rId5"/>
    <p:sldId id="273" r:id="rId6"/>
    <p:sldId id="279" r:id="rId7"/>
    <p:sldId id="274" r:id="rId8"/>
    <p:sldId id="275" r:id="rId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>
        <p:scale>
          <a:sx n="92" d="100"/>
          <a:sy n="92" d="100"/>
        </p:scale>
        <p:origin x="-1109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9936" y="5013176"/>
            <a:ext cx="280608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US" altLang="en-US" sz="2800" b="0" dirty="0" smtClean="0"/>
              <a:t>Celtic-Plus Proposers Day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20</a:t>
            </a:r>
            <a:r>
              <a:rPr lang="en-US" altLang="en-US" sz="2800" b="0" baseline="30000" dirty="0" smtClean="0"/>
              <a:t>th</a:t>
            </a:r>
            <a:r>
              <a:rPr lang="en-US" altLang="en-US" sz="2800" b="0" dirty="0" smtClean="0"/>
              <a:t> June 2017, Helsinki</a:t>
            </a:r>
            <a:endParaRPr lang="en-US" altLang="en-US" sz="2800" b="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496" y="2564904"/>
            <a:ext cx="907300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4000" kern="0" dirty="0" smtClean="0"/>
              <a:t>Privacy </a:t>
            </a:r>
            <a:r>
              <a:rPr lang="en-US" altLang="en-US" sz="4000" kern="0" dirty="0" smtClean="0"/>
              <a:t>preserving Interoperability</a:t>
            </a:r>
            <a:endParaRPr lang="en-US" altLang="en-US" sz="40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1560" y="375917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1800" b="0" i="1" kern="0" dirty="0" smtClean="0"/>
              <a:t>Souheil Bcheri</a:t>
            </a:r>
          </a:p>
          <a:p>
            <a:r>
              <a:rPr lang="en-US" altLang="en-US" sz="1800" b="0" i="1" kern="0" dirty="0" smtClean="0"/>
              <a:t>sosso@eurodocs.net</a:t>
            </a:r>
          </a:p>
          <a:p>
            <a:endParaRPr lang="en-US" altLang="en-US" sz="1800" b="0" i="1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2341984" y="5229200"/>
            <a:ext cx="1937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&lt;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Logo&gt;</a:t>
            </a:r>
          </a:p>
        </p:txBody>
      </p:sp>
      <p:pic>
        <p:nvPicPr>
          <p:cNvPr id="2050" name="Picture 2" descr="tes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688" y="4968677"/>
            <a:ext cx="3076575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Organisation Profile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2924944"/>
            <a:ext cx="6534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We are </a:t>
            </a:r>
            <a:r>
              <a:rPr lang="en-GB" sz="2000" dirty="0"/>
              <a:t>a next generation, Swedish IT Company </a:t>
            </a:r>
            <a:r>
              <a:rPr lang="en-GB" sz="2000" dirty="0" smtClean="0"/>
              <a:t>developing </a:t>
            </a:r>
            <a:r>
              <a:rPr lang="en-GB" sz="2000" dirty="0"/>
              <a:t>smart, innovative and useful digital solutions </a:t>
            </a:r>
            <a:r>
              <a:rPr lang="en-GB" sz="2000" dirty="0" smtClean="0"/>
              <a:t>that </a:t>
            </a:r>
            <a:r>
              <a:rPr lang="en-GB" sz="2000" dirty="0"/>
              <a:t>assure Internet users of their anonymity through state of the art privacy and identity protection. </a:t>
            </a:r>
            <a:endParaRPr lang="en-GB" sz="2000" dirty="0" smtClean="0"/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Our </a:t>
            </a:r>
            <a:r>
              <a:rPr lang="en-GB" sz="2000" dirty="0"/>
              <a:t>business concept is to combine secure, user-friendly and cost-effective solutions together with powerful security mechanics toward a package where users can feel confident in their online personal integrity. 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88024" y="6623774"/>
            <a:ext cx="3438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Souheil Bcheri, Eurodocs AB, sosso@eurodocs.net</a:t>
            </a:r>
          </a:p>
        </p:txBody>
      </p:sp>
      <p:pic>
        <p:nvPicPr>
          <p:cNvPr id="6" name="Picture 2" descr="tes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85165"/>
            <a:ext cx="3076575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639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Past &amp; Current EU Projects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4788024" y="6623774"/>
            <a:ext cx="3438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Souheil Bcheri, Eurodocs AB, sosso@eurodocs.net</a:t>
            </a: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984" y="1556792"/>
            <a:ext cx="1441856" cy="504056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344" y="3124610"/>
            <a:ext cx="1697512" cy="520413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344" y="4708784"/>
            <a:ext cx="1697512" cy="52041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475656" y="3752236"/>
            <a:ext cx="71287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8383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Federated Identity Management System (FIDES)</a:t>
            </a:r>
            <a:r>
              <a:rPr lang="en-GB" sz="1400" dirty="0">
                <a:solidFill>
                  <a:srgbClr val="383838"/>
                </a:solidFill>
                <a:latin typeface="Arial Narrow" panose="020B0606020202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 </a:t>
            </a:r>
            <a:r>
              <a:rPr lang="en-GB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defined a technical blueprint for a federated and interoperable identity management platform, compliant with the current regulations, such as </a:t>
            </a:r>
            <a:r>
              <a:rPr lang="en-GB" sz="14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eIDAS</a:t>
            </a:r>
            <a:r>
              <a:rPr lang="en-GB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Data Protection and the most relevant national legislations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75656" y="2251618"/>
            <a:ext cx="7128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 Narrow" panose="020B0606020202030204" pitchFamily="34" charset="0"/>
              </a:rPr>
              <a:t>ABC4Trust</a:t>
            </a:r>
            <a:r>
              <a:rPr lang="en-GB" sz="1400" dirty="0">
                <a:latin typeface="Arial Narrow" panose="020B0606020202030204" pitchFamily="34" charset="0"/>
              </a:rPr>
              <a:t> </a:t>
            </a:r>
            <a:r>
              <a:rPr lang="en-GB" sz="1400" dirty="0" smtClean="0">
                <a:latin typeface="Arial Narrow" panose="020B0606020202030204" pitchFamily="34" charset="0"/>
              </a:rPr>
              <a:t>project addressed </a:t>
            </a:r>
            <a:r>
              <a:rPr lang="en-GB" sz="1400" dirty="0">
                <a:latin typeface="Arial Narrow" panose="020B0606020202030204" pitchFamily="34" charset="0"/>
              </a:rPr>
              <a:t>the federation and interchangeability of technologies that support trustworthy yet privacy-preserving Attribute-based Credentials (ABC</a:t>
            </a:r>
            <a:r>
              <a:rPr lang="en-GB" sz="1400" dirty="0" smtClean="0">
                <a:latin typeface="Arial Narrow" panose="020B0606020202030204" pitchFamily="34" charset="0"/>
              </a:rPr>
              <a:t>) where a holder may reveal the </a:t>
            </a:r>
            <a:r>
              <a:rPr lang="en-GB" sz="1400" dirty="0">
                <a:latin typeface="Arial Narrow" panose="020B0606020202030204" pitchFamily="34" charset="0"/>
              </a:rPr>
              <a:t>minimal information required by the application, without giving away full identity information.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75656" y="5373216"/>
            <a:ext cx="720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 Narrow" panose="020B0606020202030204" pitchFamily="34" charset="0"/>
              </a:rPr>
              <a:t>Green Awareness in Action (GAIA ) </a:t>
            </a:r>
            <a:r>
              <a:rPr lang="en-US" sz="1400" dirty="0" smtClean="0">
                <a:latin typeface="Arial Narrow" panose="020B0606020202030204" pitchFamily="34" charset="0"/>
              </a:rPr>
              <a:t>will </a:t>
            </a:r>
            <a:r>
              <a:rPr lang="en-US" sz="1400" dirty="0">
                <a:latin typeface="Arial Narrow" panose="020B0606020202030204" pitchFamily="34" charset="0"/>
              </a:rPr>
              <a:t>create an innovative ICT ecosystem (including web-based, mobile, social and </a:t>
            </a:r>
            <a:r>
              <a:rPr lang="en-US" sz="1400" dirty="0" smtClean="0">
                <a:latin typeface="Arial Narrow" panose="020B0606020202030204" pitchFamily="34" charset="0"/>
              </a:rPr>
              <a:t>IoT sensing </a:t>
            </a:r>
            <a:r>
              <a:rPr lang="en-US" sz="1400" dirty="0">
                <a:latin typeface="Arial Narrow" panose="020B0606020202030204" pitchFamily="34" charset="0"/>
              </a:rPr>
              <a:t>elements) tailored specifically for school environments, taking into account both the users </a:t>
            </a:r>
            <a:r>
              <a:rPr lang="en-US" sz="1400" dirty="0" smtClean="0">
                <a:latin typeface="Arial Narrow" panose="020B0606020202030204" pitchFamily="34" charset="0"/>
              </a:rPr>
              <a:t>and buildings to motivate citizens</a:t>
            </a:r>
            <a:r>
              <a:rPr lang="en-US" sz="1400" dirty="0">
                <a:latin typeface="Arial Narrow" panose="020B0606020202030204" pitchFamily="34" charset="0"/>
              </a:rPr>
              <a:t>’ behavioral change to achieve greater energy efficiency.</a:t>
            </a:r>
            <a:endParaRPr lang="en-GB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734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547664" y="1268760"/>
            <a:ext cx="67687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Problem with </a:t>
            </a:r>
            <a:r>
              <a:rPr lang="en-GB" sz="2000" dirty="0"/>
              <a:t>t</a:t>
            </a:r>
            <a:r>
              <a:rPr lang="en-GB" sz="2000" dirty="0" smtClean="0"/>
              <a:t>he </a:t>
            </a:r>
            <a:r>
              <a:rPr lang="en-GB" sz="2000" dirty="0"/>
              <a:t>current system regarding the exchange of identifiable, private information related to </a:t>
            </a:r>
            <a:r>
              <a:rPr lang="en-GB" sz="2000" dirty="0" smtClean="0"/>
              <a:t>individuals:</a:t>
            </a:r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</a:t>
            </a:r>
            <a:r>
              <a:rPr lang="en-US" sz="2000" dirty="0" smtClean="0"/>
              <a:t>ituation </a:t>
            </a:r>
            <a:r>
              <a:rPr lang="en-US" sz="2000" dirty="0"/>
              <a:t>is hampered by </a:t>
            </a:r>
            <a:r>
              <a:rPr lang="en-US" sz="2000" dirty="0" smtClean="0"/>
              <a:t>technological </a:t>
            </a:r>
            <a:r>
              <a:rPr lang="en-US" sz="2000" dirty="0"/>
              <a:t>issues, security concerns, legal conditions, and </a:t>
            </a:r>
            <a:r>
              <a:rPr lang="en-US" sz="2000" dirty="0">
                <a:solidFill>
                  <a:srgbClr val="FF0000"/>
                </a:solidFill>
              </a:rPr>
              <a:t>privacy </a:t>
            </a:r>
            <a:r>
              <a:rPr lang="en-US" sz="2000" dirty="0" smtClean="0">
                <a:solidFill>
                  <a:srgbClr val="FF0000"/>
                </a:solidFill>
              </a:rPr>
              <a:t>aspects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</a:t>
            </a:r>
            <a:r>
              <a:rPr lang="en-US" sz="2000" dirty="0" smtClean="0"/>
              <a:t>ll issues present </a:t>
            </a:r>
            <a:r>
              <a:rPr lang="en-US" sz="2000" dirty="0"/>
              <a:t>obstacles put in place by the government to protect its </a:t>
            </a:r>
            <a:r>
              <a:rPr lang="en-US" sz="2000" dirty="0" smtClean="0"/>
              <a:t>citizens.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This has </a:t>
            </a:r>
            <a:r>
              <a:rPr lang="en-US" sz="2000" dirty="0"/>
              <a:t>effectively stopped the flow of information between public agencies and produced a confused, inefficient system. 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Businesses </a:t>
            </a:r>
            <a:r>
              <a:rPr lang="en-US" sz="2000" dirty="0"/>
              <a:t>are also bound by this complex system when trying to better serve their customers or within their dealings with the respective government agencies.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88024" y="6623774"/>
            <a:ext cx="3438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Souheil Bcheri, Eurodocs AB, sosso@eurodocs.net</a:t>
            </a:r>
          </a:p>
        </p:txBody>
      </p:sp>
    </p:spTree>
    <p:extLst>
      <p:ext uri="{BB962C8B-B14F-4D97-AF65-F5344CB8AC3E}">
        <p14:creationId xmlns:p14="http://schemas.microsoft.com/office/powerpoint/2010/main" val="323917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1268760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solidFill>
                  <a:srgbClr val="00B0F0"/>
                </a:solidFill>
              </a:rPr>
              <a:t>1 slide: </a:t>
            </a:r>
          </a:p>
          <a:p>
            <a:pPr algn="ctr"/>
            <a:r>
              <a:rPr lang="en-GB" sz="2000" i="1" dirty="0">
                <a:solidFill>
                  <a:srgbClr val="00B0F0"/>
                </a:solidFill>
              </a:rPr>
              <a:t>S</a:t>
            </a:r>
            <a:r>
              <a:rPr lang="en-GB" sz="2000" i="1" dirty="0" smtClean="0">
                <a:solidFill>
                  <a:srgbClr val="00B0F0"/>
                </a:solidFill>
              </a:rPr>
              <a:t>hort info what the idea/proposal is about </a:t>
            </a:r>
            <a:br>
              <a:rPr lang="en-GB" sz="2000" i="1" dirty="0" smtClean="0">
                <a:solidFill>
                  <a:srgbClr val="00B0F0"/>
                </a:solidFill>
              </a:rPr>
            </a:br>
            <a:r>
              <a:rPr lang="en-GB" sz="2000" i="1" dirty="0" smtClean="0">
                <a:solidFill>
                  <a:srgbClr val="00B0F0"/>
                </a:solidFill>
              </a:rPr>
              <a:t>(vision, motivation, content)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88024" y="6623774"/>
            <a:ext cx="3438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Souheil Bcheri, Eurodocs AB, sosso@eurodocs.net</a:t>
            </a:r>
          </a:p>
        </p:txBody>
      </p:sp>
      <p:pic>
        <p:nvPicPr>
          <p:cNvPr id="3074" name="Bildobjekt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795" y="1243854"/>
            <a:ext cx="6178259" cy="539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547664" y="1268760"/>
            <a:ext cx="67687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Our proposed solution regarding </a:t>
            </a:r>
            <a:r>
              <a:rPr lang="en-GB" sz="2000" dirty="0"/>
              <a:t>the exchange of identifiable, private information related to </a:t>
            </a:r>
            <a:r>
              <a:rPr lang="en-GB" sz="2000" dirty="0" smtClean="0"/>
              <a:t>individuals:</a:t>
            </a:r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Introduce </a:t>
            </a:r>
            <a:r>
              <a:rPr lang="en-GB" sz="1800" dirty="0"/>
              <a:t>a system where the individual or owner of the data themselves have control over the information that is intended to be shared between entities, both public and </a:t>
            </a:r>
            <a:r>
              <a:rPr lang="en-GB" sz="1800" dirty="0" smtClean="0"/>
              <a:t>private.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</a:t>
            </a:r>
            <a:r>
              <a:rPr lang="en-GB" sz="1800" dirty="0" smtClean="0"/>
              <a:t>reate </a:t>
            </a:r>
            <a:r>
              <a:rPr lang="en-GB" sz="1800" dirty="0"/>
              <a:t>a functioning test system of both public and private authorities along with sample users to demonstrate how entities can more efficiently exchange digitized personally identifiable </a:t>
            </a:r>
            <a:r>
              <a:rPr lang="en-GB" sz="1800" dirty="0" smtClean="0"/>
              <a:t>data in </a:t>
            </a:r>
            <a:r>
              <a:rPr lang="en-GB" sz="1800" dirty="0"/>
              <a:t>a secure and privacy preserving </a:t>
            </a:r>
            <a:r>
              <a:rPr lang="en-GB" sz="1800" dirty="0" smtClean="0"/>
              <a:t>manner.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Satisfy the </a:t>
            </a:r>
            <a:r>
              <a:rPr lang="en-GB" sz="1800" dirty="0"/>
              <a:t>technological/security and legal/privacy issues that currently impede the system </a:t>
            </a:r>
            <a:r>
              <a:rPr lang="en-GB" sz="1800" dirty="0" smtClean="0"/>
              <a:t>today by forcing data owners </a:t>
            </a:r>
            <a:r>
              <a:rPr lang="en-GB" sz="1800" dirty="0"/>
              <a:t>to contact or physically go to the respective entities to get the information and share it with another </a:t>
            </a:r>
            <a:r>
              <a:rPr lang="en-GB" sz="1800" dirty="0" smtClean="0"/>
              <a:t>entity.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Streamline </a:t>
            </a:r>
            <a:r>
              <a:rPr lang="en-GB" sz="1800" dirty="0"/>
              <a:t>the efforts of the entities when serving their citizens/customers</a:t>
            </a:r>
            <a:r>
              <a:rPr lang="en-GB" sz="1800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4788024" y="6623774"/>
            <a:ext cx="3438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Souheil Bcheri, Eurodocs AB, sosso@eurodocs.net</a:t>
            </a:r>
          </a:p>
        </p:txBody>
      </p:sp>
    </p:spTree>
    <p:extLst>
      <p:ext uri="{BB962C8B-B14F-4D97-AF65-F5344CB8AC3E}">
        <p14:creationId xmlns:p14="http://schemas.microsoft.com/office/powerpoint/2010/main" val="33785455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331640" y="1268760"/>
            <a:ext cx="7200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What we are looking for in Partners…</a:t>
            </a:r>
          </a:p>
          <a:p>
            <a:endParaRPr lang="en-US" sz="2000" i="1" dirty="0" smtClean="0"/>
          </a:p>
          <a:p>
            <a:r>
              <a:rPr lang="en-US" sz="1600" b="1" dirty="0"/>
              <a:t>Research Issues to be addressed</a:t>
            </a:r>
            <a:endParaRPr lang="en-GB" sz="1600" dirty="0"/>
          </a:p>
          <a:p>
            <a:r>
              <a:rPr lang="en-US" sz="1600" dirty="0"/>
              <a:t> 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Designing the cryptographic protocols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Deciding between the </a:t>
            </a:r>
            <a:r>
              <a:rPr lang="en-US" sz="1600" dirty="0" smtClean="0"/>
              <a:t>server- </a:t>
            </a:r>
            <a:r>
              <a:rPr lang="en-US" sz="1600" dirty="0"/>
              <a:t>or </a:t>
            </a:r>
            <a:r>
              <a:rPr lang="en-US" sz="1600" dirty="0" smtClean="0"/>
              <a:t>client-based </a:t>
            </a:r>
            <a:r>
              <a:rPr lang="en-US" sz="1600" dirty="0"/>
              <a:t>protocols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Analyzing the efficiency of the solutions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Analyzing the security/privacy guarantees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Studying the balance between privacy vs. utility</a:t>
            </a:r>
            <a:endParaRPr lang="en-GB" sz="1600" dirty="0"/>
          </a:p>
          <a:p>
            <a:r>
              <a:rPr lang="en-US" sz="1600" dirty="0"/>
              <a:t> </a:t>
            </a:r>
            <a:endParaRPr lang="en-GB" sz="1600" dirty="0"/>
          </a:p>
          <a:p>
            <a:r>
              <a:rPr lang="en-US" sz="1600" dirty="0"/>
              <a:t> </a:t>
            </a:r>
            <a:endParaRPr lang="en-GB" sz="1600" dirty="0"/>
          </a:p>
          <a:p>
            <a:r>
              <a:rPr lang="en-US" sz="1600" b="1" dirty="0"/>
              <a:t>Engineering Issues to be addressed</a:t>
            </a:r>
            <a:endParaRPr lang="en-GB" sz="1600" dirty="0"/>
          </a:p>
          <a:p>
            <a:r>
              <a:rPr lang="en-US" sz="1600" dirty="0"/>
              <a:t> 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Data providers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Designing the access control mechanism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Database design and maintenance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Software </a:t>
            </a:r>
            <a:r>
              <a:rPr lang="en-US" sz="1600" dirty="0" smtClean="0"/>
              <a:t>development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Interoperability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Provide cloud and maintain the cloud </a:t>
            </a:r>
            <a:r>
              <a:rPr lang="en-US" sz="1600" dirty="0" smtClean="0"/>
              <a:t>environment</a:t>
            </a:r>
            <a:endParaRPr lang="en-GB" sz="2000" i="1" dirty="0"/>
          </a:p>
        </p:txBody>
      </p:sp>
      <p:sp>
        <p:nvSpPr>
          <p:cNvPr id="6" name="Rectangle 5"/>
          <p:cNvSpPr/>
          <p:nvPr/>
        </p:nvSpPr>
        <p:spPr>
          <a:xfrm>
            <a:off x="4788024" y="6623774"/>
            <a:ext cx="3438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Souheil Bcheri, Eurodocs AB, sosso@eurodocs.net</a:t>
            </a:r>
          </a:p>
        </p:txBody>
      </p:sp>
    </p:spTree>
    <p:extLst>
      <p:ext uri="{BB962C8B-B14F-4D97-AF65-F5344CB8AC3E}">
        <p14:creationId xmlns:p14="http://schemas.microsoft.com/office/powerpoint/2010/main" val="7075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948979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For more information or expression of interest to participate with us, please contact:</a:t>
            </a:r>
          </a:p>
          <a:p>
            <a:endParaRPr lang="en-GB" sz="2000" dirty="0" smtClean="0"/>
          </a:p>
          <a:p>
            <a:r>
              <a:rPr lang="en-GB" sz="2000" dirty="0" smtClean="0"/>
              <a:t>		       </a:t>
            </a:r>
            <a:r>
              <a:rPr lang="en-GB" sz="1800" dirty="0" smtClean="0">
                <a:solidFill>
                  <a:srgbClr val="00B0F0"/>
                </a:solidFill>
              </a:rPr>
              <a:t>Souheil Bcheri – Eurodocs 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        sosso@eurodocs.net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        +46 70 - 602 42 42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        Box 1073, 164 25 </a:t>
            </a:r>
            <a:r>
              <a:rPr lang="en-GB" sz="1800" dirty="0" err="1" smtClean="0">
                <a:solidFill>
                  <a:srgbClr val="00B0F0"/>
                </a:solidFill>
              </a:rPr>
              <a:t>Kista</a:t>
            </a:r>
            <a:r>
              <a:rPr lang="en-GB" sz="1800" dirty="0" smtClean="0">
                <a:solidFill>
                  <a:srgbClr val="00B0F0"/>
                </a:solidFill>
              </a:rPr>
              <a:t>, Sweden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        www.eurodocs.se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pic>
        <p:nvPicPr>
          <p:cNvPr id="1026" name="Picture 2" descr="C:\Users\peter\AppData\Local\Microsoft\Windows\Temporary Internet Files\Content.IE5\WM3YKD85\MC900440583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brightnessContrast bright="60000" contrast="-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2964769"/>
            <a:ext cx="1151086" cy="132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788024" y="6623774"/>
            <a:ext cx="3438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Souheil Bcheri, Eurodocs AB, sosso@eurodocs.net</a:t>
            </a:r>
            <a:endParaRPr lang="en-GB" sz="1100" dirty="0"/>
          </a:p>
        </p:txBody>
      </p:sp>
      <p:sp>
        <p:nvSpPr>
          <p:cNvPr id="3" name="Rectangle 2"/>
          <p:cNvSpPr/>
          <p:nvPr/>
        </p:nvSpPr>
        <p:spPr>
          <a:xfrm>
            <a:off x="1979712" y="3225170"/>
            <a:ext cx="8547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dirty="0" err="1" smtClean="0">
                <a:solidFill>
                  <a:srgbClr val="00B0F0"/>
                </a:solidFill>
              </a:rPr>
              <a:t>Your</a:t>
            </a:r>
            <a:endParaRPr lang="de-DE" sz="2000" dirty="0" smtClean="0">
              <a:solidFill>
                <a:srgbClr val="00B0F0"/>
              </a:solidFill>
            </a:endParaRPr>
          </a:p>
          <a:p>
            <a:pPr algn="ctr"/>
            <a:r>
              <a:rPr lang="de-DE" sz="2000" dirty="0" err="1" smtClean="0">
                <a:solidFill>
                  <a:srgbClr val="00B0F0"/>
                </a:solidFill>
              </a:rPr>
              <a:t>Photo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624" y="2960330"/>
            <a:ext cx="200025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509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Celtic-Plus-white</vt:lpstr>
      <vt:lpstr>Celtic-Plus Proposers Day 20th June 2017, Helsinki</vt:lpstr>
      <vt:lpstr>Organisation Profile</vt:lpstr>
      <vt:lpstr>Past &amp; Current EU Projects</vt:lpstr>
      <vt:lpstr>Proposal Introduction</vt:lpstr>
      <vt:lpstr>Proposal Introduction</vt:lpstr>
      <vt:lpstr>Proposal Introduction</vt:lpstr>
      <vt:lpstr>Partners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Proposers Day</dc:title>
  <dc:creator>herrmann@celticplus.eu</dc:creator>
  <cp:lastModifiedBy>Peter Herrmann</cp:lastModifiedBy>
  <cp:revision>108</cp:revision>
  <cp:lastPrinted>2014-09-11T12:29:40Z</cp:lastPrinted>
  <dcterms:created xsi:type="dcterms:W3CDTF">2014-06-18T11:29:22Z</dcterms:created>
  <dcterms:modified xsi:type="dcterms:W3CDTF">2017-06-19T17:15:05Z</dcterms:modified>
</cp:coreProperties>
</file>