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8" r:id="rId3"/>
    <p:sldId id="279" r:id="rId4"/>
    <p:sldId id="273" r:id="rId5"/>
    <p:sldId id="276" r:id="rId6"/>
    <p:sldId id="281" r:id="rId7"/>
    <p:sldId id="280" r:id="rId8"/>
    <p:sldId id="274" r:id="rId9"/>
    <p:sldId id="275" r:id="rId1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79" d="100"/>
          <a:sy n="79" d="100"/>
        </p:scale>
        <p:origin x="-970" y="-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9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2CA66-A9CB-461C-A236-F69D99339ACF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788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Ozgun.algin@turkcell.com.tr" TargetMode="External"/><Relationship Id="rId2" Type="http://schemas.openxmlformats.org/officeDocument/2006/relationships/hyperlink" Target="mailto:burak.burkan@turkcell.com.t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US" altLang="en-US" sz="2800" b="0" dirty="0"/>
              <a:t>Celtic-Plus Proposers Day</a:t>
            </a:r>
            <a:br>
              <a:rPr lang="en-US" altLang="en-US" sz="2800" b="0" dirty="0"/>
            </a:br>
            <a:r>
              <a:rPr lang="en-US" altLang="en-US" sz="2800" b="0" smtClean="0"/>
              <a:t>23 November </a:t>
            </a:r>
            <a:r>
              <a:rPr lang="en-US" altLang="en-US" sz="2800" b="0" dirty="0"/>
              <a:t>2016, </a:t>
            </a:r>
            <a:r>
              <a:rPr lang="en-US" altLang="en-US" sz="2800" b="0" dirty="0" smtClean="0"/>
              <a:t>Leuven</a:t>
            </a:r>
            <a:endParaRPr lang="en-US" altLang="en-US" sz="2800" b="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564904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tr-TR" sz="3200" dirty="0"/>
              <a:t>ICT, </a:t>
            </a:r>
            <a:r>
              <a:rPr lang="tr-TR" sz="3200" dirty="0" err="1"/>
              <a:t>Telecommunication</a:t>
            </a:r>
            <a:r>
              <a:rPr lang="tr-TR" sz="3200" dirty="0"/>
              <a:t>, </a:t>
            </a:r>
            <a:r>
              <a:rPr lang="tr-TR" sz="3200" dirty="0" err="1" smtClean="0"/>
              <a:t>Banking</a:t>
            </a:r>
            <a:r>
              <a:rPr lang="tr-TR" sz="3200" dirty="0" smtClean="0"/>
              <a:t>,…</a:t>
            </a:r>
            <a:endParaRPr lang="tr-TR" sz="3200" dirty="0"/>
          </a:p>
          <a:p>
            <a:r>
              <a:rPr lang="tr-TR" sz="3200" dirty="0" err="1"/>
              <a:t>Artificial</a:t>
            </a:r>
            <a:r>
              <a:rPr lang="tr-TR" sz="3200" dirty="0"/>
              <a:t> </a:t>
            </a:r>
            <a:r>
              <a:rPr lang="tr-TR" sz="3200" dirty="0" err="1"/>
              <a:t>intelligence</a:t>
            </a:r>
            <a:r>
              <a:rPr lang="tr-TR" sz="3200" dirty="0"/>
              <a:t> Service Management Platform</a:t>
            </a:r>
            <a:endParaRPr lang="en-US" altLang="en-US" sz="32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1560" y="3717032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tr-TR" altLang="en-US" sz="1800" b="0" i="1" kern="0" dirty="0" smtClean="0"/>
              <a:t>Burak </a:t>
            </a:r>
            <a:r>
              <a:rPr lang="tr-TR" altLang="en-US" sz="1800" b="0" i="1" kern="0" dirty="0"/>
              <a:t>Barış </a:t>
            </a:r>
            <a:r>
              <a:rPr lang="tr-TR" altLang="en-US" sz="1800" b="0" i="1" kern="0" dirty="0" err="1"/>
              <a:t>Bürkan</a:t>
            </a:r>
            <a:r>
              <a:rPr lang="tr-TR" altLang="en-US" sz="1800" b="0" i="1" kern="0" dirty="0"/>
              <a:t> </a:t>
            </a:r>
            <a:endParaRPr lang="en-US" altLang="en-US" sz="1800" b="0" i="1" kern="0" dirty="0"/>
          </a:p>
          <a:p>
            <a:r>
              <a:rPr lang="tr-TR" altLang="en-US" sz="1800" b="0" i="1" kern="0" dirty="0"/>
              <a:t>burak.burkan@turkcell.com.tr</a:t>
            </a:r>
            <a:endParaRPr lang="en-US" altLang="en-US" sz="1800" b="0" i="1" kern="0" dirty="0"/>
          </a:p>
          <a:p>
            <a:endParaRPr lang="en-US" altLang="en-US" sz="1800" b="0" i="1" kern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84" y="4642503"/>
            <a:ext cx="1368152" cy="131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Problem Statement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7504" y="556806"/>
            <a:ext cx="885698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tr-TR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average of a 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telecom</a:t>
            </a:r>
            <a:r>
              <a:rPr lang="tr-TR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munication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operator</a:t>
            </a:r>
            <a:r>
              <a:rPr lang="tr-TR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has 20K </a:t>
            </a:r>
            <a:r>
              <a:rPr lang="tr-TR" sz="20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services</a:t>
            </a:r>
            <a:r>
              <a:rPr lang="tr-TR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tr-TR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tr-TR" sz="2000" u="sng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Challenges</a:t>
            </a:r>
            <a:r>
              <a:rPr lang="tr-TR" sz="20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tr-TR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Rapid</a:t>
            </a:r>
            <a:r>
              <a:rPr lang="tr-TR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Development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tr-TR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Keeping</a:t>
            </a:r>
            <a:r>
              <a:rPr lang="tr-TR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Services </a:t>
            </a:r>
            <a:r>
              <a:rPr lang="tr-TR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Up</a:t>
            </a:r>
            <a:r>
              <a:rPr lang="tr-TR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&amp; </a:t>
            </a:r>
            <a:r>
              <a:rPr lang="tr-TR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Running</a:t>
            </a:r>
            <a:endParaRPr lang="tr-TR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Platform </a:t>
            </a:r>
            <a:r>
              <a:rPr lang="tr-TR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tr-TR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anagement </a:t>
            </a:r>
            <a:r>
              <a:rPr lang="tr-TR" sz="20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tr-TR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roblems</a:t>
            </a:r>
            <a:endParaRPr lang="tr-TR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4048" y="6623774"/>
            <a:ext cx="35283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Burak Barış </a:t>
            </a:r>
            <a:r>
              <a:rPr lang="tr-TR" sz="1100" dirty="0" err="1"/>
              <a:t>Bürkan</a:t>
            </a:r>
            <a:r>
              <a:rPr lang="tr-TR" sz="1100" dirty="0"/>
              <a:t>, burak.burkan@turkcell.com.tr</a:t>
            </a:r>
            <a:endParaRPr lang="en-GB" sz="1100" dirty="0"/>
          </a:p>
        </p:txBody>
      </p:sp>
      <p:pic>
        <p:nvPicPr>
          <p:cNvPr id="2050" name="Picture 2" descr="software service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940" y="3573016"/>
            <a:ext cx="7429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Teaser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55576" y="1217652"/>
            <a:ext cx="410445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AI in a 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Nutshell</a:t>
            </a:r>
            <a:endParaRPr lang="tr-TR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tr-TR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 </a:t>
            </a:r>
            <a:r>
              <a:rPr lang="en-US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end-to-end quality assurance (QA) platform for software development houses that design, implement, maintain, and frequently release large numbers of inter-connected, mission-critical Web 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services</a:t>
            </a:r>
            <a:r>
              <a:rPr lang="tr-TR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GB" sz="2000" i="1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4048" y="6623774"/>
            <a:ext cx="35283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Burak Barış </a:t>
            </a:r>
            <a:r>
              <a:rPr lang="tr-TR" sz="1100" dirty="0" err="1"/>
              <a:t>Bürkan</a:t>
            </a:r>
            <a:r>
              <a:rPr lang="tr-TR" sz="1100" dirty="0"/>
              <a:t>, burak.burkan@turkcell.com.tr</a:t>
            </a:r>
            <a:endParaRPr lang="en-GB" sz="1100" dirty="0"/>
          </a:p>
        </p:txBody>
      </p:sp>
      <p:pic>
        <p:nvPicPr>
          <p:cNvPr id="1028" name="Picture 4" descr="artificial intelligence ile ilgili görsel sonuc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11"/>
          <a:stretch/>
        </p:blipFill>
        <p:spPr bwMode="auto">
          <a:xfrm>
            <a:off x="4882980" y="1649700"/>
            <a:ext cx="3979324" cy="393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9126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High Level Design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73" name="Rectangle 72"/>
          <p:cNvSpPr/>
          <p:nvPr/>
        </p:nvSpPr>
        <p:spPr>
          <a:xfrm>
            <a:off x="8028385" y="1489409"/>
            <a:ext cx="683568" cy="43583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D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E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P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L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O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Y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M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E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N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T</a:t>
            </a:r>
          </a:p>
          <a:p>
            <a:pPr algn="ctr"/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L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A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Y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E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74" name="Rectangle 73"/>
          <p:cNvSpPr/>
          <p:nvPr/>
        </p:nvSpPr>
        <p:spPr>
          <a:xfrm>
            <a:off x="971600" y="5498319"/>
            <a:ext cx="6778917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Test </a:t>
            </a:r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Layer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572001" y="2160327"/>
            <a:ext cx="792111" cy="30499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Service </a:t>
            </a:r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Layer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971601" y="2160329"/>
            <a:ext cx="1368152" cy="29383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System</a:t>
            </a:r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 Controller </a:t>
            </a:r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Layer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971601" y="1484784"/>
            <a:ext cx="6768797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Repository</a:t>
            </a:r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Layer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156177" y="4375470"/>
            <a:ext cx="1584221" cy="8348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Test </a:t>
            </a:r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Enviroment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Stable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56177" y="2215230"/>
            <a:ext cx="1584221" cy="834817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Development </a:t>
            </a:r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Enviroment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156177" y="3260133"/>
            <a:ext cx="1584221" cy="8348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  <a:latin typeface="Calibri" pitchFamily="34" charset="0"/>
              </a:rPr>
              <a:t>Test </a:t>
            </a:r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Enviroment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Preprod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771801" y="2160329"/>
            <a:ext cx="1368152" cy="293833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 err="1">
                <a:solidFill>
                  <a:schemeClr val="tx1"/>
                </a:solidFill>
                <a:latin typeface="Calibri" pitchFamily="34" charset="0"/>
              </a:rPr>
              <a:t>Production</a:t>
            </a:r>
            <a:endParaRPr lang="tr-TR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82" name="Straight Arrow Connector 81"/>
          <p:cNvCxnSpPr>
            <a:stCxn id="77" idx="3"/>
          </p:cNvCxnSpPr>
          <p:nvPr/>
        </p:nvCxnSpPr>
        <p:spPr>
          <a:xfrm>
            <a:off x="7740398" y="1736812"/>
            <a:ext cx="272368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79" idx="3"/>
          </p:cNvCxnSpPr>
          <p:nvPr/>
        </p:nvCxnSpPr>
        <p:spPr>
          <a:xfrm flipH="1">
            <a:off x="7740398" y="2632638"/>
            <a:ext cx="272368" cy="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3" idx="1"/>
            <a:endCxn id="80" idx="3"/>
          </p:cNvCxnSpPr>
          <p:nvPr/>
        </p:nvCxnSpPr>
        <p:spPr>
          <a:xfrm flipH="1">
            <a:off x="7740398" y="3668568"/>
            <a:ext cx="287987" cy="897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78" idx="3"/>
          </p:cNvCxnSpPr>
          <p:nvPr/>
        </p:nvCxnSpPr>
        <p:spPr>
          <a:xfrm flipH="1">
            <a:off x="7740398" y="4792878"/>
            <a:ext cx="287987" cy="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endCxn id="78" idx="1"/>
          </p:cNvCxnSpPr>
          <p:nvPr/>
        </p:nvCxnSpPr>
        <p:spPr>
          <a:xfrm rot="5400000" flipH="1" flipV="1">
            <a:off x="5731450" y="5073592"/>
            <a:ext cx="705440" cy="144014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endCxn id="80" idx="1"/>
          </p:cNvCxnSpPr>
          <p:nvPr/>
        </p:nvCxnSpPr>
        <p:spPr>
          <a:xfrm rot="5400000" flipH="1" flipV="1">
            <a:off x="5101774" y="4443916"/>
            <a:ext cx="1820777" cy="288030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endCxn id="79" idx="1"/>
          </p:cNvCxnSpPr>
          <p:nvPr/>
        </p:nvCxnSpPr>
        <p:spPr>
          <a:xfrm rot="5400000" flipH="1" flipV="1">
            <a:off x="4521416" y="3863560"/>
            <a:ext cx="2865681" cy="403841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7740398" y="5628382"/>
            <a:ext cx="287987" cy="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79" idx="0"/>
          </p:cNvCxnSpPr>
          <p:nvPr/>
        </p:nvCxnSpPr>
        <p:spPr>
          <a:xfrm flipH="1" flipV="1">
            <a:off x="6948287" y="1988840"/>
            <a:ext cx="1" cy="22639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5364112" y="2834023"/>
            <a:ext cx="792066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5364112" y="3482095"/>
            <a:ext cx="792066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5364112" y="4540994"/>
            <a:ext cx="792066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endCxn id="81" idx="2"/>
          </p:cNvCxnSpPr>
          <p:nvPr/>
        </p:nvCxnSpPr>
        <p:spPr>
          <a:xfrm rot="10800000">
            <a:off x="3455878" y="5098664"/>
            <a:ext cx="4556889" cy="305787"/>
          </a:xfrm>
          <a:prstGeom prst="bentConnector2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2339753" y="2632638"/>
            <a:ext cx="432048" cy="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2339753" y="4375470"/>
            <a:ext cx="432048" cy="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4139953" y="2895665"/>
            <a:ext cx="432048" cy="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>
            <a:off x="4139953" y="4221088"/>
            <a:ext cx="432048" cy="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>
          <a:xfrm rot="5400000">
            <a:off x="4319973" y="3662115"/>
            <a:ext cx="3168352" cy="504056"/>
          </a:xfrm>
          <a:prstGeom prst="bentConnector3">
            <a:avLst>
              <a:gd name="adj1" fmla="val 333"/>
            </a:avLst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/>
          <p:nvPr/>
        </p:nvCxnSpPr>
        <p:spPr>
          <a:xfrm rot="5400000">
            <a:off x="5263129" y="4605271"/>
            <a:ext cx="1584176" cy="201921"/>
          </a:xfrm>
          <a:prstGeom prst="bentConnector3">
            <a:avLst>
              <a:gd name="adj1" fmla="val 333"/>
            </a:avLst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/>
          <p:nvPr/>
        </p:nvCxnSpPr>
        <p:spPr>
          <a:xfrm rot="10800000" flipV="1">
            <a:off x="5508106" y="5098663"/>
            <a:ext cx="648073" cy="399658"/>
          </a:xfrm>
          <a:prstGeom prst="bentConnector3">
            <a:avLst>
              <a:gd name="adj1" fmla="val 104141"/>
            </a:avLst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76" idx="2"/>
            <a:endCxn id="75" idx="2"/>
          </p:cNvCxnSpPr>
          <p:nvPr/>
        </p:nvCxnSpPr>
        <p:spPr>
          <a:xfrm rot="16200000" flipH="1">
            <a:off x="3256056" y="3498284"/>
            <a:ext cx="111623" cy="3312380"/>
          </a:xfrm>
          <a:prstGeom prst="bentConnector3">
            <a:avLst>
              <a:gd name="adj1" fmla="val 323849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1259633" y="5098662"/>
            <a:ext cx="0" cy="39966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5004048" y="6623774"/>
            <a:ext cx="35283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Burak Barış </a:t>
            </a:r>
            <a:r>
              <a:rPr lang="tr-TR" sz="1100" dirty="0" err="1"/>
              <a:t>Bürkan</a:t>
            </a:r>
            <a:r>
              <a:rPr lang="tr-TR" sz="1100" dirty="0"/>
              <a:t>, burak.burkan@turkcell.com.tr</a:t>
            </a:r>
            <a:endParaRPr lang="en-GB" sz="11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Target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395536" y="1606148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proposed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AI </a:t>
            </a:r>
            <a:r>
              <a: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differs from existing approaches in that 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</a:t>
            </a:r>
            <a:r>
              <a:rPr lang="en-US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 an end-to-end solution that </a:t>
            </a:r>
          </a:p>
          <a:p>
            <a:pPr marL="742950" lvl="1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</a:t>
            </a:r>
            <a:r>
              <a:rPr lang="en-US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ontinuous</a:t>
            </a:r>
            <a:r>
              <a:rPr lang="en-US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integration and  DevOps </a:t>
            </a:r>
            <a:endParaRPr lang="tr-TR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en-US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mprove</a:t>
            </a:r>
            <a:r>
              <a:rPr lang="en-US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software quality 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both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development </a:t>
            </a:r>
            <a:r>
              <a: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operational environments </a:t>
            </a:r>
            <a:endParaRPr lang="tr-TR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Make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development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life </a:t>
            </a: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easier</a:t>
            </a:r>
            <a:endParaRPr lang="tr-TR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Control </a:t>
            </a: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roduction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system</a:t>
            </a:r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4048" y="6623774"/>
            <a:ext cx="35283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Burak Barış </a:t>
            </a:r>
            <a:r>
              <a:rPr lang="tr-TR" sz="1100" dirty="0" err="1"/>
              <a:t>Bürkan</a:t>
            </a:r>
            <a:r>
              <a:rPr lang="tr-TR" sz="1100" dirty="0"/>
              <a:t>, burak.burkan@turkcell.com.tr</a:t>
            </a:r>
            <a:endParaRPr lang="en-GB" sz="1100" dirty="0"/>
          </a:p>
        </p:txBody>
      </p:sp>
      <p:pic>
        <p:nvPicPr>
          <p:cNvPr id="3074" name="Picture 2" descr="continuous integration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852917"/>
            <a:ext cx="5328591" cy="258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17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Gain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4616" y="1772469"/>
            <a:ext cx="3419872" cy="1800547"/>
          </a:xfrm>
        </p:spPr>
        <p:txBody>
          <a:bodyPr/>
          <a:lstStyle/>
          <a:p>
            <a:r>
              <a:rPr lang="tr-TR" sz="1600" kern="1200" dirty="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Offered</a:t>
            </a:r>
            <a:r>
              <a:rPr lang="tr-TR" sz="1600" kern="1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kern="1200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Innovation</a:t>
            </a:r>
            <a:endParaRPr lang="tr-TR" sz="1600" kern="120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tr-TR" sz="1600" kern="1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tr-TR" sz="1600" kern="1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Business </a:t>
            </a:r>
            <a:r>
              <a:rPr lang="tr-TR" sz="1600" kern="1200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relevance</a:t>
            </a:r>
            <a:endParaRPr lang="tr-TR" sz="1600" kern="120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tr-TR" sz="1600" kern="1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tr-TR" sz="1600" kern="1200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Exploitation</a:t>
            </a:r>
            <a:r>
              <a:rPr lang="tr-TR" sz="1600" kern="12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kern="1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</a:t>
            </a:r>
            <a:r>
              <a:rPr lang="tr-TR" sz="1600" kern="1200" dirty="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</a:t>
            </a:r>
            <a:r>
              <a:rPr lang="tr-TR" sz="1600" kern="12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kern="1200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results</a:t>
            </a:r>
            <a:endParaRPr lang="tr-TR" sz="1600" kern="1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pic>
        <p:nvPicPr>
          <p:cNvPr id="4098" name="Picture 2" descr="customer satisfaction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4378865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1173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Current</a:t>
            </a:r>
            <a:r>
              <a:rPr lang="tr-TR" dirty="0"/>
              <a:t> Consortium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>
          <a:xfrm>
            <a:off x="2286771" y="1767513"/>
            <a:ext cx="6534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Leading mobile operator in Turkey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35M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subscribers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Active partner of 5G activities of NGMN (Next Generation Mobile Networks)  </a:t>
            </a:r>
          </a:p>
        </p:txBody>
      </p:sp>
      <p:pic>
        <p:nvPicPr>
          <p:cNvPr id="2050" name="Picture 2" descr="turkcell logo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219" y="1565350"/>
            <a:ext cx="927546" cy="927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771" y="3082189"/>
            <a:ext cx="57606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on-profit private university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cientific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development on an international scale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95%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faculty members have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PhD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from top-tier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US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Transfer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Officestrongly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linked to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disiplines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incubation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Picture 4" descr="http://www.sabanciuniv.edu/sites/default/files/logo_0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219" y="3319293"/>
            <a:ext cx="1008310" cy="3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219" y="4797152"/>
            <a:ext cx="11525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5004048" y="6623774"/>
            <a:ext cx="35283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Burak Barış </a:t>
            </a:r>
            <a:r>
              <a:rPr lang="tr-TR" sz="1100" dirty="0" err="1"/>
              <a:t>Bürkan</a:t>
            </a:r>
            <a:r>
              <a:rPr lang="tr-TR" sz="1100" dirty="0"/>
              <a:t>, burak.burkan@turkcell.com.tr</a:t>
            </a:r>
            <a:endParaRPr lang="en-GB" sz="1100" dirty="0"/>
          </a:p>
        </p:txBody>
      </p:sp>
      <p:sp>
        <p:nvSpPr>
          <p:cNvPr id="10" name="Rectangle 9"/>
          <p:cNvSpPr/>
          <p:nvPr/>
        </p:nvSpPr>
        <p:spPr>
          <a:xfrm>
            <a:off x="2339752" y="4849996"/>
            <a:ext cx="65344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/>
              <a:t>World </a:t>
            </a:r>
            <a:r>
              <a:rPr lang="tr-TR" sz="1400" dirty="0" err="1"/>
              <a:t>leader</a:t>
            </a:r>
            <a:r>
              <a:rPr lang="tr-TR" sz="1400" dirty="0"/>
              <a:t> in </a:t>
            </a:r>
            <a:r>
              <a:rPr lang="tr-TR" sz="1400" dirty="0" err="1"/>
              <a:t>providing</a:t>
            </a:r>
            <a:r>
              <a:rPr lang="tr-TR" sz="1400" dirty="0"/>
              <a:t> </a:t>
            </a:r>
            <a:r>
              <a:rPr lang="tr-TR" sz="1400" dirty="0" err="1"/>
              <a:t>telecom</a:t>
            </a:r>
            <a:r>
              <a:rPr lang="tr-TR" sz="1400" dirty="0"/>
              <a:t> </a:t>
            </a:r>
            <a:r>
              <a:rPr lang="tr-TR" sz="1400" dirty="0" err="1"/>
              <a:t>equipment</a:t>
            </a:r>
            <a:r>
              <a:rPr lang="tr-TR" sz="1400" dirty="0"/>
              <a:t>, software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services</a:t>
            </a:r>
            <a:r>
              <a:rPr lang="tr-TR" sz="1400" dirty="0"/>
              <a:t> </a:t>
            </a:r>
            <a:r>
              <a:rPr lang="tr-TR" sz="1400" dirty="0" err="1"/>
              <a:t>to</a:t>
            </a:r>
            <a:r>
              <a:rPr lang="tr-TR" sz="1400" dirty="0"/>
              <a:t> </a:t>
            </a:r>
            <a:r>
              <a:rPr lang="tr-TR" sz="1400" dirty="0" err="1"/>
              <a:t>enable</a:t>
            </a:r>
            <a:r>
              <a:rPr lang="tr-TR" sz="1400" dirty="0"/>
              <a:t> </a:t>
            </a:r>
            <a:r>
              <a:rPr lang="tr-TR" sz="1400" dirty="0" err="1"/>
              <a:t>transformation</a:t>
            </a:r>
            <a:r>
              <a:rPr lang="tr-TR" sz="1400" dirty="0"/>
              <a:t> </a:t>
            </a:r>
            <a:r>
              <a:rPr lang="tr-TR" sz="1400" dirty="0" err="1"/>
              <a:t>through</a:t>
            </a:r>
            <a:r>
              <a:rPr lang="tr-TR" sz="1400" dirty="0"/>
              <a:t> </a:t>
            </a:r>
            <a:r>
              <a:rPr lang="tr-TR" sz="1400" dirty="0" err="1"/>
              <a:t>mobility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400" dirty="0" err="1" smtClean="0"/>
              <a:t>Largest</a:t>
            </a:r>
            <a:r>
              <a:rPr lang="tr-TR" sz="1400" dirty="0" smtClean="0"/>
              <a:t> </a:t>
            </a:r>
            <a:r>
              <a:rPr lang="tr-TR" sz="1400" dirty="0" err="1"/>
              <a:t>holder</a:t>
            </a:r>
            <a:r>
              <a:rPr lang="tr-TR" sz="1400" dirty="0"/>
              <a:t> of </a:t>
            </a:r>
            <a:r>
              <a:rPr lang="tr-TR" sz="1400" dirty="0" err="1"/>
              <a:t>standard-essential</a:t>
            </a:r>
            <a:r>
              <a:rPr lang="tr-TR" sz="1400" dirty="0"/>
              <a:t> </a:t>
            </a:r>
            <a:r>
              <a:rPr lang="tr-TR" sz="1400" dirty="0" err="1"/>
              <a:t>patents</a:t>
            </a:r>
            <a:r>
              <a:rPr lang="tr-TR" sz="1400" dirty="0"/>
              <a:t> </a:t>
            </a:r>
            <a:r>
              <a:rPr lang="tr-TR" sz="1400" dirty="0" err="1"/>
              <a:t>for</a:t>
            </a:r>
            <a:r>
              <a:rPr lang="tr-TR" sz="1400" dirty="0"/>
              <a:t> mobile </a:t>
            </a:r>
            <a:r>
              <a:rPr lang="tr-TR" sz="1400" dirty="0" err="1"/>
              <a:t>communication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477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Expertise</a:t>
            </a:r>
            <a:r>
              <a:rPr lang="tr-TR" dirty="0" smtClean="0"/>
              <a:t> in </a:t>
            </a:r>
            <a:r>
              <a:rPr lang="tr-TR" dirty="0" err="1" smtClean="0"/>
              <a:t>Search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09789" y="1849008"/>
            <a:ext cx="4032448" cy="3370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</a:t>
            </a: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Analytics</a:t>
            </a:r>
            <a:endParaRPr lang="tr-TR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Test </a:t>
            </a: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Automation</a:t>
            </a:r>
            <a:endParaRPr lang="tr-TR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Learning Engine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</a:t>
            </a:r>
            <a:r>
              <a:rPr lang="tr-TR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Analysis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System</a:t>
            </a:r>
            <a:r>
              <a:rPr lang="tr-TR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Tracking</a:t>
            </a:r>
            <a:endParaRPr lang="tr-TR" sz="16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Performance</a:t>
            </a:r>
            <a:r>
              <a:rPr lang="tr-TR" sz="1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Improvement</a:t>
            </a:r>
            <a:endParaRPr lang="tr-TR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Fault</a:t>
            </a:r>
            <a:r>
              <a:rPr lang="tr-TR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Managemenet</a:t>
            </a:r>
            <a:endParaRPr lang="tr-TR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Log</a:t>
            </a:r>
            <a:r>
              <a:rPr lang="tr-TR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Management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tr-TR" sz="1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DevOps</a:t>
            </a:r>
            <a:endParaRPr lang="en-GB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4048" y="6623774"/>
            <a:ext cx="35283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Burak Barış </a:t>
            </a:r>
            <a:r>
              <a:rPr lang="tr-TR" sz="1100" dirty="0" err="1"/>
              <a:t>Bürkan</a:t>
            </a:r>
            <a:r>
              <a:rPr lang="tr-TR" sz="1100" dirty="0"/>
              <a:t>, burak.burkan@turkcell.com.tr</a:t>
            </a:r>
            <a:endParaRPr lang="en-GB" sz="1100" dirty="0"/>
          </a:p>
        </p:txBody>
      </p:sp>
      <p:pic>
        <p:nvPicPr>
          <p:cNvPr id="5124" name="Picture 4" descr="partners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88840"/>
            <a:ext cx="4240277" cy="323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5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907704" y="1974319"/>
            <a:ext cx="59766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endParaRPr lang="tr-TR" sz="2000" dirty="0"/>
          </a:p>
          <a:p>
            <a:r>
              <a:rPr lang="tr-TR" sz="1600" b="1" dirty="0" smtClean="0">
                <a:solidFill>
                  <a:srgbClr val="595959"/>
                </a:solidFill>
                <a:latin typeface="+mn-lt"/>
              </a:rPr>
              <a:t>Burak </a:t>
            </a:r>
            <a:r>
              <a:rPr lang="tr-TR" sz="1600" b="1" dirty="0">
                <a:solidFill>
                  <a:srgbClr val="595959"/>
                </a:solidFill>
                <a:latin typeface="+mn-lt"/>
              </a:rPr>
              <a:t>Barış </a:t>
            </a:r>
            <a:r>
              <a:rPr lang="tr-TR" sz="1600" b="1" dirty="0" err="1">
                <a:solidFill>
                  <a:srgbClr val="595959"/>
                </a:solidFill>
                <a:latin typeface="+mn-lt"/>
              </a:rPr>
              <a:t>Bürkan</a:t>
            </a:r>
            <a:endParaRPr lang="en-GB" sz="1600" b="1" dirty="0">
              <a:solidFill>
                <a:srgbClr val="595959"/>
              </a:solidFill>
              <a:latin typeface="+mn-lt"/>
            </a:endParaRPr>
          </a:p>
          <a:p>
            <a:r>
              <a:rPr lang="tr-TR" sz="1600" dirty="0" smtClean="0">
                <a:solidFill>
                  <a:srgbClr val="595959"/>
                </a:solidFill>
                <a:latin typeface="+mn-lt"/>
                <a:hlinkClick r:id="rId2"/>
              </a:rPr>
              <a:t>burak.burkan@turkcell.com.tr</a:t>
            </a:r>
            <a:endParaRPr lang="de-DE" sz="1600" dirty="0" smtClean="0">
              <a:solidFill>
                <a:srgbClr val="595959"/>
              </a:solidFill>
              <a:latin typeface="+mn-lt"/>
            </a:endParaRPr>
          </a:p>
          <a:p>
            <a:r>
              <a:rPr lang="de-DE" sz="1600" dirty="0">
                <a:solidFill>
                  <a:srgbClr val="595959"/>
                </a:solidFill>
                <a:latin typeface="+mn-lt"/>
              </a:rPr>
              <a:t>+</a:t>
            </a:r>
            <a:r>
              <a:rPr lang="tr-TR" sz="1600" dirty="0" smtClean="0">
                <a:solidFill>
                  <a:srgbClr val="595959"/>
                </a:solidFill>
                <a:latin typeface="+mn-lt"/>
              </a:rPr>
              <a:t>90 </a:t>
            </a:r>
            <a:r>
              <a:rPr lang="tr-TR" sz="1600" dirty="0">
                <a:solidFill>
                  <a:srgbClr val="595959"/>
                </a:solidFill>
                <a:latin typeface="+mn-lt"/>
              </a:rPr>
              <a:t>532 210 </a:t>
            </a:r>
            <a:r>
              <a:rPr lang="tr-TR" sz="1600" dirty="0" smtClean="0">
                <a:solidFill>
                  <a:srgbClr val="595959"/>
                </a:solidFill>
                <a:latin typeface="+mn-lt"/>
              </a:rPr>
              <a:t>1424</a:t>
            </a:r>
            <a:endParaRPr lang="de-DE" sz="1600" dirty="0" smtClean="0">
              <a:solidFill>
                <a:srgbClr val="595959"/>
              </a:solidFill>
              <a:latin typeface="+mn-lt"/>
            </a:endParaRPr>
          </a:p>
          <a:p>
            <a:endParaRPr lang="de-DE" sz="1600" dirty="0">
              <a:solidFill>
                <a:srgbClr val="595959"/>
              </a:solidFill>
              <a:latin typeface="+mn-lt"/>
            </a:endParaRPr>
          </a:p>
          <a:p>
            <a:endParaRPr lang="de-DE" sz="1600" dirty="0" smtClean="0">
              <a:solidFill>
                <a:srgbClr val="595959"/>
              </a:solidFill>
              <a:latin typeface="+mn-lt"/>
            </a:endParaRPr>
          </a:p>
          <a:p>
            <a:r>
              <a:rPr lang="de-DE" sz="1600" b="1" dirty="0" smtClean="0">
                <a:solidFill>
                  <a:srgbClr val="595959"/>
                </a:solidFill>
                <a:latin typeface="+mn-lt"/>
              </a:rPr>
              <a:t>Özgün Algin</a:t>
            </a:r>
          </a:p>
          <a:p>
            <a:r>
              <a:rPr lang="de-DE" sz="1600" dirty="0">
                <a:solidFill>
                  <a:srgbClr val="595959"/>
                </a:solidFill>
                <a:latin typeface="+mn-lt"/>
                <a:hlinkClick r:id="rId3"/>
              </a:rPr>
              <a:t>o</a:t>
            </a:r>
            <a:r>
              <a:rPr lang="de-DE" sz="1600" dirty="0" smtClean="0">
                <a:solidFill>
                  <a:srgbClr val="595959"/>
                </a:solidFill>
                <a:latin typeface="+mn-lt"/>
                <a:hlinkClick r:id="rId3"/>
              </a:rPr>
              <a:t>zgun.algin@turkcell.com.tr</a:t>
            </a:r>
            <a:endParaRPr lang="de-DE" sz="1600" dirty="0" smtClean="0">
              <a:solidFill>
                <a:srgbClr val="595959"/>
              </a:solidFill>
              <a:latin typeface="+mn-lt"/>
            </a:endParaRPr>
          </a:p>
          <a:p>
            <a:r>
              <a:rPr lang="de-DE" sz="1600" dirty="0" smtClean="0">
                <a:solidFill>
                  <a:srgbClr val="595959"/>
                </a:solidFill>
                <a:latin typeface="+mn-lt"/>
              </a:rPr>
              <a:t>+90 533 210 8463</a:t>
            </a:r>
            <a:endParaRPr lang="en-GB" sz="1600" dirty="0">
              <a:solidFill>
                <a:srgbClr val="595959"/>
              </a:solidFill>
              <a:latin typeface="+mn-lt"/>
            </a:endParaRPr>
          </a:p>
          <a:p>
            <a:r>
              <a:rPr lang="en-GB" sz="1600" dirty="0">
                <a:solidFill>
                  <a:srgbClr val="595959"/>
                </a:solidFill>
                <a:latin typeface="+mn-lt"/>
              </a:rPr>
              <a:t>		</a:t>
            </a:r>
            <a:endParaRPr lang="en-GB" sz="1600" dirty="0" smtClean="0">
              <a:solidFill>
                <a:srgbClr val="595959"/>
              </a:solidFill>
              <a:latin typeface="+mn-lt"/>
            </a:endParaRPr>
          </a:p>
          <a:p>
            <a:endParaRPr lang="de-DE" sz="1600" dirty="0">
              <a:solidFill>
                <a:srgbClr val="595959"/>
              </a:solidFill>
              <a:latin typeface="+mn-lt"/>
            </a:endParaRPr>
          </a:p>
          <a:p>
            <a:endParaRPr lang="en-GB" sz="1600" dirty="0">
              <a:solidFill>
                <a:srgbClr val="595959"/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4048" y="6623774"/>
            <a:ext cx="352839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Burak Barış </a:t>
            </a:r>
            <a:r>
              <a:rPr lang="tr-TR" sz="1100" dirty="0" err="1"/>
              <a:t>Bürkan</a:t>
            </a:r>
            <a:r>
              <a:rPr lang="tr-TR" sz="1100" dirty="0"/>
              <a:t>, burak.burkan@turkcell.com.tr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312</Words>
  <Application>Microsoft Office PowerPoint</Application>
  <PresentationFormat>On-screen Show (4:3)</PresentationFormat>
  <Paragraphs>104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Celtic-Plus-white</vt:lpstr>
      <vt:lpstr>Celtic-Plus Proposers Day 23 November 2016, Leuven</vt:lpstr>
      <vt:lpstr>Problem Statement</vt:lpstr>
      <vt:lpstr>Teaser</vt:lpstr>
      <vt:lpstr>High Level Design</vt:lpstr>
      <vt:lpstr>Target</vt:lpstr>
      <vt:lpstr>Gain</vt:lpstr>
      <vt:lpstr>Current Consortium</vt:lpstr>
      <vt:lpstr>Expertise in Search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Peter Stollenmayer</dc:creator>
  <cp:keywords>TURKCELL GENEL</cp:keywords>
  <cp:lastModifiedBy>Peter Herrmann</cp:lastModifiedBy>
  <cp:revision>127</cp:revision>
  <cp:lastPrinted>2014-09-11T12:29:40Z</cp:lastPrinted>
  <dcterms:created xsi:type="dcterms:W3CDTF">2014-06-18T11:29:22Z</dcterms:created>
  <dcterms:modified xsi:type="dcterms:W3CDTF">2016-11-23T07:55:29Z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809ccba4-dc3e-40a4-b3ad-e4a247b7dc6d</vt:lpwstr>
  </property>
  <property fmtid="{D5CDD505-2E9C-101B-9397-08002B2CF9AE}" pid="3" name="TurkcellTURKCELL CLASSIFICATION">
    <vt:lpwstr>TURKCELL GENEL</vt:lpwstr>
  </property>
</Properties>
</file>