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9"/>
  </p:notesMasterIdLst>
  <p:handoutMasterIdLst>
    <p:handoutMasterId r:id="rId10"/>
  </p:handoutMasterIdLst>
  <p:sldIdLst>
    <p:sldId id="256" r:id="rId2"/>
    <p:sldId id="278" r:id="rId3"/>
    <p:sldId id="277" r:id="rId4"/>
    <p:sldId id="273" r:id="rId5"/>
    <p:sldId id="276" r:id="rId6"/>
    <p:sldId id="274" r:id="rId7"/>
    <p:sldId id="275" r:id="rId8"/>
  </p:sldIdLst>
  <p:sldSz cx="9144000" cy="6858000" type="screen4x3"/>
  <p:notesSz cx="6797675" cy="9926638"/>
  <p:defaultTextStyle>
    <a:defPPr>
      <a:defRPr lang="en-GB"/>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C53E"/>
    <a:srgbClr val="FFCC00"/>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howGuides="1">
      <p:cViewPr>
        <p:scale>
          <a:sx n="90" d="100"/>
          <a:sy n="90" d="100"/>
        </p:scale>
        <p:origin x="-1234" y="-45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18A4433-2CBD-4044-ABC1-0B0561D43206}" type="datetimeFigureOut">
              <a:rPr lang="en-GB" smtClean="0"/>
              <a:t>22/11/2016</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45568B30-1784-4EA2-828F-1011F6E8DA87}" type="slidenum">
              <a:rPr lang="en-GB" smtClean="0"/>
              <a:t>‹nr.›</a:t>
            </a:fld>
            <a:endParaRPr lang="en-GB"/>
          </a:p>
        </p:txBody>
      </p:sp>
    </p:spTree>
    <p:extLst>
      <p:ext uri="{BB962C8B-B14F-4D97-AF65-F5344CB8AC3E}">
        <p14:creationId xmlns:p14="http://schemas.microsoft.com/office/powerpoint/2010/main" val="22546486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ltLang="en-US"/>
          </a:p>
        </p:txBody>
      </p:sp>
      <p:sp>
        <p:nvSpPr>
          <p:cNvPr id="11267"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ltLang="en-US"/>
          </a:p>
        </p:txBody>
      </p:sp>
      <p:sp>
        <p:nvSpPr>
          <p:cNvPr id="1126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269"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1270"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ltLang="en-US"/>
          </a:p>
        </p:txBody>
      </p:sp>
      <p:sp>
        <p:nvSpPr>
          <p:cNvPr id="11271"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1EC2CA66-A9CB-461C-A236-F69D99339ACF}" type="slidenum">
              <a:rPr lang="en-GB" altLang="en-US"/>
              <a:pPr/>
              <a:t>‹nr.›</a:t>
            </a:fld>
            <a:endParaRPr lang="en-GB" altLang="en-US"/>
          </a:p>
        </p:txBody>
      </p:sp>
    </p:spTree>
    <p:extLst>
      <p:ext uri="{BB962C8B-B14F-4D97-AF65-F5344CB8AC3E}">
        <p14:creationId xmlns:p14="http://schemas.microsoft.com/office/powerpoint/2010/main" val="414360027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685800" y="2130425"/>
            <a:ext cx="7772400" cy="1470025"/>
          </a:xfrm>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lvl="0"/>
            <a:r>
              <a:rPr lang="en-US" altLang="en-US" noProof="0" smtClean="0"/>
              <a:t>Click to edit Master title style</a:t>
            </a:r>
            <a:endParaRPr lang="en-GB" altLang="en-US" noProof="0" smtClean="0"/>
          </a:p>
        </p:txBody>
      </p:sp>
      <p:sp>
        <p:nvSpPr>
          <p:cNvPr id="1843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smtClean="0"/>
              <a:t>Click to edit Master subtitle style</a:t>
            </a:r>
            <a:endParaRPr lang="en-GB" altLang="en-US" noProof="0" smtClean="0"/>
          </a:p>
        </p:txBody>
      </p:sp>
      <p:sp>
        <p:nvSpPr>
          <p:cNvPr id="18436" name="Rectangle 4"/>
          <p:cNvSpPr>
            <a:spLocks noGrp="1" noChangeArrowheads="1"/>
          </p:cNvSpPr>
          <p:nvPr>
            <p:ph type="dt" sz="half" idx="2"/>
          </p:nvPr>
        </p:nvSpPr>
        <p:spPr/>
        <p:txBody>
          <a:bodyPr/>
          <a:lstStyle>
            <a:lvl1pPr>
              <a:defRPr/>
            </a:lvl1pPr>
          </a:lstStyle>
          <a:p>
            <a:endParaRPr lang="en-GB" altLang="en-US" dirty="0"/>
          </a:p>
        </p:txBody>
      </p:sp>
      <p:sp>
        <p:nvSpPr>
          <p:cNvPr id="18437" name="Rectangle 5"/>
          <p:cNvSpPr>
            <a:spLocks noGrp="1" noChangeArrowheads="1"/>
          </p:cNvSpPr>
          <p:nvPr>
            <p:ph type="ftr" sz="quarter" idx="3"/>
          </p:nvPr>
        </p:nvSpPr>
        <p:spPr/>
        <p:txBody>
          <a:bodyPr/>
          <a:lstStyle>
            <a:lvl1pPr>
              <a:defRPr/>
            </a:lvl1pPr>
          </a:lstStyle>
          <a:p>
            <a:endParaRPr lang="en-GB" altLang="en-US" dirty="0"/>
          </a:p>
        </p:txBody>
      </p:sp>
      <p:sp>
        <p:nvSpPr>
          <p:cNvPr id="18439" name="Rectangle 7"/>
          <p:cNvSpPr>
            <a:spLocks noGrp="1" noChangeArrowheads="1"/>
          </p:cNvSpPr>
          <p:nvPr>
            <p:ph type="sldNum" sz="quarter" idx="4"/>
          </p:nvPr>
        </p:nvSpPr>
        <p:spPr>
          <a:xfrm>
            <a:off x="6553200" y="6245225"/>
            <a:ext cx="2133600" cy="476250"/>
          </a:xfrm>
        </p:spPr>
        <p:txBody>
          <a:bodyPr/>
          <a:lstStyle>
            <a:lvl1pPr>
              <a:defRPr/>
            </a:lvl1pPr>
          </a:lstStyle>
          <a:p>
            <a:fld id="{17535B04-7FE3-4FE7-936F-780DBED6C7D4}" type="slidenum">
              <a:rPr lang="en-GB" altLang="en-US" smtClean="0"/>
              <a:pPr/>
              <a:t>‹nr.›</a:t>
            </a:fld>
            <a:endParaRPr lang="en-GB" altLang="en-US" dirty="0"/>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F667016E-EC09-402D-9B6D-6187AC40653D}" type="slidenum">
              <a:rPr lang="en-GB" altLang="en-US"/>
              <a:pPr/>
              <a:t>‹nr.›</a:t>
            </a:fld>
            <a:endParaRPr lang="en-GB" altLang="en-US"/>
          </a:p>
        </p:txBody>
      </p:sp>
    </p:spTree>
    <p:extLst>
      <p:ext uri="{BB962C8B-B14F-4D97-AF65-F5344CB8AC3E}">
        <p14:creationId xmlns:p14="http://schemas.microsoft.com/office/powerpoint/2010/main" val="3665230922"/>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3388" y="188913"/>
            <a:ext cx="2057400" cy="560546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11188" y="188913"/>
            <a:ext cx="6019800" cy="56054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F0A367CF-8B21-4334-8669-28CA348CE34B}" type="slidenum">
              <a:rPr lang="en-GB" altLang="en-US"/>
              <a:pPr/>
              <a:t>‹nr.›</a:t>
            </a:fld>
            <a:endParaRPr lang="en-GB" altLang="en-US"/>
          </a:p>
        </p:txBody>
      </p:sp>
    </p:spTree>
    <p:extLst>
      <p:ext uri="{BB962C8B-B14F-4D97-AF65-F5344CB8AC3E}">
        <p14:creationId xmlns:p14="http://schemas.microsoft.com/office/powerpoint/2010/main" val="2054868135"/>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291F1B1E-6AFE-4261-906D-D1191F0F518F}" type="slidenum">
              <a:rPr lang="en-GB" altLang="en-US"/>
              <a:pPr/>
              <a:t>‹nr.›</a:t>
            </a:fld>
            <a:endParaRPr lang="en-GB" altLang="en-US"/>
          </a:p>
        </p:txBody>
      </p:sp>
    </p:spTree>
    <p:extLst>
      <p:ext uri="{BB962C8B-B14F-4D97-AF65-F5344CB8AC3E}">
        <p14:creationId xmlns:p14="http://schemas.microsoft.com/office/powerpoint/2010/main" val="67624099"/>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B69D0683-8E1E-4FAC-A2B7-129323BED1DE}" type="slidenum">
              <a:rPr lang="en-GB" altLang="en-US"/>
              <a:pPr/>
              <a:t>‹nr.›</a:t>
            </a:fld>
            <a:endParaRPr lang="en-GB" altLang="en-US"/>
          </a:p>
        </p:txBody>
      </p:sp>
    </p:spTree>
    <p:extLst>
      <p:ext uri="{BB962C8B-B14F-4D97-AF65-F5344CB8AC3E}">
        <p14:creationId xmlns:p14="http://schemas.microsoft.com/office/powerpoint/2010/main" val="254619593"/>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11188" y="1268413"/>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802188" y="1268413"/>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54B39764-904A-4B00-8DD5-C588446B7848}" type="slidenum">
              <a:rPr lang="en-GB" altLang="en-US"/>
              <a:pPr/>
              <a:t>‹nr.›</a:t>
            </a:fld>
            <a:endParaRPr lang="en-GB" altLang="en-US"/>
          </a:p>
        </p:txBody>
      </p:sp>
    </p:spTree>
    <p:extLst>
      <p:ext uri="{BB962C8B-B14F-4D97-AF65-F5344CB8AC3E}">
        <p14:creationId xmlns:p14="http://schemas.microsoft.com/office/powerpoint/2010/main" val="2799384268"/>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B1A550CC-E884-493F-AD26-80DAE211801A}" type="slidenum">
              <a:rPr lang="en-GB" altLang="en-US"/>
              <a:pPr/>
              <a:t>‹nr.›</a:t>
            </a:fld>
            <a:endParaRPr lang="en-GB" altLang="en-US"/>
          </a:p>
        </p:txBody>
      </p:sp>
    </p:spTree>
    <p:extLst>
      <p:ext uri="{BB962C8B-B14F-4D97-AF65-F5344CB8AC3E}">
        <p14:creationId xmlns:p14="http://schemas.microsoft.com/office/powerpoint/2010/main" val="3120055188"/>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D40ACC1E-F88D-4399-AD3A-9D953CE30C83}" type="slidenum">
              <a:rPr lang="en-GB" altLang="en-US"/>
              <a:pPr/>
              <a:t>‹nr.›</a:t>
            </a:fld>
            <a:endParaRPr lang="en-GB" altLang="en-US"/>
          </a:p>
        </p:txBody>
      </p:sp>
    </p:spTree>
    <p:extLst>
      <p:ext uri="{BB962C8B-B14F-4D97-AF65-F5344CB8AC3E}">
        <p14:creationId xmlns:p14="http://schemas.microsoft.com/office/powerpoint/2010/main" val="2314545595"/>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ACAB54CC-E810-46E3-BA81-CDDC90221C83}" type="slidenum">
              <a:rPr lang="en-GB" altLang="en-US"/>
              <a:pPr/>
              <a:t>‹nr.›</a:t>
            </a:fld>
            <a:endParaRPr lang="en-GB" altLang="en-US"/>
          </a:p>
        </p:txBody>
      </p:sp>
    </p:spTree>
    <p:extLst>
      <p:ext uri="{BB962C8B-B14F-4D97-AF65-F5344CB8AC3E}">
        <p14:creationId xmlns:p14="http://schemas.microsoft.com/office/powerpoint/2010/main" val="3006331660"/>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753CBA8A-51FA-4FB3-AFAE-0FF3ED630A20}" type="slidenum">
              <a:rPr lang="en-GB" altLang="en-US"/>
              <a:pPr/>
              <a:t>‹nr.›</a:t>
            </a:fld>
            <a:endParaRPr lang="en-GB" altLang="en-US"/>
          </a:p>
        </p:txBody>
      </p:sp>
    </p:spTree>
    <p:extLst>
      <p:ext uri="{BB962C8B-B14F-4D97-AF65-F5344CB8AC3E}">
        <p14:creationId xmlns:p14="http://schemas.microsoft.com/office/powerpoint/2010/main" val="1652546867"/>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7B54B031-5DCD-4C84-BDFA-81269EC3AB35}" type="slidenum">
              <a:rPr lang="en-GB" altLang="en-US"/>
              <a:pPr/>
              <a:t>‹nr.›</a:t>
            </a:fld>
            <a:endParaRPr lang="en-GB" altLang="en-US"/>
          </a:p>
        </p:txBody>
      </p:sp>
    </p:spTree>
    <p:extLst>
      <p:ext uri="{BB962C8B-B14F-4D97-AF65-F5344CB8AC3E}">
        <p14:creationId xmlns:p14="http://schemas.microsoft.com/office/powerpoint/2010/main" val="1666554016"/>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bwMode="auto">
          <a:xfrm>
            <a:off x="611188" y="1268413"/>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536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ltLang="en-US"/>
          </a:p>
        </p:txBody>
      </p:sp>
      <p:sp>
        <p:nvSpPr>
          <p:cNvPr id="1536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ltLang="en-US"/>
          </a:p>
        </p:txBody>
      </p:sp>
      <p:sp>
        <p:nvSpPr>
          <p:cNvPr id="15367" name="Rectangle 7"/>
          <p:cNvSpPr>
            <a:spLocks noChangeArrowheads="1"/>
          </p:cNvSpPr>
          <p:nvPr/>
        </p:nvSpPr>
        <p:spPr bwMode="auto">
          <a:xfrm>
            <a:off x="7451725" y="6584950"/>
            <a:ext cx="1441450" cy="35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fld id="{8BD17547-DBE1-4B99-9EA9-2E3A7F374022}" type="slidenum">
              <a:rPr lang="en-GB" altLang="en-US" sz="1400" b="1">
                <a:solidFill>
                  <a:schemeClr val="bg1"/>
                </a:solidFill>
              </a:rPr>
              <a:pPr algn="r"/>
              <a:t>‹nr.›</a:t>
            </a:fld>
            <a:endParaRPr lang="en-GB" altLang="en-US" sz="1400" b="1">
              <a:solidFill>
                <a:schemeClr val="bg1"/>
              </a:solidFill>
            </a:endParaRPr>
          </a:p>
        </p:txBody>
      </p:sp>
      <p:sp>
        <p:nvSpPr>
          <p:cNvPr id="15368" name="Rectangle 8"/>
          <p:cNvSpPr>
            <a:spLocks noGrp="1" noChangeArrowheads="1"/>
          </p:cNvSpPr>
          <p:nvPr>
            <p:ph type="sldNum" sz="quarter" idx="4"/>
          </p:nvPr>
        </p:nvSpPr>
        <p:spPr bwMode="auto">
          <a:xfrm>
            <a:off x="7451725" y="6308725"/>
            <a:ext cx="1441450" cy="35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1">
                <a:solidFill>
                  <a:schemeClr val="bg1"/>
                </a:solidFill>
              </a:defRPr>
            </a:lvl1pPr>
          </a:lstStyle>
          <a:p>
            <a:fld id="{B8D654AA-748F-4024-9A61-6977FA317985}" type="slidenum">
              <a:rPr lang="en-GB" altLang="en-US"/>
              <a:pPr/>
              <a:t>‹nr.›</a:t>
            </a:fld>
            <a:endParaRPr lang="en-GB" altLang="en-US"/>
          </a:p>
        </p:txBody>
      </p:sp>
      <p:sp>
        <p:nvSpPr>
          <p:cNvPr id="15370" name="Rectangle 10"/>
          <p:cNvSpPr>
            <a:spLocks noGrp="1" noChangeArrowheads="1"/>
          </p:cNvSpPr>
          <p:nvPr>
            <p:ph type="title"/>
          </p:nvPr>
        </p:nvSpPr>
        <p:spPr bwMode="auto">
          <a:xfrm>
            <a:off x="611188" y="188913"/>
            <a:ext cx="8229600" cy="868362"/>
          </a:xfrm>
          <a:prstGeom prst="rect">
            <a:avLst/>
          </a:prstGeom>
          <a:noFill/>
          <a:ln>
            <a:noFill/>
          </a:ln>
          <a:effectLst>
            <a:outerShdw dist="28398" dir="3806097"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spd="slow">
    <p:fade/>
  </p:transition>
  <p:hf hdr="0" ftr="0" dt="0"/>
  <p:txStyles>
    <p:titleStyle>
      <a:lvl1pPr algn="ctr" rtl="0" eaLnBrk="1" fontAlgn="base" hangingPunct="1">
        <a:spcBef>
          <a:spcPct val="0"/>
        </a:spcBef>
        <a:spcAft>
          <a:spcPct val="0"/>
        </a:spcAft>
        <a:defRPr sz="3600" b="1">
          <a:solidFill>
            <a:srgbClr val="595959"/>
          </a:solidFill>
          <a:latin typeface="+mj-lt"/>
          <a:ea typeface="+mj-ea"/>
          <a:cs typeface="+mj-cs"/>
        </a:defRPr>
      </a:lvl1pPr>
      <a:lvl2pPr algn="ctr" rtl="0" eaLnBrk="1" fontAlgn="base" hangingPunct="1">
        <a:spcBef>
          <a:spcPct val="0"/>
        </a:spcBef>
        <a:spcAft>
          <a:spcPct val="0"/>
        </a:spcAft>
        <a:defRPr sz="3600" b="1">
          <a:solidFill>
            <a:srgbClr val="595959"/>
          </a:solidFill>
          <a:latin typeface="Arial" charset="0"/>
        </a:defRPr>
      </a:lvl2pPr>
      <a:lvl3pPr algn="ctr" rtl="0" eaLnBrk="1" fontAlgn="base" hangingPunct="1">
        <a:spcBef>
          <a:spcPct val="0"/>
        </a:spcBef>
        <a:spcAft>
          <a:spcPct val="0"/>
        </a:spcAft>
        <a:defRPr sz="3600" b="1">
          <a:solidFill>
            <a:srgbClr val="595959"/>
          </a:solidFill>
          <a:latin typeface="Arial" charset="0"/>
        </a:defRPr>
      </a:lvl3pPr>
      <a:lvl4pPr algn="ctr" rtl="0" eaLnBrk="1" fontAlgn="base" hangingPunct="1">
        <a:spcBef>
          <a:spcPct val="0"/>
        </a:spcBef>
        <a:spcAft>
          <a:spcPct val="0"/>
        </a:spcAft>
        <a:defRPr sz="3600" b="1">
          <a:solidFill>
            <a:srgbClr val="595959"/>
          </a:solidFill>
          <a:latin typeface="Arial" charset="0"/>
        </a:defRPr>
      </a:lvl4pPr>
      <a:lvl5pPr algn="ctr" rtl="0" eaLnBrk="1" fontAlgn="base" hangingPunct="1">
        <a:spcBef>
          <a:spcPct val="0"/>
        </a:spcBef>
        <a:spcAft>
          <a:spcPct val="0"/>
        </a:spcAft>
        <a:defRPr sz="3600" b="1">
          <a:solidFill>
            <a:srgbClr val="595959"/>
          </a:solidFill>
          <a:latin typeface="Arial" charset="0"/>
        </a:defRPr>
      </a:lvl5pPr>
      <a:lvl6pPr marL="457200" algn="ctr" rtl="0" eaLnBrk="1" fontAlgn="base" hangingPunct="1">
        <a:spcBef>
          <a:spcPct val="0"/>
        </a:spcBef>
        <a:spcAft>
          <a:spcPct val="0"/>
        </a:spcAft>
        <a:defRPr sz="3600" b="1">
          <a:solidFill>
            <a:srgbClr val="595959"/>
          </a:solidFill>
          <a:latin typeface="Arial" charset="0"/>
        </a:defRPr>
      </a:lvl6pPr>
      <a:lvl7pPr marL="914400" algn="ctr" rtl="0" eaLnBrk="1" fontAlgn="base" hangingPunct="1">
        <a:spcBef>
          <a:spcPct val="0"/>
        </a:spcBef>
        <a:spcAft>
          <a:spcPct val="0"/>
        </a:spcAft>
        <a:defRPr sz="3600" b="1">
          <a:solidFill>
            <a:srgbClr val="595959"/>
          </a:solidFill>
          <a:latin typeface="Arial" charset="0"/>
        </a:defRPr>
      </a:lvl7pPr>
      <a:lvl8pPr marL="1371600" algn="ctr" rtl="0" eaLnBrk="1" fontAlgn="base" hangingPunct="1">
        <a:spcBef>
          <a:spcPct val="0"/>
        </a:spcBef>
        <a:spcAft>
          <a:spcPct val="0"/>
        </a:spcAft>
        <a:defRPr sz="3600" b="1">
          <a:solidFill>
            <a:srgbClr val="595959"/>
          </a:solidFill>
          <a:latin typeface="Arial" charset="0"/>
        </a:defRPr>
      </a:lvl8pPr>
      <a:lvl9pPr marL="1828800" algn="ctr" rtl="0" eaLnBrk="1" fontAlgn="base" hangingPunct="1">
        <a:spcBef>
          <a:spcPct val="0"/>
        </a:spcBef>
        <a:spcAft>
          <a:spcPct val="0"/>
        </a:spcAft>
        <a:defRPr sz="3600" b="1">
          <a:solidFill>
            <a:srgbClr val="595959"/>
          </a:solidFill>
          <a:latin typeface="Arial" charset="0"/>
        </a:defRPr>
      </a:lvl9pPr>
    </p:titleStyle>
    <p:bodyStyle>
      <a:lvl1pPr marL="342900" indent="-342900" algn="l" rtl="0" eaLnBrk="1" fontAlgn="base" hangingPunct="1">
        <a:spcBef>
          <a:spcPct val="20000"/>
        </a:spcBef>
        <a:spcAft>
          <a:spcPct val="0"/>
        </a:spcAft>
        <a:buChar char="•"/>
        <a:defRPr sz="3200">
          <a:solidFill>
            <a:srgbClr val="595959"/>
          </a:solidFill>
          <a:latin typeface="+mn-lt"/>
          <a:ea typeface="+mn-ea"/>
          <a:cs typeface="+mn-cs"/>
        </a:defRPr>
      </a:lvl1pPr>
      <a:lvl2pPr marL="742950" indent="-285750" algn="l" rtl="0" eaLnBrk="1" fontAlgn="base" hangingPunct="1">
        <a:spcBef>
          <a:spcPct val="20000"/>
        </a:spcBef>
        <a:spcAft>
          <a:spcPct val="0"/>
        </a:spcAft>
        <a:buChar char="–"/>
        <a:defRPr sz="2800">
          <a:solidFill>
            <a:srgbClr val="595959"/>
          </a:solidFill>
          <a:latin typeface="+mn-lt"/>
        </a:defRPr>
      </a:lvl2pPr>
      <a:lvl3pPr marL="1143000" indent="-228600" algn="l" rtl="0" eaLnBrk="1" fontAlgn="base" hangingPunct="1">
        <a:spcBef>
          <a:spcPct val="20000"/>
        </a:spcBef>
        <a:spcAft>
          <a:spcPct val="0"/>
        </a:spcAft>
        <a:buChar char="•"/>
        <a:defRPr sz="2400">
          <a:solidFill>
            <a:srgbClr val="595959"/>
          </a:solidFill>
          <a:latin typeface="+mn-lt"/>
        </a:defRPr>
      </a:lvl3pPr>
      <a:lvl4pPr marL="1600200" indent="-228600" algn="l" rtl="0" eaLnBrk="1" fontAlgn="base" hangingPunct="1">
        <a:spcBef>
          <a:spcPct val="20000"/>
        </a:spcBef>
        <a:spcAft>
          <a:spcPct val="0"/>
        </a:spcAft>
        <a:buChar char="–"/>
        <a:defRPr sz="2000">
          <a:solidFill>
            <a:srgbClr val="595959"/>
          </a:solidFill>
          <a:latin typeface="+mn-lt"/>
        </a:defRPr>
      </a:lvl4pPr>
      <a:lvl5pPr marL="2057400" indent="-228600" algn="l" rtl="0" eaLnBrk="1" fontAlgn="base" hangingPunct="1">
        <a:spcBef>
          <a:spcPct val="20000"/>
        </a:spcBef>
        <a:spcAft>
          <a:spcPct val="0"/>
        </a:spcAft>
        <a:buChar char="»"/>
        <a:defRPr sz="2000">
          <a:solidFill>
            <a:srgbClr val="595959"/>
          </a:solidFill>
          <a:latin typeface="+mn-lt"/>
        </a:defRPr>
      </a:lvl5pPr>
      <a:lvl6pPr marL="2514600" indent="-228600" algn="l" rtl="0" eaLnBrk="1" fontAlgn="base" hangingPunct="1">
        <a:spcBef>
          <a:spcPct val="20000"/>
        </a:spcBef>
        <a:spcAft>
          <a:spcPct val="0"/>
        </a:spcAft>
        <a:buChar char="»"/>
        <a:defRPr sz="2000">
          <a:solidFill>
            <a:srgbClr val="595959"/>
          </a:solidFill>
          <a:latin typeface="+mn-lt"/>
        </a:defRPr>
      </a:lvl6pPr>
      <a:lvl7pPr marL="2971800" indent="-228600" algn="l" rtl="0" eaLnBrk="1" fontAlgn="base" hangingPunct="1">
        <a:spcBef>
          <a:spcPct val="20000"/>
        </a:spcBef>
        <a:spcAft>
          <a:spcPct val="0"/>
        </a:spcAft>
        <a:buChar char="»"/>
        <a:defRPr sz="2000">
          <a:solidFill>
            <a:srgbClr val="595959"/>
          </a:solidFill>
          <a:latin typeface="+mn-lt"/>
        </a:defRPr>
      </a:lvl7pPr>
      <a:lvl8pPr marL="3429000" indent="-228600" algn="l" rtl="0" eaLnBrk="1" fontAlgn="base" hangingPunct="1">
        <a:spcBef>
          <a:spcPct val="20000"/>
        </a:spcBef>
        <a:spcAft>
          <a:spcPct val="0"/>
        </a:spcAft>
        <a:buChar char="»"/>
        <a:defRPr sz="2000">
          <a:solidFill>
            <a:srgbClr val="595959"/>
          </a:solidFill>
          <a:latin typeface="+mn-lt"/>
        </a:defRPr>
      </a:lvl8pPr>
      <a:lvl9pPr marL="3886200" indent="-228600" algn="l" rtl="0" eaLnBrk="1" fontAlgn="base" hangingPunct="1">
        <a:spcBef>
          <a:spcPct val="20000"/>
        </a:spcBef>
        <a:spcAft>
          <a:spcPct val="0"/>
        </a:spcAft>
        <a:buChar char="»"/>
        <a:defRPr sz="2000">
          <a:solidFill>
            <a:srgbClr val="59595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4"/>
          </p:nvPr>
        </p:nvSpPr>
        <p:spPr/>
        <p:txBody>
          <a:bodyPr/>
          <a:lstStyle/>
          <a:p>
            <a:fld id="{8D53FB3E-8C47-4F19-A392-AFCA93838430}" type="slidenum">
              <a:rPr lang="en-GB" altLang="en-US"/>
              <a:pPr/>
              <a:t>1</a:t>
            </a:fld>
            <a:endParaRPr lang="en-GB" altLang="en-US" dirty="0"/>
          </a:p>
        </p:txBody>
      </p:sp>
      <p:sp>
        <p:nvSpPr>
          <p:cNvPr id="72706" name="Rectangle 2"/>
          <p:cNvSpPr>
            <a:spLocks noGrp="1" noChangeArrowheads="1"/>
          </p:cNvSpPr>
          <p:nvPr>
            <p:ph type="ctrTitle"/>
          </p:nvPr>
        </p:nvSpPr>
        <p:spPr>
          <a:xfrm>
            <a:off x="683568" y="1340768"/>
            <a:ext cx="7772400" cy="1470025"/>
          </a:xfrm>
        </p:spPr>
        <p:txBody>
          <a:bodyPr/>
          <a:lstStyle/>
          <a:p>
            <a:r>
              <a:rPr lang="en-US" altLang="en-US" sz="2800" b="0" dirty="0" smtClean="0"/>
              <a:t>Celtic-Plus Proposers Day</a:t>
            </a:r>
            <a:br>
              <a:rPr lang="en-US" altLang="en-US" sz="2800" b="0" dirty="0" smtClean="0"/>
            </a:br>
            <a:r>
              <a:rPr lang="en-US" altLang="en-US" sz="2800" b="0" dirty="0" smtClean="0"/>
              <a:t>23</a:t>
            </a:r>
            <a:r>
              <a:rPr lang="en-US" altLang="en-US" sz="2800" b="0" baseline="30000" dirty="0" smtClean="0"/>
              <a:t>rd</a:t>
            </a:r>
            <a:r>
              <a:rPr lang="en-US" altLang="en-US" sz="2800" b="0" dirty="0" smtClean="0"/>
              <a:t> November 2016, Leuven</a:t>
            </a:r>
            <a:endParaRPr lang="en-US" altLang="en-US" sz="2800" b="0" dirty="0"/>
          </a:p>
        </p:txBody>
      </p:sp>
      <p:sp>
        <p:nvSpPr>
          <p:cNvPr id="6" name="Rectangle 2"/>
          <p:cNvSpPr txBox="1">
            <a:spLocks noChangeArrowheads="1"/>
          </p:cNvSpPr>
          <p:nvPr/>
        </p:nvSpPr>
        <p:spPr bwMode="auto">
          <a:xfrm>
            <a:off x="35496" y="2564904"/>
            <a:ext cx="9073008"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600" b="1">
                <a:solidFill>
                  <a:srgbClr val="595959"/>
                </a:solidFill>
                <a:latin typeface="+mj-lt"/>
                <a:ea typeface="+mj-ea"/>
                <a:cs typeface="+mj-cs"/>
              </a:defRPr>
            </a:lvl1pPr>
            <a:lvl2pPr algn="ctr" rtl="0" eaLnBrk="1" fontAlgn="base" hangingPunct="1">
              <a:spcBef>
                <a:spcPct val="0"/>
              </a:spcBef>
              <a:spcAft>
                <a:spcPct val="0"/>
              </a:spcAft>
              <a:defRPr sz="3600" b="1">
                <a:solidFill>
                  <a:srgbClr val="595959"/>
                </a:solidFill>
                <a:latin typeface="Arial" charset="0"/>
              </a:defRPr>
            </a:lvl2pPr>
            <a:lvl3pPr algn="ctr" rtl="0" eaLnBrk="1" fontAlgn="base" hangingPunct="1">
              <a:spcBef>
                <a:spcPct val="0"/>
              </a:spcBef>
              <a:spcAft>
                <a:spcPct val="0"/>
              </a:spcAft>
              <a:defRPr sz="3600" b="1">
                <a:solidFill>
                  <a:srgbClr val="595959"/>
                </a:solidFill>
                <a:latin typeface="Arial" charset="0"/>
              </a:defRPr>
            </a:lvl3pPr>
            <a:lvl4pPr algn="ctr" rtl="0" eaLnBrk="1" fontAlgn="base" hangingPunct="1">
              <a:spcBef>
                <a:spcPct val="0"/>
              </a:spcBef>
              <a:spcAft>
                <a:spcPct val="0"/>
              </a:spcAft>
              <a:defRPr sz="3600" b="1">
                <a:solidFill>
                  <a:srgbClr val="595959"/>
                </a:solidFill>
                <a:latin typeface="Arial" charset="0"/>
              </a:defRPr>
            </a:lvl4pPr>
            <a:lvl5pPr algn="ctr" rtl="0" eaLnBrk="1" fontAlgn="base" hangingPunct="1">
              <a:spcBef>
                <a:spcPct val="0"/>
              </a:spcBef>
              <a:spcAft>
                <a:spcPct val="0"/>
              </a:spcAft>
              <a:defRPr sz="3600" b="1">
                <a:solidFill>
                  <a:srgbClr val="595959"/>
                </a:solidFill>
                <a:latin typeface="Arial" charset="0"/>
              </a:defRPr>
            </a:lvl5pPr>
            <a:lvl6pPr marL="457200" algn="ctr" rtl="0" eaLnBrk="1" fontAlgn="base" hangingPunct="1">
              <a:spcBef>
                <a:spcPct val="0"/>
              </a:spcBef>
              <a:spcAft>
                <a:spcPct val="0"/>
              </a:spcAft>
              <a:defRPr sz="3600" b="1">
                <a:solidFill>
                  <a:srgbClr val="595959"/>
                </a:solidFill>
                <a:latin typeface="Arial" charset="0"/>
              </a:defRPr>
            </a:lvl6pPr>
            <a:lvl7pPr marL="914400" algn="ctr" rtl="0" eaLnBrk="1" fontAlgn="base" hangingPunct="1">
              <a:spcBef>
                <a:spcPct val="0"/>
              </a:spcBef>
              <a:spcAft>
                <a:spcPct val="0"/>
              </a:spcAft>
              <a:defRPr sz="3600" b="1">
                <a:solidFill>
                  <a:srgbClr val="595959"/>
                </a:solidFill>
                <a:latin typeface="Arial" charset="0"/>
              </a:defRPr>
            </a:lvl7pPr>
            <a:lvl8pPr marL="1371600" algn="ctr" rtl="0" eaLnBrk="1" fontAlgn="base" hangingPunct="1">
              <a:spcBef>
                <a:spcPct val="0"/>
              </a:spcBef>
              <a:spcAft>
                <a:spcPct val="0"/>
              </a:spcAft>
              <a:defRPr sz="3600" b="1">
                <a:solidFill>
                  <a:srgbClr val="595959"/>
                </a:solidFill>
                <a:latin typeface="Arial" charset="0"/>
              </a:defRPr>
            </a:lvl8pPr>
            <a:lvl9pPr marL="1828800" algn="ctr" rtl="0" eaLnBrk="1" fontAlgn="base" hangingPunct="1">
              <a:spcBef>
                <a:spcPct val="0"/>
              </a:spcBef>
              <a:spcAft>
                <a:spcPct val="0"/>
              </a:spcAft>
              <a:defRPr sz="3600" b="1">
                <a:solidFill>
                  <a:srgbClr val="595959"/>
                </a:solidFill>
                <a:latin typeface="Arial" charset="0"/>
              </a:defRPr>
            </a:lvl9pPr>
          </a:lstStyle>
          <a:p>
            <a:r>
              <a:rPr lang="en-US" sz="4000" dirty="0" smtClean="0"/>
              <a:t>Behavior </a:t>
            </a:r>
            <a:r>
              <a:rPr lang="en-US" sz="4000" dirty="0"/>
              <a:t>Measurement and Intention Prediction (in Traffic)</a:t>
            </a:r>
            <a:endParaRPr lang="en-US" altLang="en-US" sz="4000" kern="0" dirty="0"/>
          </a:p>
        </p:txBody>
      </p:sp>
      <p:sp>
        <p:nvSpPr>
          <p:cNvPr id="7" name="Rectangle 2"/>
          <p:cNvSpPr txBox="1">
            <a:spLocks noChangeArrowheads="1"/>
          </p:cNvSpPr>
          <p:nvPr/>
        </p:nvSpPr>
        <p:spPr bwMode="auto">
          <a:xfrm>
            <a:off x="971600" y="4437112"/>
            <a:ext cx="777240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600" b="1">
                <a:solidFill>
                  <a:srgbClr val="595959"/>
                </a:solidFill>
                <a:latin typeface="+mj-lt"/>
                <a:ea typeface="+mj-ea"/>
                <a:cs typeface="+mj-cs"/>
              </a:defRPr>
            </a:lvl1pPr>
            <a:lvl2pPr algn="ctr" rtl="0" eaLnBrk="1" fontAlgn="base" hangingPunct="1">
              <a:spcBef>
                <a:spcPct val="0"/>
              </a:spcBef>
              <a:spcAft>
                <a:spcPct val="0"/>
              </a:spcAft>
              <a:defRPr sz="3600" b="1">
                <a:solidFill>
                  <a:srgbClr val="595959"/>
                </a:solidFill>
                <a:latin typeface="Arial" charset="0"/>
              </a:defRPr>
            </a:lvl2pPr>
            <a:lvl3pPr algn="ctr" rtl="0" eaLnBrk="1" fontAlgn="base" hangingPunct="1">
              <a:spcBef>
                <a:spcPct val="0"/>
              </a:spcBef>
              <a:spcAft>
                <a:spcPct val="0"/>
              </a:spcAft>
              <a:defRPr sz="3600" b="1">
                <a:solidFill>
                  <a:srgbClr val="595959"/>
                </a:solidFill>
                <a:latin typeface="Arial" charset="0"/>
              </a:defRPr>
            </a:lvl3pPr>
            <a:lvl4pPr algn="ctr" rtl="0" eaLnBrk="1" fontAlgn="base" hangingPunct="1">
              <a:spcBef>
                <a:spcPct val="0"/>
              </a:spcBef>
              <a:spcAft>
                <a:spcPct val="0"/>
              </a:spcAft>
              <a:defRPr sz="3600" b="1">
                <a:solidFill>
                  <a:srgbClr val="595959"/>
                </a:solidFill>
                <a:latin typeface="Arial" charset="0"/>
              </a:defRPr>
            </a:lvl4pPr>
            <a:lvl5pPr algn="ctr" rtl="0" eaLnBrk="1" fontAlgn="base" hangingPunct="1">
              <a:spcBef>
                <a:spcPct val="0"/>
              </a:spcBef>
              <a:spcAft>
                <a:spcPct val="0"/>
              </a:spcAft>
              <a:defRPr sz="3600" b="1">
                <a:solidFill>
                  <a:srgbClr val="595959"/>
                </a:solidFill>
                <a:latin typeface="Arial" charset="0"/>
              </a:defRPr>
            </a:lvl5pPr>
            <a:lvl6pPr marL="457200" algn="ctr" rtl="0" eaLnBrk="1" fontAlgn="base" hangingPunct="1">
              <a:spcBef>
                <a:spcPct val="0"/>
              </a:spcBef>
              <a:spcAft>
                <a:spcPct val="0"/>
              </a:spcAft>
              <a:defRPr sz="3600" b="1">
                <a:solidFill>
                  <a:srgbClr val="595959"/>
                </a:solidFill>
                <a:latin typeface="Arial" charset="0"/>
              </a:defRPr>
            </a:lvl6pPr>
            <a:lvl7pPr marL="914400" algn="ctr" rtl="0" eaLnBrk="1" fontAlgn="base" hangingPunct="1">
              <a:spcBef>
                <a:spcPct val="0"/>
              </a:spcBef>
              <a:spcAft>
                <a:spcPct val="0"/>
              </a:spcAft>
              <a:defRPr sz="3600" b="1">
                <a:solidFill>
                  <a:srgbClr val="595959"/>
                </a:solidFill>
                <a:latin typeface="Arial" charset="0"/>
              </a:defRPr>
            </a:lvl7pPr>
            <a:lvl8pPr marL="1371600" algn="ctr" rtl="0" eaLnBrk="1" fontAlgn="base" hangingPunct="1">
              <a:spcBef>
                <a:spcPct val="0"/>
              </a:spcBef>
              <a:spcAft>
                <a:spcPct val="0"/>
              </a:spcAft>
              <a:defRPr sz="3600" b="1">
                <a:solidFill>
                  <a:srgbClr val="595959"/>
                </a:solidFill>
                <a:latin typeface="Arial" charset="0"/>
              </a:defRPr>
            </a:lvl8pPr>
            <a:lvl9pPr marL="1828800" algn="ctr" rtl="0" eaLnBrk="1" fontAlgn="base" hangingPunct="1">
              <a:spcBef>
                <a:spcPct val="0"/>
              </a:spcBef>
              <a:spcAft>
                <a:spcPct val="0"/>
              </a:spcAft>
              <a:defRPr sz="3600" b="1">
                <a:solidFill>
                  <a:srgbClr val="595959"/>
                </a:solidFill>
                <a:latin typeface="Arial" charset="0"/>
              </a:defRPr>
            </a:lvl9pPr>
          </a:lstStyle>
          <a:p>
            <a:r>
              <a:rPr lang="en-US" altLang="en-US" sz="1800" b="0" i="1" kern="0" dirty="0" smtClean="0"/>
              <a:t>Geert Vanstraelen, Macq</a:t>
            </a:r>
          </a:p>
          <a:p>
            <a:r>
              <a:rPr lang="en-US" altLang="en-US" sz="1800" b="0" i="1" kern="0" dirty="0" smtClean="0"/>
              <a:t>geert.vanstraelen@macq.eu</a:t>
            </a:r>
          </a:p>
          <a:p>
            <a:endParaRPr lang="en-US" altLang="en-US" sz="1800" b="0" i="1" kern="0" dirty="0"/>
          </a:p>
        </p:txBody>
      </p:sp>
      <p:pic>
        <p:nvPicPr>
          <p:cNvPr id="1026" name="Picture 2" descr="C:\Users\geert\Documents\varia\Logo\macqlogo RG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1640" y="4565380"/>
            <a:ext cx="1584176" cy="112573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2400" dirty="0"/>
              <a:t>What if traffic lights could read your mind</a:t>
            </a:r>
            <a:r>
              <a:rPr lang="en-US" sz="2400" dirty="0" smtClean="0"/>
              <a:t>?</a:t>
            </a:r>
            <a:endParaRPr lang="en-GB" dirty="0"/>
          </a:p>
        </p:txBody>
      </p:sp>
      <p:sp>
        <p:nvSpPr>
          <p:cNvPr id="4" name="Espace réservé du numéro de diapositive 3"/>
          <p:cNvSpPr>
            <a:spLocks noGrp="1"/>
          </p:cNvSpPr>
          <p:nvPr>
            <p:ph type="sldNum" sz="quarter" idx="12"/>
          </p:nvPr>
        </p:nvSpPr>
        <p:spPr/>
        <p:txBody>
          <a:bodyPr/>
          <a:lstStyle/>
          <a:p>
            <a:fld id="{291F1B1E-6AFE-4261-906D-D1191F0F518F}" type="slidenum">
              <a:rPr lang="en-GB" altLang="en-US" smtClean="0"/>
              <a:pPr/>
              <a:t>2</a:t>
            </a:fld>
            <a:endParaRPr lang="en-GB" altLang="en-US" dirty="0"/>
          </a:p>
        </p:txBody>
      </p:sp>
      <p:sp>
        <p:nvSpPr>
          <p:cNvPr id="5" name="TextBox 4"/>
          <p:cNvSpPr txBox="1"/>
          <p:nvPr/>
        </p:nvSpPr>
        <p:spPr>
          <a:xfrm>
            <a:off x="3059832" y="1412776"/>
            <a:ext cx="5976664" cy="2554545"/>
          </a:xfrm>
          <a:prstGeom prst="rect">
            <a:avLst/>
          </a:prstGeom>
          <a:noFill/>
        </p:spPr>
        <p:txBody>
          <a:bodyPr wrap="square" rtlCol="0">
            <a:spAutoFit/>
          </a:bodyPr>
          <a:lstStyle/>
          <a:p>
            <a:r>
              <a:rPr lang="nl-BE" sz="2000" i="1" dirty="0" err="1" smtClean="0">
                <a:solidFill>
                  <a:srgbClr val="00B0F0"/>
                </a:solidFill>
              </a:rPr>
              <a:t>There</a:t>
            </a:r>
            <a:r>
              <a:rPr lang="nl-BE" sz="2000" i="1" dirty="0" smtClean="0">
                <a:solidFill>
                  <a:srgbClr val="00B0F0"/>
                </a:solidFill>
              </a:rPr>
              <a:t> are more </a:t>
            </a:r>
            <a:r>
              <a:rPr lang="nl-BE" sz="2000" i="1" dirty="0" err="1" smtClean="0">
                <a:solidFill>
                  <a:srgbClr val="00B0F0"/>
                </a:solidFill>
              </a:rPr>
              <a:t>an</a:t>
            </a:r>
            <a:r>
              <a:rPr lang="nl-BE" sz="2000" i="1" dirty="0" err="1" smtClean="0">
                <a:solidFill>
                  <a:srgbClr val="00B0F0"/>
                </a:solidFill>
              </a:rPr>
              <a:t>d</a:t>
            </a:r>
            <a:r>
              <a:rPr lang="nl-BE" sz="2000" i="1" dirty="0" smtClean="0">
                <a:solidFill>
                  <a:srgbClr val="00B0F0"/>
                </a:solidFill>
              </a:rPr>
              <a:t> more </a:t>
            </a:r>
            <a:r>
              <a:rPr lang="nl-BE" sz="2000" i="1" dirty="0" err="1" smtClean="0">
                <a:solidFill>
                  <a:srgbClr val="00B0F0"/>
                </a:solidFill>
              </a:rPr>
              <a:t>senors</a:t>
            </a:r>
            <a:r>
              <a:rPr lang="nl-BE" sz="2000" i="1" dirty="0" smtClean="0">
                <a:solidFill>
                  <a:srgbClr val="00B0F0"/>
                </a:solidFill>
              </a:rPr>
              <a:t> </a:t>
            </a:r>
            <a:r>
              <a:rPr lang="nl-BE" sz="2000" i="1" dirty="0" err="1" smtClean="0">
                <a:solidFill>
                  <a:srgbClr val="00B0F0"/>
                </a:solidFill>
              </a:rPr>
              <a:t>that</a:t>
            </a:r>
            <a:r>
              <a:rPr lang="nl-BE" sz="2000" i="1" dirty="0" smtClean="0">
                <a:solidFill>
                  <a:srgbClr val="00B0F0"/>
                </a:solidFill>
              </a:rPr>
              <a:t> </a:t>
            </a:r>
            <a:r>
              <a:rPr lang="nl-BE" sz="2000" i="1" dirty="0" err="1" smtClean="0">
                <a:solidFill>
                  <a:srgbClr val="00B0F0"/>
                </a:solidFill>
              </a:rPr>
              <a:t>tell</a:t>
            </a:r>
            <a:r>
              <a:rPr lang="nl-BE" sz="2000" i="1" dirty="0" smtClean="0">
                <a:solidFill>
                  <a:srgbClr val="00B0F0"/>
                </a:solidFill>
              </a:rPr>
              <a:t> </a:t>
            </a:r>
            <a:r>
              <a:rPr lang="nl-BE" sz="2000" i="1" dirty="0" err="1" smtClean="0">
                <a:solidFill>
                  <a:srgbClr val="00B0F0"/>
                </a:solidFill>
              </a:rPr>
              <a:t>us</a:t>
            </a:r>
            <a:r>
              <a:rPr lang="nl-BE" sz="2000" i="1" dirty="0" smtClean="0">
                <a:solidFill>
                  <a:srgbClr val="00B0F0"/>
                </a:solidFill>
              </a:rPr>
              <a:t> a lot </a:t>
            </a:r>
            <a:r>
              <a:rPr lang="nl-BE" sz="2000" i="1" dirty="0" err="1" smtClean="0">
                <a:solidFill>
                  <a:srgbClr val="00B0F0"/>
                </a:solidFill>
              </a:rPr>
              <a:t>about</a:t>
            </a:r>
            <a:r>
              <a:rPr lang="nl-BE" sz="2000" i="1" dirty="0" smtClean="0">
                <a:solidFill>
                  <a:srgbClr val="00B0F0"/>
                </a:solidFill>
              </a:rPr>
              <a:t> traffic </a:t>
            </a:r>
            <a:r>
              <a:rPr lang="nl-BE" sz="2000" i="1" dirty="0" err="1" smtClean="0">
                <a:solidFill>
                  <a:srgbClr val="00B0F0"/>
                </a:solidFill>
              </a:rPr>
              <a:t>participants</a:t>
            </a:r>
            <a:r>
              <a:rPr lang="nl-BE" sz="2000" i="1" dirty="0" smtClean="0">
                <a:solidFill>
                  <a:srgbClr val="00B0F0"/>
                </a:solidFill>
              </a:rPr>
              <a:t>.</a:t>
            </a:r>
          </a:p>
          <a:p>
            <a:r>
              <a:rPr lang="nl-BE" sz="2000" i="1" dirty="0" err="1" smtClean="0">
                <a:solidFill>
                  <a:srgbClr val="00B0F0"/>
                </a:solidFill>
              </a:rPr>
              <a:t>Their</a:t>
            </a:r>
            <a:r>
              <a:rPr lang="nl-BE" sz="2000" i="1" dirty="0" smtClean="0">
                <a:solidFill>
                  <a:srgbClr val="00B0F0"/>
                </a:solidFill>
              </a:rPr>
              <a:t> </a:t>
            </a:r>
            <a:r>
              <a:rPr lang="nl-BE" sz="2000" i="1" dirty="0" err="1" smtClean="0">
                <a:solidFill>
                  <a:srgbClr val="00B0F0"/>
                </a:solidFill>
              </a:rPr>
              <a:t>size</a:t>
            </a:r>
            <a:r>
              <a:rPr lang="nl-BE" sz="2000" i="1" dirty="0" smtClean="0">
                <a:solidFill>
                  <a:srgbClr val="00B0F0"/>
                </a:solidFill>
              </a:rPr>
              <a:t>, speed, </a:t>
            </a:r>
            <a:r>
              <a:rPr lang="nl-BE" sz="2000" i="1" dirty="0" err="1" smtClean="0">
                <a:solidFill>
                  <a:srgbClr val="00B0F0"/>
                </a:solidFill>
              </a:rPr>
              <a:t>location</a:t>
            </a:r>
            <a:r>
              <a:rPr lang="nl-BE" sz="2000" i="1" dirty="0" smtClean="0">
                <a:solidFill>
                  <a:srgbClr val="00B0F0"/>
                </a:solidFill>
              </a:rPr>
              <a:t>, </a:t>
            </a:r>
            <a:r>
              <a:rPr lang="nl-BE" sz="2000" i="1" dirty="0" err="1" smtClean="0">
                <a:solidFill>
                  <a:srgbClr val="00B0F0"/>
                </a:solidFill>
              </a:rPr>
              <a:t>license</a:t>
            </a:r>
            <a:r>
              <a:rPr lang="nl-BE" sz="2000" i="1" dirty="0" smtClean="0">
                <a:solidFill>
                  <a:srgbClr val="00B0F0"/>
                </a:solidFill>
              </a:rPr>
              <a:t> </a:t>
            </a:r>
            <a:r>
              <a:rPr lang="nl-BE" sz="2000" i="1" dirty="0" err="1" smtClean="0">
                <a:solidFill>
                  <a:srgbClr val="00B0F0"/>
                </a:solidFill>
              </a:rPr>
              <a:t>plate</a:t>
            </a:r>
            <a:r>
              <a:rPr lang="nl-BE" sz="2000" i="1" dirty="0" smtClean="0">
                <a:solidFill>
                  <a:srgbClr val="00B0F0"/>
                </a:solidFill>
              </a:rPr>
              <a:t>, </a:t>
            </a:r>
          </a:p>
          <a:p>
            <a:r>
              <a:rPr lang="nl-BE" sz="2000" i="1" dirty="0">
                <a:solidFill>
                  <a:srgbClr val="00B0F0"/>
                </a:solidFill>
              </a:rPr>
              <a:t>a</a:t>
            </a:r>
            <a:r>
              <a:rPr lang="nl-BE" sz="2000" i="1" dirty="0" smtClean="0">
                <a:solidFill>
                  <a:srgbClr val="00B0F0"/>
                </a:solidFill>
              </a:rPr>
              <a:t>re </a:t>
            </a:r>
            <a:r>
              <a:rPr lang="nl-BE" sz="2000" i="1" dirty="0" err="1" smtClean="0">
                <a:solidFill>
                  <a:srgbClr val="00B0F0"/>
                </a:solidFill>
              </a:rPr>
              <a:t>they</a:t>
            </a:r>
            <a:r>
              <a:rPr lang="nl-BE" sz="2000" i="1" dirty="0" smtClean="0">
                <a:solidFill>
                  <a:srgbClr val="00B0F0"/>
                </a:solidFill>
              </a:rPr>
              <a:t> braking, is </a:t>
            </a:r>
            <a:r>
              <a:rPr lang="nl-BE" sz="2000" i="1" dirty="0" err="1" smtClean="0">
                <a:solidFill>
                  <a:srgbClr val="00B0F0"/>
                </a:solidFill>
              </a:rPr>
              <a:t>it</a:t>
            </a:r>
            <a:r>
              <a:rPr lang="nl-BE" sz="2000" i="1" dirty="0" smtClean="0">
                <a:solidFill>
                  <a:srgbClr val="00B0F0"/>
                </a:solidFill>
              </a:rPr>
              <a:t> </a:t>
            </a:r>
            <a:r>
              <a:rPr lang="nl-BE" sz="2000" i="1" dirty="0" err="1" smtClean="0">
                <a:solidFill>
                  <a:srgbClr val="00B0F0"/>
                </a:solidFill>
              </a:rPr>
              <a:t>raining</a:t>
            </a:r>
            <a:r>
              <a:rPr lang="nl-BE" sz="2000" i="1" dirty="0" smtClean="0">
                <a:solidFill>
                  <a:srgbClr val="00B0F0"/>
                </a:solidFill>
              </a:rPr>
              <a:t>, ... </a:t>
            </a:r>
          </a:p>
          <a:p>
            <a:endParaRPr lang="nl-BE" sz="2000" i="1" dirty="0" smtClean="0">
              <a:solidFill>
                <a:srgbClr val="00B0F0"/>
              </a:solidFill>
            </a:endParaRPr>
          </a:p>
          <a:p>
            <a:endParaRPr lang="nl-BE" sz="2000" i="1" dirty="0">
              <a:solidFill>
                <a:srgbClr val="00B0F0"/>
              </a:solidFill>
            </a:endParaRPr>
          </a:p>
          <a:p>
            <a:r>
              <a:rPr lang="nl-BE" sz="2000" i="1" dirty="0" smtClean="0">
                <a:solidFill>
                  <a:srgbClr val="00B0F0"/>
                </a:solidFill>
              </a:rPr>
              <a:t>But we </a:t>
            </a:r>
            <a:r>
              <a:rPr lang="nl-BE" sz="2000" i="1" dirty="0" err="1" smtClean="0">
                <a:solidFill>
                  <a:srgbClr val="00B0F0"/>
                </a:solidFill>
              </a:rPr>
              <a:t>don’t</a:t>
            </a:r>
            <a:r>
              <a:rPr lang="nl-BE" sz="2000" i="1" dirty="0" smtClean="0">
                <a:solidFill>
                  <a:srgbClr val="00B0F0"/>
                </a:solidFill>
              </a:rPr>
              <a:t> </a:t>
            </a:r>
            <a:r>
              <a:rPr lang="nl-BE" sz="2000" i="1" dirty="0" err="1" smtClean="0">
                <a:solidFill>
                  <a:srgbClr val="00B0F0"/>
                </a:solidFill>
              </a:rPr>
              <a:t>know</a:t>
            </a:r>
            <a:r>
              <a:rPr lang="nl-BE" sz="2000" i="1" dirty="0" smtClean="0">
                <a:solidFill>
                  <a:srgbClr val="00B0F0"/>
                </a:solidFill>
              </a:rPr>
              <a:t> </a:t>
            </a:r>
            <a:r>
              <a:rPr lang="nl-BE" sz="2000" i="1" dirty="0" err="1" smtClean="0">
                <a:solidFill>
                  <a:srgbClr val="00B0F0"/>
                </a:solidFill>
              </a:rPr>
              <a:t>how</a:t>
            </a:r>
            <a:r>
              <a:rPr lang="nl-BE" sz="2000" i="1" dirty="0" smtClean="0">
                <a:solidFill>
                  <a:srgbClr val="00B0F0"/>
                </a:solidFill>
              </a:rPr>
              <a:t> </a:t>
            </a:r>
            <a:r>
              <a:rPr lang="nl-BE" sz="2000" i="1" dirty="0" err="1" smtClean="0">
                <a:solidFill>
                  <a:srgbClr val="00B0F0"/>
                </a:solidFill>
              </a:rPr>
              <a:t>they</a:t>
            </a:r>
            <a:r>
              <a:rPr lang="nl-BE" sz="2000" i="1" dirty="0" smtClean="0">
                <a:solidFill>
                  <a:srgbClr val="00B0F0"/>
                </a:solidFill>
              </a:rPr>
              <a:t> are </a:t>
            </a:r>
            <a:r>
              <a:rPr lang="nl-BE" sz="2000" i="1" dirty="0" err="1" smtClean="0">
                <a:solidFill>
                  <a:srgbClr val="00B0F0"/>
                </a:solidFill>
              </a:rPr>
              <a:t>behaving</a:t>
            </a:r>
            <a:r>
              <a:rPr lang="nl-BE" sz="2000" i="1" dirty="0" smtClean="0">
                <a:solidFill>
                  <a:srgbClr val="00B0F0"/>
                </a:solidFill>
              </a:rPr>
              <a:t> </a:t>
            </a:r>
            <a:r>
              <a:rPr lang="nl-BE" sz="2000" i="1" dirty="0" err="1" smtClean="0">
                <a:solidFill>
                  <a:srgbClr val="00B0F0"/>
                </a:solidFill>
              </a:rPr>
              <a:t>and</a:t>
            </a:r>
            <a:r>
              <a:rPr lang="nl-BE" sz="2000" i="1" dirty="0" smtClean="0">
                <a:solidFill>
                  <a:srgbClr val="00B0F0"/>
                </a:solidFill>
              </a:rPr>
              <a:t> </a:t>
            </a:r>
            <a:r>
              <a:rPr lang="nl-BE" sz="2000" i="1" dirty="0" err="1" smtClean="0">
                <a:solidFill>
                  <a:srgbClr val="00B0F0"/>
                </a:solidFill>
              </a:rPr>
              <a:t>what</a:t>
            </a:r>
            <a:r>
              <a:rPr lang="nl-BE" sz="2000" i="1" dirty="0" smtClean="0">
                <a:solidFill>
                  <a:srgbClr val="00B0F0"/>
                </a:solidFill>
              </a:rPr>
              <a:t> </a:t>
            </a:r>
            <a:r>
              <a:rPr lang="nl-BE" sz="2000" i="1" dirty="0" err="1" smtClean="0">
                <a:solidFill>
                  <a:srgbClr val="00B0F0"/>
                </a:solidFill>
              </a:rPr>
              <a:t>their</a:t>
            </a:r>
            <a:r>
              <a:rPr lang="nl-BE" sz="2000" i="1" dirty="0" smtClean="0">
                <a:solidFill>
                  <a:srgbClr val="00B0F0"/>
                </a:solidFill>
              </a:rPr>
              <a:t> </a:t>
            </a:r>
            <a:r>
              <a:rPr lang="nl-BE" sz="2000" i="1" dirty="0" err="1" smtClean="0">
                <a:solidFill>
                  <a:srgbClr val="00B0F0"/>
                </a:solidFill>
              </a:rPr>
              <a:t>intentions</a:t>
            </a:r>
            <a:r>
              <a:rPr lang="nl-BE" sz="2000" i="1" dirty="0" smtClean="0">
                <a:solidFill>
                  <a:srgbClr val="00B0F0"/>
                </a:solidFill>
              </a:rPr>
              <a:t> are!</a:t>
            </a:r>
            <a:endParaRPr lang="en-GB" sz="2000" i="1" dirty="0">
              <a:solidFill>
                <a:srgbClr val="00B0F0"/>
              </a:solidFill>
            </a:endParaRPr>
          </a:p>
        </p:txBody>
      </p:sp>
      <p:sp>
        <p:nvSpPr>
          <p:cNvPr id="6" name="TextBox 4"/>
          <p:cNvSpPr txBox="1"/>
          <p:nvPr/>
        </p:nvSpPr>
        <p:spPr>
          <a:xfrm>
            <a:off x="3059832" y="4797152"/>
            <a:ext cx="5976664" cy="1015663"/>
          </a:xfrm>
          <a:prstGeom prst="rect">
            <a:avLst/>
          </a:prstGeom>
          <a:noFill/>
        </p:spPr>
        <p:txBody>
          <a:bodyPr wrap="square" rtlCol="0">
            <a:spAutoFit/>
          </a:bodyPr>
          <a:lstStyle/>
          <a:p>
            <a:pPr algn="ctr"/>
            <a:r>
              <a:rPr lang="en-GB" sz="2000" i="1" dirty="0" smtClean="0">
                <a:solidFill>
                  <a:srgbClr val="00B0F0"/>
                </a:solidFill>
              </a:rPr>
              <a:t>What if traffic lights could read your mind?</a:t>
            </a:r>
          </a:p>
          <a:p>
            <a:pPr algn="ctr"/>
            <a:endParaRPr lang="en-GB" sz="2000" i="1" dirty="0">
              <a:solidFill>
                <a:srgbClr val="00B0F0"/>
              </a:solidFill>
            </a:endParaRPr>
          </a:p>
          <a:p>
            <a:pPr algn="ctr"/>
            <a:r>
              <a:rPr lang="en-GB" sz="2000" i="1" dirty="0" smtClean="0">
                <a:solidFill>
                  <a:srgbClr val="00B0F0"/>
                </a:solidFill>
              </a:rPr>
              <a:t>Would they be mor</a:t>
            </a:r>
            <a:r>
              <a:rPr lang="en-GB" sz="2000" i="1" dirty="0" smtClean="0">
                <a:solidFill>
                  <a:srgbClr val="00B0F0"/>
                </a:solidFill>
              </a:rPr>
              <a:t>e friendly?</a:t>
            </a:r>
            <a:endParaRPr lang="en-GB" sz="2000" i="1" dirty="0">
              <a:solidFill>
                <a:srgbClr val="00B0F0"/>
              </a:solidFill>
            </a:endParaRPr>
          </a:p>
        </p:txBody>
      </p:sp>
      <p:pic>
        <p:nvPicPr>
          <p:cNvPr id="4098" name="Picture 2" descr="C:\Users\geert\Documents\European Research projects\Near accident analysis\Red Light Hear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930479"/>
            <a:ext cx="1962150" cy="433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2734939"/>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59832" y="188640"/>
            <a:ext cx="5276900" cy="868362"/>
          </a:xfrm>
        </p:spPr>
        <p:txBody>
          <a:bodyPr/>
          <a:lstStyle/>
          <a:p>
            <a:r>
              <a:rPr lang="de-DE" dirty="0" smtClean="0"/>
              <a:t>Organisation Profile</a:t>
            </a:r>
            <a:endParaRPr lang="en-GB" dirty="0"/>
          </a:p>
        </p:txBody>
      </p:sp>
      <p:sp>
        <p:nvSpPr>
          <p:cNvPr id="4" name="Espace réservé du numéro de diapositive 3"/>
          <p:cNvSpPr>
            <a:spLocks noGrp="1"/>
          </p:cNvSpPr>
          <p:nvPr>
            <p:ph type="sldNum" sz="quarter" idx="12"/>
          </p:nvPr>
        </p:nvSpPr>
        <p:spPr/>
        <p:txBody>
          <a:bodyPr/>
          <a:lstStyle/>
          <a:p>
            <a:fld id="{291F1B1E-6AFE-4261-906D-D1191F0F518F}" type="slidenum">
              <a:rPr lang="en-GB" altLang="en-US" smtClean="0"/>
              <a:pPr/>
              <a:t>3</a:t>
            </a:fld>
            <a:endParaRPr lang="en-GB" altLang="en-US"/>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4600423"/>
            <a:ext cx="3275379" cy="20233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descr="C:\Users\geert\Documents\varia\Logo\macqlogo RGB.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57161" y="116632"/>
            <a:ext cx="1584176" cy="112573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899592" y="1536174"/>
            <a:ext cx="7963222" cy="4093428"/>
          </a:xfrm>
          <a:prstGeom prst="rect">
            <a:avLst/>
          </a:prstGeom>
          <a:noFill/>
        </p:spPr>
        <p:txBody>
          <a:bodyPr wrap="square" rtlCol="0">
            <a:spAutoFit/>
          </a:bodyPr>
          <a:lstStyle/>
          <a:p>
            <a:r>
              <a:rPr lang="en-US" sz="2000" dirty="0"/>
              <a:t>Macq, is a Brussels based </a:t>
            </a:r>
            <a:r>
              <a:rPr lang="en-US" sz="2000" dirty="0" smtClean="0"/>
              <a:t>SME founded </a:t>
            </a:r>
            <a:r>
              <a:rPr lang="en-US" sz="2000" dirty="0"/>
              <a:t>in 1923 with around 70 employees. </a:t>
            </a:r>
            <a:r>
              <a:rPr lang="en-US" sz="2000" dirty="0" smtClean="0"/>
              <a:t>About 30% is R&amp;D of </a:t>
            </a:r>
            <a:r>
              <a:rPr lang="en-US" sz="2000" dirty="0"/>
              <a:t>hard- and software. </a:t>
            </a:r>
            <a:endParaRPr lang="en-US" sz="2000" dirty="0" smtClean="0"/>
          </a:p>
          <a:p>
            <a:r>
              <a:rPr lang="en-US" sz="2000" dirty="0" smtClean="0"/>
              <a:t>Products:</a:t>
            </a:r>
            <a:endParaRPr lang="en-US" sz="2000" dirty="0"/>
          </a:p>
          <a:p>
            <a:pPr marL="342900" indent="-342900">
              <a:buFont typeface="Arial" panose="020B0604020202020204" pitchFamily="34" charset="0"/>
              <a:buChar char="•"/>
            </a:pPr>
            <a:r>
              <a:rPr lang="en-US" sz="2000" dirty="0"/>
              <a:t>E</a:t>
            </a:r>
            <a:r>
              <a:rPr lang="en-US" sz="2000" dirty="0" smtClean="0"/>
              <a:t>mbedded </a:t>
            </a:r>
            <a:r>
              <a:rPr lang="en-US" sz="2000" dirty="0"/>
              <a:t>camera system for Vehicle classification, Incident detection and License Plate Recognition. </a:t>
            </a:r>
            <a:endParaRPr lang="en-US" sz="2000" dirty="0" smtClean="0"/>
          </a:p>
          <a:p>
            <a:pPr marL="342900" indent="-342900">
              <a:buFont typeface="Arial" panose="020B0604020202020204" pitchFamily="34" charset="0"/>
              <a:buChar char="•"/>
            </a:pPr>
            <a:r>
              <a:rPr lang="en-US" sz="2000" dirty="0" smtClean="0"/>
              <a:t>Software for traffic </a:t>
            </a:r>
            <a:r>
              <a:rPr lang="en-US" sz="2000" dirty="0"/>
              <a:t>and mobility </a:t>
            </a:r>
            <a:r>
              <a:rPr lang="en-US" sz="2000" dirty="0" smtClean="0"/>
              <a:t>centers, automation </a:t>
            </a:r>
            <a:r>
              <a:rPr lang="en-US" sz="2000" dirty="0"/>
              <a:t>of tunnels, bridges and locks (water transport). </a:t>
            </a:r>
            <a:endParaRPr lang="en-US" sz="2000" dirty="0"/>
          </a:p>
          <a:p>
            <a:pPr marL="342900" indent="-342900">
              <a:buFont typeface="Arial" panose="020B0604020202020204" pitchFamily="34" charset="0"/>
              <a:buChar char="•"/>
            </a:pPr>
            <a:r>
              <a:rPr lang="en-US" sz="2000" dirty="0" smtClean="0"/>
              <a:t>Own </a:t>
            </a:r>
            <a:r>
              <a:rPr lang="en-US" sz="2000" dirty="0"/>
              <a:t>PLC and SCADA product </a:t>
            </a:r>
            <a:r>
              <a:rPr lang="en-US" sz="2000" dirty="0" smtClean="0"/>
              <a:t>line for automation </a:t>
            </a:r>
            <a:r>
              <a:rPr lang="en-US" sz="2000" dirty="0"/>
              <a:t>in traffic and industrial </a:t>
            </a:r>
            <a:r>
              <a:rPr lang="en-US" sz="2000" dirty="0" smtClean="0"/>
              <a:t>applications</a:t>
            </a:r>
          </a:p>
          <a:p>
            <a:pPr marL="342900" indent="-342900">
              <a:buFont typeface="Arial" panose="020B0604020202020204" pitchFamily="34" charset="0"/>
              <a:buChar char="•"/>
            </a:pPr>
            <a:r>
              <a:rPr lang="en-US" sz="2000" dirty="0" smtClean="0"/>
              <a:t>We program and maintain crossroad</a:t>
            </a:r>
          </a:p>
          <a:p>
            <a:r>
              <a:rPr lang="en-US" sz="2000" dirty="0"/>
              <a:t> </a:t>
            </a:r>
            <a:r>
              <a:rPr lang="en-US" sz="2000" dirty="0" smtClean="0"/>
              <a:t>    traffic controllers.</a:t>
            </a:r>
          </a:p>
          <a:p>
            <a:endParaRPr lang="en-GB" sz="2000" i="1" dirty="0">
              <a:solidFill>
                <a:srgbClr val="00B0F0"/>
              </a:solidFill>
            </a:endParaRPr>
          </a:p>
          <a:p>
            <a:pPr algn="ctr"/>
            <a:endParaRPr lang="en-GB" sz="2000" i="1" dirty="0">
              <a:solidFill>
                <a:srgbClr val="00B0F0"/>
              </a:solidFill>
            </a:endParaRPr>
          </a:p>
        </p:txBody>
      </p:sp>
      <p:pic>
        <p:nvPicPr>
          <p:cNvPr id="9"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08104" y="4194454"/>
            <a:ext cx="3570734" cy="24293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35639246"/>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Proposal Introduction (1)</a:t>
            </a:r>
            <a:endParaRPr lang="en-GB" dirty="0"/>
          </a:p>
        </p:txBody>
      </p:sp>
      <p:sp>
        <p:nvSpPr>
          <p:cNvPr id="4" name="Espace réservé du numéro de diapositive 3"/>
          <p:cNvSpPr>
            <a:spLocks noGrp="1"/>
          </p:cNvSpPr>
          <p:nvPr>
            <p:ph type="sldNum" sz="quarter" idx="12"/>
          </p:nvPr>
        </p:nvSpPr>
        <p:spPr/>
        <p:txBody>
          <a:bodyPr/>
          <a:lstStyle/>
          <a:p>
            <a:fld id="{291F1B1E-6AFE-4261-906D-D1191F0F518F}" type="slidenum">
              <a:rPr lang="en-GB" altLang="en-US" smtClean="0"/>
              <a:pPr/>
              <a:t>4</a:t>
            </a:fld>
            <a:endParaRPr lang="en-GB" altLang="en-US"/>
          </a:p>
        </p:txBody>
      </p:sp>
      <p:sp>
        <p:nvSpPr>
          <p:cNvPr id="5" name="TextBox 4"/>
          <p:cNvSpPr txBox="1"/>
          <p:nvPr/>
        </p:nvSpPr>
        <p:spPr>
          <a:xfrm>
            <a:off x="1187624" y="1268760"/>
            <a:ext cx="7416824" cy="5016758"/>
          </a:xfrm>
          <a:prstGeom prst="rect">
            <a:avLst/>
          </a:prstGeom>
          <a:noFill/>
        </p:spPr>
        <p:txBody>
          <a:bodyPr wrap="square" rtlCol="0">
            <a:spAutoFit/>
          </a:bodyPr>
          <a:lstStyle/>
          <a:p>
            <a:r>
              <a:rPr lang="en-GB" sz="2000" dirty="0" smtClean="0">
                <a:solidFill>
                  <a:srgbClr val="00B0F0"/>
                </a:solidFill>
              </a:rPr>
              <a:t>In the past a lot of research has been done to coordinate the traffic based on the detection of presence and speed but this has reached its limits.</a:t>
            </a:r>
          </a:p>
          <a:p>
            <a:r>
              <a:rPr lang="en-GB" sz="2000" dirty="0" smtClean="0">
                <a:solidFill>
                  <a:srgbClr val="00B0F0"/>
                </a:solidFill>
              </a:rPr>
              <a:t>There are a lot of </a:t>
            </a:r>
            <a:r>
              <a:rPr lang="en-GB" sz="2000" b="1" dirty="0" smtClean="0">
                <a:solidFill>
                  <a:srgbClr val="00B0F0"/>
                </a:solidFill>
              </a:rPr>
              <a:t>new applications</a:t>
            </a:r>
            <a:r>
              <a:rPr lang="en-GB" sz="2000" dirty="0" smtClean="0">
                <a:solidFill>
                  <a:srgbClr val="00B0F0"/>
                </a:solidFill>
              </a:rPr>
              <a:t> if we can </a:t>
            </a:r>
            <a:r>
              <a:rPr lang="en-GB" sz="2000" b="1" dirty="0" smtClean="0">
                <a:solidFill>
                  <a:srgbClr val="00B0F0"/>
                </a:solidFill>
              </a:rPr>
              <a:t>interpret</a:t>
            </a:r>
            <a:r>
              <a:rPr lang="en-GB" sz="2000" dirty="0" smtClean="0">
                <a:solidFill>
                  <a:srgbClr val="00B0F0"/>
                </a:solidFill>
              </a:rPr>
              <a:t> the </a:t>
            </a:r>
            <a:r>
              <a:rPr lang="en-GB" sz="2000" b="1" dirty="0" smtClean="0">
                <a:solidFill>
                  <a:srgbClr val="00B0F0"/>
                </a:solidFill>
              </a:rPr>
              <a:t>behaviour</a:t>
            </a:r>
            <a:r>
              <a:rPr lang="en-GB" sz="2000" dirty="0" smtClean="0">
                <a:solidFill>
                  <a:srgbClr val="00B0F0"/>
                </a:solidFill>
              </a:rPr>
              <a:t> of traffic participants and </a:t>
            </a:r>
            <a:r>
              <a:rPr lang="en-GB" sz="2000" b="1" dirty="0" smtClean="0">
                <a:solidFill>
                  <a:srgbClr val="00B0F0"/>
                </a:solidFill>
              </a:rPr>
              <a:t>observe </a:t>
            </a:r>
            <a:r>
              <a:rPr lang="en-GB" sz="2000" dirty="0" smtClean="0">
                <a:solidFill>
                  <a:srgbClr val="00B0F0"/>
                </a:solidFill>
              </a:rPr>
              <a:t>their </a:t>
            </a:r>
            <a:r>
              <a:rPr lang="en-GB" sz="2000" b="1" dirty="0" smtClean="0">
                <a:solidFill>
                  <a:srgbClr val="00B0F0"/>
                </a:solidFill>
              </a:rPr>
              <a:t>intentions</a:t>
            </a:r>
            <a:r>
              <a:rPr lang="en-GB" sz="2000" dirty="0" smtClean="0">
                <a:solidFill>
                  <a:srgbClr val="00B0F0"/>
                </a:solidFill>
              </a:rPr>
              <a:t>:</a:t>
            </a:r>
          </a:p>
          <a:p>
            <a:pPr marL="342900" indent="-342900">
              <a:buFont typeface="Arial" panose="020B0604020202020204" pitchFamily="34" charset="0"/>
              <a:buChar char="•"/>
            </a:pPr>
            <a:r>
              <a:rPr lang="en-GB" sz="2000" b="1" dirty="0" smtClean="0">
                <a:solidFill>
                  <a:srgbClr val="00B0F0"/>
                </a:solidFill>
              </a:rPr>
              <a:t>Road situation safety </a:t>
            </a:r>
            <a:r>
              <a:rPr lang="en-GB" sz="2000" dirty="0" smtClean="0">
                <a:solidFill>
                  <a:srgbClr val="00B0F0"/>
                </a:solidFill>
              </a:rPr>
              <a:t>is measured by counting the number of accidents but this has a large dark number and has few data. With the </a:t>
            </a:r>
            <a:r>
              <a:rPr lang="en-US" sz="2000" b="1" dirty="0" smtClean="0">
                <a:solidFill>
                  <a:srgbClr val="00B0F0"/>
                </a:solidFill>
              </a:rPr>
              <a:t>detection</a:t>
            </a:r>
            <a:r>
              <a:rPr lang="en-US" sz="2000" dirty="0" smtClean="0">
                <a:solidFill>
                  <a:srgbClr val="00B0F0"/>
                </a:solidFill>
              </a:rPr>
              <a:t> </a:t>
            </a:r>
            <a:r>
              <a:rPr lang="en-US" sz="2000" dirty="0">
                <a:solidFill>
                  <a:srgbClr val="00B0F0"/>
                </a:solidFill>
              </a:rPr>
              <a:t>of </a:t>
            </a:r>
            <a:r>
              <a:rPr lang="en-US" sz="2000" b="1" dirty="0">
                <a:solidFill>
                  <a:srgbClr val="00B0F0"/>
                </a:solidFill>
              </a:rPr>
              <a:t>near accidents </a:t>
            </a:r>
            <a:r>
              <a:rPr lang="en-US" sz="2000" dirty="0" smtClean="0">
                <a:solidFill>
                  <a:srgbClr val="00B0F0"/>
                </a:solidFill>
              </a:rPr>
              <a:t>we can faster and better evaluate the </a:t>
            </a:r>
            <a:r>
              <a:rPr lang="en-US" sz="2000" dirty="0">
                <a:solidFill>
                  <a:srgbClr val="00B0F0"/>
                </a:solidFill>
              </a:rPr>
              <a:t>safety conditions of traffic </a:t>
            </a:r>
            <a:r>
              <a:rPr lang="en-US" sz="2000" dirty="0" smtClean="0">
                <a:solidFill>
                  <a:srgbClr val="00B0F0"/>
                </a:solidFill>
              </a:rPr>
              <a:t>situations.</a:t>
            </a:r>
          </a:p>
          <a:p>
            <a:pPr marL="342900" indent="-342900">
              <a:buFont typeface="Arial" panose="020B0604020202020204" pitchFamily="34" charset="0"/>
              <a:buChar char="•"/>
            </a:pPr>
            <a:r>
              <a:rPr lang="en-US" sz="2000" b="1" dirty="0" smtClean="0">
                <a:solidFill>
                  <a:srgbClr val="00B0F0"/>
                </a:solidFill>
              </a:rPr>
              <a:t>Vehicles blocking a crossroad: </a:t>
            </a:r>
            <a:endParaRPr lang="en-US" sz="2000" dirty="0" smtClean="0">
              <a:solidFill>
                <a:srgbClr val="00B0F0"/>
              </a:solidFill>
            </a:endParaRPr>
          </a:p>
          <a:p>
            <a:pPr marL="1257300" lvl="2" indent="-342900">
              <a:buFont typeface="Arial" panose="020B0604020202020204" pitchFamily="34" charset="0"/>
              <a:buChar char="•"/>
            </a:pPr>
            <a:r>
              <a:rPr lang="en-US" sz="2000" dirty="0" smtClean="0">
                <a:solidFill>
                  <a:srgbClr val="00B0F0"/>
                </a:solidFill>
              </a:rPr>
              <a:t>Give green light if we see that the intention is to turn right and this would not block the crossroad. Info coming from car “turn right indicator” (visual or V2I) or app GPS destination.  </a:t>
            </a:r>
          </a:p>
          <a:p>
            <a:pPr marL="1257300" lvl="2" indent="-342900">
              <a:buFont typeface="Arial" panose="020B0604020202020204" pitchFamily="34" charset="0"/>
              <a:buChar char="•"/>
            </a:pPr>
            <a:r>
              <a:rPr lang="en-US" sz="2000" dirty="0" smtClean="0">
                <a:solidFill>
                  <a:srgbClr val="00B0F0"/>
                </a:solidFill>
              </a:rPr>
              <a:t>Verbalize vehicles that block the </a:t>
            </a:r>
            <a:r>
              <a:rPr lang="en-US" sz="2000" smtClean="0">
                <a:solidFill>
                  <a:srgbClr val="00B0F0"/>
                </a:solidFill>
              </a:rPr>
              <a:t>crossroad in a </a:t>
            </a:r>
            <a:r>
              <a:rPr lang="en-US" sz="2000" dirty="0" smtClean="0">
                <a:solidFill>
                  <a:srgbClr val="00B0F0"/>
                </a:solidFill>
              </a:rPr>
              <a:t>way that could be foreseen.</a:t>
            </a:r>
          </a:p>
        </p:txBody>
      </p:sp>
      <p:pic>
        <p:nvPicPr>
          <p:cNvPr id="1026" name="Picture 2" descr="Cross-road-with-yellow-box-junc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399" y="4509121"/>
            <a:ext cx="1953176" cy="194421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Proposal Introduction (2)</a:t>
            </a:r>
            <a:endParaRPr lang="en-GB" dirty="0"/>
          </a:p>
        </p:txBody>
      </p:sp>
      <p:sp>
        <p:nvSpPr>
          <p:cNvPr id="4" name="Espace réservé du numéro de diapositive 3"/>
          <p:cNvSpPr>
            <a:spLocks noGrp="1"/>
          </p:cNvSpPr>
          <p:nvPr>
            <p:ph type="sldNum" sz="quarter" idx="12"/>
          </p:nvPr>
        </p:nvSpPr>
        <p:spPr/>
        <p:txBody>
          <a:bodyPr/>
          <a:lstStyle/>
          <a:p>
            <a:fld id="{291F1B1E-6AFE-4261-906D-D1191F0F518F}" type="slidenum">
              <a:rPr lang="en-GB" altLang="en-US" smtClean="0"/>
              <a:pPr/>
              <a:t>5</a:t>
            </a:fld>
            <a:endParaRPr lang="en-GB" altLang="en-US"/>
          </a:p>
        </p:txBody>
      </p:sp>
      <p:sp>
        <p:nvSpPr>
          <p:cNvPr id="5" name="TextBox 4"/>
          <p:cNvSpPr txBox="1"/>
          <p:nvPr/>
        </p:nvSpPr>
        <p:spPr>
          <a:xfrm>
            <a:off x="1351442" y="4941168"/>
            <a:ext cx="7252013" cy="1323439"/>
          </a:xfrm>
          <a:prstGeom prst="rect">
            <a:avLst/>
          </a:prstGeom>
          <a:noFill/>
        </p:spPr>
        <p:txBody>
          <a:bodyPr wrap="square" rtlCol="0">
            <a:spAutoFit/>
          </a:bodyPr>
          <a:lstStyle/>
          <a:p>
            <a:r>
              <a:rPr lang="en-GB" sz="2000" i="1" dirty="0" smtClean="0">
                <a:solidFill>
                  <a:srgbClr val="00B0F0"/>
                </a:solidFill>
              </a:rPr>
              <a:t>Our roadmap:</a:t>
            </a:r>
          </a:p>
          <a:p>
            <a:r>
              <a:rPr lang="en-GB" sz="2000" i="1" dirty="0" smtClean="0">
                <a:solidFill>
                  <a:srgbClr val="00B0F0"/>
                </a:solidFill>
              </a:rPr>
              <a:t>2017 will be used to further develop </a:t>
            </a:r>
            <a:r>
              <a:rPr lang="en-GB" sz="2000" i="1" dirty="0" smtClean="0">
                <a:solidFill>
                  <a:srgbClr val="00B0F0"/>
                </a:solidFill>
              </a:rPr>
              <a:t>the sensors and management software.</a:t>
            </a:r>
            <a:endParaRPr lang="en-GB" sz="2000" i="1" dirty="0" smtClean="0">
              <a:solidFill>
                <a:srgbClr val="00B0F0"/>
              </a:solidFill>
            </a:endParaRPr>
          </a:p>
          <a:p>
            <a:r>
              <a:rPr lang="en-GB" sz="2000" i="1" dirty="0" smtClean="0">
                <a:solidFill>
                  <a:srgbClr val="00B0F0"/>
                </a:solidFill>
              </a:rPr>
              <a:t>Hope to have the </a:t>
            </a:r>
            <a:r>
              <a:rPr lang="en-GB" sz="2000" i="1" dirty="0" smtClean="0">
                <a:solidFill>
                  <a:srgbClr val="00B0F0"/>
                </a:solidFill>
              </a:rPr>
              <a:t>opportunity to </a:t>
            </a:r>
            <a:r>
              <a:rPr lang="en-GB" sz="2000" i="1" dirty="0" smtClean="0">
                <a:solidFill>
                  <a:srgbClr val="00B0F0"/>
                </a:solidFill>
              </a:rPr>
              <a:t>start this project in 2018.</a:t>
            </a:r>
            <a:endParaRPr lang="en-GB" sz="2000" i="1" dirty="0">
              <a:solidFill>
                <a:srgbClr val="00B0F0"/>
              </a:solidFill>
            </a:endParaRPr>
          </a:p>
        </p:txBody>
      </p:sp>
      <p:sp>
        <p:nvSpPr>
          <p:cNvPr id="7" name="TextBox 4"/>
          <p:cNvSpPr txBox="1"/>
          <p:nvPr/>
        </p:nvSpPr>
        <p:spPr>
          <a:xfrm>
            <a:off x="1475656" y="1265041"/>
            <a:ext cx="7416824" cy="3170099"/>
          </a:xfrm>
          <a:prstGeom prst="rect">
            <a:avLst/>
          </a:prstGeom>
          <a:noFill/>
        </p:spPr>
        <p:txBody>
          <a:bodyPr wrap="square" rtlCol="0">
            <a:spAutoFit/>
          </a:bodyPr>
          <a:lstStyle/>
          <a:p>
            <a:pPr marL="342900" indent="-342900">
              <a:buFont typeface="Arial" panose="020B0604020202020204" pitchFamily="34" charset="0"/>
              <a:buChar char="•"/>
            </a:pPr>
            <a:r>
              <a:rPr lang="en-GB" sz="2000" b="1" dirty="0" smtClean="0">
                <a:solidFill>
                  <a:srgbClr val="00B0F0"/>
                </a:solidFill>
              </a:rPr>
              <a:t>Faster green for vulnerable road users: </a:t>
            </a:r>
            <a:r>
              <a:rPr lang="en-GB" sz="2000" dirty="0" smtClean="0">
                <a:solidFill>
                  <a:srgbClr val="00B0F0"/>
                </a:solidFill>
              </a:rPr>
              <a:t>can be done if we know there intention before they push a button. Detected by a sensor or if they use an app.</a:t>
            </a:r>
            <a:endParaRPr lang="en-GB" sz="2000" b="1" dirty="0" smtClean="0">
              <a:solidFill>
                <a:srgbClr val="00B0F0"/>
              </a:solidFill>
            </a:endParaRPr>
          </a:p>
          <a:p>
            <a:pPr marL="342900" indent="-342900">
              <a:buFont typeface="Arial" panose="020B0604020202020204" pitchFamily="34" charset="0"/>
              <a:buChar char="•"/>
            </a:pPr>
            <a:r>
              <a:rPr lang="en-GB" sz="2000" b="1" dirty="0" smtClean="0">
                <a:solidFill>
                  <a:srgbClr val="00B0F0"/>
                </a:solidFill>
              </a:rPr>
              <a:t>Road works:</a:t>
            </a:r>
            <a:r>
              <a:rPr lang="en-GB" sz="2000" dirty="0" smtClean="0">
                <a:solidFill>
                  <a:srgbClr val="00B0F0"/>
                </a:solidFill>
              </a:rPr>
              <a:t> detection of problems in the flow by a misplaced signalisation cone.</a:t>
            </a:r>
          </a:p>
          <a:p>
            <a:pPr marL="342900" indent="-342900">
              <a:buFont typeface="Arial" panose="020B0604020202020204" pitchFamily="34" charset="0"/>
              <a:buChar char="•"/>
            </a:pPr>
            <a:r>
              <a:rPr lang="en-US" sz="2000" b="1" dirty="0">
                <a:solidFill>
                  <a:srgbClr val="00B0F0"/>
                </a:solidFill>
              </a:rPr>
              <a:t>Pedestrian green light: </a:t>
            </a:r>
            <a:r>
              <a:rPr lang="en-US" sz="2000" dirty="0">
                <a:solidFill>
                  <a:srgbClr val="00B0F0"/>
                </a:solidFill>
              </a:rPr>
              <a:t>Detect all </a:t>
            </a:r>
            <a:r>
              <a:rPr lang="en-US" sz="2000" dirty="0" smtClean="0">
                <a:solidFill>
                  <a:srgbClr val="00B0F0"/>
                </a:solidFill>
              </a:rPr>
              <a:t>vehicles</a:t>
            </a:r>
          </a:p>
          <a:p>
            <a:r>
              <a:rPr lang="en-US" sz="2000" dirty="0">
                <a:solidFill>
                  <a:srgbClr val="00B0F0"/>
                </a:solidFill>
              </a:rPr>
              <a:t> </a:t>
            </a:r>
            <a:r>
              <a:rPr lang="en-US" sz="2000" dirty="0" smtClean="0">
                <a:solidFill>
                  <a:srgbClr val="00B0F0"/>
                </a:solidFill>
              </a:rPr>
              <a:t>    </a:t>
            </a:r>
            <a:r>
              <a:rPr lang="en-US" sz="2000" dirty="0">
                <a:solidFill>
                  <a:srgbClr val="00B0F0"/>
                </a:solidFill>
              </a:rPr>
              <a:t>stand still </a:t>
            </a:r>
            <a:r>
              <a:rPr lang="en-US" sz="2000" dirty="0" smtClean="0">
                <a:solidFill>
                  <a:srgbClr val="00B0F0"/>
                </a:solidFill>
              </a:rPr>
              <a:t>and it is save to give </a:t>
            </a:r>
            <a:r>
              <a:rPr lang="en-US" sz="2000" dirty="0">
                <a:solidFill>
                  <a:srgbClr val="00B0F0"/>
                </a:solidFill>
              </a:rPr>
              <a:t>faster green to </a:t>
            </a:r>
            <a:endParaRPr lang="en-US" sz="2000" dirty="0" smtClean="0">
              <a:solidFill>
                <a:srgbClr val="00B0F0"/>
              </a:solidFill>
            </a:endParaRPr>
          </a:p>
          <a:p>
            <a:r>
              <a:rPr lang="en-US" sz="2000" dirty="0">
                <a:solidFill>
                  <a:srgbClr val="00B0F0"/>
                </a:solidFill>
              </a:rPr>
              <a:t> </a:t>
            </a:r>
            <a:r>
              <a:rPr lang="en-US" sz="2000" dirty="0" smtClean="0">
                <a:solidFill>
                  <a:srgbClr val="00B0F0"/>
                </a:solidFill>
              </a:rPr>
              <a:t>    pedestrians without the 3 seconds grace period</a:t>
            </a:r>
          </a:p>
          <a:p>
            <a:pPr marL="342900" indent="-342900">
              <a:buFont typeface="Arial" panose="020B0604020202020204" pitchFamily="34" charset="0"/>
              <a:buChar char="•"/>
            </a:pPr>
            <a:r>
              <a:rPr lang="en-US" sz="2000" b="1" dirty="0" smtClean="0">
                <a:solidFill>
                  <a:srgbClr val="00B0F0"/>
                </a:solidFill>
              </a:rPr>
              <a:t>Zipper </a:t>
            </a:r>
            <a:r>
              <a:rPr lang="en-US" sz="2000" b="1" dirty="0">
                <a:solidFill>
                  <a:srgbClr val="00B0F0"/>
                </a:solidFill>
              </a:rPr>
              <a:t>method </a:t>
            </a:r>
            <a:r>
              <a:rPr lang="en-US" sz="2000" dirty="0">
                <a:solidFill>
                  <a:srgbClr val="00B0F0"/>
                </a:solidFill>
              </a:rPr>
              <a:t>(late merge): a smiley or warning when a car applies it correctly or not</a:t>
            </a:r>
            <a:r>
              <a:rPr lang="en-US" sz="2000" dirty="0" smtClean="0">
                <a:solidFill>
                  <a:srgbClr val="00B0F0"/>
                </a:solidFill>
              </a:rPr>
              <a:t>.</a:t>
            </a:r>
            <a:endParaRPr lang="en-GB" sz="2000" dirty="0">
              <a:solidFill>
                <a:srgbClr val="00B0F0"/>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921" y="1412776"/>
            <a:ext cx="654679" cy="16053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380312" y="2636912"/>
            <a:ext cx="1635231" cy="11608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descr="https://upload.wikimedia.org/wikipedia/commons/4/4a/Ritsen2.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3171327"/>
            <a:ext cx="735101" cy="2036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9176511"/>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Partners</a:t>
            </a:r>
            <a:endParaRPr lang="en-GB" dirty="0"/>
          </a:p>
        </p:txBody>
      </p:sp>
      <p:sp>
        <p:nvSpPr>
          <p:cNvPr id="4" name="Espace réservé du numéro de diapositive 3"/>
          <p:cNvSpPr>
            <a:spLocks noGrp="1"/>
          </p:cNvSpPr>
          <p:nvPr>
            <p:ph type="sldNum" sz="quarter" idx="12"/>
          </p:nvPr>
        </p:nvSpPr>
        <p:spPr/>
        <p:txBody>
          <a:bodyPr/>
          <a:lstStyle/>
          <a:p>
            <a:fld id="{291F1B1E-6AFE-4261-906D-D1191F0F518F}" type="slidenum">
              <a:rPr lang="en-GB" altLang="en-US" smtClean="0"/>
              <a:pPr/>
              <a:t>6</a:t>
            </a:fld>
            <a:endParaRPr lang="en-GB" altLang="en-US" dirty="0"/>
          </a:p>
        </p:txBody>
      </p:sp>
      <p:sp>
        <p:nvSpPr>
          <p:cNvPr id="5" name="TextBox 4"/>
          <p:cNvSpPr txBox="1"/>
          <p:nvPr/>
        </p:nvSpPr>
        <p:spPr>
          <a:xfrm>
            <a:off x="1331640" y="1599183"/>
            <a:ext cx="7200800" cy="461665"/>
          </a:xfrm>
          <a:prstGeom prst="rect">
            <a:avLst/>
          </a:prstGeom>
          <a:noFill/>
        </p:spPr>
        <p:txBody>
          <a:bodyPr wrap="square" rtlCol="0">
            <a:spAutoFit/>
          </a:bodyPr>
          <a:lstStyle/>
          <a:p>
            <a:r>
              <a:rPr lang="en-US" b="1" dirty="0"/>
              <a:t>Behavior Measurement and Intention </a:t>
            </a:r>
            <a:r>
              <a:rPr lang="en-US" b="1" dirty="0" smtClean="0"/>
              <a:t>Prediction</a:t>
            </a:r>
            <a:endParaRPr lang="en-US" altLang="en-US" b="1" kern="0" dirty="0"/>
          </a:p>
        </p:txBody>
      </p:sp>
      <p:sp>
        <p:nvSpPr>
          <p:cNvPr id="3" name="Tekstvak 2"/>
          <p:cNvSpPr txBox="1"/>
          <p:nvPr/>
        </p:nvSpPr>
        <p:spPr>
          <a:xfrm>
            <a:off x="1331640" y="2262351"/>
            <a:ext cx="7704856" cy="2554545"/>
          </a:xfrm>
          <a:prstGeom prst="rect">
            <a:avLst/>
          </a:prstGeom>
          <a:noFill/>
        </p:spPr>
        <p:txBody>
          <a:bodyPr wrap="square" rtlCol="0">
            <a:spAutoFit/>
          </a:bodyPr>
          <a:lstStyle/>
          <a:p>
            <a:r>
              <a:rPr lang="en-US" sz="2000" dirty="0"/>
              <a:t>W</a:t>
            </a:r>
            <a:r>
              <a:rPr lang="en-US" sz="2000" dirty="0" smtClean="0"/>
              <a:t>e are starting to communicate this idea in our partner network and take the opportunity to pitch it here. We are looking </a:t>
            </a:r>
            <a:r>
              <a:rPr lang="en-US" sz="2000" dirty="0" smtClean="0"/>
              <a:t>for expertise in:</a:t>
            </a:r>
          </a:p>
          <a:p>
            <a:pPr marL="342900" indent="-342900">
              <a:buFont typeface="Arial" panose="020B0604020202020204" pitchFamily="34" charset="0"/>
              <a:buChar char="•"/>
            </a:pPr>
            <a:r>
              <a:rPr lang="en-US" sz="2000" dirty="0" smtClean="0"/>
              <a:t>Image analysis</a:t>
            </a:r>
          </a:p>
          <a:p>
            <a:pPr marL="342900" indent="-342900">
              <a:buFont typeface="Arial" panose="020B0604020202020204" pitchFamily="34" charset="0"/>
              <a:buChar char="•"/>
            </a:pPr>
            <a:r>
              <a:rPr lang="en-US" sz="2000" dirty="0" smtClean="0"/>
              <a:t>Behavior analysis</a:t>
            </a:r>
            <a:endParaRPr lang="en-US" sz="2000" dirty="0" smtClean="0"/>
          </a:p>
          <a:p>
            <a:pPr marL="342900" indent="-342900">
              <a:buFont typeface="Arial" panose="020B0604020202020204" pitchFamily="34" charset="0"/>
              <a:buChar char="•"/>
            </a:pPr>
            <a:r>
              <a:rPr lang="en-US" sz="2000" dirty="0" smtClean="0"/>
              <a:t>Sensors</a:t>
            </a:r>
            <a:endParaRPr lang="en-US" sz="2000" dirty="0" smtClean="0"/>
          </a:p>
          <a:p>
            <a:pPr marL="342900" indent="-342900">
              <a:buFont typeface="Arial" panose="020B0604020202020204" pitchFamily="34" charset="0"/>
              <a:buChar char="•"/>
            </a:pPr>
            <a:r>
              <a:rPr lang="en-US" sz="2000" dirty="0" smtClean="0"/>
              <a:t>V2I</a:t>
            </a:r>
            <a:r>
              <a:rPr lang="en-US" sz="2000" dirty="0" smtClean="0"/>
              <a:t>: Vehicle to </a:t>
            </a:r>
            <a:r>
              <a:rPr lang="en-US" sz="2000" dirty="0" smtClean="0"/>
              <a:t>infrastructure communication</a:t>
            </a:r>
          </a:p>
          <a:p>
            <a:pPr marL="342900" indent="-342900">
              <a:buFont typeface="Arial" panose="020B0604020202020204" pitchFamily="34" charset="0"/>
              <a:buChar char="•"/>
            </a:pPr>
            <a:r>
              <a:rPr lang="en-US" sz="2000" dirty="0" smtClean="0"/>
              <a:t>Floating car data</a:t>
            </a:r>
            <a:endParaRPr lang="en-US" sz="2000" dirty="0"/>
          </a:p>
        </p:txBody>
      </p:sp>
      <p:sp>
        <p:nvSpPr>
          <p:cNvPr id="7" name="Tekstvak 6"/>
          <p:cNvSpPr txBox="1"/>
          <p:nvPr/>
        </p:nvSpPr>
        <p:spPr>
          <a:xfrm>
            <a:off x="1345125" y="4933617"/>
            <a:ext cx="7344816" cy="1015663"/>
          </a:xfrm>
          <a:prstGeom prst="rect">
            <a:avLst/>
          </a:prstGeom>
          <a:noFill/>
        </p:spPr>
        <p:txBody>
          <a:bodyPr wrap="square" rtlCol="0">
            <a:spAutoFit/>
          </a:bodyPr>
          <a:lstStyle/>
          <a:p>
            <a:r>
              <a:rPr lang="en-US" sz="2000" dirty="0" smtClean="0"/>
              <a:t>Other domains than traffic ar</a:t>
            </a:r>
            <a:r>
              <a:rPr lang="en-US" sz="2000" dirty="0" smtClean="0"/>
              <a:t>e possible.</a:t>
            </a:r>
          </a:p>
          <a:p>
            <a:r>
              <a:rPr lang="en-US" sz="2000" dirty="0" smtClean="0"/>
              <a:t>Example: operator in a plant that receives instructions or robot help in function of what he is doing.</a:t>
            </a:r>
            <a:endParaRPr lang="en-US" sz="2000" dirty="0"/>
          </a:p>
        </p:txBody>
      </p:sp>
    </p:spTree>
    <p:extLst>
      <p:ext uri="{BB962C8B-B14F-4D97-AF65-F5344CB8AC3E}">
        <p14:creationId xmlns:p14="http://schemas.microsoft.com/office/powerpoint/2010/main" val="707511648"/>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Contact Info</a:t>
            </a:r>
            <a:endParaRPr lang="en-GB" dirty="0"/>
          </a:p>
        </p:txBody>
      </p:sp>
      <p:sp>
        <p:nvSpPr>
          <p:cNvPr id="4" name="Espace réservé du numéro de diapositive 3"/>
          <p:cNvSpPr>
            <a:spLocks noGrp="1"/>
          </p:cNvSpPr>
          <p:nvPr>
            <p:ph type="sldNum" sz="quarter" idx="12"/>
          </p:nvPr>
        </p:nvSpPr>
        <p:spPr/>
        <p:txBody>
          <a:bodyPr/>
          <a:lstStyle/>
          <a:p>
            <a:fld id="{291F1B1E-6AFE-4261-906D-D1191F0F518F}" type="slidenum">
              <a:rPr lang="en-GB" altLang="en-US" smtClean="0"/>
              <a:pPr/>
              <a:t>7</a:t>
            </a:fld>
            <a:endParaRPr lang="en-GB" altLang="en-US" dirty="0"/>
          </a:p>
        </p:txBody>
      </p:sp>
      <p:sp>
        <p:nvSpPr>
          <p:cNvPr id="5" name="TextBox 4"/>
          <p:cNvSpPr txBox="1"/>
          <p:nvPr/>
        </p:nvSpPr>
        <p:spPr>
          <a:xfrm>
            <a:off x="1475656" y="1948979"/>
            <a:ext cx="5976664" cy="4401205"/>
          </a:xfrm>
          <a:prstGeom prst="rect">
            <a:avLst/>
          </a:prstGeom>
          <a:noFill/>
        </p:spPr>
        <p:txBody>
          <a:bodyPr wrap="square" rtlCol="0">
            <a:spAutoFit/>
          </a:bodyPr>
          <a:lstStyle/>
          <a:p>
            <a:r>
              <a:rPr lang="en-GB" sz="2000" dirty="0" smtClean="0"/>
              <a:t>For more information and for interest to participate please contact:</a:t>
            </a:r>
          </a:p>
          <a:p>
            <a:endParaRPr lang="en-GB" sz="2000" dirty="0" smtClean="0"/>
          </a:p>
          <a:p>
            <a:r>
              <a:rPr lang="en-GB" sz="2000" dirty="0" smtClean="0"/>
              <a:t>		</a:t>
            </a:r>
            <a:r>
              <a:rPr lang="en-GB" sz="1800" dirty="0" smtClean="0">
                <a:solidFill>
                  <a:srgbClr val="00B0F0"/>
                </a:solidFill>
              </a:rPr>
              <a:t>Geert Vanstraelen, Macq</a:t>
            </a:r>
          </a:p>
          <a:p>
            <a:r>
              <a:rPr lang="en-GB" sz="1800" dirty="0" smtClean="0">
                <a:solidFill>
                  <a:srgbClr val="00B0F0"/>
                </a:solidFill>
              </a:rPr>
              <a:t>		geert.vanstraelen@macq.eu</a:t>
            </a:r>
          </a:p>
          <a:p>
            <a:r>
              <a:rPr lang="en-GB" sz="1800" dirty="0" smtClean="0">
                <a:solidFill>
                  <a:srgbClr val="00B0F0"/>
                </a:solidFill>
              </a:rPr>
              <a:t>		</a:t>
            </a:r>
            <a:r>
              <a:rPr lang="en-GB" sz="1800" dirty="0">
                <a:solidFill>
                  <a:srgbClr val="00B0F0"/>
                </a:solidFill>
              </a:rPr>
              <a:t>+32 (0) 2 610 15 80</a:t>
            </a:r>
            <a:endParaRPr lang="en-GB" sz="1800" dirty="0" smtClean="0">
              <a:solidFill>
                <a:srgbClr val="00B0F0"/>
              </a:solidFill>
            </a:endParaRPr>
          </a:p>
          <a:p>
            <a:r>
              <a:rPr lang="en-GB" sz="1800" dirty="0" smtClean="0">
                <a:solidFill>
                  <a:srgbClr val="00B0F0"/>
                </a:solidFill>
              </a:rPr>
              <a:t>		</a:t>
            </a:r>
            <a:r>
              <a:rPr lang="en-GB" sz="1800" dirty="0" err="1" smtClean="0">
                <a:solidFill>
                  <a:srgbClr val="00B0F0"/>
                </a:solidFill>
              </a:rPr>
              <a:t>Luchtschipstraat</a:t>
            </a:r>
            <a:r>
              <a:rPr lang="en-GB" sz="1800" dirty="0" smtClean="0">
                <a:solidFill>
                  <a:srgbClr val="00B0F0"/>
                </a:solidFill>
              </a:rPr>
              <a:t> 2, 1140 Brussels</a:t>
            </a:r>
          </a:p>
          <a:p>
            <a:r>
              <a:rPr lang="en-GB" sz="1800" dirty="0" smtClean="0">
                <a:solidFill>
                  <a:srgbClr val="00B0F0"/>
                </a:solidFill>
              </a:rPr>
              <a:t>		www.macq.eu</a:t>
            </a:r>
          </a:p>
          <a:p>
            <a:endParaRPr lang="en-GB" sz="2000" dirty="0" smtClean="0"/>
          </a:p>
          <a:p>
            <a:endParaRPr lang="en-GB" sz="2000" dirty="0" smtClean="0"/>
          </a:p>
          <a:p>
            <a:endParaRPr lang="en-GB" sz="2000" dirty="0" smtClean="0"/>
          </a:p>
          <a:p>
            <a:endParaRPr lang="en-GB" sz="2000" dirty="0" smtClean="0"/>
          </a:p>
          <a:p>
            <a:endParaRPr lang="en-GB" sz="2000" dirty="0" smtClean="0"/>
          </a:p>
          <a:p>
            <a:endParaRPr lang="en-GB" sz="2000" dirty="0"/>
          </a:p>
        </p:txBody>
      </p:sp>
      <p:pic>
        <p:nvPicPr>
          <p:cNvPr id="2050" name="Picture 2" descr="C:\Users\geert\Documents\geert\VANSTRAELEN_Geert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7704" y="2780928"/>
            <a:ext cx="1296144" cy="194271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geert\Documents\varia\Logo\macqlogo RGB.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18915" y="4365104"/>
            <a:ext cx="2597501" cy="18458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3398133"/>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Celtic-Plus-whit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Celtic-Plus-white</Template>
  <TotalTime>5544</TotalTime>
  <Words>548</Words>
  <Application>Microsoft Office PowerPoint</Application>
  <PresentationFormat>Diavoorstelling (4:3)</PresentationFormat>
  <Paragraphs>68</Paragraphs>
  <Slides>7</Slides>
  <Notes>0</Notes>
  <HiddenSlides>0</HiddenSlides>
  <MMClips>0</MMClips>
  <ScaleCrop>false</ScaleCrop>
  <HeadingPairs>
    <vt:vector size="4" baseType="variant">
      <vt:variant>
        <vt:lpstr>Thema</vt:lpstr>
      </vt:variant>
      <vt:variant>
        <vt:i4>1</vt:i4>
      </vt:variant>
      <vt:variant>
        <vt:lpstr>Diatitels</vt:lpstr>
      </vt:variant>
      <vt:variant>
        <vt:i4>7</vt:i4>
      </vt:variant>
    </vt:vector>
  </HeadingPairs>
  <TitlesOfParts>
    <vt:vector size="8" baseType="lpstr">
      <vt:lpstr>Celtic-Plus-white</vt:lpstr>
      <vt:lpstr>Celtic-Plus Proposers Day 23rd November 2016, Leuven</vt:lpstr>
      <vt:lpstr>What if traffic lights could read your mind?</vt:lpstr>
      <vt:lpstr>Organisation Profile</vt:lpstr>
      <vt:lpstr>Proposal Introduction (1)</vt:lpstr>
      <vt:lpstr>Proposal Introduction (2)</vt:lpstr>
      <vt:lpstr>Partners</vt:lpstr>
      <vt:lpstr>Contact Info</vt:lpstr>
    </vt:vector>
  </TitlesOfParts>
  <Company>Eurescom GmbH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Action Plan – RfP Summary</dc:title>
  <dc:creator>Peter Stollenmayer</dc:creator>
  <cp:lastModifiedBy>geert</cp:lastModifiedBy>
  <cp:revision>110</cp:revision>
  <cp:lastPrinted>2016-11-22T17:54:30Z</cp:lastPrinted>
  <dcterms:created xsi:type="dcterms:W3CDTF">2014-06-18T11:29:22Z</dcterms:created>
  <dcterms:modified xsi:type="dcterms:W3CDTF">2016-11-22T23:09:38Z</dcterms:modified>
</cp:coreProperties>
</file>