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handoutMasterIdLst>
    <p:handoutMasterId r:id="rId10"/>
  </p:handoutMasterIdLst>
  <p:sldIdLst>
    <p:sldId id="256" r:id="rId2"/>
    <p:sldId id="278" r:id="rId3"/>
    <p:sldId id="277" r:id="rId4"/>
    <p:sldId id="273" r:id="rId5"/>
    <p:sldId id="276" r:id="rId6"/>
    <p:sldId id="274" r:id="rId7"/>
    <p:sldId id="275" r:id="rId8"/>
  </p:sldIdLst>
  <p:sldSz cx="9144000" cy="6858000" type="screen4x3"/>
  <p:notesSz cx="6797675" cy="9926638"/>
  <p:defaultTextStyle>
    <a:defPPr>
      <a:defRPr lang="en-GB"/>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C53E"/>
    <a:srgbClr val="FFCC0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06"/>
    <p:restoredTop sz="94660"/>
  </p:normalViewPr>
  <p:slideViewPr>
    <p:cSldViewPr showGuides="1">
      <p:cViewPr varScale="1">
        <p:scale>
          <a:sx n="101" d="100"/>
          <a:sy n="101" d="100"/>
        </p:scale>
        <p:origin x="68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18A4433-2CBD-4044-ABC1-0B0561D43206}" type="datetimeFigureOut">
              <a:rPr lang="en-GB" smtClean="0"/>
              <a:t>09/11/2016</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5568B30-1784-4EA2-828F-1011F6E8DA87}" type="slidenum">
              <a:rPr lang="en-GB" smtClean="0"/>
              <a:t>‹#›</a:t>
            </a:fld>
            <a:endParaRPr lang="en-GB"/>
          </a:p>
        </p:txBody>
      </p:sp>
    </p:spTree>
    <p:extLst>
      <p:ext uri="{BB962C8B-B14F-4D97-AF65-F5344CB8AC3E}">
        <p14:creationId xmlns:p14="http://schemas.microsoft.com/office/powerpoint/2010/main" val="22546486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11267"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1126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1270"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11271"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EC2CA66-A9CB-461C-A236-F69D99339ACF}" type="slidenum">
              <a:rPr lang="en-GB" altLang="en-US"/>
              <a:pPr/>
              <a:t>‹#›</a:t>
            </a:fld>
            <a:endParaRPr lang="en-GB" altLang="en-US"/>
          </a:p>
        </p:txBody>
      </p:sp>
    </p:spTree>
    <p:extLst>
      <p:ext uri="{BB962C8B-B14F-4D97-AF65-F5344CB8AC3E}">
        <p14:creationId xmlns:p14="http://schemas.microsoft.com/office/powerpoint/2010/main" val="41436002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2130425"/>
            <a:ext cx="7772400" cy="1470025"/>
          </a:xfrm>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lvl="0"/>
            <a:r>
              <a:rPr lang="en-US" altLang="en-US" noProof="0" smtClean="0"/>
              <a:t>Click to edit Master title style</a:t>
            </a:r>
            <a:endParaRPr lang="en-GB" altLang="en-US" noProof="0" smtClean="0"/>
          </a:p>
        </p:txBody>
      </p:sp>
      <p:sp>
        <p:nvSpPr>
          <p:cNvPr id="1843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endParaRPr lang="en-GB" altLang="en-US" noProof="0" smtClean="0"/>
          </a:p>
        </p:txBody>
      </p:sp>
      <p:sp>
        <p:nvSpPr>
          <p:cNvPr id="18436" name="Rectangle 4"/>
          <p:cNvSpPr>
            <a:spLocks noGrp="1" noChangeArrowheads="1"/>
          </p:cNvSpPr>
          <p:nvPr>
            <p:ph type="dt" sz="half" idx="2"/>
          </p:nvPr>
        </p:nvSpPr>
        <p:spPr/>
        <p:txBody>
          <a:bodyPr/>
          <a:lstStyle>
            <a:lvl1pPr>
              <a:defRPr/>
            </a:lvl1pPr>
          </a:lstStyle>
          <a:p>
            <a:endParaRPr lang="en-GB" altLang="en-US" dirty="0"/>
          </a:p>
        </p:txBody>
      </p:sp>
      <p:sp>
        <p:nvSpPr>
          <p:cNvPr id="18437" name="Rectangle 5"/>
          <p:cNvSpPr>
            <a:spLocks noGrp="1" noChangeArrowheads="1"/>
          </p:cNvSpPr>
          <p:nvPr>
            <p:ph type="ftr" sz="quarter" idx="3"/>
          </p:nvPr>
        </p:nvSpPr>
        <p:spPr/>
        <p:txBody>
          <a:bodyPr/>
          <a:lstStyle>
            <a:lvl1pPr>
              <a:defRPr/>
            </a:lvl1pPr>
          </a:lstStyle>
          <a:p>
            <a:endParaRPr lang="en-GB" altLang="en-US" dirty="0"/>
          </a:p>
        </p:txBody>
      </p:sp>
      <p:sp>
        <p:nvSpPr>
          <p:cNvPr id="18439" name="Rectangle 7"/>
          <p:cNvSpPr>
            <a:spLocks noGrp="1" noChangeArrowheads="1"/>
          </p:cNvSpPr>
          <p:nvPr>
            <p:ph type="sldNum" sz="quarter" idx="4"/>
          </p:nvPr>
        </p:nvSpPr>
        <p:spPr>
          <a:xfrm>
            <a:off x="6553200" y="6245225"/>
            <a:ext cx="2133600" cy="476250"/>
          </a:xfrm>
        </p:spPr>
        <p:txBody>
          <a:bodyPr/>
          <a:lstStyle>
            <a:lvl1pPr>
              <a:defRPr/>
            </a:lvl1pPr>
          </a:lstStyle>
          <a:p>
            <a:fld id="{17535B04-7FE3-4FE7-936F-780DBED6C7D4}" type="slidenum">
              <a:rPr lang="en-GB" altLang="en-US" smtClean="0"/>
              <a:pPr/>
              <a:t>‹#›</a:t>
            </a:fld>
            <a:endParaRPr lang="en-GB" altLang="en-US"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667016E-EC09-402D-9B6D-6187AC40653D}" type="slidenum">
              <a:rPr lang="en-GB" altLang="en-US"/>
              <a:pPr/>
              <a:t>‹#›</a:t>
            </a:fld>
            <a:endParaRPr lang="en-GB" altLang="en-US"/>
          </a:p>
        </p:txBody>
      </p:sp>
    </p:spTree>
    <p:extLst>
      <p:ext uri="{BB962C8B-B14F-4D97-AF65-F5344CB8AC3E}">
        <p14:creationId xmlns:p14="http://schemas.microsoft.com/office/powerpoint/2010/main" val="366523092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188913"/>
            <a:ext cx="2057400" cy="56054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11188" y="188913"/>
            <a:ext cx="6019800" cy="5605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0A367CF-8B21-4334-8669-28CA348CE34B}" type="slidenum">
              <a:rPr lang="en-GB" altLang="en-US"/>
              <a:pPr/>
              <a:t>‹#›</a:t>
            </a:fld>
            <a:endParaRPr lang="en-GB" altLang="en-US"/>
          </a:p>
        </p:txBody>
      </p:sp>
    </p:spTree>
    <p:extLst>
      <p:ext uri="{BB962C8B-B14F-4D97-AF65-F5344CB8AC3E}">
        <p14:creationId xmlns:p14="http://schemas.microsoft.com/office/powerpoint/2010/main" val="2054868135"/>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291F1B1E-6AFE-4261-906D-D1191F0F518F}" type="slidenum">
              <a:rPr lang="en-GB" altLang="en-US"/>
              <a:pPr/>
              <a:t>‹#›</a:t>
            </a:fld>
            <a:endParaRPr lang="en-GB" altLang="en-US"/>
          </a:p>
        </p:txBody>
      </p:sp>
    </p:spTree>
    <p:extLst>
      <p:ext uri="{BB962C8B-B14F-4D97-AF65-F5344CB8AC3E}">
        <p14:creationId xmlns:p14="http://schemas.microsoft.com/office/powerpoint/2010/main" val="67624099"/>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B69D0683-8E1E-4FAC-A2B7-129323BED1DE}" type="slidenum">
              <a:rPr lang="en-GB" altLang="en-US"/>
              <a:pPr/>
              <a:t>‹#›</a:t>
            </a:fld>
            <a:endParaRPr lang="en-GB" altLang="en-US"/>
          </a:p>
        </p:txBody>
      </p:sp>
    </p:spTree>
    <p:extLst>
      <p:ext uri="{BB962C8B-B14F-4D97-AF65-F5344CB8AC3E}">
        <p14:creationId xmlns:p14="http://schemas.microsoft.com/office/powerpoint/2010/main" val="25461959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11188" y="126841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2188" y="126841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54B39764-904A-4B00-8DD5-C588446B7848}" type="slidenum">
              <a:rPr lang="en-GB" altLang="en-US"/>
              <a:pPr/>
              <a:t>‹#›</a:t>
            </a:fld>
            <a:endParaRPr lang="en-GB" altLang="en-US"/>
          </a:p>
        </p:txBody>
      </p:sp>
    </p:spTree>
    <p:extLst>
      <p:ext uri="{BB962C8B-B14F-4D97-AF65-F5344CB8AC3E}">
        <p14:creationId xmlns:p14="http://schemas.microsoft.com/office/powerpoint/2010/main" val="279938426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B1A550CC-E884-493F-AD26-80DAE211801A}" type="slidenum">
              <a:rPr lang="en-GB" altLang="en-US"/>
              <a:pPr/>
              <a:t>‹#›</a:t>
            </a:fld>
            <a:endParaRPr lang="en-GB" altLang="en-US"/>
          </a:p>
        </p:txBody>
      </p:sp>
    </p:spTree>
    <p:extLst>
      <p:ext uri="{BB962C8B-B14F-4D97-AF65-F5344CB8AC3E}">
        <p14:creationId xmlns:p14="http://schemas.microsoft.com/office/powerpoint/2010/main" val="3120055188"/>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D40ACC1E-F88D-4399-AD3A-9D953CE30C83}" type="slidenum">
              <a:rPr lang="en-GB" altLang="en-US"/>
              <a:pPr/>
              <a:t>‹#›</a:t>
            </a:fld>
            <a:endParaRPr lang="en-GB" altLang="en-US"/>
          </a:p>
        </p:txBody>
      </p:sp>
    </p:spTree>
    <p:extLst>
      <p:ext uri="{BB962C8B-B14F-4D97-AF65-F5344CB8AC3E}">
        <p14:creationId xmlns:p14="http://schemas.microsoft.com/office/powerpoint/2010/main" val="2314545595"/>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ACAB54CC-E810-46E3-BA81-CDDC90221C83}" type="slidenum">
              <a:rPr lang="en-GB" altLang="en-US"/>
              <a:pPr/>
              <a:t>‹#›</a:t>
            </a:fld>
            <a:endParaRPr lang="en-GB" altLang="en-US"/>
          </a:p>
        </p:txBody>
      </p:sp>
    </p:spTree>
    <p:extLst>
      <p:ext uri="{BB962C8B-B14F-4D97-AF65-F5344CB8AC3E}">
        <p14:creationId xmlns:p14="http://schemas.microsoft.com/office/powerpoint/2010/main" val="300633166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753CBA8A-51FA-4FB3-AFAE-0FF3ED630A20}" type="slidenum">
              <a:rPr lang="en-GB" altLang="en-US"/>
              <a:pPr/>
              <a:t>‹#›</a:t>
            </a:fld>
            <a:endParaRPr lang="en-GB" altLang="en-US"/>
          </a:p>
        </p:txBody>
      </p:sp>
    </p:spTree>
    <p:extLst>
      <p:ext uri="{BB962C8B-B14F-4D97-AF65-F5344CB8AC3E}">
        <p14:creationId xmlns:p14="http://schemas.microsoft.com/office/powerpoint/2010/main" val="165254686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7B54B031-5DCD-4C84-BDFA-81269EC3AB35}" type="slidenum">
              <a:rPr lang="en-GB" altLang="en-US"/>
              <a:pPr/>
              <a:t>‹#›</a:t>
            </a:fld>
            <a:endParaRPr lang="en-GB" altLang="en-US"/>
          </a:p>
        </p:txBody>
      </p:sp>
    </p:spTree>
    <p:extLst>
      <p:ext uri="{BB962C8B-B14F-4D97-AF65-F5344CB8AC3E}">
        <p14:creationId xmlns:p14="http://schemas.microsoft.com/office/powerpoint/2010/main" val="1666554016"/>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bwMode="auto">
          <a:xfrm>
            <a:off x="611188" y="1268413"/>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536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536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5367" name="Rectangle 7"/>
          <p:cNvSpPr>
            <a:spLocks noChangeArrowheads="1"/>
          </p:cNvSpPr>
          <p:nvPr/>
        </p:nvSpPr>
        <p:spPr bwMode="auto">
          <a:xfrm>
            <a:off x="7451725" y="6584950"/>
            <a:ext cx="1441450"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8BD17547-DBE1-4B99-9EA9-2E3A7F374022}" type="slidenum">
              <a:rPr lang="en-GB" altLang="en-US" sz="1400" b="1">
                <a:solidFill>
                  <a:schemeClr val="bg1"/>
                </a:solidFill>
              </a:rPr>
              <a:pPr algn="r"/>
              <a:t>‹#›</a:t>
            </a:fld>
            <a:endParaRPr lang="en-GB" altLang="en-US" sz="1400" b="1">
              <a:solidFill>
                <a:schemeClr val="bg1"/>
              </a:solidFill>
            </a:endParaRPr>
          </a:p>
        </p:txBody>
      </p:sp>
      <p:sp>
        <p:nvSpPr>
          <p:cNvPr id="15368" name="Rectangle 8"/>
          <p:cNvSpPr>
            <a:spLocks noGrp="1" noChangeArrowheads="1"/>
          </p:cNvSpPr>
          <p:nvPr>
            <p:ph type="sldNum" sz="quarter" idx="4"/>
          </p:nvPr>
        </p:nvSpPr>
        <p:spPr bwMode="auto">
          <a:xfrm>
            <a:off x="7451725" y="6308725"/>
            <a:ext cx="1441450"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solidFill>
                  <a:schemeClr val="bg1"/>
                </a:solidFill>
              </a:defRPr>
            </a:lvl1pPr>
          </a:lstStyle>
          <a:p>
            <a:fld id="{B8D654AA-748F-4024-9A61-6977FA317985}" type="slidenum">
              <a:rPr lang="en-GB" altLang="en-US"/>
              <a:pPr/>
              <a:t>‹#›</a:t>
            </a:fld>
            <a:endParaRPr lang="en-GB" altLang="en-US"/>
          </a:p>
        </p:txBody>
      </p:sp>
      <p:sp>
        <p:nvSpPr>
          <p:cNvPr id="15370" name="Rectangle 10"/>
          <p:cNvSpPr>
            <a:spLocks noGrp="1" noChangeArrowheads="1"/>
          </p:cNvSpPr>
          <p:nvPr>
            <p:ph type="title"/>
          </p:nvPr>
        </p:nvSpPr>
        <p:spPr bwMode="auto">
          <a:xfrm>
            <a:off x="611188" y="188913"/>
            <a:ext cx="8229600" cy="868362"/>
          </a:xfrm>
          <a:prstGeom prst="rect">
            <a:avLst/>
          </a:prstGeom>
          <a:noFill/>
          <a:ln>
            <a:noFill/>
          </a:ln>
          <a:effectLst>
            <a:outerShdw dist="28398" dir="3806097"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slow">
    <p:fade/>
  </p:transition>
  <p:hf hdr="0" ftr="0" dt="0"/>
  <p:txStyles>
    <p:titleStyle>
      <a:lvl1pPr algn="ctr" rtl="0" eaLnBrk="1" fontAlgn="base" hangingPunct="1">
        <a:spcBef>
          <a:spcPct val="0"/>
        </a:spcBef>
        <a:spcAft>
          <a:spcPct val="0"/>
        </a:spcAft>
        <a:defRPr sz="3600" b="1">
          <a:solidFill>
            <a:srgbClr val="595959"/>
          </a:solidFill>
          <a:latin typeface="+mj-lt"/>
          <a:ea typeface="+mj-ea"/>
          <a:cs typeface="+mj-cs"/>
        </a:defRPr>
      </a:lvl1pPr>
      <a:lvl2pPr algn="ctr" rtl="0" eaLnBrk="1" fontAlgn="base" hangingPunct="1">
        <a:spcBef>
          <a:spcPct val="0"/>
        </a:spcBef>
        <a:spcAft>
          <a:spcPct val="0"/>
        </a:spcAft>
        <a:defRPr sz="3600" b="1">
          <a:solidFill>
            <a:srgbClr val="595959"/>
          </a:solidFill>
          <a:latin typeface="Arial" charset="0"/>
        </a:defRPr>
      </a:lvl2pPr>
      <a:lvl3pPr algn="ctr" rtl="0" eaLnBrk="1" fontAlgn="base" hangingPunct="1">
        <a:spcBef>
          <a:spcPct val="0"/>
        </a:spcBef>
        <a:spcAft>
          <a:spcPct val="0"/>
        </a:spcAft>
        <a:defRPr sz="3600" b="1">
          <a:solidFill>
            <a:srgbClr val="595959"/>
          </a:solidFill>
          <a:latin typeface="Arial" charset="0"/>
        </a:defRPr>
      </a:lvl3pPr>
      <a:lvl4pPr algn="ctr" rtl="0" eaLnBrk="1" fontAlgn="base" hangingPunct="1">
        <a:spcBef>
          <a:spcPct val="0"/>
        </a:spcBef>
        <a:spcAft>
          <a:spcPct val="0"/>
        </a:spcAft>
        <a:defRPr sz="3600" b="1">
          <a:solidFill>
            <a:srgbClr val="595959"/>
          </a:solidFill>
          <a:latin typeface="Arial" charset="0"/>
        </a:defRPr>
      </a:lvl4pPr>
      <a:lvl5pPr algn="ctr" rtl="0" eaLnBrk="1" fontAlgn="base" hangingPunct="1">
        <a:spcBef>
          <a:spcPct val="0"/>
        </a:spcBef>
        <a:spcAft>
          <a:spcPct val="0"/>
        </a:spcAft>
        <a:defRPr sz="3600" b="1">
          <a:solidFill>
            <a:srgbClr val="595959"/>
          </a:solidFill>
          <a:latin typeface="Arial" charset="0"/>
        </a:defRPr>
      </a:lvl5pPr>
      <a:lvl6pPr marL="457200" algn="ctr" rtl="0" eaLnBrk="1" fontAlgn="base" hangingPunct="1">
        <a:spcBef>
          <a:spcPct val="0"/>
        </a:spcBef>
        <a:spcAft>
          <a:spcPct val="0"/>
        </a:spcAft>
        <a:defRPr sz="3600" b="1">
          <a:solidFill>
            <a:srgbClr val="595959"/>
          </a:solidFill>
          <a:latin typeface="Arial" charset="0"/>
        </a:defRPr>
      </a:lvl6pPr>
      <a:lvl7pPr marL="914400" algn="ctr" rtl="0" eaLnBrk="1" fontAlgn="base" hangingPunct="1">
        <a:spcBef>
          <a:spcPct val="0"/>
        </a:spcBef>
        <a:spcAft>
          <a:spcPct val="0"/>
        </a:spcAft>
        <a:defRPr sz="3600" b="1">
          <a:solidFill>
            <a:srgbClr val="595959"/>
          </a:solidFill>
          <a:latin typeface="Arial" charset="0"/>
        </a:defRPr>
      </a:lvl7pPr>
      <a:lvl8pPr marL="1371600" algn="ctr" rtl="0" eaLnBrk="1" fontAlgn="base" hangingPunct="1">
        <a:spcBef>
          <a:spcPct val="0"/>
        </a:spcBef>
        <a:spcAft>
          <a:spcPct val="0"/>
        </a:spcAft>
        <a:defRPr sz="3600" b="1">
          <a:solidFill>
            <a:srgbClr val="595959"/>
          </a:solidFill>
          <a:latin typeface="Arial" charset="0"/>
        </a:defRPr>
      </a:lvl8pPr>
      <a:lvl9pPr marL="1828800" algn="ctr" rtl="0" eaLnBrk="1" fontAlgn="base" hangingPunct="1">
        <a:spcBef>
          <a:spcPct val="0"/>
        </a:spcBef>
        <a:spcAft>
          <a:spcPct val="0"/>
        </a:spcAft>
        <a:defRPr sz="3600" b="1">
          <a:solidFill>
            <a:srgbClr val="595959"/>
          </a:solidFill>
          <a:latin typeface="Arial" charset="0"/>
        </a:defRPr>
      </a:lvl9pPr>
    </p:titleStyle>
    <p:bodyStyle>
      <a:lvl1pPr marL="342900" indent="-342900" algn="l" rtl="0" eaLnBrk="1" fontAlgn="base" hangingPunct="1">
        <a:spcBef>
          <a:spcPct val="20000"/>
        </a:spcBef>
        <a:spcAft>
          <a:spcPct val="0"/>
        </a:spcAft>
        <a:buChar char="•"/>
        <a:defRPr sz="3200">
          <a:solidFill>
            <a:srgbClr val="595959"/>
          </a:solidFill>
          <a:latin typeface="+mn-lt"/>
          <a:ea typeface="+mn-ea"/>
          <a:cs typeface="+mn-cs"/>
        </a:defRPr>
      </a:lvl1pPr>
      <a:lvl2pPr marL="742950" indent="-285750" algn="l" rtl="0" eaLnBrk="1" fontAlgn="base" hangingPunct="1">
        <a:spcBef>
          <a:spcPct val="20000"/>
        </a:spcBef>
        <a:spcAft>
          <a:spcPct val="0"/>
        </a:spcAft>
        <a:buChar char="–"/>
        <a:defRPr sz="2800">
          <a:solidFill>
            <a:srgbClr val="595959"/>
          </a:solidFill>
          <a:latin typeface="+mn-lt"/>
        </a:defRPr>
      </a:lvl2pPr>
      <a:lvl3pPr marL="1143000" indent="-228600" algn="l" rtl="0" eaLnBrk="1" fontAlgn="base" hangingPunct="1">
        <a:spcBef>
          <a:spcPct val="20000"/>
        </a:spcBef>
        <a:spcAft>
          <a:spcPct val="0"/>
        </a:spcAft>
        <a:buChar char="•"/>
        <a:defRPr sz="2400">
          <a:solidFill>
            <a:srgbClr val="595959"/>
          </a:solidFill>
          <a:latin typeface="+mn-lt"/>
        </a:defRPr>
      </a:lvl3pPr>
      <a:lvl4pPr marL="1600200" indent="-228600" algn="l" rtl="0" eaLnBrk="1" fontAlgn="base" hangingPunct="1">
        <a:spcBef>
          <a:spcPct val="20000"/>
        </a:spcBef>
        <a:spcAft>
          <a:spcPct val="0"/>
        </a:spcAft>
        <a:buChar char="–"/>
        <a:defRPr sz="2000">
          <a:solidFill>
            <a:srgbClr val="595959"/>
          </a:solidFill>
          <a:latin typeface="+mn-lt"/>
        </a:defRPr>
      </a:lvl4pPr>
      <a:lvl5pPr marL="2057400" indent="-228600" algn="l" rtl="0" eaLnBrk="1" fontAlgn="base" hangingPunct="1">
        <a:spcBef>
          <a:spcPct val="20000"/>
        </a:spcBef>
        <a:spcAft>
          <a:spcPct val="0"/>
        </a:spcAft>
        <a:buChar char="»"/>
        <a:defRPr sz="2000">
          <a:solidFill>
            <a:srgbClr val="595959"/>
          </a:solidFill>
          <a:latin typeface="+mn-lt"/>
        </a:defRPr>
      </a:lvl5pPr>
      <a:lvl6pPr marL="2514600" indent="-228600" algn="l" rtl="0" eaLnBrk="1" fontAlgn="base" hangingPunct="1">
        <a:spcBef>
          <a:spcPct val="20000"/>
        </a:spcBef>
        <a:spcAft>
          <a:spcPct val="0"/>
        </a:spcAft>
        <a:buChar char="»"/>
        <a:defRPr sz="2000">
          <a:solidFill>
            <a:srgbClr val="595959"/>
          </a:solidFill>
          <a:latin typeface="+mn-lt"/>
        </a:defRPr>
      </a:lvl6pPr>
      <a:lvl7pPr marL="2971800" indent="-228600" algn="l" rtl="0" eaLnBrk="1" fontAlgn="base" hangingPunct="1">
        <a:spcBef>
          <a:spcPct val="20000"/>
        </a:spcBef>
        <a:spcAft>
          <a:spcPct val="0"/>
        </a:spcAft>
        <a:buChar char="»"/>
        <a:defRPr sz="2000">
          <a:solidFill>
            <a:srgbClr val="595959"/>
          </a:solidFill>
          <a:latin typeface="+mn-lt"/>
        </a:defRPr>
      </a:lvl7pPr>
      <a:lvl8pPr marL="3429000" indent="-228600" algn="l" rtl="0" eaLnBrk="1" fontAlgn="base" hangingPunct="1">
        <a:spcBef>
          <a:spcPct val="20000"/>
        </a:spcBef>
        <a:spcAft>
          <a:spcPct val="0"/>
        </a:spcAft>
        <a:buChar char="»"/>
        <a:defRPr sz="2000">
          <a:solidFill>
            <a:srgbClr val="595959"/>
          </a:solidFill>
          <a:latin typeface="+mn-lt"/>
        </a:defRPr>
      </a:lvl8pPr>
      <a:lvl9pPr marL="3886200" indent="-228600" algn="l" rtl="0" eaLnBrk="1" fontAlgn="base" hangingPunct="1">
        <a:spcBef>
          <a:spcPct val="20000"/>
        </a:spcBef>
        <a:spcAft>
          <a:spcPct val="0"/>
        </a:spcAft>
        <a:buChar char="»"/>
        <a:defRPr sz="2000">
          <a:solidFill>
            <a:srgbClr val="59595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4"/>
          </p:nvPr>
        </p:nvSpPr>
        <p:spPr/>
        <p:txBody>
          <a:bodyPr/>
          <a:lstStyle/>
          <a:p>
            <a:fld id="{8D53FB3E-8C47-4F19-A392-AFCA93838430}" type="slidenum">
              <a:rPr lang="en-GB" altLang="en-US"/>
              <a:pPr/>
              <a:t>1</a:t>
            </a:fld>
            <a:endParaRPr lang="en-GB" altLang="en-US"/>
          </a:p>
        </p:txBody>
      </p:sp>
      <p:sp>
        <p:nvSpPr>
          <p:cNvPr id="72706" name="Rectangle 2"/>
          <p:cNvSpPr>
            <a:spLocks noGrp="1" noChangeArrowheads="1"/>
          </p:cNvSpPr>
          <p:nvPr>
            <p:ph type="ctrTitle"/>
          </p:nvPr>
        </p:nvSpPr>
        <p:spPr>
          <a:xfrm>
            <a:off x="683568" y="1340768"/>
            <a:ext cx="7772400" cy="1470025"/>
          </a:xfrm>
        </p:spPr>
        <p:txBody>
          <a:bodyPr/>
          <a:lstStyle/>
          <a:p>
            <a:r>
              <a:rPr lang="en-US" altLang="en-US" sz="2800" b="0" dirty="0" smtClean="0"/>
              <a:t>Celtic-Plus Proposers Day</a:t>
            </a:r>
            <a:br>
              <a:rPr lang="en-US" altLang="en-US" sz="2800" b="0" dirty="0" smtClean="0"/>
            </a:br>
            <a:r>
              <a:rPr lang="en-US" altLang="en-US" sz="2800" b="0" dirty="0" smtClean="0"/>
              <a:t>23 November 2016, </a:t>
            </a:r>
            <a:r>
              <a:rPr lang="en-US" altLang="en-US" sz="2800" b="0" dirty="0" err="1" smtClean="0"/>
              <a:t>imec</a:t>
            </a:r>
            <a:r>
              <a:rPr lang="en-US" altLang="en-US" sz="2800" b="0" dirty="0" smtClean="0"/>
              <a:t>, Leuven</a:t>
            </a:r>
            <a:endParaRPr lang="en-US" altLang="en-US" sz="2800" b="0" dirty="0"/>
          </a:p>
        </p:txBody>
      </p:sp>
      <p:sp>
        <p:nvSpPr>
          <p:cNvPr id="6" name="Rectangle 2"/>
          <p:cNvSpPr txBox="1">
            <a:spLocks noChangeArrowheads="1"/>
          </p:cNvSpPr>
          <p:nvPr/>
        </p:nvSpPr>
        <p:spPr bwMode="auto">
          <a:xfrm>
            <a:off x="35496" y="2564904"/>
            <a:ext cx="9073008"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b="1">
                <a:solidFill>
                  <a:srgbClr val="595959"/>
                </a:solidFill>
                <a:latin typeface="+mj-lt"/>
                <a:ea typeface="+mj-ea"/>
                <a:cs typeface="+mj-cs"/>
              </a:defRPr>
            </a:lvl1pPr>
            <a:lvl2pPr algn="ctr" rtl="0" eaLnBrk="1" fontAlgn="base" hangingPunct="1">
              <a:spcBef>
                <a:spcPct val="0"/>
              </a:spcBef>
              <a:spcAft>
                <a:spcPct val="0"/>
              </a:spcAft>
              <a:defRPr sz="3600" b="1">
                <a:solidFill>
                  <a:srgbClr val="595959"/>
                </a:solidFill>
                <a:latin typeface="Arial" charset="0"/>
              </a:defRPr>
            </a:lvl2pPr>
            <a:lvl3pPr algn="ctr" rtl="0" eaLnBrk="1" fontAlgn="base" hangingPunct="1">
              <a:spcBef>
                <a:spcPct val="0"/>
              </a:spcBef>
              <a:spcAft>
                <a:spcPct val="0"/>
              </a:spcAft>
              <a:defRPr sz="3600" b="1">
                <a:solidFill>
                  <a:srgbClr val="595959"/>
                </a:solidFill>
                <a:latin typeface="Arial" charset="0"/>
              </a:defRPr>
            </a:lvl3pPr>
            <a:lvl4pPr algn="ctr" rtl="0" eaLnBrk="1" fontAlgn="base" hangingPunct="1">
              <a:spcBef>
                <a:spcPct val="0"/>
              </a:spcBef>
              <a:spcAft>
                <a:spcPct val="0"/>
              </a:spcAft>
              <a:defRPr sz="3600" b="1">
                <a:solidFill>
                  <a:srgbClr val="595959"/>
                </a:solidFill>
                <a:latin typeface="Arial" charset="0"/>
              </a:defRPr>
            </a:lvl4pPr>
            <a:lvl5pPr algn="ctr" rtl="0" eaLnBrk="1" fontAlgn="base" hangingPunct="1">
              <a:spcBef>
                <a:spcPct val="0"/>
              </a:spcBef>
              <a:spcAft>
                <a:spcPct val="0"/>
              </a:spcAft>
              <a:defRPr sz="3600" b="1">
                <a:solidFill>
                  <a:srgbClr val="595959"/>
                </a:solidFill>
                <a:latin typeface="Arial" charset="0"/>
              </a:defRPr>
            </a:lvl5pPr>
            <a:lvl6pPr marL="457200" algn="ctr" rtl="0" eaLnBrk="1" fontAlgn="base" hangingPunct="1">
              <a:spcBef>
                <a:spcPct val="0"/>
              </a:spcBef>
              <a:spcAft>
                <a:spcPct val="0"/>
              </a:spcAft>
              <a:defRPr sz="3600" b="1">
                <a:solidFill>
                  <a:srgbClr val="595959"/>
                </a:solidFill>
                <a:latin typeface="Arial" charset="0"/>
              </a:defRPr>
            </a:lvl6pPr>
            <a:lvl7pPr marL="914400" algn="ctr" rtl="0" eaLnBrk="1" fontAlgn="base" hangingPunct="1">
              <a:spcBef>
                <a:spcPct val="0"/>
              </a:spcBef>
              <a:spcAft>
                <a:spcPct val="0"/>
              </a:spcAft>
              <a:defRPr sz="3600" b="1">
                <a:solidFill>
                  <a:srgbClr val="595959"/>
                </a:solidFill>
                <a:latin typeface="Arial" charset="0"/>
              </a:defRPr>
            </a:lvl7pPr>
            <a:lvl8pPr marL="1371600" algn="ctr" rtl="0" eaLnBrk="1" fontAlgn="base" hangingPunct="1">
              <a:spcBef>
                <a:spcPct val="0"/>
              </a:spcBef>
              <a:spcAft>
                <a:spcPct val="0"/>
              </a:spcAft>
              <a:defRPr sz="3600" b="1">
                <a:solidFill>
                  <a:srgbClr val="595959"/>
                </a:solidFill>
                <a:latin typeface="Arial" charset="0"/>
              </a:defRPr>
            </a:lvl8pPr>
            <a:lvl9pPr marL="1828800" algn="ctr" rtl="0" eaLnBrk="1" fontAlgn="base" hangingPunct="1">
              <a:spcBef>
                <a:spcPct val="0"/>
              </a:spcBef>
              <a:spcAft>
                <a:spcPct val="0"/>
              </a:spcAft>
              <a:defRPr sz="3600" b="1">
                <a:solidFill>
                  <a:srgbClr val="595959"/>
                </a:solidFill>
                <a:latin typeface="Arial" charset="0"/>
              </a:defRPr>
            </a:lvl9pPr>
          </a:lstStyle>
          <a:p>
            <a:r>
              <a:rPr lang="en-US" altLang="en-US" sz="4000" kern="0" dirty="0" smtClean="0"/>
              <a:t>Scalable 5G baseband processing platform </a:t>
            </a:r>
            <a:r>
              <a:rPr lang="en-US" altLang="en-US" sz="4000" kern="0" smtClean="0"/>
              <a:t>(SCABA)</a:t>
            </a:r>
            <a:endParaRPr lang="en-US" altLang="en-US" sz="4000" kern="0" dirty="0"/>
          </a:p>
        </p:txBody>
      </p:sp>
      <p:pic>
        <p:nvPicPr>
          <p:cNvPr id="4" name="Picture 3"/>
          <p:cNvPicPr>
            <a:picLocks noChangeAspect="1"/>
          </p:cNvPicPr>
          <p:nvPr/>
        </p:nvPicPr>
        <p:blipFill>
          <a:blip r:embed="rId2"/>
          <a:stretch>
            <a:fillRect/>
          </a:stretch>
        </p:blipFill>
        <p:spPr>
          <a:xfrm>
            <a:off x="2244628" y="5013176"/>
            <a:ext cx="2304256" cy="1047938"/>
          </a:xfrm>
          <a:prstGeom prst="rect">
            <a:avLst/>
          </a:prstGeom>
        </p:spPr>
      </p:pic>
      <p:sp>
        <p:nvSpPr>
          <p:cNvPr id="7" name="Rectangle 2"/>
          <p:cNvSpPr txBox="1">
            <a:spLocks noChangeArrowheads="1"/>
          </p:cNvSpPr>
          <p:nvPr/>
        </p:nvSpPr>
        <p:spPr bwMode="auto">
          <a:xfrm>
            <a:off x="611560" y="4077072"/>
            <a:ext cx="7772400" cy="118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b="1">
                <a:solidFill>
                  <a:srgbClr val="595959"/>
                </a:solidFill>
                <a:latin typeface="+mj-lt"/>
                <a:ea typeface="+mj-ea"/>
                <a:cs typeface="+mj-cs"/>
              </a:defRPr>
            </a:lvl1pPr>
            <a:lvl2pPr algn="ctr" rtl="0" eaLnBrk="1" fontAlgn="base" hangingPunct="1">
              <a:spcBef>
                <a:spcPct val="0"/>
              </a:spcBef>
              <a:spcAft>
                <a:spcPct val="0"/>
              </a:spcAft>
              <a:defRPr sz="3600" b="1">
                <a:solidFill>
                  <a:srgbClr val="595959"/>
                </a:solidFill>
                <a:latin typeface="Arial" charset="0"/>
              </a:defRPr>
            </a:lvl2pPr>
            <a:lvl3pPr algn="ctr" rtl="0" eaLnBrk="1" fontAlgn="base" hangingPunct="1">
              <a:spcBef>
                <a:spcPct val="0"/>
              </a:spcBef>
              <a:spcAft>
                <a:spcPct val="0"/>
              </a:spcAft>
              <a:defRPr sz="3600" b="1">
                <a:solidFill>
                  <a:srgbClr val="595959"/>
                </a:solidFill>
                <a:latin typeface="Arial" charset="0"/>
              </a:defRPr>
            </a:lvl3pPr>
            <a:lvl4pPr algn="ctr" rtl="0" eaLnBrk="1" fontAlgn="base" hangingPunct="1">
              <a:spcBef>
                <a:spcPct val="0"/>
              </a:spcBef>
              <a:spcAft>
                <a:spcPct val="0"/>
              </a:spcAft>
              <a:defRPr sz="3600" b="1">
                <a:solidFill>
                  <a:srgbClr val="595959"/>
                </a:solidFill>
                <a:latin typeface="Arial" charset="0"/>
              </a:defRPr>
            </a:lvl4pPr>
            <a:lvl5pPr algn="ctr" rtl="0" eaLnBrk="1" fontAlgn="base" hangingPunct="1">
              <a:spcBef>
                <a:spcPct val="0"/>
              </a:spcBef>
              <a:spcAft>
                <a:spcPct val="0"/>
              </a:spcAft>
              <a:defRPr sz="3600" b="1">
                <a:solidFill>
                  <a:srgbClr val="595959"/>
                </a:solidFill>
                <a:latin typeface="Arial" charset="0"/>
              </a:defRPr>
            </a:lvl5pPr>
            <a:lvl6pPr marL="457200" algn="ctr" rtl="0" eaLnBrk="1" fontAlgn="base" hangingPunct="1">
              <a:spcBef>
                <a:spcPct val="0"/>
              </a:spcBef>
              <a:spcAft>
                <a:spcPct val="0"/>
              </a:spcAft>
              <a:defRPr sz="3600" b="1">
                <a:solidFill>
                  <a:srgbClr val="595959"/>
                </a:solidFill>
                <a:latin typeface="Arial" charset="0"/>
              </a:defRPr>
            </a:lvl6pPr>
            <a:lvl7pPr marL="914400" algn="ctr" rtl="0" eaLnBrk="1" fontAlgn="base" hangingPunct="1">
              <a:spcBef>
                <a:spcPct val="0"/>
              </a:spcBef>
              <a:spcAft>
                <a:spcPct val="0"/>
              </a:spcAft>
              <a:defRPr sz="3600" b="1">
                <a:solidFill>
                  <a:srgbClr val="595959"/>
                </a:solidFill>
                <a:latin typeface="Arial" charset="0"/>
              </a:defRPr>
            </a:lvl7pPr>
            <a:lvl8pPr marL="1371600" algn="ctr" rtl="0" eaLnBrk="1" fontAlgn="base" hangingPunct="1">
              <a:spcBef>
                <a:spcPct val="0"/>
              </a:spcBef>
              <a:spcAft>
                <a:spcPct val="0"/>
              </a:spcAft>
              <a:defRPr sz="3600" b="1">
                <a:solidFill>
                  <a:srgbClr val="595959"/>
                </a:solidFill>
                <a:latin typeface="Arial" charset="0"/>
              </a:defRPr>
            </a:lvl8pPr>
            <a:lvl9pPr marL="1828800" algn="ctr" rtl="0" eaLnBrk="1" fontAlgn="base" hangingPunct="1">
              <a:spcBef>
                <a:spcPct val="0"/>
              </a:spcBef>
              <a:spcAft>
                <a:spcPct val="0"/>
              </a:spcAft>
              <a:defRPr sz="3600" b="1">
                <a:solidFill>
                  <a:srgbClr val="595959"/>
                </a:solidFill>
                <a:latin typeface="Arial" charset="0"/>
              </a:defRPr>
            </a:lvl9pPr>
          </a:lstStyle>
          <a:p>
            <a:r>
              <a:rPr lang="en-US" altLang="en-US" sz="1800" b="0" i="1" kern="0" dirty="0" smtClean="0"/>
              <a:t>Tapio Rautio, Senior Scientist</a:t>
            </a:r>
          </a:p>
          <a:p>
            <a:r>
              <a:rPr lang="en-US" altLang="en-US" sz="1800" b="0" i="1" kern="0" dirty="0" smtClean="0"/>
              <a:t>Martti Forsell, Principal Scientist</a:t>
            </a:r>
          </a:p>
          <a:p>
            <a:r>
              <a:rPr lang="en-US" altLang="en-US" sz="1800" b="0" i="1" kern="0" dirty="0" smtClean="0"/>
              <a:t>Jussi Roivainen, Senior Scientist</a:t>
            </a:r>
          </a:p>
          <a:p>
            <a:r>
              <a:rPr lang="en-US" altLang="en-US" sz="1800" b="0" i="1" kern="0" dirty="0" err="1" smtClean="0"/>
              <a:t>first.last@vtt.fi</a:t>
            </a:r>
            <a:endParaRPr lang="en-US" altLang="en-US" sz="1800" b="0" i="1" kern="0" dirty="0" smtClean="0"/>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2</a:t>
            </a:fld>
            <a:endParaRPr lang="en-GB" altLang="en-US"/>
          </a:p>
        </p:txBody>
      </p:sp>
      <p:sp>
        <p:nvSpPr>
          <p:cNvPr id="3" name="Rectangle 2"/>
          <p:cNvSpPr/>
          <p:nvPr/>
        </p:nvSpPr>
        <p:spPr>
          <a:xfrm>
            <a:off x="5580112" y="6623774"/>
            <a:ext cx="2646040" cy="261610"/>
          </a:xfrm>
          <a:prstGeom prst="rect">
            <a:avLst/>
          </a:prstGeom>
        </p:spPr>
        <p:txBody>
          <a:bodyPr wrap="square">
            <a:spAutoFit/>
          </a:bodyPr>
          <a:lstStyle/>
          <a:p>
            <a:r>
              <a:rPr lang="en-GB" sz="1100" dirty="0" smtClean="0"/>
              <a:t>Tapio Rautio (VTT), tapio.rautio@vtt.fi</a:t>
            </a:r>
            <a:endParaRPr lang="en-GB" sz="1100" dirty="0"/>
          </a:p>
        </p:txBody>
      </p:sp>
      <p:sp>
        <p:nvSpPr>
          <p:cNvPr id="9" name="Tekstiruutu 8"/>
          <p:cNvSpPr txBox="1"/>
          <p:nvPr/>
        </p:nvSpPr>
        <p:spPr>
          <a:xfrm>
            <a:off x="1763688" y="927467"/>
            <a:ext cx="6120680" cy="5478423"/>
          </a:xfrm>
          <a:prstGeom prst="rect">
            <a:avLst/>
          </a:prstGeom>
          <a:noFill/>
        </p:spPr>
        <p:txBody>
          <a:bodyPr wrap="square" rtlCol="0">
            <a:spAutoFit/>
          </a:bodyPr>
          <a:lstStyle/>
          <a:p>
            <a:r>
              <a:rPr lang="fi-FI" sz="35000" dirty="0" smtClean="0">
                <a:solidFill>
                  <a:schemeClr val="accent1">
                    <a:lumMod val="90000"/>
                  </a:schemeClr>
                </a:solidFill>
                <a:latin typeface="Stencil" charset="0"/>
                <a:ea typeface="Stencil" charset="0"/>
                <a:cs typeface="Stencil" charset="0"/>
              </a:rPr>
              <a:t>5G</a:t>
            </a:r>
            <a:endParaRPr lang="fi-FI" sz="35000" dirty="0">
              <a:solidFill>
                <a:schemeClr val="accent1">
                  <a:lumMod val="90000"/>
                </a:schemeClr>
              </a:solidFill>
              <a:latin typeface="Stencil" charset="0"/>
              <a:ea typeface="Stencil" charset="0"/>
              <a:cs typeface="Stencil" charset="0"/>
            </a:endParaRPr>
          </a:p>
        </p:txBody>
      </p:sp>
      <p:sp>
        <p:nvSpPr>
          <p:cNvPr id="5" name="TextBox 4"/>
          <p:cNvSpPr txBox="1"/>
          <p:nvPr/>
        </p:nvSpPr>
        <p:spPr>
          <a:xfrm>
            <a:off x="2555776" y="296598"/>
            <a:ext cx="2664296" cy="5139869"/>
          </a:xfrm>
          <a:prstGeom prst="rect">
            <a:avLst/>
          </a:prstGeom>
          <a:noFill/>
        </p:spPr>
        <p:txBody>
          <a:bodyPr wrap="square" rtlCol="0">
            <a:spAutoFit/>
          </a:bodyPr>
          <a:lstStyle/>
          <a:p>
            <a:r>
              <a:rPr lang="en-US" sz="2000" b="1" dirty="0" smtClean="0">
                <a:solidFill>
                  <a:schemeClr val="bg1">
                    <a:lumMod val="50000"/>
                  </a:schemeClr>
                </a:solidFill>
              </a:rPr>
              <a:t>Trends in HW</a:t>
            </a:r>
          </a:p>
          <a:p>
            <a:r>
              <a:rPr lang="en-US" sz="1600" i="1" dirty="0" smtClean="0">
                <a:solidFill>
                  <a:schemeClr val="bg1">
                    <a:lumMod val="50000"/>
                  </a:schemeClr>
                </a:solidFill>
              </a:rPr>
              <a:t>• Evolving performance/power requirements </a:t>
            </a:r>
            <a:r>
              <a:rPr lang="en-US" sz="1600" i="1" dirty="0">
                <a:solidFill>
                  <a:schemeClr val="bg1">
                    <a:lumMod val="50000"/>
                  </a:schemeClr>
                </a:solidFill>
              </a:rPr>
              <a:t>can be </a:t>
            </a:r>
            <a:r>
              <a:rPr lang="en-US" sz="1600" i="1" dirty="0" smtClean="0">
                <a:solidFill>
                  <a:schemeClr val="bg1">
                    <a:lumMod val="50000"/>
                  </a:schemeClr>
                </a:solidFill>
              </a:rPr>
              <a:t>addressed only </a:t>
            </a:r>
            <a:r>
              <a:rPr lang="en-US" sz="1600" i="1" dirty="0">
                <a:solidFill>
                  <a:schemeClr val="bg1">
                    <a:lumMod val="50000"/>
                  </a:schemeClr>
                </a:solidFill>
              </a:rPr>
              <a:t>by </a:t>
            </a:r>
            <a:r>
              <a:rPr lang="en-US" sz="1600" b="1" i="1" dirty="0" smtClean="0">
                <a:solidFill>
                  <a:schemeClr val="bg1">
                    <a:lumMod val="50000"/>
                  </a:schemeClr>
                </a:solidFill>
              </a:rPr>
              <a:t>increasing parallelism/heterogeneity</a:t>
            </a:r>
          </a:p>
          <a:p>
            <a:r>
              <a:rPr lang="en-US" sz="1600" i="1" dirty="0" smtClean="0">
                <a:solidFill>
                  <a:schemeClr val="bg1">
                    <a:lumMod val="50000"/>
                  </a:schemeClr>
                </a:solidFill>
              </a:rPr>
              <a:t>• Application-specific </a:t>
            </a:r>
            <a:r>
              <a:rPr lang="en-US" sz="1600" i="1" dirty="0">
                <a:solidFill>
                  <a:schemeClr val="bg1">
                    <a:lumMod val="50000"/>
                  </a:schemeClr>
                </a:solidFill>
              </a:rPr>
              <a:t>accelerators are being replaced with </a:t>
            </a:r>
            <a:r>
              <a:rPr lang="en-US" sz="1600" i="1" dirty="0" smtClean="0">
                <a:solidFill>
                  <a:schemeClr val="bg1">
                    <a:lumMod val="50000"/>
                  </a:schemeClr>
                </a:solidFill>
              </a:rPr>
              <a:t>more </a:t>
            </a:r>
            <a:r>
              <a:rPr lang="en-US" sz="1600" b="1" i="1" dirty="0" smtClean="0">
                <a:solidFill>
                  <a:schemeClr val="bg1">
                    <a:lumMod val="50000"/>
                  </a:schemeClr>
                </a:solidFill>
              </a:rPr>
              <a:t>programmable </a:t>
            </a:r>
            <a:r>
              <a:rPr lang="en-US" sz="1600" b="1" i="1" dirty="0">
                <a:solidFill>
                  <a:schemeClr val="bg1">
                    <a:lumMod val="50000"/>
                  </a:schemeClr>
                </a:solidFill>
              </a:rPr>
              <a:t>solutions </a:t>
            </a:r>
            <a:r>
              <a:rPr lang="en-US" sz="1600" i="1" dirty="0">
                <a:solidFill>
                  <a:schemeClr val="bg1">
                    <a:lumMod val="50000"/>
                  </a:schemeClr>
                </a:solidFill>
              </a:rPr>
              <a:t>based on </a:t>
            </a:r>
            <a:r>
              <a:rPr lang="en-US" sz="1600" i="1" dirty="0" smtClean="0">
                <a:solidFill>
                  <a:schemeClr val="bg1">
                    <a:lumMod val="50000"/>
                  </a:schemeClr>
                </a:solidFill>
              </a:rPr>
              <a:t>optimized multicore/hybrid processors</a:t>
            </a:r>
          </a:p>
          <a:p>
            <a:r>
              <a:rPr lang="en-US" sz="1600" i="1" dirty="0" smtClean="0">
                <a:solidFill>
                  <a:schemeClr val="bg1">
                    <a:lumMod val="50000"/>
                  </a:schemeClr>
                </a:solidFill>
              </a:rPr>
              <a:t>• Software </a:t>
            </a:r>
            <a:r>
              <a:rPr lang="en-US" sz="1600" i="1" dirty="0">
                <a:solidFill>
                  <a:schemeClr val="bg1">
                    <a:lumMod val="50000"/>
                  </a:schemeClr>
                </a:solidFill>
              </a:rPr>
              <a:t>development for increasingly </a:t>
            </a:r>
            <a:r>
              <a:rPr lang="en-US" sz="1600" b="1" i="1" dirty="0" smtClean="0">
                <a:solidFill>
                  <a:schemeClr val="bg1">
                    <a:lumMod val="50000"/>
                  </a:schemeClr>
                </a:solidFill>
              </a:rPr>
              <a:t>parallel/heterogeneous</a:t>
            </a:r>
            <a:r>
              <a:rPr lang="en-US" sz="1600" i="1" dirty="0" smtClean="0">
                <a:solidFill>
                  <a:schemeClr val="bg1">
                    <a:lumMod val="50000"/>
                  </a:schemeClr>
                </a:solidFill>
              </a:rPr>
              <a:t> platforms </a:t>
            </a:r>
            <a:r>
              <a:rPr lang="en-US" sz="1600" i="1" dirty="0">
                <a:solidFill>
                  <a:schemeClr val="bg1">
                    <a:lumMod val="50000"/>
                  </a:schemeClr>
                </a:solidFill>
              </a:rPr>
              <a:t>is difficult and getting even </a:t>
            </a:r>
            <a:r>
              <a:rPr lang="en-US" sz="1600" i="1" dirty="0" smtClean="0">
                <a:solidFill>
                  <a:schemeClr val="bg1">
                    <a:lumMod val="50000"/>
                  </a:schemeClr>
                </a:solidFill>
              </a:rPr>
              <a:t>worse</a:t>
            </a:r>
          </a:p>
          <a:p>
            <a:endParaRPr lang="en-US" sz="2000" i="1" dirty="0">
              <a:solidFill>
                <a:schemeClr val="bg1">
                  <a:lumMod val="50000"/>
                </a:schemeClr>
              </a:solidFill>
            </a:endParaRPr>
          </a:p>
        </p:txBody>
      </p:sp>
      <p:sp>
        <p:nvSpPr>
          <p:cNvPr id="7" name="Tekstiruutu 6"/>
          <p:cNvSpPr txBox="1"/>
          <p:nvPr/>
        </p:nvSpPr>
        <p:spPr>
          <a:xfrm>
            <a:off x="335609" y="2567513"/>
            <a:ext cx="2220167" cy="3908762"/>
          </a:xfrm>
          <a:prstGeom prst="rect">
            <a:avLst/>
          </a:prstGeom>
          <a:noFill/>
        </p:spPr>
        <p:txBody>
          <a:bodyPr wrap="square" rtlCol="0">
            <a:spAutoFit/>
          </a:bodyPr>
          <a:lstStyle/>
          <a:p>
            <a:r>
              <a:rPr lang="en-US" sz="2000" b="1" dirty="0">
                <a:solidFill>
                  <a:schemeClr val="bg1">
                    <a:lumMod val="50000"/>
                  </a:schemeClr>
                </a:solidFill>
              </a:rPr>
              <a:t>Baseband </a:t>
            </a:r>
            <a:r>
              <a:rPr lang="en-US" sz="2000" b="1" dirty="0" smtClean="0">
                <a:solidFill>
                  <a:schemeClr val="bg1">
                    <a:lumMod val="50000"/>
                  </a:schemeClr>
                </a:solidFill>
              </a:rPr>
              <a:t>HW challenges</a:t>
            </a:r>
          </a:p>
          <a:p>
            <a:r>
              <a:rPr lang="en-US" sz="1600" b="1" i="1" dirty="0" smtClean="0">
                <a:solidFill>
                  <a:schemeClr val="bg1">
                    <a:lumMod val="50000"/>
                  </a:schemeClr>
                </a:solidFill>
              </a:rPr>
              <a:t>• Extreme computational complexity </a:t>
            </a:r>
            <a:r>
              <a:rPr lang="en-US" sz="1600" i="1" dirty="0" smtClean="0">
                <a:solidFill>
                  <a:schemeClr val="bg1">
                    <a:lumMod val="50000"/>
                  </a:schemeClr>
                </a:solidFill>
              </a:rPr>
              <a:t>due to capacity increase and new functionalities</a:t>
            </a:r>
          </a:p>
          <a:p>
            <a:r>
              <a:rPr lang="en-US" sz="1600" b="1" i="1" dirty="0" smtClean="0">
                <a:solidFill>
                  <a:schemeClr val="bg1">
                    <a:lumMod val="50000"/>
                  </a:schemeClr>
                </a:solidFill>
              </a:rPr>
              <a:t>• Huge </a:t>
            </a:r>
            <a:r>
              <a:rPr lang="en-US" sz="1600" b="1" i="1" dirty="0">
                <a:solidFill>
                  <a:schemeClr val="bg1">
                    <a:lumMod val="50000"/>
                  </a:schemeClr>
                </a:solidFill>
              </a:rPr>
              <a:t>amount of simultaneous connections </a:t>
            </a:r>
            <a:r>
              <a:rPr lang="en-US" sz="1600" i="1" dirty="0">
                <a:solidFill>
                  <a:schemeClr val="bg1">
                    <a:lumMod val="50000"/>
                  </a:schemeClr>
                </a:solidFill>
              </a:rPr>
              <a:t>(</a:t>
            </a:r>
            <a:r>
              <a:rPr lang="en-US" sz="1600" i="1" dirty="0" err="1">
                <a:solidFill>
                  <a:schemeClr val="bg1">
                    <a:lumMod val="50000"/>
                  </a:schemeClr>
                </a:solidFill>
              </a:rPr>
              <a:t>IoT</a:t>
            </a:r>
            <a:r>
              <a:rPr lang="en-US" sz="1600" i="1" dirty="0">
                <a:solidFill>
                  <a:schemeClr val="bg1">
                    <a:lumMod val="50000"/>
                  </a:schemeClr>
                </a:solidFill>
              </a:rPr>
              <a:t>, M2M)</a:t>
            </a:r>
          </a:p>
          <a:p>
            <a:r>
              <a:rPr lang="en-US" sz="1600" b="1" i="1" dirty="0" smtClean="0">
                <a:solidFill>
                  <a:schemeClr val="bg1">
                    <a:lumMod val="50000"/>
                  </a:schemeClr>
                </a:solidFill>
              </a:rPr>
              <a:t>• Scalability</a:t>
            </a:r>
            <a:r>
              <a:rPr lang="en-US" sz="1600" i="1" dirty="0" smtClean="0">
                <a:solidFill>
                  <a:schemeClr val="bg1">
                    <a:lumMod val="50000"/>
                  </a:schemeClr>
                </a:solidFill>
              </a:rPr>
              <a:t> </a:t>
            </a:r>
            <a:r>
              <a:rPr lang="en-US" sz="1600" i="1" dirty="0">
                <a:solidFill>
                  <a:schemeClr val="bg1">
                    <a:lumMod val="50000"/>
                  </a:schemeClr>
                </a:solidFill>
              </a:rPr>
              <a:t>(different products) and </a:t>
            </a:r>
            <a:r>
              <a:rPr lang="en-US" sz="1600" b="1" i="1" dirty="0" err="1">
                <a:solidFill>
                  <a:schemeClr val="bg1">
                    <a:lumMod val="50000"/>
                  </a:schemeClr>
                </a:solidFill>
              </a:rPr>
              <a:t>reconfigurability</a:t>
            </a:r>
            <a:r>
              <a:rPr lang="en-US" sz="1600" i="1" dirty="0">
                <a:solidFill>
                  <a:schemeClr val="bg1">
                    <a:lumMod val="50000"/>
                  </a:schemeClr>
                </a:solidFill>
              </a:rPr>
              <a:t> (multiple RAT’s)</a:t>
            </a:r>
          </a:p>
        </p:txBody>
      </p:sp>
      <p:sp>
        <p:nvSpPr>
          <p:cNvPr id="8" name="Tekstiruutu 7"/>
          <p:cNvSpPr txBox="1"/>
          <p:nvPr/>
        </p:nvSpPr>
        <p:spPr>
          <a:xfrm>
            <a:off x="5788602" y="1159494"/>
            <a:ext cx="2916919" cy="5447645"/>
          </a:xfrm>
          <a:prstGeom prst="rect">
            <a:avLst/>
          </a:prstGeom>
          <a:noFill/>
        </p:spPr>
        <p:txBody>
          <a:bodyPr wrap="square" rtlCol="0">
            <a:spAutoFit/>
          </a:bodyPr>
          <a:lstStyle/>
          <a:p>
            <a:r>
              <a:rPr lang="en-US" sz="3600" b="1" dirty="0" smtClean="0">
                <a:solidFill>
                  <a:schemeClr val="bg1">
                    <a:lumMod val="50000"/>
                  </a:schemeClr>
                </a:solidFill>
              </a:rPr>
              <a:t>The cure</a:t>
            </a:r>
            <a:endParaRPr lang="en-US" sz="3600" b="1" dirty="0">
              <a:solidFill>
                <a:schemeClr val="bg1">
                  <a:lumMod val="50000"/>
                </a:schemeClr>
              </a:solidFill>
            </a:endParaRPr>
          </a:p>
          <a:p>
            <a:r>
              <a:rPr lang="en-US" i="1" dirty="0" smtClean="0">
                <a:solidFill>
                  <a:schemeClr val="bg1">
                    <a:lumMod val="50000"/>
                  </a:schemeClr>
                </a:solidFill>
              </a:rPr>
              <a:t>••• </a:t>
            </a:r>
            <a:r>
              <a:rPr lang="en-US" b="1" i="1" dirty="0" smtClean="0">
                <a:solidFill>
                  <a:schemeClr val="bg1">
                    <a:lumMod val="50000"/>
                  </a:schemeClr>
                </a:solidFill>
              </a:rPr>
              <a:t>Hybrid multicore architecture </a:t>
            </a:r>
            <a:r>
              <a:rPr lang="en-US" i="1" dirty="0">
                <a:solidFill>
                  <a:schemeClr val="bg1">
                    <a:lumMod val="50000"/>
                  </a:schemeClr>
                </a:solidFill>
              </a:rPr>
              <a:t>combining the best parts of vector and general purpose </a:t>
            </a:r>
            <a:r>
              <a:rPr lang="en-US" i="1" dirty="0" smtClean="0">
                <a:solidFill>
                  <a:schemeClr val="bg1">
                    <a:lumMod val="50000"/>
                  </a:schemeClr>
                </a:solidFill>
              </a:rPr>
              <a:t>processing</a:t>
            </a:r>
          </a:p>
          <a:p>
            <a:r>
              <a:rPr lang="en-US" i="1" dirty="0" smtClean="0">
                <a:solidFill>
                  <a:schemeClr val="bg1">
                    <a:lumMod val="50000"/>
                  </a:schemeClr>
                </a:solidFill>
              </a:rPr>
              <a:t>••• This core baseband solution enables partners to better </a:t>
            </a:r>
            <a:r>
              <a:rPr lang="en-US" b="1" i="1" dirty="0" smtClean="0">
                <a:solidFill>
                  <a:schemeClr val="bg1">
                    <a:lumMod val="50000"/>
                  </a:schemeClr>
                </a:solidFill>
              </a:rPr>
              <a:t>penetrate to highly competitive 5G markets</a:t>
            </a:r>
            <a:endParaRPr lang="fi-FI" b="1" dirty="0"/>
          </a:p>
        </p:txBody>
      </p:sp>
    </p:spTree>
    <p:extLst>
      <p:ext uri="{BB962C8B-B14F-4D97-AF65-F5344CB8AC3E}">
        <p14:creationId xmlns:p14="http://schemas.microsoft.com/office/powerpoint/2010/main" val="4032734939"/>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DE" dirty="0" smtClean="0"/>
              <a:t>Organisation Profile</a:t>
            </a:r>
            <a:endParaRPr lang="en-GB" dirty="0"/>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3</a:t>
            </a:fld>
            <a:endParaRPr lang="en-GB" altLang="en-US"/>
          </a:p>
        </p:txBody>
      </p:sp>
      <p:sp>
        <p:nvSpPr>
          <p:cNvPr id="5" name="TextBox 4"/>
          <p:cNvSpPr txBox="1"/>
          <p:nvPr/>
        </p:nvSpPr>
        <p:spPr>
          <a:xfrm>
            <a:off x="1115616" y="1268760"/>
            <a:ext cx="4865469" cy="5724644"/>
          </a:xfrm>
          <a:prstGeom prst="rect">
            <a:avLst/>
          </a:prstGeom>
          <a:noFill/>
        </p:spPr>
        <p:txBody>
          <a:bodyPr wrap="square" rtlCol="0">
            <a:spAutoFit/>
          </a:bodyPr>
          <a:lstStyle/>
          <a:p>
            <a:pPr algn="ctr"/>
            <a:r>
              <a:rPr lang="en-GB" sz="1600" b="1" dirty="0" smtClean="0">
                <a:solidFill>
                  <a:srgbClr val="00B0F0"/>
                </a:solidFill>
              </a:rPr>
              <a:t>VTT </a:t>
            </a:r>
            <a:r>
              <a:rPr lang="en-GB" sz="1600" b="1" dirty="0">
                <a:solidFill>
                  <a:srgbClr val="00B0F0"/>
                </a:solidFill>
              </a:rPr>
              <a:t>Technical Research Centre of Finland Ltd is the leading research and technology company in the Nordic countries. We provide expert services for our domestic and international customers and partners, and for both private and public sectors. We use 4,000,000 hours of brainpower a year to develop new technological solutions</a:t>
            </a:r>
            <a:r>
              <a:rPr lang="en-GB" sz="1600" b="1" dirty="0" smtClean="0">
                <a:solidFill>
                  <a:srgbClr val="00B0F0"/>
                </a:solidFill>
              </a:rPr>
              <a:t>.</a:t>
            </a:r>
          </a:p>
          <a:p>
            <a:pPr algn="ctr"/>
            <a:endParaRPr lang="en-GB" sz="2000" b="1" dirty="0">
              <a:solidFill>
                <a:srgbClr val="00B0F0"/>
              </a:solidFill>
            </a:endParaRPr>
          </a:p>
          <a:p>
            <a:pPr marL="0" indent="0">
              <a:buNone/>
            </a:pPr>
            <a:r>
              <a:rPr lang="en-GB" sz="1800" dirty="0"/>
              <a:t>We develop new smart technologies, profitable solutions and innovative services. We cooperate with our customers to produce technology for business and build success and well-being for the benefit of society.</a:t>
            </a:r>
            <a:br>
              <a:rPr lang="en-GB" sz="1800" dirty="0"/>
            </a:br>
            <a:endParaRPr lang="en-GB" sz="1800" dirty="0"/>
          </a:p>
          <a:p>
            <a:pPr marL="0" indent="0">
              <a:buNone/>
            </a:pPr>
            <a:r>
              <a:rPr lang="en-US" sz="1800" dirty="0"/>
              <a:t>VTT is a non-profit </a:t>
            </a:r>
            <a:r>
              <a:rPr lang="en-US" sz="1800" dirty="0" err="1"/>
              <a:t>organisation</a:t>
            </a:r>
            <a:r>
              <a:rPr lang="en-US" sz="1800" dirty="0"/>
              <a:t> and </a:t>
            </a:r>
            <a:r>
              <a:rPr lang="en-GB" sz="1800" dirty="0"/>
              <a:t>a crucial part of Finland's innovation eco-system. VTT operates under the mandate of the Ministry of Employment and the Economy.</a:t>
            </a:r>
          </a:p>
          <a:p>
            <a:pPr algn="ctr"/>
            <a:r>
              <a:rPr lang="en-GB" sz="1800" dirty="0"/>
              <a:t/>
            </a:r>
            <a:br>
              <a:rPr lang="en-GB" sz="1800" dirty="0"/>
            </a:br>
            <a:endParaRPr lang="en-GB" sz="2000" i="1" dirty="0">
              <a:solidFill>
                <a:schemeClr val="bg1">
                  <a:lumMod val="50000"/>
                </a:schemeClr>
              </a:solidFill>
            </a:endParaRPr>
          </a:p>
        </p:txBody>
      </p:sp>
      <p:sp>
        <p:nvSpPr>
          <p:cNvPr id="3" name="Rectangle 2"/>
          <p:cNvSpPr/>
          <p:nvPr/>
        </p:nvSpPr>
        <p:spPr>
          <a:xfrm>
            <a:off x="5580112" y="6623774"/>
            <a:ext cx="2646040" cy="261610"/>
          </a:xfrm>
          <a:prstGeom prst="rect">
            <a:avLst/>
          </a:prstGeom>
        </p:spPr>
        <p:txBody>
          <a:bodyPr wrap="square">
            <a:spAutoFit/>
          </a:bodyPr>
          <a:lstStyle/>
          <a:p>
            <a:r>
              <a:rPr lang="en-GB" sz="1100" dirty="0"/>
              <a:t>Tapio Rautio (VTT), </a:t>
            </a:r>
            <a:r>
              <a:rPr lang="en-GB" sz="1100" dirty="0" smtClean="0"/>
              <a:t>tapio.rautio@vtt.fi</a:t>
            </a:r>
            <a:endParaRPr lang="en-GB" sz="1100" dirty="0"/>
          </a:p>
        </p:txBody>
      </p:sp>
      <p:grpSp>
        <p:nvGrpSpPr>
          <p:cNvPr id="6" name="Group 5"/>
          <p:cNvGrpSpPr>
            <a:grpSpLocks noChangeAspect="1"/>
          </p:cNvGrpSpPr>
          <p:nvPr/>
        </p:nvGrpSpPr>
        <p:grpSpPr>
          <a:xfrm>
            <a:off x="6320478" y="1244734"/>
            <a:ext cx="2823522" cy="2666070"/>
            <a:chOff x="15553" y="178668"/>
            <a:chExt cx="3137247" cy="2962300"/>
          </a:xfrm>
        </p:grpSpPr>
        <p:pic>
          <p:nvPicPr>
            <p:cNvPr id="7" name="Picture 5"/>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5553" y="178668"/>
              <a:ext cx="3080792" cy="2962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Straight Connector 7"/>
            <p:cNvCxnSpPr/>
            <p:nvPr/>
          </p:nvCxnSpPr>
          <p:spPr bwMode="auto">
            <a:xfrm>
              <a:off x="72008" y="1659818"/>
              <a:ext cx="3080792" cy="0"/>
            </a:xfrm>
            <a:prstGeom prst="line">
              <a:avLst/>
            </a:prstGeom>
            <a:solidFill>
              <a:schemeClr val="accent1"/>
            </a:solidFill>
            <a:ln w="28575" cap="flat" cmpd="sng" algn="ctr">
              <a:solidFill>
                <a:schemeClr val="bg1"/>
              </a:solidFill>
              <a:prstDash val="solid"/>
              <a:round/>
              <a:headEnd type="none" w="med" len="med"/>
              <a:tailEnd type="none" w="med" len="med"/>
            </a:ln>
            <a:effectLst/>
          </p:spPr>
        </p:cxn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926" y="2080789"/>
              <a:ext cx="1380046" cy="86454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865926" y="2155503"/>
              <a:ext cx="1380046" cy="769441"/>
            </a:xfrm>
            <a:prstGeom prst="rect">
              <a:avLst/>
            </a:prstGeom>
          </p:spPr>
          <p:txBody>
            <a:bodyPr wrap="square">
              <a:spAutoFit/>
            </a:bodyPr>
            <a:lstStyle/>
            <a:p>
              <a:pPr algn="ctr" eaLnBrk="0" fontAlgn="base" hangingPunct="0">
                <a:spcBef>
                  <a:spcPct val="0"/>
                </a:spcBef>
                <a:spcAft>
                  <a:spcPct val="0"/>
                </a:spcAft>
              </a:pPr>
              <a:r>
                <a:rPr lang="en-GB" sz="1100" b="1" dirty="0">
                  <a:solidFill>
                    <a:srgbClr val="0070C0"/>
                  </a:solidFill>
                </a:rPr>
                <a:t>OF FINNISH INNOVATIONS </a:t>
              </a:r>
              <a:br>
                <a:rPr lang="en-GB" sz="1100" b="1" dirty="0">
                  <a:solidFill>
                    <a:srgbClr val="0070C0"/>
                  </a:solidFill>
                </a:rPr>
              </a:br>
              <a:r>
                <a:rPr lang="en-GB" sz="1100" dirty="0">
                  <a:solidFill>
                    <a:srgbClr val="000000"/>
                  </a:solidFill>
                </a:rPr>
                <a:t>include VTT </a:t>
              </a:r>
              <a:br>
                <a:rPr lang="en-GB" sz="1100" dirty="0">
                  <a:solidFill>
                    <a:srgbClr val="000000"/>
                  </a:solidFill>
                </a:rPr>
              </a:br>
              <a:r>
                <a:rPr lang="en-GB" sz="1100" dirty="0">
                  <a:solidFill>
                    <a:srgbClr val="000000"/>
                  </a:solidFill>
                </a:rPr>
                <a:t>expertise. (* </a:t>
              </a:r>
            </a:p>
          </p:txBody>
        </p:sp>
      </p:grpSp>
      <p:sp>
        <p:nvSpPr>
          <p:cNvPr id="11" name="TextBox 10"/>
          <p:cNvSpPr txBox="1"/>
          <p:nvPr/>
        </p:nvSpPr>
        <p:spPr>
          <a:xfrm>
            <a:off x="6063707" y="3950176"/>
            <a:ext cx="3056378" cy="2308324"/>
          </a:xfrm>
          <a:prstGeom prst="rect">
            <a:avLst/>
          </a:prstGeom>
          <a:noFill/>
        </p:spPr>
        <p:txBody>
          <a:bodyPr wrap="square" rtlCol="0">
            <a:spAutoFit/>
          </a:bodyPr>
          <a:lstStyle/>
          <a:p>
            <a:pPr marL="342900" indent="-342900" eaLnBrk="0" hangingPunct="0">
              <a:buFont typeface="Arial" panose="020B0604020202020204" pitchFamily="34" charset="0"/>
              <a:buChar char="•"/>
            </a:pPr>
            <a:r>
              <a:rPr lang="en-GB" sz="1800" kern="0" dirty="0">
                <a:solidFill>
                  <a:srgbClr val="000000"/>
                </a:solidFill>
              </a:rPr>
              <a:t>Turnover 277 M€ </a:t>
            </a:r>
            <a:br>
              <a:rPr lang="en-GB" sz="1800" kern="0" dirty="0">
                <a:solidFill>
                  <a:srgbClr val="000000"/>
                </a:solidFill>
              </a:rPr>
            </a:br>
            <a:r>
              <a:rPr lang="en-GB" sz="1200" kern="0" dirty="0">
                <a:solidFill>
                  <a:srgbClr val="000000"/>
                </a:solidFill>
              </a:rPr>
              <a:t>(VTT Group 2014), </a:t>
            </a:r>
            <a:r>
              <a:rPr lang="en-GB" sz="1800" kern="0" dirty="0">
                <a:solidFill>
                  <a:srgbClr val="000000"/>
                </a:solidFill>
              </a:rPr>
              <a:t>personnel 2,600 </a:t>
            </a:r>
            <a:r>
              <a:rPr lang="en-GB" sz="1200" kern="0" dirty="0">
                <a:solidFill>
                  <a:srgbClr val="000000"/>
                </a:solidFill>
              </a:rPr>
              <a:t>(VTT Group 1.1.2015 </a:t>
            </a:r>
            <a:r>
              <a:rPr lang="en-GB" sz="1200" kern="0" dirty="0" smtClean="0">
                <a:solidFill>
                  <a:srgbClr val="000000"/>
                </a:solidFill>
              </a:rPr>
              <a:t>)</a:t>
            </a:r>
          </a:p>
          <a:p>
            <a:pPr marL="342900" indent="-342900" eaLnBrk="0" hangingPunct="0">
              <a:buFont typeface="Arial" panose="020B0604020202020204" pitchFamily="34" charset="0"/>
              <a:buChar char="•"/>
            </a:pPr>
            <a:r>
              <a:rPr lang="en-GB" sz="1800" kern="0" dirty="0" smtClean="0">
                <a:solidFill>
                  <a:srgbClr val="000000"/>
                </a:solidFill>
              </a:rPr>
              <a:t>Unique </a:t>
            </a:r>
            <a:r>
              <a:rPr lang="en-GB" sz="1800" kern="0" dirty="0">
                <a:solidFill>
                  <a:srgbClr val="000000"/>
                </a:solidFill>
              </a:rPr>
              <a:t>research and testing </a:t>
            </a:r>
            <a:r>
              <a:rPr lang="en-GB" sz="1800" kern="0" dirty="0" smtClean="0">
                <a:solidFill>
                  <a:srgbClr val="000000"/>
                </a:solidFill>
              </a:rPr>
              <a:t>infrastructure</a:t>
            </a:r>
          </a:p>
          <a:p>
            <a:pPr marL="342900" indent="-342900" eaLnBrk="0" hangingPunct="0">
              <a:buFont typeface="Arial" panose="020B0604020202020204" pitchFamily="34" charset="0"/>
              <a:buChar char="•"/>
            </a:pPr>
            <a:r>
              <a:rPr lang="en-GB" sz="1800" kern="0" dirty="0" smtClean="0">
                <a:solidFill>
                  <a:srgbClr val="000000"/>
                </a:solidFill>
              </a:rPr>
              <a:t>Wide </a:t>
            </a:r>
            <a:r>
              <a:rPr lang="en-GB" sz="1800" kern="0" dirty="0">
                <a:solidFill>
                  <a:srgbClr val="000000"/>
                </a:solidFill>
              </a:rPr>
              <a:t>national and international cooperation </a:t>
            </a:r>
            <a:r>
              <a:rPr lang="en-GB" sz="1800" kern="0" dirty="0" smtClean="0">
                <a:solidFill>
                  <a:srgbClr val="000000"/>
                </a:solidFill>
              </a:rPr>
              <a:t>network</a:t>
            </a:r>
            <a:endParaRPr lang="en-GB" sz="1800" kern="0" dirty="0">
              <a:solidFill>
                <a:srgbClr val="000000"/>
              </a:solidFill>
            </a:endParaRPr>
          </a:p>
        </p:txBody>
      </p:sp>
      <p:sp>
        <p:nvSpPr>
          <p:cNvPr id="12" name="TextBox 11"/>
          <p:cNvSpPr txBox="1"/>
          <p:nvPr/>
        </p:nvSpPr>
        <p:spPr>
          <a:xfrm>
            <a:off x="6069105" y="6208275"/>
            <a:ext cx="3161891" cy="830997"/>
          </a:xfrm>
          <a:prstGeom prst="rect">
            <a:avLst/>
          </a:prstGeom>
          <a:noFill/>
        </p:spPr>
        <p:txBody>
          <a:bodyPr wrap="none" rtlCol="0">
            <a:spAutoFit/>
          </a:bodyPr>
          <a:lstStyle/>
          <a:p>
            <a:r>
              <a:rPr lang="en-GB" sz="1200" dirty="0">
                <a:solidFill>
                  <a:srgbClr val="000000"/>
                </a:solidFill>
              </a:rPr>
              <a:t>*) Source: Roles, effectiveness, and impact </a:t>
            </a:r>
            <a:endParaRPr lang="en-GB" sz="1200" dirty="0" smtClean="0">
              <a:solidFill>
                <a:srgbClr val="000000"/>
              </a:solidFill>
            </a:endParaRPr>
          </a:p>
          <a:p>
            <a:r>
              <a:rPr lang="en-GB" sz="1200" dirty="0" smtClean="0">
                <a:solidFill>
                  <a:srgbClr val="000000"/>
                </a:solidFill>
              </a:rPr>
              <a:t>of </a:t>
            </a:r>
            <a:r>
              <a:rPr lang="en-GB" sz="1200" dirty="0">
                <a:solidFill>
                  <a:srgbClr val="000000"/>
                </a:solidFill>
              </a:rPr>
              <a:t>VTT, VTT &amp; </a:t>
            </a:r>
            <a:r>
              <a:rPr lang="en-GB" sz="1200" dirty="0" err="1">
                <a:solidFill>
                  <a:srgbClr val="000000"/>
                </a:solidFill>
              </a:rPr>
              <a:t>Technopolis</a:t>
            </a:r>
            <a:r>
              <a:rPr lang="en-GB" sz="1200" dirty="0">
                <a:solidFill>
                  <a:srgbClr val="000000"/>
                </a:solidFill>
              </a:rPr>
              <a:t> Group, 2013. </a:t>
            </a:r>
          </a:p>
          <a:p>
            <a:endParaRPr lang="fi-FI" dirty="0"/>
          </a:p>
        </p:txBody>
      </p:sp>
      <p:pic>
        <p:nvPicPr>
          <p:cNvPr id="13" name="Picture 11"/>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7202778" y="2272957"/>
            <a:ext cx="1008112" cy="6096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35639246"/>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Proposal Introduction (1)</a:t>
            </a:r>
            <a:endParaRPr lang="en-GB" dirty="0"/>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4</a:t>
            </a:fld>
            <a:endParaRPr lang="en-GB" altLang="en-US"/>
          </a:p>
        </p:txBody>
      </p:sp>
      <p:sp>
        <p:nvSpPr>
          <p:cNvPr id="5" name="TextBox 4"/>
          <p:cNvSpPr txBox="1"/>
          <p:nvPr/>
        </p:nvSpPr>
        <p:spPr>
          <a:xfrm>
            <a:off x="611188" y="1556792"/>
            <a:ext cx="4824908" cy="5139869"/>
          </a:xfrm>
          <a:prstGeom prst="rect">
            <a:avLst/>
          </a:prstGeom>
          <a:noFill/>
        </p:spPr>
        <p:txBody>
          <a:bodyPr wrap="square" rtlCol="0">
            <a:spAutoFit/>
          </a:bodyPr>
          <a:lstStyle/>
          <a:p>
            <a:r>
              <a:rPr lang="en-US" sz="2000" b="1" dirty="0" smtClean="0">
                <a:solidFill>
                  <a:schemeClr val="bg1">
                    <a:lumMod val="50000"/>
                  </a:schemeClr>
                </a:solidFill>
              </a:rPr>
              <a:t>Vision and motivation</a:t>
            </a:r>
            <a:endParaRPr lang="en-US" sz="2000" i="1" dirty="0" smtClean="0">
              <a:solidFill>
                <a:schemeClr val="bg1">
                  <a:lumMod val="50000"/>
                </a:schemeClr>
              </a:solidFill>
            </a:endParaRPr>
          </a:p>
          <a:p>
            <a:pPr marL="285750" indent="-285750">
              <a:buFont typeface="Arial" panose="020B0604020202020204" pitchFamily="34" charset="0"/>
              <a:buChar char="•"/>
            </a:pPr>
            <a:r>
              <a:rPr lang="en-US" sz="1600" i="1" dirty="0" smtClean="0">
                <a:solidFill>
                  <a:schemeClr val="bg1">
                    <a:lumMod val="50000"/>
                  </a:schemeClr>
                </a:solidFill>
              </a:rPr>
              <a:t>Optimized hybrid </a:t>
            </a:r>
            <a:r>
              <a:rPr lang="en-US" sz="1600" i="1" dirty="0">
                <a:solidFill>
                  <a:schemeClr val="bg1">
                    <a:lumMod val="50000"/>
                  </a:schemeClr>
                </a:solidFill>
              </a:rPr>
              <a:t>multicore architecture </a:t>
            </a:r>
            <a:r>
              <a:rPr lang="en-US" sz="1600" i="1" dirty="0" smtClean="0">
                <a:solidFill>
                  <a:schemeClr val="bg1">
                    <a:lumMod val="50000"/>
                  </a:schemeClr>
                </a:solidFill>
              </a:rPr>
              <a:t>can address the performance/energy and programmability/flexibility challenges of introduced by 5G baseband processing and new demanding use cases</a:t>
            </a:r>
          </a:p>
          <a:p>
            <a:pPr marL="285750" indent="-285750">
              <a:buFont typeface="Arial" panose="020B0604020202020204" pitchFamily="34" charset="0"/>
              <a:buChar char="•"/>
            </a:pPr>
            <a:r>
              <a:rPr lang="en-US" sz="1600" i="1" dirty="0" smtClean="0">
                <a:solidFill>
                  <a:schemeClr val="bg1">
                    <a:lumMod val="50000"/>
                  </a:schemeClr>
                </a:solidFill>
              </a:rPr>
              <a:t>The proposed technology raises the level of abstraction of parallel programming making implementation more manageable, easier to debug and migrate to new HW.</a:t>
            </a:r>
            <a:endParaRPr lang="en-US" sz="1600" i="1" dirty="0">
              <a:solidFill>
                <a:schemeClr val="bg1">
                  <a:lumMod val="50000"/>
                </a:schemeClr>
              </a:solidFill>
            </a:endParaRPr>
          </a:p>
          <a:p>
            <a:endParaRPr lang="en-US" sz="1600" i="1" dirty="0" smtClean="0">
              <a:solidFill>
                <a:schemeClr val="bg1">
                  <a:lumMod val="50000"/>
                </a:schemeClr>
              </a:solidFill>
            </a:endParaRPr>
          </a:p>
          <a:p>
            <a:r>
              <a:rPr lang="en-US" sz="2000" b="1" dirty="0" smtClean="0">
                <a:solidFill>
                  <a:schemeClr val="bg1">
                    <a:lumMod val="50000"/>
                  </a:schemeClr>
                </a:solidFill>
              </a:rPr>
              <a:t>Content</a:t>
            </a:r>
            <a:endParaRPr lang="en-US" sz="2000" i="1" dirty="0">
              <a:solidFill>
                <a:schemeClr val="bg1">
                  <a:lumMod val="50000"/>
                </a:schemeClr>
              </a:solidFill>
            </a:endParaRPr>
          </a:p>
          <a:p>
            <a:pPr marL="342900" indent="-342900">
              <a:buAutoNum type="arabicPeriod"/>
            </a:pPr>
            <a:r>
              <a:rPr lang="en-US" sz="1600" i="1" dirty="0" smtClean="0">
                <a:solidFill>
                  <a:schemeClr val="bg1">
                    <a:lumMod val="50000"/>
                  </a:schemeClr>
                </a:solidFill>
              </a:rPr>
              <a:t>Requirement specifications for the architecture</a:t>
            </a:r>
          </a:p>
          <a:p>
            <a:pPr marL="342900" indent="-342900">
              <a:buAutoNum type="arabicPeriod"/>
            </a:pPr>
            <a:r>
              <a:rPr lang="en-US" sz="1600" i="1" dirty="0" smtClean="0">
                <a:solidFill>
                  <a:schemeClr val="bg1">
                    <a:lumMod val="50000"/>
                  </a:schemeClr>
                </a:solidFill>
              </a:rPr>
              <a:t>Architecture and methodology optimization</a:t>
            </a:r>
          </a:p>
          <a:p>
            <a:pPr marL="342900" indent="-342900">
              <a:buAutoNum type="arabicPeriod"/>
            </a:pPr>
            <a:r>
              <a:rPr lang="en-US" sz="1600" i="1" dirty="0" smtClean="0">
                <a:solidFill>
                  <a:schemeClr val="bg1">
                    <a:lumMod val="50000"/>
                  </a:schemeClr>
                </a:solidFill>
              </a:rPr>
              <a:t>Architecture modelling (and FPGA implementation) &amp; </a:t>
            </a:r>
            <a:r>
              <a:rPr lang="en-US" sz="1600" i="1" dirty="0" err="1" smtClean="0">
                <a:solidFill>
                  <a:schemeClr val="bg1">
                    <a:lumMod val="50000"/>
                  </a:schemeClr>
                </a:solidFill>
              </a:rPr>
              <a:t>PoC</a:t>
            </a:r>
            <a:r>
              <a:rPr lang="en-US" sz="1600" i="1" dirty="0" smtClean="0">
                <a:solidFill>
                  <a:schemeClr val="bg1">
                    <a:lumMod val="50000"/>
                  </a:schemeClr>
                </a:solidFill>
              </a:rPr>
              <a:t> prototype building</a:t>
            </a:r>
          </a:p>
          <a:p>
            <a:pPr marL="342900" indent="-342900">
              <a:buAutoNum type="arabicPeriod"/>
            </a:pPr>
            <a:r>
              <a:rPr lang="en-US" sz="1600" i="1" dirty="0" smtClean="0">
                <a:solidFill>
                  <a:schemeClr val="bg1">
                    <a:lumMod val="50000"/>
                  </a:schemeClr>
                </a:solidFill>
              </a:rPr>
              <a:t>Implementation </a:t>
            </a:r>
            <a:r>
              <a:rPr lang="en-US" sz="1600" i="1" dirty="0">
                <a:solidFill>
                  <a:schemeClr val="bg1">
                    <a:lumMod val="50000"/>
                  </a:schemeClr>
                </a:solidFill>
              </a:rPr>
              <a:t>of </a:t>
            </a:r>
            <a:r>
              <a:rPr lang="en-US" sz="1600" i="1" dirty="0" smtClean="0">
                <a:solidFill>
                  <a:schemeClr val="bg1">
                    <a:lumMod val="50000"/>
                  </a:schemeClr>
                </a:solidFill>
              </a:rPr>
              <a:t>target functionalities </a:t>
            </a:r>
            <a:r>
              <a:rPr lang="en-US" sz="1600" i="1" dirty="0">
                <a:solidFill>
                  <a:schemeClr val="bg1">
                    <a:lumMod val="50000"/>
                  </a:schemeClr>
                </a:solidFill>
              </a:rPr>
              <a:t>on </a:t>
            </a:r>
            <a:r>
              <a:rPr lang="en-US" sz="1600" i="1" dirty="0" err="1" smtClean="0">
                <a:solidFill>
                  <a:schemeClr val="bg1">
                    <a:lumMod val="50000"/>
                  </a:schemeClr>
                </a:solidFill>
              </a:rPr>
              <a:t>PoC</a:t>
            </a:r>
            <a:endParaRPr lang="en-GB" sz="1600" i="1" dirty="0">
              <a:solidFill>
                <a:schemeClr val="bg1">
                  <a:lumMod val="50000"/>
                </a:schemeClr>
              </a:solidFill>
            </a:endParaRPr>
          </a:p>
          <a:p>
            <a:pPr marL="342900" indent="-342900">
              <a:buAutoNum type="arabicPeriod"/>
            </a:pPr>
            <a:r>
              <a:rPr lang="en-US" sz="1600" i="1" dirty="0" smtClean="0">
                <a:solidFill>
                  <a:schemeClr val="bg1">
                    <a:lumMod val="50000"/>
                  </a:schemeClr>
                </a:solidFill>
              </a:rPr>
              <a:t>Evaluation </a:t>
            </a:r>
            <a:r>
              <a:rPr lang="en-US" sz="1600" i="1" dirty="0">
                <a:solidFill>
                  <a:schemeClr val="bg1">
                    <a:lumMod val="50000"/>
                  </a:schemeClr>
                </a:solidFill>
              </a:rPr>
              <a:t>of the </a:t>
            </a:r>
            <a:r>
              <a:rPr lang="en-US" sz="1600" i="1" dirty="0" smtClean="0">
                <a:solidFill>
                  <a:schemeClr val="bg1">
                    <a:lumMod val="50000"/>
                  </a:schemeClr>
                </a:solidFill>
              </a:rPr>
              <a:t>architecture (performance, energy efficiency, flexibility)</a:t>
            </a:r>
          </a:p>
          <a:p>
            <a:pPr marL="342900" indent="-342900">
              <a:buAutoNum type="arabicPeriod"/>
            </a:pPr>
            <a:r>
              <a:rPr lang="en-US" sz="1600" i="1" dirty="0" smtClean="0">
                <a:solidFill>
                  <a:schemeClr val="bg1">
                    <a:lumMod val="50000"/>
                  </a:schemeClr>
                </a:solidFill>
              </a:rPr>
              <a:t>Supportive actions (marketing, exploitation)</a:t>
            </a:r>
          </a:p>
        </p:txBody>
      </p:sp>
      <p:sp>
        <p:nvSpPr>
          <p:cNvPr id="6" name="Rectangle 5"/>
          <p:cNvSpPr/>
          <p:nvPr/>
        </p:nvSpPr>
        <p:spPr>
          <a:xfrm>
            <a:off x="5580112" y="6623774"/>
            <a:ext cx="2646040" cy="261610"/>
          </a:xfrm>
          <a:prstGeom prst="rect">
            <a:avLst/>
          </a:prstGeom>
        </p:spPr>
        <p:txBody>
          <a:bodyPr wrap="square">
            <a:spAutoFit/>
          </a:bodyPr>
          <a:lstStyle/>
          <a:p>
            <a:r>
              <a:rPr lang="en-GB" sz="1100" dirty="0"/>
              <a:t>Tapio Rautio (VTT), </a:t>
            </a:r>
            <a:r>
              <a:rPr lang="en-GB" sz="1100" dirty="0" smtClean="0"/>
              <a:t>tapio.rautio@vtt.fi</a:t>
            </a:r>
            <a:endParaRPr lang="en-GB" sz="1100" dirty="0"/>
          </a:p>
        </p:txBody>
      </p:sp>
      <p:pic>
        <p:nvPicPr>
          <p:cNvPr id="7" name="Picture 6"/>
          <p:cNvPicPr>
            <a:picLocks noChangeAspect="1"/>
          </p:cNvPicPr>
          <p:nvPr/>
        </p:nvPicPr>
        <p:blipFill>
          <a:blip r:embed="rId2"/>
          <a:stretch>
            <a:fillRect/>
          </a:stretch>
        </p:blipFill>
        <p:spPr>
          <a:xfrm>
            <a:off x="5436096" y="2249486"/>
            <a:ext cx="3600400" cy="3754480"/>
          </a:xfrm>
          <a:prstGeom prst="rect">
            <a:avLst/>
          </a:prstGeom>
        </p:spPr>
      </p:pic>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Proposal Introduction (2)</a:t>
            </a:r>
            <a:endParaRPr lang="en-GB" dirty="0"/>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5</a:t>
            </a:fld>
            <a:endParaRPr lang="en-GB" altLang="en-US"/>
          </a:p>
        </p:txBody>
      </p:sp>
      <p:sp>
        <p:nvSpPr>
          <p:cNvPr id="5" name="TextBox 4"/>
          <p:cNvSpPr txBox="1"/>
          <p:nvPr/>
        </p:nvSpPr>
        <p:spPr>
          <a:xfrm>
            <a:off x="1331640" y="1305274"/>
            <a:ext cx="7293124" cy="5324535"/>
          </a:xfrm>
          <a:prstGeom prst="rect">
            <a:avLst/>
          </a:prstGeom>
          <a:noFill/>
        </p:spPr>
        <p:txBody>
          <a:bodyPr wrap="square" rtlCol="0">
            <a:spAutoFit/>
          </a:bodyPr>
          <a:lstStyle/>
          <a:p>
            <a:r>
              <a:rPr lang="en-US" sz="2000" b="1" dirty="0" smtClean="0">
                <a:solidFill>
                  <a:schemeClr val="bg1">
                    <a:lumMod val="50000"/>
                  </a:schemeClr>
                </a:solidFill>
              </a:rPr>
              <a:t>Outcome</a:t>
            </a:r>
            <a:endParaRPr lang="en-GB" sz="2000" i="1" dirty="0">
              <a:solidFill>
                <a:schemeClr val="bg1">
                  <a:lumMod val="50000"/>
                </a:schemeClr>
              </a:solidFill>
            </a:endParaRPr>
          </a:p>
          <a:p>
            <a:pPr marL="342900" indent="-342900">
              <a:buFont typeface="Arial" panose="020B0604020202020204" pitchFamily="34" charset="0"/>
              <a:buChar char="•"/>
            </a:pPr>
            <a:r>
              <a:rPr lang="en-GB" sz="2000" i="1" dirty="0" smtClean="0">
                <a:solidFill>
                  <a:schemeClr val="bg1">
                    <a:lumMod val="50000"/>
                  </a:schemeClr>
                </a:solidFill>
              </a:rPr>
              <a:t>Optimized baseband architecture for the selected use cases</a:t>
            </a:r>
          </a:p>
          <a:p>
            <a:pPr marL="342900" indent="-342900">
              <a:buFont typeface="Arial" panose="020B0604020202020204" pitchFamily="34" charset="0"/>
              <a:buChar char="•"/>
            </a:pPr>
            <a:r>
              <a:rPr lang="en-GB" sz="2000" i="1" dirty="0" err="1" smtClean="0">
                <a:solidFill>
                  <a:schemeClr val="bg1">
                    <a:lumMod val="50000"/>
                  </a:schemeClr>
                </a:solidFill>
              </a:rPr>
              <a:t>PoC</a:t>
            </a:r>
            <a:r>
              <a:rPr lang="en-GB" sz="2000" i="1" dirty="0" smtClean="0">
                <a:solidFill>
                  <a:schemeClr val="bg1">
                    <a:lumMod val="50000"/>
                  </a:schemeClr>
                </a:solidFill>
              </a:rPr>
              <a:t>, related methodology</a:t>
            </a:r>
          </a:p>
          <a:p>
            <a:pPr marL="342900" indent="-342900">
              <a:buFont typeface="Arial" panose="020B0604020202020204" pitchFamily="34" charset="0"/>
              <a:buChar char="•"/>
            </a:pPr>
            <a:r>
              <a:rPr lang="en-GB" sz="2000" i="1" dirty="0" smtClean="0">
                <a:solidFill>
                  <a:schemeClr val="bg1">
                    <a:lumMod val="50000"/>
                  </a:schemeClr>
                </a:solidFill>
              </a:rPr>
              <a:t>Architecture evaluation (performance, energy eff., flexibility)</a:t>
            </a:r>
          </a:p>
          <a:p>
            <a:r>
              <a:rPr lang="en-US" sz="2000" b="1" dirty="0" smtClean="0">
                <a:solidFill>
                  <a:schemeClr val="bg1">
                    <a:lumMod val="50000"/>
                  </a:schemeClr>
                </a:solidFill>
              </a:rPr>
              <a:t>Impact</a:t>
            </a:r>
            <a:endParaRPr lang="en-GB" sz="2000" i="1" dirty="0" smtClean="0">
              <a:solidFill>
                <a:schemeClr val="bg1">
                  <a:lumMod val="50000"/>
                </a:schemeClr>
              </a:solidFill>
            </a:endParaRPr>
          </a:p>
          <a:p>
            <a:pPr marL="342900" indent="-342900">
              <a:buFont typeface="Arial" panose="020B0604020202020204" pitchFamily="34" charset="0"/>
              <a:buChar char="•"/>
            </a:pPr>
            <a:r>
              <a:rPr lang="en-GB" sz="2000" i="1" dirty="0" smtClean="0">
                <a:solidFill>
                  <a:schemeClr val="bg1">
                    <a:lumMod val="50000"/>
                  </a:schemeClr>
                </a:solidFill>
              </a:rPr>
              <a:t>The core building block/architecture for scalable and flexible baseband for 5G enforcing partners’ penetration to highly competitive emerging markets</a:t>
            </a:r>
          </a:p>
          <a:p>
            <a:pPr marL="342900" indent="-342900">
              <a:buFont typeface="Arial" panose="020B0604020202020204" pitchFamily="34" charset="0"/>
              <a:buChar char="•"/>
            </a:pPr>
            <a:r>
              <a:rPr lang="en-GB" sz="2000" i="1" dirty="0" smtClean="0">
                <a:solidFill>
                  <a:schemeClr val="bg1">
                    <a:lumMod val="50000"/>
                  </a:schemeClr>
                </a:solidFill>
              </a:rPr>
              <a:t>Higher quality communication solutions for EU citizens via better support for </a:t>
            </a:r>
            <a:r>
              <a:rPr lang="en-GB" sz="2000" i="1" dirty="0" err="1" smtClean="0">
                <a:solidFill>
                  <a:schemeClr val="bg1">
                    <a:lumMod val="50000"/>
                  </a:schemeClr>
                </a:solidFill>
              </a:rPr>
              <a:t>IoT</a:t>
            </a:r>
            <a:r>
              <a:rPr lang="en-GB" sz="2000" i="1" dirty="0" smtClean="0">
                <a:solidFill>
                  <a:schemeClr val="bg1">
                    <a:lumMod val="50000"/>
                  </a:schemeClr>
                </a:solidFill>
              </a:rPr>
              <a:t>, M2M and crowded communication schemes</a:t>
            </a:r>
          </a:p>
          <a:p>
            <a:r>
              <a:rPr lang="en-US" sz="2000" b="1" dirty="0">
                <a:solidFill>
                  <a:schemeClr val="bg1">
                    <a:lumMod val="50000"/>
                  </a:schemeClr>
                </a:solidFill>
              </a:rPr>
              <a:t>Schedule</a:t>
            </a:r>
            <a:endParaRPr lang="en-GB" sz="2000" i="1" dirty="0" smtClean="0">
              <a:solidFill>
                <a:schemeClr val="bg1">
                  <a:lumMod val="50000"/>
                </a:schemeClr>
              </a:solidFill>
            </a:endParaRPr>
          </a:p>
          <a:p>
            <a:pPr marL="342900" indent="-342900">
              <a:buFont typeface="Arial" panose="020B0604020202020204" pitchFamily="34" charset="0"/>
              <a:buChar char="•"/>
            </a:pPr>
            <a:r>
              <a:rPr lang="en-GB" sz="2000" i="1" dirty="0" smtClean="0">
                <a:solidFill>
                  <a:schemeClr val="bg1">
                    <a:lumMod val="50000"/>
                  </a:schemeClr>
                </a:solidFill>
              </a:rPr>
              <a:t>December 2016	Core consortium/partner seeking</a:t>
            </a:r>
          </a:p>
          <a:p>
            <a:pPr marL="342900" indent="-342900">
              <a:buFont typeface="Arial" panose="020B0604020202020204" pitchFamily="34" charset="0"/>
              <a:buChar char="•"/>
            </a:pPr>
            <a:r>
              <a:rPr lang="en-GB" sz="2000" i="1" dirty="0" smtClean="0">
                <a:solidFill>
                  <a:schemeClr val="bg1">
                    <a:lumMod val="50000"/>
                  </a:schemeClr>
                </a:solidFill>
              </a:rPr>
              <a:t>January 2017 -	Proposal writing</a:t>
            </a:r>
          </a:p>
          <a:p>
            <a:pPr marL="342900" indent="-342900">
              <a:buFont typeface="Arial" panose="020B0604020202020204" pitchFamily="34" charset="0"/>
              <a:buChar char="•"/>
            </a:pPr>
            <a:r>
              <a:rPr lang="en-GB" sz="2000" i="1" dirty="0" smtClean="0">
                <a:solidFill>
                  <a:schemeClr val="bg1">
                    <a:lumMod val="50000"/>
                  </a:schemeClr>
                </a:solidFill>
              </a:rPr>
              <a:t>Spring 2017		Submission</a:t>
            </a:r>
          </a:p>
          <a:p>
            <a:pPr marL="342900" indent="-342900">
              <a:buFont typeface="Arial" panose="020B0604020202020204" pitchFamily="34" charset="0"/>
              <a:buChar char="•"/>
            </a:pPr>
            <a:r>
              <a:rPr lang="en-GB" sz="2000" i="1" dirty="0" smtClean="0">
                <a:solidFill>
                  <a:schemeClr val="bg1">
                    <a:lumMod val="50000"/>
                  </a:schemeClr>
                </a:solidFill>
              </a:rPr>
              <a:t>Summer 2017	CELTIC Plus label</a:t>
            </a:r>
          </a:p>
          <a:p>
            <a:pPr marL="342900" indent="-342900">
              <a:buFont typeface="Arial" panose="020B0604020202020204" pitchFamily="34" charset="0"/>
              <a:buChar char="•"/>
            </a:pPr>
            <a:r>
              <a:rPr lang="en-GB" sz="2000" i="1" dirty="0" smtClean="0">
                <a:solidFill>
                  <a:schemeClr val="bg1">
                    <a:lumMod val="50000"/>
                  </a:schemeClr>
                </a:solidFill>
              </a:rPr>
              <a:t>Late 2017		Project start, duration 3 years</a:t>
            </a:r>
          </a:p>
        </p:txBody>
      </p:sp>
      <p:sp>
        <p:nvSpPr>
          <p:cNvPr id="6" name="Rectangle 5"/>
          <p:cNvSpPr/>
          <p:nvPr/>
        </p:nvSpPr>
        <p:spPr>
          <a:xfrm>
            <a:off x="5580112" y="6623774"/>
            <a:ext cx="2646040" cy="261610"/>
          </a:xfrm>
          <a:prstGeom prst="rect">
            <a:avLst/>
          </a:prstGeom>
        </p:spPr>
        <p:txBody>
          <a:bodyPr wrap="square">
            <a:spAutoFit/>
          </a:bodyPr>
          <a:lstStyle/>
          <a:p>
            <a:r>
              <a:rPr lang="en-GB" sz="1100" dirty="0"/>
              <a:t>Tapio Rautio (VTT), </a:t>
            </a:r>
            <a:r>
              <a:rPr lang="en-GB" sz="1100" dirty="0" smtClean="0"/>
              <a:t>tapio.rautio@vtt.fi</a:t>
            </a:r>
            <a:endParaRPr lang="en-GB" sz="1100" dirty="0"/>
          </a:p>
        </p:txBody>
      </p:sp>
    </p:spTree>
    <p:extLst>
      <p:ext uri="{BB962C8B-B14F-4D97-AF65-F5344CB8AC3E}">
        <p14:creationId xmlns:p14="http://schemas.microsoft.com/office/powerpoint/2010/main" val="3239176511"/>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Partners</a:t>
            </a:r>
            <a:endParaRPr lang="en-GB" dirty="0"/>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6</a:t>
            </a:fld>
            <a:endParaRPr lang="en-GB" altLang="en-US"/>
          </a:p>
        </p:txBody>
      </p:sp>
      <p:sp>
        <p:nvSpPr>
          <p:cNvPr id="5" name="TextBox 4"/>
          <p:cNvSpPr txBox="1"/>
          <p:nvPr/>
        </p:nvSpPr>
        <p:spPr>
          <a:xfrm>
            <a:off x="1331640" y="1280954"/>
            <a:ext cx="7200800" cy="3785652"/>
          </a:xfrm>
          <a:prstGeom prst="rect">
            <a:avLst/>
          </a:prstGeom>
          <a:noFill/>
        </p:spPr>
        <p:txBody>
          <a:bodyPr wrap="square" rtlCol="0">
            <a:spAutoFit/>
          </a:bodyPr>
          <a:lstStyle/>
          <a:p>
            <a:pPr marL="342900" indent="-342900">
              <a:buFont typeface="Arial" panose="020B0604020202020204" pitchFamily="34" charset="0"/>
              <a:buChar char="•"/>
            </a:pPr>
            <a:r>
              <a:rPr lang="en-GB" sz="2000" i="1" dirty="0" smtClean="0">
                <a:solidFill>
                  <a:schemeClr val="bg1">
                    <a:lumMod val="50000"/>
                  </a:schemeClr>
                </a:solidFill>
              </a:rPr>
              <a:t>Architecture developer/provider		VTT, Finland</a:t>
            </a:r>
          </a:p>
          <a:p>
            <a:pPr marL="342900" indent="-342900">
              <a:buFont typeface="Arial" panose="020B0604020202020204" pitchFamily="34" charset="0"/>
              <a:buChar char="•"/>
            </a:pPr>
            <a:endParaRPr lang="en-GB" sz="2000" i="1" dirty="0">
              <a:solidFill>
                <a:schemeClr val="bg1">
                  <a:lumMod val="50000"/>
                </a:schemeClr>
              </a:solidFill>
            </a:endParaRPr>
          </a:p>
          <a:p>
            <a:r>
              <a:rPr lang="en-GB" sz="2000" i="1" dirty="0" smtClean="0">
                <a:solidFill>
                  <a:schemeClr val="bg1">
                    <a:lumMod val="50000"/>
                  </a:schemeClr>
                </a:solidFill>
              </a:rPr>
              <a:t>We </a:t>
            </a:r>
            <a:r>
              <a:rPr lang="en-GB" sz="2000" i="1" smtClean="0">
                <a:solidFill>
                  <a:schemeClr val="bg1">
                    <a:lumMod val="50000"/>
                  </a:schemeClr>
                </a:solidFill>
              </a:rPr>
              <a:t>are looking </a:t>
            </a:r>
            <a:r>
              <a:rPr lang="en-GB" sz="2000" i="1" dirty="0" smtClean="0">
                <a:solidFill>
                  <a:schemeClr val="bg1">
                    <a:lumMod val="50000"/>
                  </a:schemeClr>
                </a:solidFill>
              </a:rPr>
              <a:t>for:</a:t>
            </a:r>
          </a:p>
          <a:p>
            <a:endParaRPr lang="en-GB" sz="2000" i="1" dirty="0" smtClean="0">
              <a:solidFill>
                <a:schemeClr val="bg1">
                  <a:lumMod val="50000"/>
                </a:schemeClr>
              </a:solidFill>
            </a:endParaRPr>
          </a:p>
          <a:p>
            <a:pPr marL="342900" indent="-342900">
              <a:buFont typeface="Arial" panose="020B0604020202020204" pitchFamily="34" charset="0"/>
              <a:buChar char="•"/>
            </a:pPr>
            <a:r>
              <a:rPr lang="en-GB" sz="2000" i="1" dirty="0">
                <a:solidFill>
                  <a:schemeClr val="bg1">
                    <a:lumMod val="50000"/>
                  </a:schemeClr>
                </a:solidFill>
              </a:rPr>
              <a:t>Telecom </a:t>
            </a:r>
            <a:r>
              <a:rPr lang="en-GB" sz="2000" i="1" dirty="0" smtClean="0">
                <a:solidFill>
                  <a:schemeClr val="bg1">
                    <a:lumMod val="50000"/>
                  </a:schemeClr>
                </a:solidFill>
              </a:rPr>
              <a:t>infrastructure/handset providers</a:t>
            </a:r>
          </a:p>
          <a:p>
            <a:pPr marL="342900" indent="-342900">
              <a:buFont typeface="Arial" panose="020B0604020202020204" pitchFamily="34" charset="0"/>
              <a:buChar char="•"/>
            </a:pPr>
            <a:r>
              <a:rPr lang="en-GB" sz="2000" i="1" dirty="0" smtClean="0">
                <a:solidFill>
                  <a:schemeClr val="bg1">
                    <a:lumMod val="50000"/>
                  </a:schemeClr>
                </a:solidFill>
              </a:rPr>
              <a:t>Telecom operator</a:t>
            </a:r>
          </a:p>
          <a:p>
            <a:pPr marL="342900" indent="-342900">
              <a:buFont typeface="Arial" panose="020B0604020202020204" pitchFamily="34" charset="0"/>
              <a:buChar char="•"/>
            </a:pPr>
            <a:r>
              <a:rPr lang="en-GB" sz="2000" i="1" dirty="0" smtClean="0">
                <a:solidFill>
                  <a:schemeClr val="bg1">
                    <a:lumMod val="50000"/>
                  </a:schemeClr>
                </a:solidFill>
              </a:rPr>
              <a:t>Processor/computing platform manufacturer</a:t>
            </a:r>
          </a:p>
          <a:p>
            <a:pPr marL="342900" indent="-342900">
              <a:buFont typeface="Arial" panose="020B0604020202020204" pitchFamily="34" charset="0"/>
              <a:buChar char="•"/>
            </a:pPr>
            <a:r>
              <a:rPr lang="en-GB" sz="2000" i="1" dirty="0" smtClean="0">
                <a:solidFill>
                  <a:schemeClr val="bg1">
                    <a:lumMod val="50000"/>
                  </a:schemeClr>
                </a:solidFill>
              </a:rPr>
              <a:t>System </a:t>
            </a:r>
            <a:r>
              <a:rPr lang="en-GB" sz="2000" i="1" dirty="0">
                <a:solidFill>
                  <a:schemeClr val="bg1">
                    <a:lumMod val="50000"/>
                  </a:schemeClr>
                </a:solidFill>
              </a:rPr>
              <a:t>software infrastructure </a:t>
            </a:r>
            <a:r>
              <a:rPr lang="en-GB" sz="2000" i="1" dirty="0" smtClean="0">
                <a:solidFill>
                  <a:schemeClr val="bg1">
                    <a:lumMod val="50000"/>
                  </a:schemeClr>
                </a:solidFill>
              </a:rPr>
              <a:t>provider</a:t>
            </a:r>
          </a:p>
          <a:p>
            <a:pPr marL="342900" indent="-342900">
              <a:buFont typeface="Arial" panose="020B0604020202020204" pitchFamily="34" charset="0"/>
              <a:buChar char="•"/>
            </a:pPr>
            <a:r>
              <a:rPr lang="en-GB" sz="2000" i="1" dirty="0" smtClean="0">
                <a:solidFill>
                  <a:schemeClr val="bg1">
                    <a:lumMod val="50000"/>
                  </a:schemeClr>
                </a:solidFill>
              </a:rPr>
              <a:t>Research </a:t>
            </a:r>
            <a:r>
              <a:rPr lang="en-GB" sz="2000" i="1" dirty="0">
                <a:solidFill>
                  <a:schemeClr val="bg1">
                    <a:lumMod val="50000"/>
                  </a:schemeClr>
                </a:solidFill>
              </a:rPr>
              <a:t>partners </a:t>
            </a:r>
            <a:r>
              <a:rPr lang="en-GB" sz="2000" i="1" dirty="0" smtClean="0">
                <a:solidFill>
                  <a:schemeClr val="bg1">
                    <a:lumMod val="50000"/>
                  </a:schemeClr>
                </a:solidFill>
              </a:rPr>
              <a:t>on 5G</a:t>
            </a:r>
          </a:p>
          <a:p>
            <a:pPr marL="800100" lvl="1" indent="-342900">
              <a:buFont typeface="Courier New" panose="02070309020205020404" pitchFamily="49" charset="0"/>
              <a:buChar char="o"/>
            </a:pPr>
            <a:r>
              <a:rPr lang="en-GB" sz="2000" i="1" dirty="0" smtClean="0">
                <a:solidFill>
                  <a:schemeClr val="bg1">
                    <a:lumMod val="50000"/>
                  </a:schemeClr>
                </a:solidFill>
              </a:rPr>
              <a:t>Architectural </a:t>
            </a:r>
            <a:r>
              <a:rPr lang="en-GB" sz="2000" i="1" dirty="0">
                <a:solidFill>
                  <a:schemeClr val="bg1">
                    <a:lumMod val="50000"/>
                  </a:schemeClr>
                </a:solidFill>
              </a:rPr>
              <a:t>implementation </a:t>
            </a:r>
            <a:r>
              <a:rPr lang="en-GB" sz="2000" i="1" dirty="0" smtClean="0">
                <a:solidFill>
                  <a:schemeClr val="bg1">
                    <a:lumMod val="50000"/>
                  </a:schemeClr>
                </a:solidFill>
              </a:rPr>
              <a:t>issues</a:t>
            </a:r>
          </a:p>
          <a:p>
            <a:pPr marL="800100" lvl="1" indent="-342900">
              <a:buFont typeface="Courier New" panose="02070309020205020404" pitchFamily="49" charset="0"/>
              <a:buChar char="o"/>
            </a:pPr>
            <a:r>
              <a:rPr lang="en-GB" sz="2000" i="1" dirty="0" smtClean="0">
                <a:solidFill>
                  <a:schemeClr val="bg1">
                    <a:lumMod val="50000"/>
                  </a:schemeClr>
                </a:solidFill>
              </a:rPr>
              <a:t>Low-power </a:t>
            </a:r>
            <a:r>
              <a:rPr lang="en-GB" sz="2000" i="1" dirty="0">
                <a:solidFill>
                  <a:schemeClr val="bg1">
                    <a:lumMod val="50000"/>
                  </a:schemeClr>
                </a:solidFill>
              </a:rPr>
              <a:t>computing </a:t>
            </a:r>
            <a:r>
              <a:rPr lang="en-GB" sz="2000" i="1" dirty="0" smtClean="0">
                <a:solidFill>
                  <a:schemeClr val="bg1">
                    <a:lumMod val="50000"/>
                  </a:schemeClr>
                </a:solidFill>
              </a:rPr>
              <a:t>experts</a:t>
            </a:r>
            <a:br>
              <a:rPr lang="en-GB" sz="2000" i="1" dirty="0" smtClean="0">
                <a:solidFill>
                  <a:schemeClr val="bg1">
                    <a:lumMod val="50000"/>
                  </a:schemeClr>
                </a:solidFill>
              </a:rPr>
            </a:br>
            <a:endParaRPr lang="en-GB" sz="2000" i="1" dirty="0">
              <a:solidFill>
                <a:schemeClr val="bg1">
                  <a:lumMod val="50000"/>
                </a:schemeClr>
              </a:solidFill>
            </a:endParaRPr>
          </a:p>
        </p:txBody>
      </p:sp>
      <p:sp>
        <p:nvSpPr>
          <p:cNvPr id="6" name="Rectangle 5"/>
          <p:cNvSpPr/>
          <p:nvPr/>
        </p:nvSpPr>
        <p:spPr>
          <a:xfrm>
            <a:off x="5580112" y="6623774"/>
            <a:ext cx="2646040" cy="261610"/>
          </a:xfrm>
          <a:prstGeom prst="rect">
            <a:avLst/>
          </a:prstGeom>
        </p:spPr>
        <p:txBody>
          <a:bodyPr wrap="square">
            <a:spAutoFit/>
          </a:bodyPr>
          <a:lstStyle/>
          <a:p>
            <a:r>
              <a:rPr lang="en-GB" sz="1100" dirty="0"/>
              <a:t>Tapio Rautio (VTT), </a:t>
            </a:r>
            <a:r>
              <a:rPr lang="en-GB" sz="1100" dirty="0" smtClean="0"/>
              <a:t>tapio.rautio@vtt.fi</a:t>
            </a:r>
            <a:endParaRPr lang="en-GB" sz="1100" dirty="0"/>
          </a:p>
        </p:txBody>
      </p:sp>
    </p:spTree>
    <p:extLst>
      <p:ext uri="{BB962C8B-B14F-4D97-AF65-F5344CB8AC3E}">
        <p14:creationId xmlns:p14="http://schemas.microsoft.com/office/powerpoint/2010/main" val="707511648"/>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t>Contact Info</a:t>
            </a:r>
            <a:endParaRPr lang="en-GB" dirty="0"/>
          </a:p>
        </p:txBody>
      </p:sp>
      <p:sp>
        <p:nvSpPr>
          <p:cNvPr id="4" name="Espace réservé du numéro de diapositive 3"/>
          <p:cNvSpPr>
            <a:spLocks noGrp="1"/>
          </p:cNvSpPr>
          <p:nvPr>
            <p:ph type="sldNum" sz="quarter" idx="12"/>
          </p:nvPr>
        </p:nvSpPr>
        <p:spPr/>
        <p:txBody>
          <a:bodyPr/>
          <a:lstStyle/>
          <a:p>
            <a:fld id="{291F1B1E-6AFE-4261-906D-D1191F0F518F}" type="slidenum">
              <a:rPr lang="en-GB" altLang="en-US" smtClean="0"/>
              <a:pPr/>
              <a:t>7</a:t>
            </a:fld>
            <a:endParaRPr lang="en-GB" altLang="en-US"/>
          </a:p>
        </p:txBody>
      </p:sp>
      <p:sp>
        <p:nvSpPr>
          <p:cNvPr id="5" name="TextBox 4"/>
          <p:cNvSpPr txBox="1"/>
          <p:nvPr/>
        </p:nvSpPr>
        <p:spPr>
          <a:xfrm>
            <a:off x="1475656" y="1948979"/>
            <a:ext cx="5976664" cy="5940088"/>
          </a:xfrm>
          <a:prstGeom prst="rect">
            <a:avLst/>
          </a:prstGeom>
          <a:noFill/>
        </p:spPr>
        <p:txBody>
          <a:bodyPr wrap="square" rtlCol="0">
            <a:spAutoFit/>
          </a:bodyPr>
          <a:lstStyle/>
          <a:p>
            <a:r>
              <a:rPr lang="en-GB" sz="2000" dirty="0" smtClean="0"/>
              <a:t>For more information and for interest to participate please contact:</a:t>
            </a:r>
          </a:p>
          <a:p>
            <a:endParaRPr lang="en-GB" sz="2000" dirty="0" smtClean="0">
              <a:solidFill>
                <a:schemeClr val="bg1">
                  <a:lumMod val="50000"/>
                </a:schemeClr>
              </a:solidFill>
            </a:endParaRPr>
          </a:p>
          <a:p>
            <a:r>
              <a:rPr lang="en-GB" sz="2000" dirty="0" smtClean="0">
                <a:solidFill>
                  <a:schemeClr val="bg1">
                    <a:lumMod val="50000"/>
                  </a:schemeClr>
                </a:solidFill>
              </a:rPr>
              <a:t>		</a:t>
            </a:r>
            <a:r>
              <a:rPr lang="en-GB" sz="1800" dirty="0" smtClean="0">
                <a:solidFill>
                  <a:schemeClr val="bg1">
                    <a:lumMod val="50000"/>
                  </a:schemeClr>
                </a:solidFill>
              </a:rPr>
              <a:t>Tapio Rautio</a:t>
            </a:r>
          </a:p>
          <a:p>
            <a:r>
              <a:rPr lang="en-GB" sz="1800" dirty="0" smtClean="0">
                <a:solidFill>
                  <a:schemeClr val="bg1">
                    <a:lumMod val="50000"/>
                  </a:schemeClr>
                </a:solidFill>
              </a:rPr>
              <a:t>		tapio.rautio@vtt.fi</a:t>
            </a:r>
          </a:p>
          <a:p>
            <a:r>
              <a:rPr lang="en-GB" sz="1800" dirty="0" smtClean="0">
                <a:solidFill>
                  <a:schemeClr val="bg1">
                    <a:lumMod val="50000"/>
                  </a:schemeClr>
                </a:solidFill>
              </a:rPr>
              <a:t>		+358 40 734 5058</a:t>
            </a:r>
          </a:p>
          <a:p>
            <a:endParaRPr lang="en-GB" sz="1800" dirty="0">
              <a:solidFill>
                <a:schemeClr val="bg1">
                  <a:lumMod val="50000"/>
                </a:schemeClr>
              </a:solidFill>
            </a:endParaRPr>
          </a:p>
          <a:p>
            <a:endParaRPr lang="en-GB" sz="1800" dirty="0" smtClean="0">
              <a:solidFill>
                <a:schemeClr val="bg1">
                  <a:lumMod val="50000"/>
                </a:schemeClr>
              </a:solidFill>
            </a:endParaRPr>
          </a:p>
          <a:p>
            <a:endParaRPr lang="en-GB" sz="1800" dirty="0">
              <a:solidFill>
                <a:schemeClr val="bg1">
                  <a:lumMod val="50000"/>
                </a:schemeClr>
              </a:solidFill>
            </a:endParaRPr>
          </a:p>
          <a:p>
            <a:endParaRPr lang="en-GB" sz="1800" dirty="0" smtClean="0">
              <a:solidFill>
                <a:schemeClr val="bg1">
                  <a:lumMod val="50000"/>
                </a:schemeClr>
              </a:solidFill>
            </a:endParaRPr>
          </a:p>
          <a:p>
            <a:r>
              <a:rPr lang="en-GB" sz="1800" dirty="0" smtClean="0">
                <a:solidFill>
                  <a:schemeClr val="bg1">
                    <a:lumMod val="50000"/>
                  </a:schemeClr>
                </a:solidFill>
              </a:rPr>
              <a:t>		Martti Forsell</a:t>
            </a:r>
          </a:p>
          <a:p>
            <a:r>
              <a:rPr lang="en-GB" sz="1800" dirty="0">
                <a:solidFill>
                  <a:schemeClr val="bg1">
                    <a:lumMod val="50000"/>
                  </a:schemeClr>
                </a:solidFill>
              </a:rPr>
              <a:t>	</a:t>
            </a:r>
            <a:r>
              <a:rPr lang="en-GB" sz="1800" dirty="0" smtClean="0">
                <a:solidFill>
                  <a:schemeClr val="bg1">
                    <a:lumMod val="50000"/>
                  </a:schemeClr>
                </a:solidFill>
              </a:rPr>
              <a:t>	martti.forsell.vtt.fi</a:t>
            </a:r>
          </a:p>
          <a:p>
            <a:r>
              <a:rPr lang="en-GB" sz="1800" dirty="0">
                <a:solidFill>
                  <a:schemeClr val="bg1">
                    <a:lumMod val="50000"/>
                  </a:schemeClr>
                </a:solidFill>
              </a:rPr>
              <a:t>		+358 40 </a:t>
            </a:r>
            <a:r>
              <a:rPr lang="en-GB" sz="1800" dirty="0" smtClean="0">
                <a:solidFill>
                  <a:schemeClr val="bg1">
                    <a:lumMod val="50000"/>
                  </a:schemeClr>
                </a:solidFill>
              </a:rPr>
              <a:t>581 0249 </a:t>
            </a:r>
            <a:endParaRPr lang="en-GB" sz="1800" dirty="0">
              <a:solidFill>
                <a:schemeClr val="bg1">
                  <a:lumMod val="50000"/>
                </a:schemeClr>
              </a:solidFill>
            </a:endParaRPr>
          </a:p>
          <a:p>
            <a:endParaRPr lang="en-GB" sz="1800" dirty="0" smtClean="0">
              <a:solidFill>
                <a:schemeClr val="bg1">
                  <a:lumMod val="50000"/>
                </a:schemeClr>
              </a:solidFill>
            </a:endParaRPr>
          </a:p>
          <a:p>
            <a:endParaRPr lang="en-GB" sz="2000" dirty="0" smtClean="0">
              <a:solidFill>
                <a:schemeClr val="bg1">
                  <a:lumMod val="50000"/>
                </a:schemeClr>
              </a:solidFill>
            </a:endParaRPr>
          </a:p>
          <a:p>
            <a:endParaRPr lang="en-GB" sz="2000" dirty="0" smtClean="0">
              <a:solidFill>
                <a:schemeClr val="bg1">
                  <a:lumMod val="50000"/>
                </a:schemeClr>
              </a:solidFill>
            </a:endParaRPr>
          </a:p>
          <a:p>
            <a:endParaRPr lang="en-GB" sz="2000" dirty="0" smtClean="0">
              <a:solidFill>
                <a:schemeClr val="bg1">
                  <a:lumMod val="50000"/>
                </a:schemeClr>
              </a:solidFill>
            </a:endParaRPr>
          </a:p>
          <a:p>
            <a:endParaRPr lang="en-GB" sz="2000" dirty="0" smtClean="0">
              <a:solidFill>
                <a:schemeClr val="bg1">
                  <a:lumMod val="50000"/>
                </a:schemeClr>
              </a:solidFill>
            </a:endParaRPr>
          </a:p>
          <a:p>
            <a:endParaRPr lang="en-GB" sz="2000" dirty="0" smtClean="0">
              <a:solidFill>
                <a:schemeClr val="bg1">
                  <a:lumMod val="50000"/>
                </a:schemeClr>
              </a:solidFill>
            </a:endParaRPr>
          </a:p>
          <a:p>
            <a:endParaRPr lang="en-GB" sz="2000" dirty="0">
              <a:solidFill>
                <a:schemeClr val="bg1">
                  <a:lumMod val="50000"/>
                </a:schemeClr>
              </a:solidFill>
            </a:endParaRPr>
          </a:p>
        </p:txBody>
      </p:sp>
      <p:pic>
        <p:nvPicPr>
          <p:cNvPr id="1026" name="Picture 2" descr="C:\Users\peter\AppData\Local\Microsoft\Windows\Temporary Internet Files\Content.IE5\WM3YKD85\MC900440583[1].pn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4000"/>
                    </a14:imgEffect>
                    <a14:imgEffect>
                      <a14:brightnessContrast bright="60000" contrast="-66000"/>
                    </a14:imgEffect>
                  </a14:imgLayer>
                </a14:imgProps>
              </a:ext>
              <a:ext uri="{28A0092B-C50C-407E-A947-70E740481C1C}">
                <a14:useLocalDpi xmlns:a14="http://schemas.microsoft.com/office/drawing/2010/main" val="0"/>
              </a:ext>
            </a:extLst>
          </a:blip>
          <a:srcRect/>
          <a:stretch>
            <a:fillRect/>
          </a:stretch>
        </p:blipFill>
        <p:spPr bwMode="auto">
          <a:xfrm>
            <a:off x="1836738" y="2964769"/>
            <a:ext cx="1151086" cy="132832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580112" y="6623774"/>
            <a:ext cx="2646040" cy="261610"/>
          </a:xfrm>
          <a:prstGeom prst="rect">
            <a:avLst/>
          </a:prstGeom>
        </p:spPr>
        <p:txBody>
          <a:bodyPr wrap="square">
            <a:spAutoFit/>
          </a:bodyPr>
          <a:lstStyle/>
          <a:p>
            <a:r>
              <a:rPr lang="en-GB" sz="1100" dirty="0"/>
              <a:t>Tapio Rautio (VTT), </a:t>
            </a:r>
            <a:r>
              <a:rPr lang="en-GB" sz="1100" dirty="0" smtClean="0"/>
              <a:t>tapio.rautio@vtt.fi</a:t>
            </a:r>
            <a:endParaRPr lang="en-GB" sz="1100" dirty="0"/>
          </a:p>
        </p:txBody>
      </p:sp>
      <p:sp>
        <p:nvSpPr>
          <p:cNvPr id="3" name="Rectangle 2"/>
          <p:cNvSpPr/>
          <p:nvPr/>
        </p:nvSpPr>
        <p:spPr>
          <a:xfrm>
            <a:off x="1979712" y="3225170"/>
            <a:ext cx="854721" cy="707886"/>
          </a:xfrm>
          <a:prstGeom prst="rect">
            <a:avLst/>
          </a:prstGeom>
        </p:spPr>
        <p:txBody>
          <a:bodyPr wrap="none">
            <a:spAutoFit/>
          </a:bodyPr>
          <a:lstStyle/>
          <a:p>
            <a:pPr algn="ctr"/>
            <a:r>
              <a:rPr lang="de-DE" sz="2000" dirty="0" err="1" smtClean="0"/>
              <a:t>Your</a:t>
            </a:r>
            <a:endParaRPr lang="de-DE" sz="2000" dirty="0" smtClean="0"/>
          </a:p>
          <a:p>
            <a:pPr algn="ctr"/>
            <a:r>
              <a:rPr lang="de-DE" sz="2000" dirty="0" err="1" smtClean="0"/>
              <a:t>Photo</a:t>
            </a:r>
            <a:endParaRPr lang="en-GB" sz="2000" dirty="0"/>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38973" y="2964769"/>
            <a:ext cx="1148851" cy="1466618"/>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48409" y="4874833"/>
            <a:ext cx="1139415" cy="1454572"/>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89702" y="3557841"/>
            <a:ext cx="1151086" cy="1457071"/>
          </a:xfrm>
          <a:prstGeom prst="rect">
            <a:avLst/>
          </a:prstGeom>
        </p:spPr>
      </p:pic>
      <p:sp>
        <p:nvSpPr>
          <p:cNvPr id="10" name="TextBox 9"/>
          <p:cNvSpPr txBox="1"/>
          <p:nvPr/>
        </p:nvSpPr>
        <p:spPr>
          <a:xfrm>
            <a:off x="5385866" y="3831192"/>
            <a:ext cx="2303836" cy="1292662"/>
          </a:xfrm>
          <a:prstGeom prst="rect">
            <a:avLst/>
          </a:prstGeom>
          <a:noFill/>
        </p:spPr>
        <p:txBody>
          <a:bodyPr wrap="none" rtlCol="0">
            <a:spAutoFit/>
          </a:bodyPr>
          <a:lstStyle/>
          <a:p>
            <a:r>
              <a:rPr lang="en-GB" sz="1800" dirty="0" smtClean="0">
                <a:solidFill>
                  <a:schemeClr val="bg1">
                    <a:lumMod val="50000"/>
                  </a:schemeClr>
                </a:solidFill>
              </a:rPr>
              <a:t>Jussi Roivainen</a:t>
            </a:r>
            <a:endParaRPr lang="en-GB" sz="1800" dirty="0">
              <a:solidFill>
                <a:schemeClr val="bg1">
                  <a:lumMod val="50000"/>
                </a:schemeClr>
              </a:solidFill>
            </a:endParaRPr>
          </a:p>
          <a:p>
            <a:r>
              <a:rPr lang="en-GB" sz="1800" dirty="0">
                <a:solidFill>
                  <a:schemeClr val="bg1">
                    <a:lumMod val="50000"/>
                  </a:schemeClr>
                </a:solidFill>
              </a:rPr>
              <a:t>j</a:t>
            </a:r>
            <a:r>
              <a:rPr lang="en-GB" sz="1800" dirty="0" smtClean="0">
                <a:solidFill>
                  <a:schemeClr val="bg1">
                    <a:lumMod val="50000"/>
                  </a:schemeClr>
                </a:solidFill>
              </a:rPr>
              <a:t>ussi.roivainen@vtt.fi</a:t>
            </a:r>
            <a:endParaRPr lang="en-GB" sz="1800" dirty="0">
              <a:solidFill>
                <a:schemeClr val="bg1">
                  <a:lumMod val="50000"/>
                </a:schemeClr>
              </a:solidFill>
            </a:endParaRPr>
          </a:p>
          <a:p>
            <a:r>
              <a:rPr lang="en-GB" sz="1800" dirty="0" smtClean="0">
                <a:solidFill>
                  <a:schemeClr val="bg1">
                    <a:lumMod val="50000"/>
                  </a:schemeClr>
                </a:solidFill>
              </a:rPr>
              <a:t>+</a:t>
            </a:r>
            <a:r>
              <a:rPr lang="en-GB" sz="1800" dirty="0">
                <a:solidFill>
                  <a:schemeClr val="bg1">
                    <a:lumMod val="50000"/>
                  </a:schemeClr>
                </a:solidFill>
              </a:rPr>
              <a:t>358 40 </a:t>
            </a:r>
            <a:r>
              <a:rPr lang="fi-FI" sz="1800" dirty="0" smtClean="0">
                <a:solidFill>
                  <a:schemeClr val="bg1">
                    <a:lumMod val="50000"/>
                  </a:schemeClr>
                </a:solidFill>
              </a:rPr>
              <a:t>861 5096</a:t>
            </a:r>
            <a:endParaRPr lang="en-GB" sz="1800" dirty="0">
              <a:solidFill>
                <a:schemeClr val="bg1">
                  <a:lumMod val="50000"/>
                </a:schemeClr>
              </a:solidFill>
            </a:endParaRPr>
          </a:p>
          <a:p>
            <a:endParaRPr lang="fi-FI" dirty="0"/>
          </a:p>
        </p:txBody>
      </p:sp>
    </p:spTree>
    <p:extLst>
      <p:ext uri="{BB962C8B-B14F-4D97-AF65-F5344CB8AC3E}">
        <p14:creationId xmlns:p14="http://schemas.microsoft.com/office/powerpoint/2010/main" val="1163398133"/>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Celtic-Plus-whi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Celtic-Plus-white</Template>
  <TotalTime>3296</TotalTime>
  <Words>493</Words>
  <Application>Microsoft Office PowerPoint</Application>
  <PresentationFormat>On-screen Show (4:3)</PresentationFormat>
  <Paragraphs>104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Courier New</vt:lpstr>
      <vt:lpstr>Stencil</vt:lpstr>
      <vt:lpstr>Celtic-Plus-white</vt:lpstr>
      <vt:lpstr>Celtic-Plus Proposers Day 23 November 2016, imec, Leuven</vt:lpstr>
      <vt:lpstr>PowerPoint Presentation</vt:lpstr>
      <vt:lpstr>Organisation Profile</vt:lpstr>
      <vt:lpstr>Proposal Introduction (1)</vt:lpstr>
      <vt:lpstr>Proposal Introduction (2)</vt:lpstr>
      <vt:lpstr>Partners</vt:lpstr>
      <vt:lpstr>Contact Info</vt:lpstr>
    </vt:vector>
  </TitlesOfParts>
  <Company>Eurescom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Plan – RfP Summary</dc:title>
  <dc:creator>Heinz Brüggemann</dc:creator>
  <cp:lastModifiedBy>Rautio Tapio</cp:lastModifiedBy>
  <cp:revision>152</cp:revision>
  <cp:lastPrinted>2014-09-11T12:29:40Z</cp:lastPrinted>
  <dcterms:created xsi:type="dcterms:W3CDTF">2014-06-18T11:29:22Z</dcterms:created>
  <dcterms:modified xsi:type="dcterms:W3CDTF">2016-11-09T10:59:58Z</dcterms:modified>
</cp:coreProperties>
</file>