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7" r:id="rId3"/>
    <p:sldId id="278" r:id="rId4"/>
    <p:sldId id="280" r:id="rId5"/>
    <p:sldId id="282" r:id="rId6"/>
    <p:sldId id="283" r:id="rId7"/>
    <p:sldId id="284" r:id="rId8"/>
    <p:sldId id="286" r:id="rId9"/>
    <p:sldId id="287" r:id="rId10"/>
    <p:sldId id="288" r:id="rId11"/>
    <p:sldId id="289" r:id="rId12"/>
    <p:sldId id="290" r:id="rId13"/>
    <p:sldId id="291" r:id="rId14"/>
    <p:sldId id="293" r:id="rId15"/>
    <p:sldId id="292" r:id="rId16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C53E"/>
    <a:srgbClr val="0099FF"/>
    <a:srgbClr val="FFCC00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2" autoAdjust="0"/>
    <p:restoredTop sz="94660" autoAdjust="0"/>
  </p:normalViewPr>
  <p:slideViewPr>
    <p:cSldViewPr showGuides="1">
      <p:cViewPr>
        <p:scale>
          <a:sx n="90" d="100"/>
          <a:sy n="90" d="100"/>
        </p:scale>
        <p:origin x="-1142" y="1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A0F033-3FCE-4513-91E0-C43BD1B4475D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26BE73-230B-4168-925D-D537A8E9456D}">
      <dgm:prSet phldrT="[Text]" custT="1"/>
      <dgm:spPr/>
      <dgm:t>
        <a:bodyPr/>
        <a:lstStyle/>
        <a:p>
          <a:r>
            <a:rPr lang="en-US" sz="4000" noProof="0" dirty="0" smtClean="0">
              <a:solidFill>
                <a:schemeClr val="tx1"/>
              </a:solidFill>
            </a:rPr>
            <a:t>Vision</a:t>
          </a:r>
          <a:endParaRPr lang="en-US" sz="4900" noProof="0" dirty="0" smtClean="0">
            <a:solidFill>
              <a:schemeClr val="tx1"/>
            </a:solidFill>
          </a:endParaRPr>
        </a:p>
      </dgm:t>
    </dgm:pt>
    <dgm:pt modelId="{0A0F7FF6-52B0-4C9F-BAB4-5164E7538BA2}" type="parTrans" cxnId="{DED9E281-27C4-41B8-9C4A-6AE6890FB67B}">
      <dgm:prSet/>
      <dgm:spPr/>
      <dgm:t>
        <a:bodyPr/>
        <a:lstStyle/>
        <a:p>
          <a:endParaRPr lang="en-US"/>
        </a:p>
      </dgm:t>
    </dgm:pt>
    <dgm:pt modelId="{7FA6C5AC-71CE-4B20-8101-451F2CC69CE9}" type="sibTrans" cxnId="{DED9E281-27C4-41B8-9C4A-6AE6890FB67B}">
      <dgm:prSet/>
      <dgm:spPr/>
      <dgm:t>
        <a:bodyPr/>
        <a:lstStyle/>
        <a:p>
          <a:endParaRPr lang="en-US"/>
        </a:p>
      </dgm:t>
    </dgm:pt>
    <dgm:pt modelId="{E7493D8B-3E80-4C11-9CB9-25A986BF308C}">
      <dgm:prSet phldrT="[Text]" custT="1"/>
      <dgm:spPr/>
      <dgm:t>
        <a:bodyPr/>
        <a:lstStyle/>
        <a:p>
          <a:r>
            <a:rPr lang="en-US" sz="1600" noProof="0" dirty="0" smtClean="0"/>
            <a:t>The vision is to </a:t>
          </a:r>
          <a:r>
            <a:rPr lang="tr-TR" sz="1600" noProof="0" dirty="0" err="1" smtClean="0"/>
            <a:t>make</a:t>
          </a:r>
          <a:r>
            <a:rPr lang="en-US" sz="1600" noProof="0" dirty="0" smtClean="0"/>
            <a:t> </a:t>
          </a:r>
          <a:r>
            <a:rPr lang="tr-TR" sz="1600" noProof="0" dirty="0" smtClean="0"/>
            <a:t>a</a:t>
          </a:r>
          <a:r>
            <a:rPr lang="en-US" sz="1600" noProof="0" dirty="0" smtClean="0"/>
            <a:t> </a:t>
          </a:r>
          <a:r>
            <a:rPr lang="tr-TR" sz="1600" noProof="0" dirty="0" err="1" smtClean="0"/>
            <a:t>scalable</a:t>
          </a:r>
          <a:r>
            <a:rPr lang="tr-TR" sz="1600" noProof="0" dirty="0" smtClean="0"/>
            <a:t>,</a:t>
          </a:r>
          <a:r>
            <a:rPr lang="en-US" sz="1600" noProof="0" dirty="0" smtClean="0"/>
            <a:t> cost-effective network packet analyzer designed for 5G networks.</a:t>
          </a:r>
          <a:endParaRPr lang="en-US" sz="1600" noProof="0" dirty="0"/>
        </a:p>
      </dgm:t>
    </dgm:pt>
    <dgm:pt modelId="{482856BC-E91D-4C9E-9C81-7B0DC390C15A}" type="parTrans" cxnId="{0BA9152B-32AB-4247-ACFE-4FD2DC6C7F36}">
      <dgm:prSet/>
      <dgm:spPr/>
      <dgm:t>
        <a:bodyPr/>
        <a:lstStyle/>
        <a:p>
          <a:endParaRPr lang="en-US"/>
        </a:p>
      </dgm:t>
    </dgm:pt>
    <dgm:pt modelId="{C6566D85-E19A-40A1-BE81-FE37E9FCF649}" type="sibTrans" cxnId="{0BA9152B-32AB-4247-ACFE-4FD2DC6C7F36}">
      <dgm:prSet/>
      <dgm:spPr/>
      <dgm:t>
        <a:bodyPr/>
        <a:lstStyle/>
        <a:p>
          <a:endParaRPr lang="en-US"/>
        </a:p>
      </dgm:t>
    </dgm:pt>
    <dgm:pt modelId="{A365A370-AFCA-4BC6-8315-C2A9F5EA42A1}">
      <dgm:prSet phldrT="[Text]" custT="1"/>
      <dgm:spPr/>
      <dgm:t>
        <a:bodyPr/>
        <a:lstStyle/>
        <a:p>
          <a:r>
            <a:rPr lang="en-US" sz="4000" noProof="0" dirty="0" smtClean="0">
              <a:solidFill>
                <a:schemeClr val="tx1"/>
              </a:solidFill>
            </a:rPr>
            <a:t>Motivation</a:t>
          </a:r>
          <a:endParaRPr lang="en-US" sz="4000" noProof="0" dirty="0">
            <a:solidFill>
              <a:schemeClr val="tx1"/>
            </a:solidFill>
          </a:endParaRPr>
        </a:p>
      </dgm:t>
    </dgm:pt>
    <dgm:pt modelId="{57E37097-2285-491F-B2E9-47F2FDD4BD6A}" type="parTrans" cxnId="{ED608864-670D-4C80-818B-7040A60C7F86}">
      <dgm:prSet/>
      <dgm:spPr/>
      <dgm:t>
        <a:bodyPr/>
        <a:lstStyle/>
        <a:p>
          <a:endParaRPr lang="en-US"/>
        </a:p>
      </dgm:t>
    </dgm:pt>
    <dgm:pt modelId="{7FCF4BDB-8923-4157-B148-68263C9B2584}" type="sibTrans" cxnId="{ED608864-670D-4C80-818B-7040A60C7F86}">
      <dgm:prSet/>
      <dgm:spPr/>
      <dgm:t>
        <a:bodyPr/>
        <a:lstStyle/>
        <a:p>
          <a:endParaRPr lang="en-US"/>
        </a:p>
      </dgm:t>
    </dgm:pt>
    <dgm:pt modelId="{233162BC-2F76-4CAE-9126-8D1AB33AADCC}">
      <dgm:prSet phldrT="[Text]" custT="1"/>
      <dgm:spPr/>
      <dgm:t>
        <a:bodyPr/>
        <a:lstStyle/>
        <a:p>
          <a:r>
            <a:rPr lang="en-US" sz="1600" noProof="0" dirty="0" smtClean="0"/>
            <a:t>To improve the 5G network performance.</a:t>
          </a:r>
          <a:endParaRPr lang="en-US" sz="1600" noProof="0" dirty="0"/>
        </a:p>
      </dgm:t>
    </dgm:pt>
    <dgm:pt modelId="{C7C71505-2AE7-4066-AC0D-203F7653ECB2}" type="parTrans" cxnId="{2DC2D45C-2308-4AF1-AA78-166E715E0AF3}">
      <dgm:prSet/>
      <dgm:spPr/>
      <dgm:t>
        <a:bodyPr/>
        <a:lstStyle/>
        <a:p>
          <a:endParaRPr lang="en-US"/>
        </a:p>
      </dgm:t>
    </dgm:pt>
    <dgm:pt modelId="{7CFBC12C-EA08-4EBA-B9E1-E09E08E634F2}" type="sibTrans" cxnId="{2DC2D45C-2308-4AF1-AA78-166E715E0AF3}">
      <dgm:prSet/>
      <dgm:spPr/>
      <dgm:t>
        <a:bodyPr/>
        <a:lstStyle/>
        <a:p>
          <a:endParaRPr lang="en-US"/>
        </a:p>
      </dgm:t>
    </dgm:pt>
    <dgm:pt modelId="{48655A1E-C6DC-4151-8B3C-57C7C2FAE061}">
      <dgm:prSet phldrT="[Text]" custT="1"/>
      <dgm:spPr/>
      <dgm:t>
        <a:bodyPr/>
        <a:lstStyle/>
        <a:p>
          <a:r>
            <a:rPr lang="en-US" sz="1600" noProof="0" dirty="0" smtClean="0"/>
            <a:t>To improve end-user experience. </a:t>
          </a:r>
          <a:endParaRPr lang="en-US" sz="1600" noProof="0" dirty="0"/>
        </a:p>
      </dgm:t>
    </dgm:pt>
    <dgm:pt modelId="{46B1853D-6B1F-4C24-B4DA-84D0D6BF7C6D}" type="parTrans" cxnId="{770192FE-24CC-4B79-AB5B-D735DA2EF440}">
      <dgm:prSet/>
      <dgm:spPr/>
      <dgm:t>
        <a:bodyPr/>
        <a:lstStyle/>
        <a:p>
          <a:endParaRPr lang="en-US"/>
        </a:p>
      </dgm:t>
    </dgm:pt>
    <dgm:pt modelId="{180D99BE-98B5-47A0-8F97-B17F196891E6}" type="sibTrans" cxnId="{770192FE-24CC-4B79-AB5B-D735DA2EF440}">
      <dgm:prSet/>
      <dgm:spPr/>
      <dgm:t>
        <a:bodyPr/>
        <a:lstStyle/>
        <a:p>
          <a:endParaRPr lang="en-US"/>
        </a:p>
      </dgm:t>
    </dgm:pt>
    <dgm:pt modelId="{306BA1EF-7B95-4255-A89A-C91B38EB6B90}">
      <dgm:prSet phldrT="[Text]" custT="1"/>
      <dgm:spPr/>
      <dgm:t>
        <a:bodyPr/>
        <a:lstStyle/>
        <a:p>
          <a:r>
            <a:rPr lang="tr-TR" sz="4000" dirty="0" smtClean="0">
              <a:solidFill>
                <a:schemeClr val="tx1"/>
              </a:solidFill>
            </a:rPr>
            <a:t>Content</a:t>
          </a:r>
          <a:endParaRPr lang="en-US" sz="4900" dirty="0">
            <a:solidFill>
              <a:schemeClr val="tx1"/>
            </a:solidFill>
          </a:endParaRPr>
        </a:p>
      </dgm:t>
    </dgm:pt>
    <dgm:pt modelId="{C0F47360-FF9B-478F-84B8-A68D8A03ECD9}" type="parTrans" cxnId="{A2193401-A8D9-48C0-ADF7-41E314E008B8}">
      <dgm:prSet/>
      <dgm:spPr/>
      <dgm:t>
        <a:bodyPr/>
        <a:lstStyle/>
        <a:p>
          <a:endParaRPr lang="en-US"/>
        </a:p>
      </dgm:t>
    </dgm:pt>
    <dgm:pt modelId="{DB38E91C-F142-406F-99E6-68B9469DC300}" type="sibTrans" cxnId="{A2193401-A8D9-48C0-ADF7-41E314E008B8}">
      <dgm:prSet/>
      <dgm:spPr/>
      <dgm:t>
        <a:bodyPr/>
        <a:lstStyle/>
        <a:p>
          <a:endParaRPr lang="en-US"/>
        </a:p>
      </dgm:t>
    </dgm:pt>
    <dgm:pt modelId="{4291E40A-9375-4495-964D-13526C87BFB1}">
      <dgm:prSet phldrT="[Text]" custT="1"/>
      <dgm:spPr/>
      <dgm:t>
        <a:bodyPr/>
        <a:lstStyle/>
        <a:p>
          <a:r>
            <a:rPr lang="en-GB" sz="1400" noProof="0" dirty="0" smtClean="0"/>
            <a:t>5G MEC protocol, RFC compliancy research and implementation.</a:t>
          </a:r>
          <a:endParaRPr lang="en-GB" sz="1400" noProof="0" dirty="0"/>
        </a:p>
      </dgm:t>
    </dgm:pt>
    <dgm:pt modelId="{668EEFAB-A8BA-419D-9637-4E844F6D158F}" type="parTrans" cxnId="{9E08F383-FA86-4857-9985-7DDAB90AD63C}">
      <dgm:prSet/>
      <dgm:spPr/>
      <dgm:t>
        <a:bodyPr/>
        <a:lstStyle/>
        <a:p>
          <a:endParaRPr lang="en-US"/>
        </a:p>
      </dgm:t>
    </dgm:pt>
    <dgm:pt modelId="{942A6641-5F94-4F6D-8F7E-082C9AE0C2AC}" type="sibTrans" cxnId="{9E08F383-FA86-4857-9985-7DDAB90AD63C}">
      <dgm:prSet/>
      <dgm:spPr/>
      <dgm:t>
        <a:bodyPr/>
        <a:lstStyle/>
        <a:p>
          <a:endParaRPr lang="en-US"/>
        </a:p>
      </dgm:t>
    </dgm:pt>
    <dgm:pt modelId="{55E640A5-6B94-4E29-83FF-74C58149050F}">
      <dgm:prSet phldrT="[Text]" custT="1"/>
      <dgm:spPr/>
      <dgm:t>
        <a:bodyPr/>
        <a:lstStyle/>
        <a:p>
          <a:r>
            <a:rPr lang="en-GB" sz="1400" noProof="0" dirty="0" smtClean="0"/>
            <a:t>Parallel programming to get high computing performance from multi core/thread environments</a:t>
          </a:r>
          <a:endParaRPr lang="en-GB" sz="1400" noProof="0" dirty="0"/>
        </a:p>
      </dgm:t>
    </dgm:pt>
    <dgm:pt modelId="{0BEF05B4-6250-44FB-AF3C-04CDE39DB8A4}" type="parTrans" cxnId="{BADADF50-084B-42E5-A2D6-7B589DA4D91C}">
      <dgm:prSet/>
      <dgm:spPr/>
      <dgm:t>
        <a:bodyPr/>
        <a:lstStyle/>
        <a:p>
          <a:endParaRPr lang="en-US"/>
        </a:p>
      </dgm:t>
    </dgm:pt>
    <dgm:pt modelId="{7AE49DE6-7DD1-4ECF-9C5B-1BC219DA46BF}" type="sibTrans" cxnId="{BADADF50-084B-42E5-A2D6-7B589DA4D91C}">
      <dgm:prSet/>
      <dgm:spPr/>
      <dgm:t>
        <a:bodyPr/>
        <a:lstStyle/>
        <a:p>
          <a:endParaRPr lang="en-US"/>
        </a:p>
      </dgm:t>
    </dgm:pt>
    <dgm:pt modelId="{347A41D4-BEB9-4519-B8F0-7B87532211D4}">
      <dgm:prSet phldrT="[Text]" custT="1"/>
      <dgm:spPr/>
      <dgm:t>
        <a:bodyPr/>
        <a:lstStyle/>
        <a:p>
          <a:r>
            <a:rPr lang="en-GB" sz="1400" noProof="0" dirty="0" smtClean="0"/>
            <a:t>Research on standardized statistical output data and reports</a:t>
          </a:r>
          <a:endParaRPr lang="en-GB" sz="1400" noProof="0" dirty="0"/>
        </a:p>
      </dgm:t>
    </dgm:pt>
    <dgm:pt modelId="{05FCF1DA-0F7F-44CA-8AB9-5A80B138E567}" type="parTrans" cxnId="{4B555140-C507-4C2F-98EC-C906A104C0A5}">
      <dgm:prSet/>
      <dgm:spPr/>
      <dgm:t>
        <a:bodyPr/>
        <a:lstStyle/>
        <a:p>
          <a:endParaRPr lang="en-US"/>
        </a:p>
      </dgm:t>
    </dgm:pt>
    <dgm:pt modelId="{2C09D35B-3686-45CD-8FF0-75A2015CA6EA}" type="sibTrans" cxnId="{4B555140-C507-4C2F-98EC-C906A104C0A5}">
      <dgm:prSet/>
      <dgm:spPr/>
      <dgm:t>
        <a:bodyPr/>
        <a:lstStyle/>
        <a:p>
          <a:endParaRPr lang="en-US"/>
        </a:p>
      </dgm:t>
    </dgm:pt>
    <dgm:pt modelId="{EBE8CD41-6070-4249-98EB-E8E83D6BC49C}" type="pres">
      <dgm:prSet presAssocID="{70A0F033-3FCE-4513-91E0-C43BD1B4475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73042BD-2E98-4E7D-99C1-F0DFE8867BE2}" type="pres">
      <dgm:prSet presAssocID="{9026BE73-230B-4168-925D-D537A8E9456D}" presName="linNode" presStyleCnt="0"/>
      <dgm:spPr/>
      <dgm:t>
        <a:bodyPr/>
        <a:lstStyle/>
        <a:p>
          <a:endParaRPr lang="tr-TR"/>
        </a:p>
      </dgm:t>
    </dgm:pt>
    <dgm:pt modelId="{3D2D0F49-AC71-4C80-AF2F-AD3DFEDDE507}" type="pres">
      <dgm:prSet presAssocID="{9026BE73-230B-4168-925D-D537A8E9456D}" presName="parentText" presStyleLbl="node1" presStyleIdx="0" presStyleCnt="3" custScaleY="21063" custLinFactNeighborY="-1700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4FDED9-3778-4FDF-AF46-DB8A6BDEE961}" type="pres">
      <dgm:prSet presAssocID="{9026BE73-230B-4168-925D-D537A8E9456D}" presName="descendantText" presStyleLbl="alignAccFollowNode1" presStyleIdx="0" presStyleCnt="3" custScaleY="24729" custLinFactNeighborY="-197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D24139-AAFA-48C5-8810-83D66A3D09F7}" type="pres">
      <dgm:prSet presAssocID="{7FA6C5AC-71CE-4B20-8101-451F2CC69CE9}" presName="sp" presStyleCnt="0"/>
      <dgm:spPr/>
      <dgm:t>
        <a:bodyPr/>
        <a:lstStyle/>
        <a:p>
          <a:endParaRPr lang="tr-TR"/>
        </a:p>
      </dgm:t>
    </dgm:pt>
    <dgm:pt modelId="{27B0876D-80F5-4400-ACE0-FBFA2B1DBC9D}" type="pres">
      <dgm:prSet presAssocID="{A365A370-AFCA-4BC6-8315-C2A9F5EA42A1}" presName="linNode" presStyleCnt="0"/>
      <dgm:spPr/>
      <dgm:t>
        <a:bodyPr/>
        <a:lstStyle/>
        <a:p>
          <a:endParaRPr lang="tr-TR"/>
        </a:p>
      </dgm:t>
    </dgm:pt>
    <dgm:pt modelId="{092776DA-62E6-4501-AC8A-4A900CF67B0D}" type="pres">
      <dgm:prSet presAssocID="{A365A370-AFCA-4BC6-8315-C2A9F5EA42A1}" presName="parentText" presStyleLbl="node1" presStyleIdx="1" presStyleCnt="3" custScaleY="14703" custLinFactNeighborY="-1522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C36FFD1-1214-4D6E-B5C2-2CD0C64B535A}" type="pres">
      <dgm:prSet presAssocID="{A365A370-AFCA-4BC6-8315-C2A9F5EA42A1}" presName="descendantText" presStyleLbl="alignAccFollowNode1" presStyleIdx="1" presStyleCnt="3" custScaleY="16790" custLinFactNeighborY="-204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C91365-D8B6-42F3-8D4B-B466BBED72CA}" type="pres">
      <dgm:prSet presAssocID="{7FCF4BDB-8923-4157-B148-68263C9B2584}" presName="sp" presStyleCnt="0"/>
      <dgm:spPr/>
      <dgm:t>
        <a:bodyPr/>
        <a:lstStyle/>
        <a:p>
          <a:endParaRPr lang="tr-TR"/>
        </a:p>
      </dgm:t>
    </dgm:pt>
    <dgm:pt modelId="{121B5166-8691-46BF-AA05-14BEB13A39D9}" type="pres">
      <dgm:prSet presAssocID="{306BA1EF-7B95-4255-A89A-C91B38EB6B90}" presName="linNode" presStyleCnt="0"/>
      <dgm:spPr/>
      <dgm:t>
        <a:bodyPr/>
        <a:lstStyle/>
        <a:p>
          <a:endParaRPr lang="tr-TR"/>
        </a:p>
      </dgm:t>
    </dgm:pt>
    <dgm:pt modelId="{FBCB209F-70B1-4F19-84DB-25F2C2E5425A}" type="pres">
      <dgm:prSet presAssocID="{306BA1EF-7B95-4255-A89A-C91B38EB6B90}" presName="parentText" presStyleLbl="node1" presStyleIdx="2" presStyleCnt="3" custScaleY="28062" custLinFactNeighborY="-2176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8F41D4-6A12-42EE-9D80-A0A243A41BF3}" type="pres">
      <dgm:prSet presAssocID="{306BA1EF-7B95-4255-A89A-C91B38EB6B90}" presName="descendantText" presStyleLbl="alignAccFollowNode1" presStyleIdx="2" presStyleCnt="3" custScaleY="40720" custLinFactNeighborY="-251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1F595A-279E-4649-AF58-351AEEAB632B}" type="presOf" srcId="{55E640A5-6B94-4E29-83FF-74C58149050F}" destId="{018F41D4-6A12-42EE-9D80-A0A243A41BF3}" srcOrd="0" destOrd="1" presId="urn:microsoft.com/office/officeart/2005/8/layout/vList5"/>
    <dgm:cxn modelId="{770192FE-24CC-4B79-AB5B-D735DA2EF440}" srcId="{A365A370-AFCA-4BC6-8315-C2A9F5EA42A1}" destId="{48655A1E-C6DC-4151-8B3C-57C7C2FAE061}" srcOrd="1" destOrd="0" parTransId="{46B1853D-6B1F-4C24-B4DA-84D0D6BF7C6D}" sibTransId="{180D99BE-98B5-47A0-8F97-B17F196891E6}"/>
    <dgm:cxn modelId="{9E08F383-FA86-4857-9985-7DDAB90AD63C}" srcId="{306BA1EF-7B95-4255-A89A-C91B38EB6B90}" destId="{4291E40A-9375-4495-964D-13526C87BFB1}" srcOrd="0" destOrd="0" parTransId="{668EEFAB-A8BA-419D-9637-4E844F6D158F}" sibTransId="{942A6641-5F94-4F6D-8F7E-082C9AE0C2AC}"/>
    <dgm:cxn modelId="{0B344DFD-9736-4A3D-A50F-FAACDB4E806A}" type="presOf" srcId="{347A41D4-BEB9-4519-B8F0-7B87532211D4}" destId="{018F41D4-6A12-42EE-9D80-A0A243A41BF3}" srcOrd="0" destOrd="2" presId="urn:microsoft.com/office/officeart/2005/8/layout/vList5"/>
    <dgm:cxn modelId="{BADADF50-084B-42E5-A2D6-7B589DA4D91C}" srcId="{306BA1EF-7B95-4255-A89A-C91B38EB6B90}" destId="{55E640A5-6B94-4E29-83FF-74C58149050F}" srcOrd="1" destOrd="0" parTransId="{0BEF05B4-6250-44FB-AF3C-04CDE39DB8A4}" sibTransId="{7AE49DE6-7DD1-4ECF-9C5B-1BC219DA46BF}"/>
    <dgm:cxn modelId="{221387DB-8206-41B9-9C4B-4AC439CDDA91}" type="presOf" srcId="{70A0F033-3FCE-4513-91E0-C43BD1B4475D}" destId="{EBE8CD41-6070-4249-98EB-E8E83D6BC49C}" srcOrd="0" destOrd="0" presId="urn:microsoft.com/office/officeart/2005/8/layout/vList5"/>
    <dgm:cxn modelId="{68FDB213-7EE0-43A5-BB73-E288625F6D07}" type="presOf" srcId="{4291E40A-9375-4495-964D-13526C87BFB1}" destId="{018F41D4-6A12-42EE-9D80-A0A243A41BF3}" srcOrd="0" destOrd="0" presId="urn:microsoft.com/office/officeart/2005/8/layout/vList5"/>
    <dgm:cxn modelId="{DED9E281-27C4-41B8-9C4A-6AE6890FB67B}" srcId="{70A0F033-3FCE-4513-91E0-C43BD1B4475D}" destId="{9026BE73-230B-4168-925D-D537A8E9456D}" srcOrd="0" destOrd="0" parTransId="{0A0F7FF6-52B0-4C9F-BAB4-5164E7538BA2}" sibTransId="{7FA6C5AC-71CE-4B20-8101-451F2CC69CE9}"/>
    <dgm:cxn modelId="{ABA13779-78A7-4B01-A9F2-97B7CD4371C9}" type="presOf" srcId="{9026BE73-230B-4168-925D-D537A8E9456D}" destId="{3D2D0F49-AC71-4C80-AF2F-AD3DFEDDE507}" srcOrd="0" destOrd="0" presId="urn:microsoft.com/office/officeart/2005/8/layout/vList5"/>
    <dgm:cxn modelId="{09C77F42-B5BB-49E7-BB5C-CDD526015747}" type="presOf" srcId="{48655A1E-C6DC-4151-8B3C-57C7C2FAE061}" destId="{3C36FFD1-1214-4D6E-B5C2-2CD0C64B535A}" srcOrd="0" destOrd="1" presId="urn:microsoft.com/office/officeart/2005/8/layout/vList5"/>
    <dgm:cxn modelId="{2CA185A6-5DE5-4D96-AEF5-1E9D7B49A316}" type="presOf" srcId="{A365A370-AFCA-4BC6-8315-C2A9F5EA42A1}" destId="{092776DA-62E6-4501-AC8A-4A900CF67B0D}" srcOrd="0" destOrd="0" presId="urn:microsoft.com/office/officeart/2005/8/layout/vList5"/>
    <dgm:cxn modelId="{8A3EEF1B-0CA9-4F07-AB67-69A9E8513846}" type="presOf" srcId="{233162BC-2F76-4CAE-9126-8D1AB33AADCC}" destId="{3C36FFD1-1214-4D6E-B5C2-2CD0C64B535A}" srcOrd="0" destOrd="0" presId="urn:microsoft.com/office/officeart/2005/8/layout/vList5"/>
    <dgm:cxn modelId="{4B555140-C507-4C2F-98EC-C906A104C0A5}" srcId="{306BA1EF-7B95-4255-A89A-C91B38EB6B90}" destId="{347A41D4-BEB9-4519-B8F0-7B87532211D4}" srcOrd="2" destOrd="0" parTransId="{05FCF1DA-0F7F-44CA-8AB9-5A80B138E567}" sibTransId="{2C09D35B-3686-45CD-8FF0-75A2015CA6EA}"/>
    <dgm:cxn modelId="{0BA9152B-32AB-4247-ACFE-4FD2DC6C7F36}" srcId="{9026BE73-230B-4168-925D-D537A8E9456D}" destId="{E7493D8B-3E80-4C11-9CB9-25A986BF308C}" srcOrd="0" destOrd="0" parTransId="{482856BC-E91D-4C9E-9C81-7B0DC390C15A}" sibTransId="{C6566D85-E19A-40A1-BE81-FE37E9FCF649}"/>
    <dgm:cxn modelId="{02093C59-863C-4E06-96C8-7F95353CFF1C}" type="presOf" srcId="{E7493D8B-3E80-4C11-9CB9-25A986BF308C}" destId="{344FDED9-3778-4FDF-AF46-DB8A6BDEE961}" srcOrd="0" destOrd="0" presId="urn:microsoft.com/office/officeart/2005/8/layout/vList5"/>
    <dgm:cxn modelId="{A2193401-A8D9-48C0-ADF7-41E314E008B8}" srcId="{70A0F033-3FCE-4513-91E0-C43BD1B4475D}" destId="{306BA1EF-7B95-4255-A89A-C91B38EB6B90}" srcOrd="2" destOrd="0" parTransId="{C0F47360-FF9B-478F-84B8-A68D8A03ECD9}" sibTransId="{DB38E91C-F142-406F-99E6-68B9469DC300}"/>
    <dgm:cxn modelId="{EE1972DA-8948-4D92-8CEA-B1762A5F2C19}" type="presOf" srcId="{306BA1EF-7B95-4255-A89A-C91B38EB6B90}" destId="{FBCB209F-70B1-4F19-84DB-25F2C2E5425A}" srcOrd="0" destOrd="0" presId="urn:microsoft.com/office/officeart/2005/8/layout/vList5"/>
    <dgm:cxn modelId="{ED608864-670D-4C80-818B-7040A60C7F86}" srcId="{70A0F033-3FCE-4513-91E0-C43BD1B4475D}" destId="{A365A370-AFCA-4BC6-8315-C2A9F5EA42A1}" srcOrd="1" destOrd="0" parTransId="{57E37097-2285-491F-B2E9-47F2FDD4BD6A}" sibTransId="{7FCF4BDB-8923-4157-B148-68263C9B2584}"/>
    <dgm:cxn modelId="{2DC2D45C-2308-4AF1-AA78-166E715E0AF3}" srcId="{A365A370-AFCA-4BC6-8315-C2A9F5EA42A1}" destId="{233162BC-2F76-4CAE-9126-8D1AB33AADCC}" srcOrd="0" destOrd="0" parTransId="{C7C71505-2AE7-4066-AC0D-203F7653ECB2}" sibTransId="{7CFBC12C-EA08-4EBA-B9E1-E09E08E634F2}"/>
    <dgm:cxn modelId="{FEAF4D04-C5CB-4F98-B96F-09FC5E424CCC}" type="presParOf" srcId="{EBE8CD41-6070-4249-98EB-E8E83D6BC49C}" destId="{C73042BD-2E98-4E7D-99C1-F0DFE8867BE2}" srcOrd="0" destOrd="0" presId="urn:microsoft.com/office/officeart/2005/8/layout/vList5"/>
    <dgm:cxn modelId="{95FFC681-E8BF-46B3-B25A-8C19F3F01A0A}" type="presParOf" srcId="{C73042BD-2E98-4E7D-99C1-F0DFE8867BE2}" destId="{3D2D0F49-AC71-4C80-AF2F-AD3DFEDDE507}" srcOrd="0" destOrd="0" presId="urn:microsoft.com/office/officeart/2005/8/layout/vList5"/>
    <dgm:cxn modelId="{5EF83F0E-1D22-4489-9E43-0694F1925E02}" type="presParOf" srcId="{C73042BD-2E98-4E7D-99C1-F0DFE8867BE2}" destId="{344FDED9-3778-4FDF-AF46-DB8A6BDEE961}" srcOrd="1" destOrd="0" presId="urn:microsoft.com/office/officeart/2005/8/layout/vList5"/>
    <dgm:cxn modelId="{39CDCD51-A21B-4686-AB8A-1EBA29A6EC23}" type="presParOf" srcId="{EBE8CD41-6070-4249-98EB-E8E83D6BC49C}" destId="{2AD24139-AAFA-48C5-8810-83D66A3D09F7}" srcOrd="1" destOrd="0" presId="urn:microsoft.com/office/officeart/2005/8/layout/vList5"/>
    <dgm:cxn modelId="{287F6B14-763F-45DD-9027-C2C9FC797740}" type="presParOf" srcId="{EBE8CD41-6070-4249-98EB-E8E83D6BC49C}" destId="{27B0876D-80F5-4400-ACE0-FBFA2B1DBC9D}" srcOrd="2" destOrd="0" presId="urn:microsoft.com/office/officeart/2005/8/layout/vList5"/>
    <dgm:cxn modelId="{66BF5BD5-A650-494F-84DB-65FC3BC8E60F}" type="presParOf" srcId="{27B0876D-80F5-4400-ACE0-FBFA2B1DBC9D}" destId="{092776DA-62E6-4501-AC8A-4A900CF67B0D}" srcOrd="0" destOrd="0" presId="urn:microsoft.com/office/officeart/2005/8/layout/vList5"/>
    <dgm:cxn modelId="{151231B1-7976-4376-9BAC-58842A1DA16B}" type="presParOf" srcId="{27B0876D-80F5-4400-ACE0-FBFA2B1DBC9D}" destId="{3C36FFD1-1214-4D6E-B5C2-2CD0C64B535A}" srcOrd="1" destOrd="0" presId="urn:microsoft.com/office/officeart/2005/8/layout/vList5"/>
    <dgm:cxn modelId="{759088C2-13FE-4CF6-A270-BF737343BF59}" type="presParOf" srcId="{EBE8CD41-6070-4249-98EB-E8E83D6BC49C}" destId="{58C91365-D8B6-42F3-8D4B-B466BBED72CA}" srcOrd="3" destOrd="0" presId="urn:microsoft.com/office/officeart/2005/8/layout/vList5"/>
    <dgm:cxn modelId="{86C5FC28-9918-4FE4-92D1-016299499BB6}" type="presParOf" srcId="{EBE8CD41-6070-4249-98EB-E8E83D6BC49C}" destId="{121B5166-8691-46BF-AA05-14BEB13A39D9}" srcOrd="4" destOrd="0" presId="urn:microsoft.com/office/officeart/2005/8/layout/vList5"/>
    <dgm:cxn modelId="{8B44CF9A-824E-4ED1-9C68-AC721E681B69}" type="presParOf" srcId="{121B5166-8691-46BF-AA05-14BEB13A39D9}" destId="{FBCB209F-70B1-4F19-84DB-25F2C2E5425A}" srcOrd="0" destOrd="0" presId="urn:microsoft.com/office/officeart/2005/8/layout/vList5"/>
    <dgm:cxn modelId="{8969AE20-B6EF-4EFF-AA32-8A56A455074F}" type="presParOf" srcId="{121B5166-8691-46BF-AA05-14BEB13A39D9}" destId="{018F41D4-6A12-42EE-9D80-A0A243A41BF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FDED9-3778-4FDF-AF46-DB8A6BDEE961}">
      <dsp:nvSpPr>
        <dsp:cNvPr id="0" name=""/>
        <dsp:cNvSpPr/>
      </dsp:nvSpPr>
      <dsp:spPr>
        <a:xfrm rot="5400000">
          <a:off x="5542480" y="-2435330"/>
          <a:ext cx="653160" cy="55238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dirty="0" smtClean="0"/>
            <a:t>The vision is to </a:t>
          </a:r>
          <a:r>
            <a:rPr lang="tr-TR" sz="1600" kern="1200" noProof="0" dirty="0" err="1" smtClean="0"/>
            <a:t>make</a:t>
          </a:r>
          <a:r>
            <a:rPr lang="en-US" sz="1600" kern="1200" noProof="0" dirty="0" smtClean="0"/>
            <a:t> </a:t>
          </a:r>
          <a:r>
            <a:rPr lang="tr-TR" sz="1600" kern="1200" noProof="0" dirty="0" smtClean="0"/>
            <a:t>a</a:t>
          </a:r>
          <a:r>
            <a:rPr lang="en-US" sz="1600" kern="1200" noProof="0" dirty="0" smtClean="0"/>
            <a:t> </a:t>
          </a:r>
          <a:r>
            <a:rPr lang="tr-TR" sz="1600" kern="1200" noProof="0" dirty="0" err="1" smtClean="0"/>
            <a:t>scalable</a:t>
          </a:r>
          <a:r>
            <a:rPr lang="tr-TR" sz="1600" kern="1200" noProof="0" dirty="0" smtClean="0"/>
            <a:t>,</a:t>
          </a:r>
          <a:r>
            <a:rPr lang="en-US" sz="1600" kern="1200" noProof="0" dirty="0" smtClean="0"/>
            <a:t> cost-effective network packet analyzer designed for 5G networks.</a:t>
          </a:r>
          <a:endParaRPr lang="en-US" sz="1600" kern="1200" noProof="0" dirty="0"/>
        </a:p>
      </dsp:txBody>
      <dsp:txXfrm rot="-5400000">
        <a:off x="3107150" y="31885"/>
        <a:ext cx="5491937" cy="589390"/>
      </dsp:txXfrm>
    </dsp:sp>
    <dsp:sp modelId="{3D2D0F49-AC71-4C80-AF2F-AD3DFEDDE507}">
      <dsp:nvSpPr>
        <dsp:cNvPr id="0" name=""/>
        <dsp:cNvSpPr/>
      </dsp:nvSpPr>
      <dsp:spPr>
        <a:xfrm>
          <a:off x="0" y="0"/>
          <a:ext cx="3107149" cy="69541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noProof="0" dirty="0" smtClean="0">
              <a:solidFill>
                <a:schemeClr val="tx1"/>
              </a:solidFill>
            </a:rPr>
            <a:t>Vision</a:t>
          </a:r>
          <a:endParaRPr lang="en-US" sz="4900" kern="1200" noProof="0" dirty="0" smtClean="0">
            <a:solidFill>
              <a:schemeClr val="tx1"/>
            </a:solidFill>
          </a:endParaRPr>
        </a:p>
      </dsp:txBody>
      <dsp:txXfrm>
        <a:off x="33947" y="33947"/>
        <a:ext cx="3039255" cy="627519"/>
      </dsp:txXfrm>
    </dsp:sp>
    <dsp:sp modelId="{3C36FFD1-1214-4D6E-B5C2-2CD0C64B535A}">
      <dsp:nvSpPr>
        <dsp:cNvPr id="0" name=""/>
        <dsp:cNvSpPr/>
      </dsp:nvSpPr>
      <dsp:spPr>
        <a:xfrm rot="5400000">
          <a:off x="5647326" y="-1839064"/>
          <a:ext cx="443469" cy="55238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dirty="0" smtClean="0"/>
            <a:t>To improve the 5G network performance.</a:t>
          </a:r>
          <a:endParaRPr lang="en-US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dirty="0" smtClean="0"/>
            <a:t>To improve end-user experience. </a:t>
          </a:r>
          <a:endParaRPr lang="en-US" sz="1600" kern="1200" noProof="0" dirty="0"/>
        </a:p>
      </dsp:txBody>
      <dsp:txXfrm rot="-5400000">
        <a:off x="3107150" y="722760"/>
        <a:ext cx="5502174" cy="400173"/>
      </dsp:txXfrm>
    </dsp:sp>
    <dsp:sp modelId="{092776DA-62E6-4501-AC8A-4A900CF67B0D}">
      <dsp:nvSpPr>
        <dsp:cNvPr id="0" name=""/>
        <dsp:cNvSpPr/>
      </dsp:nvSpPr>
      <dsp:spPr>
        <a:xfrm>
          <a:off x="0" y="717101"/>
          <a:ext cx="3107149" cy="4854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noProof="0" dirty="0" smtClean="0">
              <a:solidFill>
                <a:schemeClr val="tx1"/>
              </a:solidFill>
            </a:rPr>
            <a:t>Motivation</a:t>
          </a:r>
          <a:endParaRPr lang="en-US" sz="4000" kern="1200" noProof="0" dirty="0">
            <a:solidFill>
              <a:schemeClr val="tx1"/>
            </a:solidFill>
          </a:endParaRPr>
        </a:p>
      </dsp:txBody>
      <dsp:txXfrm>
        <a:off x="23697" y="740798"/>
        <a:ext cx="3059755" cy="438038"/>
      </dsp:txXfrm>
    </dsp:sp>
    <dsp:sp modelId="{018F41D4-6A12-42EE-9D80-A0A243A41BF3}">
      <dsp:nvSpPr>
        <dsp:cNvPr id="0" name=""/>
        <dsp:cNvSpPr/>
      </dsp:nvSpPr>
      <dsp:spPr>
        <a:xfrm rot="5400000">
          <a:off x="5331298" y="-1017011"/>
          <a:ext cx="1075525" cy="55238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noProof="0" dirty="0" smtClean="0"/>
            <a:t>5G MEC protocol, RFC compliancy research and implementation.</a:t>
          </a:r>
          <a:endParaRPr lang="en-GB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noProof="0" dirty="0" smtClean="0"/>
            <a:t>Parallel programming to get high computing performance from multi core/thread environments</a:t>
          </a:r>
          <a:endParaRPr lang="en-GB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noProof="0" dirty="0" smtClean="0"/>
            <a:t>Research on standardized statistical output data and reports</a:t>
          </a:r>
          <a:endParaRPr lang="en-GB" sz="1400" kern="1200" noProof="0" dirty="0"/>
        </a:p>
      </dsp:txBody>
      <dsp:txXfrm rot="-5400000">
        <a:off x="3107150" y="1259640"/>
        <a:ext cx="5471319" cy="970519"/>
      </dsp:txXfrm>
    </dsp:sp>
    <dsp:sp modelId="{FBCB209F-70B1-4F19-84DB-25F2C2E5425A}">
      <dsp:nvSpPr>
        <dsp:cNvPr id="0" name=""/>
        <dsp:cNvSpPr/>
      </dsp:nvSpPr>
      <dsp:spPr>
        <a:xfrm>
          <a:off x="0" y="1226206"/>
          <a:ext cx="3107149" cy="9264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kern="1200" dirty="0" smtClean="0">
              <a:solidFill>
                <a:schemeClr val="tx1"/>
              </a:solidFill>
            </a:rPr>
            <a:t>Content</a:t>
          </a:r>
          <a:endParaRPr lang="en-US" sz="4900" kern="1200" dirty="0">
            <a:solidFill>
              <a:schemeClr val="tx1"/>
            </a:solidFill>
          </a:endParaRPr>
        </a:p>
      </dsp:txBody>
      <dsp:txXfrm>
        <a:off x="45228" y="1271434"/>
        <a:ext cx="3016693" cy="8360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A4433-2CBD-4044-ABC1-0B0561D43206}" type="datetimeFigureOut">
              <a:rPr lang="en-GB" smtClean="0"/>
              <a:t>23/11/2016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68B30-1784-4EA2-828F-1011F6E8DA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648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C2CA66-A9CB-461C-A236-F69D99339AC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36002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7535B04-7FE3-4FE7-936F-780DBED6C7D4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7016E-EC09-402D-9B6D-6187AC40653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523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188913"/>
            <a:ext cx="2057400" cy="5605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188913"/>
            <a:ext cx="6019800" cy="5605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367CF-8B21-4334-8669-28CA348CE34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486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F1B1E-6AFE-4261-906D-D1191F0F51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62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D0683-8E1E-4FAC-A2B7-129323BED1D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61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88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39764-904A-4B00-8DD5-C588446B784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938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550CC-E884-493F-AD26-80DAE211801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005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ACC1E-F88D-4399-AD3A-9D953CE30C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454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B54CC-E810-46E3-BA81-CDDC90221C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633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CBA8A-51FA-4FB3-AFAE-0FF3ED630A2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254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4B031-5DCD-4C84-BDFA-81269EC3AB3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655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2684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7451725" y="6584950"/>
            <a:ext cx="1441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8BD17547-DBE1-4B99-9EA9-2E3A7F374022}" type="slidenum">
              <a:rPr lang="en-GB" altLang="en-US" sz="1400" b="1">
                <a:solidFill>
                  <a:schemeClr val="bg1"/>
                </a:solidFill>
              </a:rPr>
              <a:pPr algn="r"/>
              <a:t>‹#›</a:t>
            </a:fld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1725" y="6308725"/>
            <a:ext cx="1441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B8D654AA-748F-4024-9A61-6977FA317985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88913"/>
            <a:ext cx="8229600" cy="868362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59595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59595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59595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celticplus.eu/project-ideas-from-proposers-days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lticplus.eu/project-ideas-from-proposers-days/" TargetMode="External"/><Relationship Id="rId7" Type="http://schemas.openxmlformats.org/officeDocument/2006/relationships/image" Target="../media/image23.jpeg"/><Relationship Id="rId2" Type="http://schemas.openxmlformats.org/officeDocument/2006/relationships/hyperlink" Target="mailto:bilginyazar@etgigrup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lticplus.eu/project-ideas-from-proposers-days/" TargetMode="External"/><Relationship Id="rId2" Type="http://schemas.openxmlformats.org/officeDocument/2006/relationships/hyperlink" Target="mailto:ozgura@netas.com.t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lticplus.eu/project-ideas-from-proposers-days/" TargetMode="External"/><Relationship Id="rId2" Type="http://schemas.openxmlformats.org/officeDocument/2006/relationships/hyperlink" Target="mailto:&#304;smail.uzun@inosens.com.t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lticplus.eu/project-ideas-from-proposers-days/" TargetMode="External"/><Relationship Id="rId2" Type="http://schemas.openxmlformats.org/officeDocument/2006/relationships/hyperlink" Target="mailto:&#304;smail.uzun@inosens.com.t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lticplus.eu/project-ideas-from-proposers-days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hyperlink" Target="mailto:msimsek@netas.com.tr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lticplus.eu/project-ideas-from-proposers-days/" TargetMode="External"/><Relationship Id="rId7" Type="http://schemas.openxmlformats.org/officeDocument/2006/relationships/image" Target="../media/image33.png"/><Relationship Id="rId2" Type="http://schemas.openxmlformats.org/officeDocument/2006/relationships/hyperlink" Target="mailto:burak.burkan@turkcell.com.t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Engin.Zeydan@turktelekom.com.tr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elticplus.eu/project-ideas-from-proposers-days/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hyperlink" Target="mailto:hakank@netas.com.t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elticplus.eu/project-ideas-from-proposers-days/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hyperlink" Target="mailto:msimsek@netas.com.tr" TargetMode="External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hyperlink" Target="https://www.celticplus.eu/project-ideas-from-proposers-days/" TargetMode="External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lticplus.eu/project-ideas-from-proposers-days/" TargetMode="External"/><Relationship Id="rId2" Type="http://schemas.openxmlformats.org/officeDocument/2006/relationships/hyperlink" Target="mailto:george.suciu@beia.r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lticplus.eu/project-ideas-from-proposers-days/" TargetMode="External"/><Relationship Id="rId2" Type="http://schemas.openxmlformats.org/officeDocument/2006/relationships/hyperlink" Target="mailto:baris@enforma-tr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lticplus.eu/project-ideas-from-proposers-days/" TargetMode="External"/><Relationship Id="rId7" Type="http://schemas.openxmlformats.org/officeDocument/2006/relationships/image" Target="../media/image17.jpeg"/><Relationship Id="rId2" Type="http://schemas.openxmlformats.org/officeDocument/2006/relationships/hyperlink" Target="mailto:ozlem.albayrak@mebitech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lticplus.eu/project-ideas-from-proposers-days/" TargetMode="External"/><Relationship Id="rId2" Type="http://schemas.openxmlformats.org/officeDocument/2006/relationships/hyperlink" Target="mailto:nxp@icrontech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8D53FB3E-8C47-4F19-A392-AFCA93838430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2564904"/>
            <a:ext cx="8604448" cy="1470025"/>
          </a:xfrm>
        </p:spPr>
        <p:txBody>
          <a:bodyPr/>
          <a:lstStyle/>
          <a:p>
            <a:r>
              <a:rPr lang="en-US" altLang="en-US" sz="4800" dirty="0"/>
              <a:t>Pitch </a:t>
            </a:r>
            <a:r>
              <a:rPr lang="en-US" altLang="en-US" sz="4800" dirty="0" smtClean="0"/>
              <a:t>Summaries:</a:t>
            </a:r>
            <a:br>
              <a:rPr lang="en-US" altLang="en-US" sz="4800" dirty="0" smtClean="0"/>
            </a:br>
            <a:r>
              <a:rPr lang="en-US" altLang="en-US" sz="4800" dirty="0"/>
              <a:t> </a:t>
            </a:r>
            <a:r>
              <a:rPr lang="en-US" altLang="en-US" dirty="0"/>
              <a:t>Istanbul Celtic-Plus </a:t>
            </a:r>
            <a:r>
              <a:rPr lang="en-US" altLang="en-US" dirty="0" smtClean="0"/>
              <a:t>Proposers Day, 22 September 2016</a:t>
            </a:r>
            <a:endParaRPr lang="en-US" alt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4479503"/>
            <a:ext cx="8588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hlinkClick r:id="rId2"/>
              </a:rPr>
              <a:t>https://www.celticplus.eu/project-ideas-from-proposers-days</a:t>
            </a:r>
            <a:r>
              <a:rPr lang="de-DE" dirty="0" smtClean="0">
                <a:hlinkClick r:id="rId2"/>
              </a:rPr>
              <a:t>/</a:t>
            </a:r>
            <a:r>
              <a:rPr lang="de-DE" dirty="0" smtClean="0"/>
              <a:t> </a:t>
            </a:r>
            <a:r>
              <a:rPr lang="en-GB" dirty="0" smtClean="0"/>
              <a:t> </a:t>
            </a:r>
            <a:endParaRPr lang="de-DE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610251" y="5157192"/>
            <a:ext cx="2683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rgbClr val="0099FF"/>
                </a:solidFill>
              </a:rPr>
              <a:t>#</a:t>
            </a:r>
            <a:r>
              <a:rPr lang="de-DE" sz="2800" smtClean="0">
                <a:solidFill>
                  <a:srgbClr val="0099FF"/>
                </a:solidFill>
              </a:rPr>
              <a:t>CelticPropDay</a:t>
            </a:r>
            <a:endParaRPr lang="en-GB" sz="2800" dirty="0">
              <a:solidFill>
                <a:srgbClr val="0099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157192"/>
            <a:ext cx="694435" cy="56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10</a:t>
            </a:fld>
            <a:endParaRPr lang="en-GB" altLang="en-U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331640" y="-27384"/>
            <a:ext cx="6912768" cy="147002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9pPr>
          </a:lstStyle>
          <a:p>
            <a:r>
              <a:rPr lang="en-GB" altLang="en-US" sz="2800" kern="0" dirty="0"/>
              <a:t>Planning and Optimization </a:t>
            </a:r>
            <a:r>
              <a:rPr lang="en-GB" altLang="en-US" sz="2800" kern="0" dirty="0" smtClean="0"/>
              <a:t>Platform </a:t>
            </a:r>
            <a:endParaRPr lang="en-GB" altLang="en-US" sz="2800" kern="0" dirty="0"/>
          </a:p>
        </p:txBody>
      </p:sp>
      <p:sp>
        <p:nvSpPr>
          <p:cNvPr id="5" name="Rectangle 4"/>
          <p:cNvSpPr/>
          <p:nvPr/>
        </p:nvSpPr>
        <p:spPr>
          <a:xfrm>
            <a:off x="4716016" y="5735578"/>
            <a:ext cx="42099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Contact:</a:t>
            </a:r>
          </a:p>
          <a:p>
            <a:r>
              <a:rPr lang="nl-NL" sz="1800" dirty="0" err="1" smtClean="0">
                <a:solidFill>
                  <a:schemeClr val="bg1">
                    <a:lumMod val="50000"/>
                  </a:schemeClr>
                </a:solidFill>
              </a:rPr>
              <a:t>Bilgin</a:t>
            </a:r>
            <a:r>
              <a:rPr lang="nl-NL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sz="1800" dirty="0" err="1" smtClean="0">
                <a:solidFill>
                  <a:schemeClr val="bg1">
                    <a:lumMod val="50000"/>
                  </a:schemeClr>
                </a:solidFill>
              </a:rPr>
              <a:t>Yazar</a:t>
            </a:r>
            <a:endParaRPr lang="nl-NL" sz="1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NL" sz="1800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bilginyazar@etgigrup.com</a:t>
            </a:r>
            <a:r>
              <a:rPr lang="nl-NL" sz="180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endParaRPr lang="nl-NL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395536" y="1484784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 smtClean="0"/>
              <a:t>In </a:t>
            </a:r>
            <a:r>
              <a:rPr lang="en-GB" sz="1600" dirty="0"/>
              <a:t>a </a:t>
            </a:r>
            <a:r>
              <a:rPr lang="en-GB" sz="1600" dirty="0" smtClean="0"/>
              <a:t>Nutshell</a:t>
            </a:r>
          </a:p>
          <a:p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25100" y="3719939"/>
            <a:ext cx="40324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u="sng" dirty="0" smtClean="0">
              <a:solidFill>
                <a:schemeClr val="accent2"/>
              </a:solidFill>
            </a:endParaRPr>
          </a:p>
          <a:p>
            <a:endParaRPr lang="en-GB" sz="1400" u="sng" dirty="0" smtClean="0">
              <a:solidFill>
                <a:schemeClr val="accent2"/>
              </a:solidFill>
            </a:endParaRPr>
          </a:p>
          <a:p>
            <a:r>
              <a:rPr lang="en-GB" sz="1400" u="sng" dirty="0" smtClean="0">
                <a:solidFill>
                  <a:schemeClr val="accent2"/>
                </a:solidFill>
              </a:rPr>
              <a:t>Usage of existing online education platform:</a:t>
            </a:r>
            <a:endParaRPr lang="en-GB" sz="1400" u="sng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6016" y="1565503"/>
            <a:ext cx="406597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 smtClean="0">
                <a:solidFill>
                  <a:schemeClr val="accent1">
                    <a:lumMod val="50000"/>
                  </a:schemeClr>
                </a:solidFill>
              </a:rPr>
              <a:t>Partners needed:</a:t>
            </a:r>
          </a:p>
          <a:p>
            <a:endParaRPr lang="en-GB" sz="1400" dirty="0" smtClean="0">
              <a:solidFill>
                <a:srgbClr val="8BC53E"/>
              </a:solidFill>
              <a:hlinkClick r:id="rId3"/>
            </a:endParaRPr>
          </a:p>
          <a:p>
            <a:endParaRPr lang="en-GB" sz="1400" dirty="0">
              <a:solidFill>
                <a:srgbClr val="8BC53E"/>
              </a:solidFill>
              <a:hlinkClick r:id="rId3"/>
            </a:endParaRPr>
          </a:p>
          <a:p>
            <a:endParaRPr lang="en-GB" sz="1400" dirty="0" smtClean="0">
              <a:solidFill>
                <a:srgbClr val="8BC53E"/>
              </a:solidFill>
              <a:hlinkClick r:id="rId3"/>
            </a:endParaRPr>
          </a:p>
          <a:p>
            <a:endParaRPr lang="en-GB" sz="1400" dirty="0">
              <a:solidFill>
                <a:srgbClr val="8BC53E"/>
              </a:solidFill>
              <a:hlinkClick r:id="rId3"/>
            </a:endParaRPr>
          </a:p>
          <a:p>
            <a:endParaRPr lang="en-GB" sz="1400" dirty="0" smtClean="0">
              <a:solidFill>
                <a:srgbClr val="8BC53E"/>
              </a:solidFill>
              <a:hlinkClick r:id="rId3"/>
            </a:endParaRPr>
          </a:p>
          <a:p>
            <a:endParaRPr lang="de-DE" sz="1400" dirty="0" smtClean="0">
              <a:solidFill>
                <a:srgbClr val="8BC53E"/>
              </a:solidFill>
              <a:hlinkClick r:id="rId3"/>
            </a:endParaRPr>
          </a:p>
          <a:p>
            <a:endParaRPr lang="de-DE" sz="1400" dirty="0">
              <a:solidFill>
                <a:srgbClr val="8BC53E"/>
              </a:solidFill>
              <a:hlinkClick r:id="rId3"/>
            </a:endParaRPr>
          </a:p>
          <a:p>
            <a:endParaRPr lang="en-GB" sz="1400" dirty="0">
              <a:solidFill>
                <a:srgbClr val="8BC53E"/>
              </a:solidFill>
              <a:hlinkClick r:id="rId3"/>
            </a:endParaRPr>
          </a:p>
          <a:p>
            <a:endParaRPr lang="en-GB" sz="1400" dirty="0" smtClean="0">
              <a:solidFill>
                <a:srgbClr val="8BC53E"/>
              </a:solidFill>
              <a:hlinkClick r:id="rId3"/>
            </a:endParaRPr>
          </a:p>
          <a:p>
            <a:endParaRPr lang="en-GB" sz="1400" dirty="0">
              <a:solidFill>
                <a:srgbClr val="8BC53E"/>
              </a:solidFill>
              <a:hlinkClick r:id="rId3"/>
            </a:endParaRPr>
          </a:p>
          <a:p>
            <a:r>
              <a:rPr lang="en-GB" sz="1400" dirty="0" smtClean="0">
                <a:solidFill>
                  <a:srgbClr val="8BC53E"/>
                </a:solidFill>
                <a:hlinkClick r:id="rId3"/>
              </a:rPr>
              <a:t>https://www.celticplus.eu/project-ideas-from-proposers-days/</a:t>
            </a:r>
            <a:r>
              <a:rPr lang="en-GB" sz="1400" dirty="0" smtClean="0">
                <a:solidFill>
                  <a:srgbClr val="8BC53E"/>
                </a:solidFill>
              </a:rPr>
              <a:t> </a:t>
            </a:r>
            <a:endParaRPr lang="en-GB" sz="1400" dirty="0">
              <a:solidFill>
                <a:srgbClr val="8BC53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51249"/>
            <a:ext cx="3816424" cy="151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160" y="1925543"/>
            <a:ext cx="3042987" cy="1990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93964"/>
            <a:ext cx="71056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892" y="5735578"/>
            <a:ext cx="20561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65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11</a:t>
            </a:fld>
            <a:endParaRPr lang="en-GB" altLang="en-U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331640" y="-27384"/>
            <a:ext cx="6912768" cy="147002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9pPr>
          </a:lstStyle>
          <a:p>
            <a:r>
              <a:rPr lang="en-GB" altLang="en-US" sz="2400" kern="0" dirty="0" smtClean="0"/>
              <a:t>Optimal </a:t>
            </a:r>
            <a:r>
              <a:rPr lang="en-GB" altLang="en-US" sz="2400" kern="0" dirty="0"/>
              <a:t>Control for Resource Usage of Virtualized Server Machines in Data </a:t>
            </a:r>
            <a:r>
              <a:rPr lang="en-GB" altLang="en-US" sz="2400" kern="0" dirty="0" err="1"/>
              <a:t>Centers</a:t>
            </a:r>
            <a:endParaRPr lang="en-GB" altLang="en-US" sz="2400" kern="0" dirty="0"/>
          </a:p>
        </p:txBody>
      </p:sp>
      <p:sp>
        <p:nvSpPr>
          <p:cNvPr id="5" name="Rectangle 4"/>
          <p:cNvSpPr/>
          <p:nvPr/>
        </p:nvSpPr>
        <p:spPr>
          <a:xfrm>
            <a:off x="5292080" y="5735578"/>
            <a:ext cx="341790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Contact:</a:t>
            </a:r>
          </a:p>
          <a:p>
            <a:r>
              <a:rPr lang="nl-NL" sz="1800" dirty="0">
                <a:solidFill>
                  <a:schemeClr val="bg1">
                    <a:lumMod val="50000"/>
                  </a:schemeClr>
                </a:solidFill>
              </a:rPr>
              <a:t>Dr. </a:t>
            </a:r>
            <a:r>
              <a:rPr lang="nl-NL" sz="1800" dirty="0" err="1">
                <a:solidFill>
                  <a:schemeClr val="bg1">
                    <a:lumMod val="50000"/>
                  </a:schemeClr>
                </a:solidFill>
              </a:rPr>
              <a:t>Özgür</a:t>
            </a:r>
            <a:r>
              <a:rPr lang="nl-NL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sz="1800" dirty="0" err="1" smtClean="0">
                <a:solidFill>
                  <a:schemeClr val="bg1">
                    <a:lumMod val="50000"/>
                  </a:schemeClr>
                </a:solidFill>
              </a:rPr>
              <a:t>Armağan</a:t>
            </a:r>
            <a:endParaRPr lang="nl-NL" sz="1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NL" sz="1800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ozgura@netas.com.tr</a:t>
            </a:r>
            <a:r>
              <a:rPr lang="nl-NL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nl-NL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539552" y="1340768"/>
            <a:ext cx="40324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 smtClean="0"/>
              <a:t>In </a:t>
            </a:r>
            <a:r>
              <a:rPr lang="en-GB" sz="1600" dirty="0"/>
              <a:t>a </a:t>
            </a:r>
            <a:r>
              <a:rPr lang="en-GB" sz="1600" dirty="0" smtClean="0"/>
              <a:t>Nutshell</a:t>
            </a:r>
          </a:p>
          <a:p>
            <a:r>
              <a:rPr lang="en-GB" sz="1600" dirty="0"/>
              <a:t>In this project, we address the problem of multiple resource usage among virtual machines in data </a:t>
            </a:r>
            <a:r>
              <a:rPr lang="en-GB" sz="1600" dirty="0" err="1"/>
              <a:t>centers</a:t>
            </a:r>
            <a:r>
              <a:rPr lang="en-GB" sz="1600" dirty="0"/>
              <a:t> via dynamic allocation of CPU and memory resources among virtual server machines. </a:t>
            </a:r>
          </a:p>
          <a:p>
            <a:endParaRPr lang="en-GB" sz="1600" dirty="0" smtClean="0"/>
          </a:p>
          <a:p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3645024"/>
            <a:ext cx="40324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 smtClean="0">
                <a:solidFill>
                  <a:schemeClr val="accent2"/>
                </a:solidFill>
              </a:rPr>
              <a:t>Quite Technical Proposal:</a:t>
            </a:r>
          </a:p>
          <a:p>
            <a:endParaRPr lang="en-GB" sz="1400" u="sng" dirty="0" smtClean="0">
              <a:solidFill>
                <a:schemeClr val="accent2"/>
              </a:solidFill>
            </a:endParaRPr>
          </a:p>
          <a:p>
            <a:r>
              <a:rPr lang="en-GB" sz="1400" dirty="0" smtClean="0">
                <a:solidFill>
                  <a:schemeClr val="accent2"/>
                </a:solidFill>
              </a:rPr>
              <a:t>Please look at full project Pitch:</a:t>
            </a:r>
            <a:endParaRPr lang="en-GB" sz="1400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6016" y="3988802"/>
            <a:ext cx="406597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 smtClean="0">
                <a:solidFill>
                  <a:srgbClr val="8BC53E"/>
                </a:solidFill>
              </a:rPr>
              <a:t>Missing partners:</a:t>
            </a:r>
          </a:p>
          <a:p>
            <a:r>
              <a:rPr lang="en-GB" sz="1400" dirty="0">
                <a:solidFill>
                  <a:srgbClr val="8BC53E"/>
                </a:solidFill>
              </a:rPr>
              <a:t>Large Company</a:t>
            </a:r>
          </a:p>
          <a:p>
            <a:r>
              <a:rPr lang="en-GB" sz="1400" dirty="0">
                <a:solidFill>
                  <a:srgbClr val="8BC53E"/>
                </a:solidFill>
              </a:rPr>
              <a:t>University</a:t>
            </a:r>
          </a:p>
          <a:p>
            <a:r>
              <a:rPr lang="en-GB" sz="1400" dirty="0">
                <a:solidFill>
                  <a:srgbClr val="8BC53E"/>
                </a:solidFill>
              </a:rPr>
              <a:t>Research Institution  </a:t>
            </a:r>
          </a:p>
          <a:p>
            <a:r>
              <a:rPr lang="en-GB" sz="1400" dirty="0" smtClean="0">
                <a:solidFill>
                  <a:srgbClr val="8BC53E"/>
                </a:solidFill>
              </a:rPr>
              <a:t>SME</a:t>
            </a:r>
          </a:p>
          <a:p>
            <a:r>
              <a:rPr lang="en-GB" sz="1400" dirty="0" smtClean="0">
                <a:solidFill>
                  <a:srgbClr val="8BC53E"/>
                </a:solidFill>
                <a:hlinkClick r:id="rId3"/>
              </a:rPr>
              <a:t>https://www.celticplus.eu/project-ideas-from-proposers-days/</a:t>
            </a:r>
            <a:r>
              <a:rPr lang="en-GB" sz="1400" dirty="0" smtClean="0">
                <a:solidFill>
                  <a:srgbClr val="8BC53E"/>
                </a:solidFill>
              </a:rPr>
              <a:t> </a:t>
            </a:r>
            <a:endParaRPr lang="en-GB" sz="1400" dirty="0">
              <a:solidFill>
                <a:srgbClr val="8BC53E"/>
              </a:solidFill>
            </a:endParaRPr>
          </a:p>
        </p:txBody>
      </p:sp>
      <p:pic>
        <p:nvPicPr>
          <p:cNvPr id="13" name="Picture 12" descr="http://www.alimertozdemir.com/wp-content/uploads/2013/06/1356629925_neta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949280"/>
            <a:ext cx="1944216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12777"/>
            <a:ext cx="4104456" cy="240083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4437111"/>
            <a:ext cx="3994149" cy="1347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1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12</a:t>
            </a:fld>
            <a:endParaRPr lang="en-GB" altLang="en-U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331640" y="-27384"/>
            <a:ext cx="6912768" cy="147002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9pPr>
          </a:lstStyle>
          <a:p>
            <a:r>
              <a:rPr lang="en-GB" altLang="en-US" sz="2800" kern="0" dirty="0" err="1"/>
              <a:t>IoIST</a:t>
            </a:r>
            <a:r>
              <a:rPr lang="en-GB" altLang="en-US" sz="2800" kern="0" dirty="0"/>
              <a:t>:  Data Analytics Platform for IoT Sensor Data</a:t>
            </a:r>
          </a:p>
        </p:txBody>
      </p:sp>
      <p:sp>
        <p:nvSpPr>
          <p:cNvPr id="5" name="Rectangle 4"/>
          <p:cNvSpPr/>
          <p:nvPr/>
        </p:nvSpPr>
        <p:spPr>
          <a:xfrm>
            <a:off x="4644008" y="5013176"/>
            <a:ext cx="42099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Contact:</a:t>
            </a:r>
          </a:p>
          <a:p>
            <a:r>
              <a:rPr lang="nl-NL" sz="1800" dirty="0">
                <a:solidFill>
                  <a:schemeClr val="bg1">
                    <a:lumMod val="50000"/>
                  </a:schemeClr>
                </a:solidFill>
              </a:rPr>
              <a:t>Dr. İsmail UZUN, INOSENS</a:t>
            </a:r>
          </a:p>
          <a:p>
            <a:r>
              <a:rPr lang="nl-NL" sz="1800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İsmail.uzun@inosens.com.tr</a:t>
            </a:r>
            <a:r>
              <a:rPr lang="nl-NL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nl-NL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323528" y="1340768"/>
            <a:ext cx="4248472" cy="278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 smtClean="0"/>
              <a:t>In </a:t>
            </a:r>
            <a:r>
              <a:rPr lang="en-GB" sz="1600" dirty="0"/>
              <a:t>a </a:t>
            </a:r>
            <a:r>
              <a:rPr lang="en-GB" sz="1600" dirty="0" smtClean="0"/>
              <a:t>Nutshell</a:t>
            </a:r>
          </a:p>
          <a:p>
            <a:pPr lvl="0">
              <a:spcBef>
                <a:spcPct val="20000"/>
              </a:spcBef>
            </a:pPr>
            <a:r>
              <a:rPr lang="en-GB" sz="1400" kern="0" dirty="0">
                <a:solidFill>
                  <a:srgbClr val="595959"/>
                </a:solidFill>
                <a:latin typeface="Arial"/>
              </a:rPr>
              <a:t>What is the main benefit of the proposal?</a:t>
            </a:r>
          </a:p>
          <a:p>
            <a:pPr marL="285750" indent="-285750">
              <a:spcBef>
                <a:spcPct val="20000"/>
              </a:spcBef>
              <a:buFontTx/>
              <a:buChar char="–"/>
            </a:pPr>
            <a:r>
              <a:rPr lang="tr-TR" sz="1400" b="1" kern="0" dirty="0" err="1">
                <a:solidFill>
                  <a:srgbClr val="595959"/>
                </a:solidFill>
                <a:latin typeface="Arial"/>
              </a:rPr>
              <a:t>IoIST</a:t>
            </a:r>
            <a:r>
              <a:rPr lang="tr-TR" sz="1400" b="1" kern="0" dirty="0">
                <a:solidFill>
                  <a:srgbClr val="595959"/>
                </a:solidFill>
                <a:latin typeface="Arial"/>
              </a:rPr>
              <a:t> </a:t>
            </a:r>
            <a:r>
              <a:rPr lang="en-GB" sz="1400" kern="0" dirty="0">
                <a:solidFill>
                  <a:srgbClr val="595959"/>
                </a:solidFill>
                <a:latin typeface="Arial"/>
              </a:rPr>
              <a:t>allows industries to </a:t>
            </a:r>
            <a:r>
              <a:rPr lang="en-GB" sz="1400" kern="0" dirty="0" err="1">
                <a:solidFill>
                  <a:srgbClr val="595959"/>
                </a:solidFill>
                <a:latin typeface="Arial"/>
              </a:rPr>
              <a:t>analyze</a:t>
            </a:r>
            <a:r>
              <a:rPr lang="en-GB" sz="1400" kern="0" dirty="0">
                <a:solidFill>
                  <a:srgbClr val="595959"/>
                </a:solidFill>
                <a:latin typeface="Arial"/>
              </a:rPr>
              <a:t> IoT data for Prediction and Anomaly Detection</a:t>
            </a:r>
          </a:p>
          <a:p>
            <a:pPr lvl="0">
              <a:spcBef>
                <a:spcPct val="20000"/>
              </a:spcBef>
            </a:pPr>
            <a:r>
              <a:rPr lang="de-DE" sz="1400" kern="0" dirty="0" err="1">
                <a:solidFill>
                  <a:srgbClr val="595959"/>
                </a:solidFill>
                <a:latin typeface="Arial"/>
              </a:rPr>
              <a:t>What</a:t>
            </a:r>
            <a:r>
              <a:rPr lang="de-DE" sz="1400" kern="0" dirty="0">
                <a:solidFill>
                  <a:srgbClr val="595959"/>
                </a:solidFill>
                <a:latin typeface="Arial"/>
              </a:rPr>
              <a:t> </a:t>
            </a:r>
            <a:r>
              <a:rPr lang="de-DE" sz="1400" kern="0" dirty="0" err="1">
                <a:solidFill>
                  <a:srgbClr val="595959"/>
                </a:solidFill>
                <a:latin typeface="Arial"/>
              </a:rPr>
              <a:t>brings</a:t>
            </a:r>
            <a:r>
              <a:rPr lang="de-DE" sz="1400" kern="0" dirty="0">
                <a:solidFill>
                  <a:srgbClr val="595959"/>
                </a:solidFill>
                <a:latin typeface="Arial"/>
              </a:rPr>
              <a:t> </a:t>
            </a:r>
            <a:r>
              <a:rPr lang="de-DE" sz="1400" kern="0" dirty="0" err="1">
                <a:solidFill>
                  <a:srgbClr val="595959"/>
                </a:solidFill>
                <a:latin typeface="Arial"/>
              </a:rPr>
              <a:t>the</a:t>
            </a:r>
            <a:r>
              <a:rPr lang="de-DE" sz="1400" kern="0" dirty="0">
                <a:solidFill>
                  <a:srgbClr val="595959"/>
                </a:solidFill>
                <a:latin typeface="Arial"/>
              </a:rPr>
              <a:t> </a:t>
            </a:r>
            <a:r>
              <a:rPr lang="de-DE" sz="1400" kern="0" dirty="0" err="1">
                <a:solidFill>
                  <a:srgbClr val="595959"/>
                </a:solidFill>
                <a:latin typeface="Arial"/>
              </a:rPr>
              <a:t>added</a:t>
            </a:r>
            <a:r>
              <a:rPr lang="de-DE" sz="1400" kern="0" dirty="0">
                <a:solidFill>
                  <a:srgbClr val="595959"/>
                </a:solidFill>
                <a:latin typeface="Arial"/>
              </a:rPr>
              <a:t> </a:t>
            </a:r>
            <a:r>
              <a:rPr lang="de-DE" sz="1400" kern="0" dirty="0" err="1">
                <a:solidFill>
                  <a:srgbClr val="595959"/>
                </a:solidFill>
                <a:latin typeface="Arial"/>
              </a:rPr>
              <a:t>value</a:t>
            </a:r>
            <a:r>
              <a:rPr lang="de-DE" sz="1400" kern="0" dirty="0">
                <a:solidFill>
                  <a:srgbClr val="595959"/>
                </a:solidFill>
                <a:latin typeface="Arial"/>
              </a:rPr>
              <a:t>?</a:t>
            </a:r>
          </a:p>
          <a:p>
            <a:pPr marL="285750" indent="-285750">
              <a:spcBef>
                <a:spcPct val="20000"/>
              </a:spcBef>
              <a:buFontTx/>
              <a:buChar char="–"/>
            </a:pPr>
            <a:r>
              <a:rPr lang="de-DE" sz="1400" kern="0" dirty="0">
                <a:solidFill>
                  <a:srgbClr val="595959"/>
                </a:solidFill>
                <a:latin typeface="Arial"/>
              </a:rPr>
              <a:t>Cloud-</a:t>
            </a:r>
            <a:r>
              <a:rPr lang="de-DE" sz="1400" kern="0" dirty="0" err="1">
                <a:solidFill>
                  <a:srgbClr val="595959"/>
                </a:solidFill>
                <a:latin typeface="Arial"/>
              </a:rPr>
              <a:t>based</a:t>
            </a:r>
            <a:r>
              <a:rPr lang="de-DE" sz="1400" kern="0" dirty="0">
                <a:solidFill>
                  <a:srgbClr val="595959"/>
                </a:solidFill>
                <a:latin typeface="Arial"/>
              </a:rPr>
              <a:t>, </a:t>
            </a:r>
            <a:r>
              <a:rPr lang="tr-TR" sz="1400" kern="0" dirty="0">
                <a:solidFill>
                  <a:srgbClr val="595959"/>
                </a:solidFill>
                <a:latin typeface="Arial"/>
              </a:rPr>
              <a:t>g</a:t>
            </a:r>
            <a:r>
              <a:rPr lang="de-DE" sz="1400" kern="0" dirty="0" err="1">
                <a:solidFill>
                  <a:srgbClr val="595959"/>
                </a:solidFill>
                <a:latin typeface="Arial"/>
              </a:rPr>
              <a:t>eneric</a:t>
            </a:r>
            <a:r>
              <a:rPr lang="de-DE" sz="1400" kern="0" dirty="0">
                <a:solidFill>
                  <a:srgbClr val="595959"/>
                </a:solidFill>
                <a:latin typeface="Arial"/>
              </a:rPr>
              <a:t> IoT </a:t>
            </a:r>
            <a:r>
              <a:rPr lang="de-DE" sz="1400" kern="0" dirty="0" err="1">
                <a:solidFill>
                  <a:srgbClr val="595959"/>
                </a:solidFill>
                <a:latin typeface="Arial"/>
              </a:rPr>
              <a:t>platform</a:t>
            </a:r>
            <a:r>
              <a:rPr lang="de-DE" sz="1400" kern="0" dirty="0">
                <a:solidFill>
                  <a:srgbClr val="595959"/>
                </a:solidFill>
                <a:latin typeface="Arial"/>
              </a:rPr>
              <a:t> will </a:t>
            </a:r>
            <a:r>
              <a:rPr lang="de-DE" sz="1400" kern="0" dirty="0" err="1">
                <a:solidFill>
                  <a:srgbClr val="595959"/>
                </a:solidFill>
                <a:latin typeface="Arial"/>
              </a:rPr>
              <a:t>help</a:t>
            </a:r>
            <a:r>
              <a:rPr lang="de-DE" sz="1400" kern="0" dirty="0">
                <a:solidFill>
                  <a:srgbClr val="595959"/>
                </a:solidFill>
                <a:latin typeface="Arial"/>
              </a:rPr>
              <a:t> </a:t>
            </a:r>
            <a:r>
              <a:rPr lang="de-DE" sz="1400" kern="0" dirty="0" err="1">
                <a:solidFill>
                  <a:srgbClr val="595959"/>
                </a:solidFill>
                <a:latin typeface="Arial"/>
              </a:rPr>
              <a:t>industries</a:t>
            </a:r>
            <a:r>
              <a:rPr lang="de-DE" sz="1400" kern="0" dirty="0">
                <a:solidFill>
                  <a:srgbClr val="595959"/>
                </a:solidFill>
                <a:latin typeface="Arial"/>
              </a:rPr>
              <a:t> </a:t>
            </a:r>
            <a:r>
              <a:rPr lang="de-DE" sz="1400" kern="0" dirty="0" err="1">
                <a:solidFill>
                  <a:srgbClr val="595959"/>
                </a:solidFill>
                <a:latin typeface="Arial"/>
              </a:rPr>
              <a:t>to</a:t>
            </a:r>
            <a:r>
              <a:rPr lang="de-DE" sz="1400" kern="0" dirty="0">
                <a:solidFill>
                  <a:srgbClr val="595959"/>
                </a:solidFill>
                <a:latin typeface="Arial"/>
              </a:rPr>
              <a:t> </a:t>
            </a:r>
            <a:r>
              <a:rPr lang="de-DE" sz="1400" kern="0" dirty="0" err="1">
                <a:solidFill>
                  <a:srgbClr val="595959"/>
                </a:solidFill>
                <a:latin typeface="Arial"/>
              </a:rPr>
              <a:t>start</a:t>
            </a:r>
            <a:r>
              <a:rPr lang="de-DE" sz="1400" kern="0" dirty="0">
                <a:solidFill>
                  <a:srgbClr val="595959"/>
                </a:solidFill>
                <a:latin typeface="Arial"/>
              </a:rPr>
              <a:t> </a:t>
            </a:r>
            <a:r>
              <a:rPr lang="de-DE" sz="1400" kern="0" dirty="0" err="1">
                <a:solidFill>
                  <a:srgbClr val="595959"/>
                </a:solidFill>
                <a:latin typeface="Arial"/>
              </a:rPr>
              <a:t>using</a:t>
            </a:r>
            <a:r>
              <a:rPr lang="de-DE" sz="1400" kern="0" dirty="0">
                <a:solidFill>
                  <a:srgbClr val="595959"/>
                </a:solidFill>
                <a:latin typeface="Arial"/>
              </a:rPr>
              <a:t> IoT </a:t>
            </a:r>
            <a:r>
              <a:rPr lang="de-DE" sz="1400" kern="0" dirty="0" err="1">
                <a:solidFill>
                  <a:srgbClr val="595959"/>
                </a:solidFill>
                <a:latin typeface="Arial"/>
              </a:rPr>
              <a:t>reliably</a:t>
            </a:r>
            <a:r>
              <a:rPr lang="de-DE" sz="1400" kern="0" dirty="0">
                <a:solidFill>
                  <a:srgbClr val="595959"/>
                </a:solidFill>
                <a:latin typeface="Arial"/>
              </a:rPr>
              <a:t> </a:t>
            </a:r>
            <a:r>
              <a:rPr lang="de-DE" sz="1400" kern="0" dirty="0" err="1">
                <a:solidFill>
                  <a:srgbClr val="595959"/>
                </a:solidFill>
                <a:latin typeface="Arial"/>
              </a:rPr>
              <a:t>and</a:t>
            </a:r>
            <a:r>
              <a:rPr lang="de-DE" sz="1400" kern="0" dirty="0">
                <a:solidFill>
                  <a:srgbClr val="595959"/>
                </a:solidFill>
                <a:latin typeface="Arial"/>
              </a:rPr>
              <a:t> </a:t>
            </a:r>
            <a:r>
              <a:rPr lang="de-DE" sz="1400" kern="0" dirty="0" err="1">
                <a:solidFill>
                  <a:srgbClr val="595959"/>
                </a:solidFill>
                <a:latin typeface="Arial"/>
              </a:rPr>
              <a:t>securely</a:t>
            </a:r>
            <a:endParaRPr lang="en-GB" sz="1400" kern="0" dirty="0">
              <a:solidFill>
                <a:srgbClr val="595959"/>
              </a:solidFill>
              <a:latin typeface="Arial"/>
            </a:endParaRPr>
          </a:p>
          <a:p>
            <a:pPr lvl="0">
              <a:spcBef>
                <a:spcPct val="20000"/>
              </a:spcBef>
            </a:pPr>
            <a:r>
              <a:rPr lang="de-DE" sz="1400" kern="0" dirty="0" err="1">
                <a:solidFill>
                  <a:srgbClr val="595959"/>
                </a:solidFill>
                <a:latin typeface="Arial"/>
              </a:rPr>
              <a:t>Why</a:t>
            </a:r>
            <a:r>
              <a:rPr lang="de-DE" sz="1400" kern="0" dirty="0">
                <a:solidFill>
                  <a:srgbClr val="595959"/>
                </a:solidFill>
                <a:latin typeface="Arial"/>
              </a:rPr>
              <a:t> </a:t>
            </a:r>
            <a:r>
              <a:rPr lang="de-DE" sz="1400" kern="0" dirty="0" err="1">
                <a:solidFill>
                  <a:srgbClr val="595959"/>
                </a:solidFill>
                <a:latin typeface="Arial"/>
              </a:rPr>
              <a:t>should</a:t>
            </a:r>
            <a:r>
              <a:rPr lang="de-DE" sz="1400" kern="0" dirty="0">
                <a:solidFill>
                  <a:srgbClr val="595959"/>
                </a:solidFill>
                <a:latin typeface="Arial"/>
              </a:rPr>
              <a:t> </a:t>
            </a:r>
            <a:r>
              <a:rPr lang="de-DE" sz="1400" kern="0" dirty="0" err="1">
                <a:solidFill>
                  <a:srgbClr val="595959"/>
                </a:solidFill>
                <a:latin typeface="Arial"/>
              </a:rPr>
              <a:t>you</a:t>
            </a:r>
            <a:r>
              <a:rPr lang="de-DE" sz="1400" kern="0" dirty="0">
                <a:solidFill>
                  <a:srgbClr val="595959"/>
                </a:solidFill>
                <a:latin typeface="Arial"/>
              </a:rPr>
              <a:t> </a:t>
            </a:r>
            <a:r>
              <a:rPr lang="de-DE" sz="1400" kern="0" dirty="0" err="1">
                <a:solidFill>
                  <a:srgbClr val="595959"/>
                </a:solidFill>
                <a:latin typeface="Arial"/>
              </a:rPr>
              <a:t>participate</a:t>
            </a:r>
            <a:r>
              <a:rPr lang="de-DE" sz="1400" kern="0" dirty="0">
                <a:solidFill>
                  <a:srgbClr val="595959"/>
                </a:solidFill>
                <a:latin typeface="Arial"/>
              </a:rPr>
              <a:t> in </a:t>
            </a:r>
            <a:r>
              <a:rPr lang="de-DE" sz="1400" kern="0" dirty="0" err="1">
                <a:solidFill>
                  <a:srgbClr val="595959"/>
                </a:solidFill>
                <a:latin typeface="Arial"/>
              </a:rPr>
              <a:t>my</a:t>
            </a:r>
            <a:r>
              <a:rPr lang="de-DE" sz="1400" kern="0" dirty="0">
                <a:solidFill>
                  <a:srgbClr val="595959"/>
                </a:solidFill>
                <a:latin typeface="Arial"/>
              </a:rPr>
              <a:t> </a:t>
            </a:r>
            <a:r>
              <a:rPr lang="de-DE" sz="1400" kern="0" dirty="0" err="1">
                <a:solidFill>
                  <a:srgbClr val="595959"/>
                </a:solidFill>
                <a:latin typeface="Arial"/>
              </a:rPr>
              <a:t>proposal</a:t>
            </a:r>
            <a:r>
              <a:rPr lang="de-DE" sz="1400" kern="0" dirty="0">
                <a:solidFill>
                  <a:srgbClr val="595959"/>
                </a:solidFill>
                <a:latin typeface="Arial"/>
              </a:rPr>
              <a:t>?</a:t>
            </a:r>
          </a:p>
          <a:p>
            <a:pPr marL="285750" indent="-285750">
              <a:spcBef>
                <a:spcPct val="20000"/>
              </a:spcBef>
              <a:buFontTx/>
              <a:buChar char="–"/>
            </a:pPr>
            <a:r>
              <a:rPr lang="de-DE" sz="1400" kern="0" dirty="0" err="1">
                <a:solidFill>
                  <a:srgbClr val="595959"/>
                </a:solidFill>
                <a:latin typeface="Arial"/>
              </a:rPr>
              <a:t>Convergence</a:t>
            </a:r>
            <a:r>
              <a:rPr lang="de-DE" sz="1400" kern="0" dirty="0">
                <a:solidFill>
                  <a:srgbClr val="595959"/>
                </a:solidFill>
                <a:latin typeface="Arial"/>
              </a:rPr>
              <a:t> </a:t>
            </a:r>
            <a:r>
              <a:rPr lang="de-DE" sz="1400" kern="0" dirty="0" err="1">
                <a:solidFill>
                  <a:srgbClr val="595959"/>
                </a:solidFill>
                <a:latin typeface="Arial"/>
              </a:rPr>
              <a:t>of</a:t>
            </a:r>
            <a:r>
              <a:rPr lang="de-DE" sz="1400" kern="0" dirty="0">
                <a:solidFill>
                  <a:srgbClr val="595959"/>
                </a:solidFill>
                <a:latin typeface="Arial"/>
              </a:rPr>
              <a:t> IoT </a:t>
            </a:r>
            <a:r>
              <a:rPr lang="de-DE" sz="1400" kern="0" dirty="0" err="1">
                <a:solidFill>
                  <a:srgbClr val="595959"/>
                </a:solidFill>
                <a:latin typeface="Arial"/>
              </a:rPr>
              <a:t>ecosystem</a:t>
            </a:r>
            <a:r>
              <a:rPr lang="de-DE" sz="1400" kern="0" dirty="0">
                <a:solidFill>
                  <a:srgbClr val="595959"/>
                </a:solidFill>
                <a:latin typeface="Arial"/>
              </a:rPr>
              <a:t> </a:t>
            </a:r>
            <a:r>
              <a:rPr lang="de-DE" sz="1400" kern="0" dirty="0" err="1">
                <a:solidFill>
                  <a:srgbClr val="595959"/>
                </a:solidFill>
                <a:latin typeface="Arial"/>
              </a:rPr>
              <a:t>with</a:t>
            </a:r>
            <a:r>
              <a:rPr lang="de-DE" sz="1400" kern="0" dirty="0">
                <a:solidFill>
                  <a:srgbClr val="595959"/>
                </a:solidFill>
                <a:latin typeface="Arial"/>
              </a:rPr>
              <a:t> Industries</a:t>
            </a:r>
          </a:p>
          <a:p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4005064"/>
            <a:ext cx="4032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 smtClean="0">
                <a:solidFill>
                  <a:schemeClr val="accent2"/>
                </a:solidFill>
              </a:rPr>
              <a:t>Expected Impact:</a:t>
            </a:r>
          </a:p>
          <a:p>
            <a:r>
              <a:rPr lang="en-GB" sz="1400" dirty="0" smtClean="0">
                <a:solidFill>
                  <a:schemeClr val="accent2"/>
                </a:solidFill>
              </a:rPr>
              <a:t>To enable industries to jump-start IoT and Predictive Maintenance</a:t>
            </a:r>
          </a:p>
          <a:p>
            <a:endParaRPr lang="en-GB" sz="1400" dirty="0" smtClean="0">
              <a:solidFill>
                <a:schemeClr val="accent2"/>
              </a:solidFill>
            </a:endParaRPr>
          </a:p>
          <a:p>
            <a:r>
              <a:rPr lang="en-GB" sz="1400" u="sng" dirty="0" smtClean="0">
                <a:solidFill>
                  <a:schemeClr val="accent2"/>
                </a:solidFill>
              </a:rPr>
              <a:t>Expected Outcome:</a:t>
            </a:r>
          </a:p>
          <a:p>
            <a:r>
              <a:rPr lang="en-GB" sz="1400" dirty="0" smtClean="0">
                <a:solidFill>
                  <a:schemeClr val="accent2"/>
                </a:solidFill>
              </a:rPr>
              <a:t>A Cloud-based Data Analytics Platform for IoT Sensors + New IoT Sensor Data I/F Protocol and Standard will be produced</a:t>
            </a:r>
          </a:p>
          <a:p>
            <a:endParaRPr lang="en-GB" sz="1400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4008" y="1700808"/>
            <a:ext cx="40659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 smtClean="0">
                <a:solidFill>
                  <a:schemeClr val="accent1">
                    <a:lumMod val="50000"/>
                  </a:schemeClr>
                </a:solidFill>
              </a:rPr>
              <a:t>Current Consortium of this submitted application:</a:t>
            </a:r>
          </a:p>
          <a:p>
            <a:r>
              <a:rPr lang="en-GB" sz="1400" u="sng" dirty="0">
                <a:solidFill>
                  <a:schemeClr val="accent1">
                    <a:lumMod val="50000"/>
                  </a:schemeClr>
                </a:solidFill>
              </a:rPr>
              <a:t>INOSENS, SYM</a:t>
            </a:r>
          </a:p>
          <a:p>
            <a:endParaRPr lang="en-GB" sz="1400" u="sng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1400" u="sng" dirty="0" smtClean="0">
                <a:solidFill>
                  <a:srgbClr val="8BC53E"/>
                </a:solidFill>
              </a:rPr>
              <a:t>Missing expertise:</a:t>
            </a:r>
          </a:p>
          <a:p>
            <a:r>
              <a:rPr lang="en-GB" sz="1400" dirty="0">
                <a:solidFill>
                  <a:srgbClr val="8BC53E"/>
                </a:solidFill>
              </a:rPr>
              <a:t>IoT vendors (SME/</a:t>
            </a:r>
            <a:r>
              <a:rPr lang="en-GB" sz="1400" dirty="0" err="1">
                <a:solidFill>
                  <a:srgbClr val="8BC53E"/>
                </a:solidFill>
              </a:rPr>
              <a:t>Ind</a:t>
            </a:r>
            <a:r>
              <a:rPr lang="en-GB" sz="1400" dirty="0">
                <a:solidFill>
                  <a:srgbClr val="8BC53E"/>
                </a:solidFill>
              </a:rPr>
              <a:t>)</a:t>
            </a:r>
          </a:p>
          <a:p>
            <a:r>
              <a:rPr lang="en-GB" sz="1400" dirty="0">
                <a:solidFill>
                  <a:srgbClr val="8BC53E"/>
                </a:solidFill>
              </a:rPr>
              <a:t>Sensor Fusion experience (SME/Uni)</a:t>
            </a:r>
          </a:p>
          <a:p>
            <a:r>
              <a:rPr lang="en-GB" sz="1400" dirty="0">
                <a:solidFill>
                  <a:srgbClr val="8BC53E"/>
                </a:solidFill>
              </a:rPr>
              <a:t>Hardware Development/Prototyping (SME)</a:t>
            </a:r>
          </a:p>
          <a:p>
            <a:r>
              <a:rPr lang="en-GB" sz="1400" dirty="0">
                <a:solidFill>
                  <a:srgbClr val="8BC53E"/>
                </a:solidFill>
              </a:rPr>
              <a:t>System Owners/Operators (</a:t>
            </a:r>
            <a:r>
              <a:rPr lang="en-GB" sz="1400" dirty="0" err="1">
                <a:solidFill>
                  <a:srgbClr val="8BC53E"/>
                </a:solidFill>
              </a:rPr>
              <a:t>Defense</a:t>
            </a:r>
            <a:r>
              <a:rPr lang="en-GB" sz="1400" dirty="0">
                <a:solidFill>
                  <a:srgbClr val="8BC53E"/>
                </a:solidFill>
              </a:rPr>
              <a:t>, Transportation, Energy, etc.) (</a:t>
            </a:r>
            <a:r>
              <a:rPr lang="en-GB" sz="1400" dirty="0" err="1">
                <a:solidFill>
                  <a:srgbClr val="8BC53E"/>
                </a:solidFill>
              </a:rPr>
              <a:t>Ind</a:t>
            </a:r>
            <a:r>
              <a:rPr lang="en-GB" sz="1400" dirty="0">
                <a:solidFill>
                  <a:srgbClr val="8BC53E"/>
                </a:solidFill>
              </a:rPr>
              <a:t>/Pub)</a:t>
            </a:r>
            <a:br>
              <a:rPr lang="en-GB" sz="1400" dirty="0">
                <a:solidFill>
                  <a:srgbClr val="8BC53E"/>
                </a:solidFill>
              </a:rPr>
            </a:br>
            <a:endParaRPr lang="en-GB" sz="1400" dirty="0" smtClean="0">
              <a:solidFill>
                <a:srgbClr val="8BC53E"/>
              </a:solidFill>
            </a:endParaRPr>
          </a:p>
          <a:p>
            <a:r>
              <a:rPr lang="en-GB" sz="1400" dirty="0" smtClean="0">
                <a:solidFill>
                  <a:srgbClr val="8BC53E"/>
                </a:solidFill>
                <a:hlinkClick r:id="rId3"/>
              </a:rPr>
              <a:t>https://www.celticplus.eu/project-ideas-from-proposers-days/</a:t>
            </a:r>
            <a:r>
              <a:rPr lang="en-GB" sz="1400" dirty="0" smtClean="0">
                <a:solidFill>
                  <a:srgbClr val="8BC53E"/>
                </a:solidFill>
              </a:rPr>
              <a:t> </a:t>
            </a:r>
            <a:endParaRPr lang="en-GB" sz="1400" dirty="0">
              <a:solidFill>
                <a:srgbClr val="8BC53E"/>
              </a:solidFill>
            </a:endParaRPr>
          </a:p>
        </p:txBody>
      </p:sp>
      <p:pic>
        <p:nvPicPr>
          <p:cNvPr id="13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110" y="5877272"/>
            <a:ext cx="2532986" cy="7200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368226"/>
            <a:ext cx="1230288" cy="122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6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13</a:t>
            </a:fld>
            <a:endParaRPr lang="en-GB" altLang="en-U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331640" y="-27384"/>
            <a:ext cx="6912768" cy="147002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9pPr>
          </a:lstStyle>
          <a:p>
            <a:r>
              <a:rPr lang="en-GB" altLang="en-US" sz="2800" kern="0" dirty="0" smtClean="0"/>
              <a:t>VAR2:</a:t>
            </a:r>
          </a:p>
          <a:p>
            <a:r>
              <a:rPr lang="en-GB" altLang="en-US" sz="2800" kern="0" dirty="0" smtClean="0"/>
              <a:t>VR/AR </a:t>
            </a:r>
            <a:r>
              <a:rPr lang="en-GB" altLang="en-US" sz="2800" kern="0" dirty="0"/>
              <a:t>for Physical </a:t>
            </a:r>
            <a:r>
              <a:rPr lang="en-GB" altLang="en-US" sz="2800" kern="0" dirty="0" smtClean="0"/>
              <a:t>Rehabilitation </a:t>
            </a:r>
            <a:endParaRPr lang="en-GB" altLang="en-US" sz="2800" kern="0" dirty="0"/>
          </a:p>
        </p:txBody>
      </p:sp>
      <p:sp>
        <p:nvSpPr>
          <p:cNvPr id="5" name="Rectangle 4"/>
          <p:cNvSpPr/>
          <p:nvPr/>
        </p:nvSpPr>
        <p:spPr>
          <a:xfrm>
            <a:off x="4804787" y="5661248"/>
            <a:ext cx="42099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Contact:</a:t>
            </a:r>
          </a:p>
          <a:p>
            <a:r>
              <a:rPr lang="nl-NL" sz="1800" dirty="0">
                <a:solidFill>
                  <a:schemeClr val="bg1">
                    <a:lumMod val="50000"/>
                  </a:schemeClr>
                </a:solidFill>
              </a:rPr>
              <a:t>Dr. İsmail UZUN, INOSENS</a:t>
            </a:r>
          </a:p>
          <a:p>
            <a:r>
              <a:rPr lang="nl-NL" sz="1800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İsmail.uzun@inosens.com.tr</a:t>
            </a:r>
            <a:r>
              <a:rPr lang="nl-NL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nl-NL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683568" y="1814158"/>
            <a:ext cx="3744416" cy="334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 smtClean="0"/>
              <a:t>In a Nutshell</a:t>
            </a:r>
          </a:p>
          <a:p>
            <a:pPr>
              <a:spcBef>
                <a:spcPct val="20000"/>
              </a:spcBef>
            </a:pPr>
            <a:r>
              <a:rPr lang="tr-TR" sz="1400" b="1" dirty="0" smtClean="0"/>
              <a:t>VAR</a:t>
            </a:r>
            <a:r>
              <a:rPr lang="tr-TR" sz="1400" b="1" baseline="30000" dirty="0" smtClean="0"/>
              <a:t>2</a:t>
            </a:r>
            <a:r>
              <a:rPr lang="tr-TR" sz="1400" b="1" dirty="0" smtClean="0"/>
              <a:t> </a:t>
            </a:r>
            <a:r>
              <a:rPr lang="en-GB" sz="1400" dirty="0"/>
              <a:t>is a </a:t>
            </a:r>
            <a:r>
              <a:rPr lang="tr-TR" sz="1400" dirty="0"/>
              <a:t>VR/AR </a:t>
            </a:r>
            <a:r>
              <a:rPr lang="tr-TR" sz="1400" dirty="0" err="1"/>
              <a:t>based</a:t>
            </a:r>
            <a:r>
              <a:rPr lang="tr-TR" sz="1400" dirty="0"/>
              <a:t> </a:t>
            </a:r>
            <a:r>
              <a:rPr lang="tr-TR" sz="1400" dirty="0" err="1"/>
              <a:t>active</a:t>
            </a:r>
            <a:r>
              <a:rPr lang="tr-TR" sz="1400" dirty="0"/>
              <a:t> video </a:t>
            </a:r>
            <a:r>
              <a:rPr lang="tr-TR" sz="1400" dirty="0" err="1"/>
              <a:t>games</a:t>
            </a:r>
            <a:r>
              <a:rPr lang="tr-TR" sz="1400" dirty="0"/>
              <a:t> </a:t>
            </a:r>
            <a:r>
              <a:rPr lang="tr-TR" sz="1400" dirty="0" err="1"/>
              <a:t>for</a:t>
            </a:r>
            <a:r>
              <a:rPr lang="tr-TR" sz="1400" dirty="0"/>
              <a:t> </a:t>
            </a:r>
            <a:r>
              <a:rPr lang="tr-TR" sz="1400" dirty="0" err="1"/>
              <a:t>physical</a:t>
            </a:r>
            <a:r>
              <a:rPr lang="tr-TR" sz="1400" dirty="0"/>
              <a:t> </a:t>
            </a:r>
            <a:r>
              <a:rPr lang="tr-TR" sz="1400" dirty="0" err="1"/>
              <a:t>therapy</a:t>
            </a:r>
            <a:r>
              <a:rPr lang="tr-TR" sz="1400" dirty="0"/>
              <a:t> </a:t>
            </a:r>
            <a:r>
              <a:rPr lang="tr-TR" sz="1400" dirty="0" err="1"/>
              <a:t>and</a:t>
            </a:r>
            <a:r>
              <a:rPr lang="tr-TR" sz="1400" dirty="0"/>
              <a:t> </a:t>
            </a:r>
            <a:r>
              <a:rPr lang="tr-TR" sz="1400" dirty="0" err="1"/>
              <a:t>rehabilitaiton</a:t>
            </a:r>
            <a:r>
              <a:rPr lang="tr-TR" sz="1400" dirty="0"/>
              <a:t> </a:t>
            </a:r>
            <a:r>
              <a:rPr lang="tr-TR" sz="1400" dirty="0" err="1"/>
              <a:t>with</a:t>
            </a:r>
            <a:r>
              <a:rPr lang="tr-TR" sz="1400" dirty="0"/>
              <a:t> e-</a:t>
            </a:r>
            <a:r>
              <a:rPr lang="tr-TR" sz="1400" dirty="0" err="1"/>
              <a:t>Heatlh</a:t>
            </a:r>
            <a:r>
              <a:rPr lang="tr-TR" sz="1400" dirty="0"/>
              <a:t> </a:t>
            </a:r>
            <a:r>
              <a:rPr lang="tr-TR" sz="1400" dirty="0" err="1" smtClean="0"/>
              <a:t>capability</a:t>
            </a:r>
            <a:endParaRPr lang="en-GB" sz="1400" kern="0" dirty="0" smtClean="0">
              <a:solidFill>
                <a:srgbClr val="595959"/>
              </a:solidFill>
              <a:latin typeface="Arial"/>
            </a:endParaRPr>
          </a:p>
          <a:p>
            <a:pPr marL="285750" indent="-285750">
              <a:spcBef>
                <a:spcPct val="20000"/>
              </a:spcBef>
              <a:buFontTx/>
              <a:buChar char="–"/>
            </a:pPr>
            <a:r>
              <a:rPr lang="tr-TR" sz="1400" b="1" kern="0" dirty="0" smtClean="0">
                <a:solidFill>
                  <a:srgbClr val="595959"/>
                </a:solidFill>
                <a:latin typeface="Arial"/>
              </a:rPr>
              <a:t>VAR</a:t>
            </a:r>
            <a:r>
              <a:rPr lang="tr-TR" sz="1400" b="1" kern="0" baseline="30000" dirty="0" smtClean="0">
                <a:solidFill>
                  <a:srgbClr val="595959"/>
                </a:solidFill>
                <a:latin typeface="Arial"/>
              </a:rPr>
              <a:t>2 </a:t>
            </a:r>
            <a:r>
              <a:rPr lang="en-GB" sz="1400" kern="0" dirty="0" smtClean="0">
                <a:solidFill>
                  <a:srgbClr val="595959"/>
                </a:solidFill>
                <a:latin typeface="Arial"/>
              </a:rPr>
              <a:t>allows </a:t>
            </a:r>
            <a:r>
              <a:rPr lang="tr-TR" sz="1400" kern="0" dirty="0" smtClean="0">
                <a:solidFill>
                  <a:srgbClr val="595959"/>
                </a:solidFill>
                <a:latin typeface="Arial"/>
              </a:rPr>
              <a:t>Virtual </a:t>
            </a:r>
            <a:r>
              <a:rPr lang="tr-TR" sz="1400" kern="0" dirty="0" err="1" smtClean="0">
                <a:solidFill>
                  <a:srgbClr val="595959"/>
                </a:solidFill>
                <a:latin typeface="Arial"/>
              </a:rPr>
              <a:t>and</a:t>
            </a:r>
            <a:r>
              <a:rPr lang="tr-TR" sz="1400" kern="0" dirty="0" smtClean="0">
                <a:solidFill>
                  <a:srgbClr val="595959"/>
                </a:solidFill>
                <a:latin typeface="Arial"/>
              </a:rPr>
              <a:t> </a:t>
            </a:r>
            <a:r>
              <a:rPr lang="tr-TR" sz="1400" kern="0" dirty="0" err="1" smtClean="0">
                <a:solidFill>
                  <a:srgbClr val="595959"/>
                </a:solidFill>
                <a:latin typeface="Arial"/>
              </a:rPr>
              <a:t>Augmented</a:t>
            </a:r>
            <a:r>
              <a:rPr lang="tr-TR" sz="1400" kern="0" dirty="0" smtClean="0">
                <a:solidFill>
                  <a:srgbClr val="595959"/>
                </a:solidFill>
                <a:latin typeface="Arial"/>
              </a:rPr>
              <a:t> </a:t>
            </a:r>
            <a:r>
              <a:rPr lang="tr-TR" sz="1400" kern="0" dirty="0" err="1" smtClean="0">
                <a:solidFill>
                  <a:srgbClr val="595959"/>
                </a:solidFill>
                <a:latin typeface="Arial"/>
              </a:rPr>
              <a:t>Reality</a:t>
            </a:r>
            <a:r>
              <a:rPr lang="tr-TR" sz="1400" kern="0" dirty="0" smtClean="0">
                <a:solidFill>
                  <a:srgbClr val="595959"/>
                </a:solidFill>
                <a:latin typeface="Arial"/>
              </a:rPr>
              <a:t> </a:t>
            </a:r>
            <a:r>
              <a:rPr lang="tr-TR" sz="1400" kern="0" dirty="0" err="1" smtClean="0">
                <a:solidFill>
                  <a:srgbClr val="595959"/>
                </a:solidFill>
                <a:latin typeface="Arial"/>
              </a:rPr>
              <a:t>based</a:t>
            </a:r>
            <a:r>
              <a:rPr lang="tr-TR" sz="1400" kern="0" dirty="0" smtClean="0">
                <a:solidFill>
                  <a:srgbClr val="595959"/>
                </a:solidFill>
                <a:latin typeface="Arial"/>
              </a:rPr>
              <a:t> </a:t>
            </a:r>
            <a:r>
              <a:rPr lang="tr-TR" sz="1400" kern="0" dirty="0" err="1" smtClean="0">
                <a:solidFill>
                  <a:srgbClr val="595959"/>
                </a:solidFill>
                <a:latin typeface="Arial"/>
              </a:rPr>
              <a:t>rehabilitation</a:t>
            </a:r>
            <a:r>
              <a:rPr lang="tr-TR" sz="1400" kern="0" dirty="0" smtClean="0">
                <a:solidFill>
                  <a:srgbClr val="595959"/>
                </a:solidFill>
                <a:latin typeface="Arial"/>
              </a:rPr>
              <a:t> </a:t>
            </a:r>
            <a:r>
              <a:rPr lang="tr-TR" sz="1400" kern="0" dirty="0" err="1" smtClean="0">
                <a:solidFill>
                  <a:srgbClr val="595959"/>
                </a:solidFill>
                <a:latin typeface="Arial"/>
              </a:rPr>
              <a:t>for</a:t>
            </a:r>
            <a:r>
              <a:rPr lang="tr-TR" sz="1400" kern="0" dirty="0" smtClean="0">
                <a:solidFill>
                  <a:srgbClr val="595959"/>
                </a:solidFill>
                <a:latin typeface="Arial"/>
              </a:rPr>
              <a:t> </a:t>
            </a:r>
            <a:r>
              <a:rPr lang="tr-TR" sz="1400" kern="0" dirty="0" err="1" smtClean="0">
                <a:solidFill>
                  <a:srgbClr val="595959"/>
                </a:solidFill>
                <a:latin typeface="Arial"/>
              </a:rPr>
              <a:t>patients</a:t>
            </a:r>
            <a:r>
              <a:rPr lang="tr-TR" sz="1400" kern="0" dirty="0" smtClean="0">
                <a:solidFill>
                  <a:srgbClr val="595959"/>
                </a:solidFill>
                <a:latin typeface="Arial"/>
              </a:rPr>
              <a:t> (</a:t>
            </a:r>
            <a:r>
              <a:rPr lang="tr-TR" sz="1400" kern="0" dirty="0" err="1" smtClean="0">
                <a:solidFill>
                  <a:srgbClr val="595959"/>
                </a:solidFill>
                <a:latin typeface="Arial"/>
              </a:rPr>
              <a:t>active</a:t>
            </a:r>
            <a:r>
              <a:rPr lang="tr-TR" sz="1400" kern="0" dirty="0" smtClean="0">
                <a:solidFill>
                  <a:srgbClr val="595959"/>
                </a:solidFill>
                <a:latin typeface="Arial"/>
              </a:rPr>
              <a:t> video </a:t>
            </a:r>
            <a:r>
              <a:rPr lang="tr-TR" sz="1400" kern="0" dirty="0" err="1" smtClean="0">
                <a:solidFill>
                  <a:srgbClr val="595959"/>
                </a:solidFill>
                <a:latin typeface="Arial"/>
              </a:rPr>
              <a:t>games</a:t>
            </a:r>
            <a:r>
              <a:rPr lang="tr-TR" sz="1400" kern="0" dirty="0" smtClean="0">
                <a:solidFill>
                  <a:srgbClr val="595959"/>
                </a:solidFill>
                <a:latin typeface="Arial"/>
              </a:rPr>
              <a:t>) (</a:t>
            </a:r>
            <a:r>
              <a:rPr lang="tr-TR" sz="1400" kern="0" dirty="0" err="1" smtClean="0">
                <a:solidFill>
                  <a:srgbClr val="595959"/>
                </a:solidFill>
                <a:latin typeface="Arial"/>
              </a:rPr>
              <a:t>especially</a:t>
            </a:r>
            <a:r>
              <a:rPr lang="tr-TR" sz="1400" kern="0" dirty="0" smtClean="0">
                <a:solidFill>
                  <a:srgbClr val="595959"/>
                </a:solidFill>
                <a:latin typeface="Arial"/>
              </a:rPr>
              <a:t> </a:t>
            </a:r>
            <a:r>
              <a:rPr lang="tr-TR" sz="1400" kern="0" dirty="0" err="1" smtClean="0">
                <a:solidFill>
                  <a:srgbClr val="595959"/>
                </a:solidFill>
                <a:latin typeface="Arial"/>
              </a:rPr>
              <a:t>for</a:t>
            </a:r>
            <a:r>
              <a:rPr lang="tr-TR" sz="1400" kern="0" dirty="0" smtClean="0">
                <a:solidFill>
                  <a:srgbClr val="595959"/>
                </a:solidFill>
                <a:latin typeface="Arial"/>
              </a:rPr>
              <a:t> </a:t>
            </a:r>
            <a:r>
              <a:rPr lang="tr-TR" sz="1400" kern="0" dirty="0" err="1" smtClean="0">
                <a:solidFill>
                  <a:srgbClr val="595959"/>
                </a:solidFill>
                <a:latin typeface="Arial"/>
              </a:rPr>
              <a:t>home</a:t>
            </a:r>
            <a:r>
              <a:rPr lang="tr-TR" sz="1400" kern="0" dirty="0" smtClean="0">
                <a:solidFill>
                  <a:srgbClr val="595959"/>
                </a:solidFill>
                <a:latin typeface="Arial"/>
              </a:rPr>
              <a:t> </a:t>
            </a:r>
            <a:r>
              <a:rPr lang="tr-TR" sz="1400" kern="0" dirty="0" err="1" smtClean="0">
                <a:solidFill>
                  <a:srgbClr val="595959"/>
                </a:solidFill>
                <a:latin typeface="Arial"/>
              </a:rPr>
              <a:t>patients</a:t>
            </a:r>
            <a:r>
              <a:rPr lang="tr-TR" sz="1400" kern="0" dirty="0" smtClean="0">
                <a:solidFill>
                  <a:srgbClr val="595959"/>
                </a:solidFill>
                <a:latin typeface="Arial"/>
              </a:rPr>
              <a:t> </a:t>
            </a:r>
            <a:r>
              <a:rPr lang="tr-TR" sz="1400" kern="0" dirty="0" err="1" smtClean="0">
                <a:solidFill>
                  <a:srgbClr val="595959"/>
                </a:solidFill>
                <a:latin typeface="Arial"/>
              </a:rPr>
              <a:t>through</a:t>
            </a:r>
            <a:r>
              <a:rPr lang="tr-TR" sz="1400" kern="0" dirty="0" smtClean="0">
                <a:solidFill>
                  <a:srgbClr val="595959"/>
                </a:solidFill>
                <a:latin typeface="Arial"/>
              </a:rPr>
              <a:t> e-</a:t>
            </a:r>
            <a:r>
              <a:rPr lang="tr-TR" sz="1400" kern="0" dirty="0" err="1" smtClean="0">
                <a:solidFill>
                  <a:srgbClr val="595959"/>
                </a:solidFill>
                <a:latin typeface="Arial"/>
              </a:rPr>
              <a:t>Health</a:t>
            </a:r>
            <a:r>
              <a:rPr lang="tr-TR" sz="1400" kern="0" dirty="0" smtClean="0">
                <a:solidFill>
                  <a:srgbClr val="595959"/>
                </a:solidFill>
                <a:latin typeface="Arial"/>
              </a:rPr>
              <a:t> platform </a:t>
            </a:r>
            <a:r>
              <a:rPr lang="tr-TR" sz="1400" kern="0" dirty="0" err="1" smtClean="0">
                <a:solidFill>
                  <a:srgbClr val="595959"/>
                </a:solidFill>
                <a:latin typeface="Arial"/>
              </a:rPr>
              <a:t>and</a:t>
            </a:r>
            <a:r>
              <a:rPr lang="tr-TR" sz="1400" kern="0" dirty="0" smtClean="0">
                <a:solidFill>
                  <a:srgbClr val="595959"/>
                </a:solidFill>
                <a:latin typeface="Arial"/>
              </a:rPr>
              <a:t> </a:t>
            </a:r>
            <a:r>
              <a:rPr lang="tr-TR" sz="1400" kern="0" dirty="0" err="1" smtClean="0">
                <a:solidFill>
                  <a:srgbClr val="595959"/>
                </a:solidFill>
                <a:latin typeface="Arial"/>
              </a:rPr>
              <a:t>motion</a:t>
            </a:r>
            <a:r>
              <a:rPr lang="tr-TR" sz="1400" kern="0" dirty="0" smtClean="0">
                <a:solidFill>
                  <a:srgbClr val="595959"/>
                </a:solidFill>
                <a:latin typeface="Arial"/>
              </a:rPr>
              <a:t> </a:t>
            </a:r>
            <a:r>
              <a:rPr lang="tr-TR" sz="1400" kern="0" dirty="0" err="1" smtClean="0">
                <a:solidFill>
                  <a:srgbClr val="595959"/>
                </a:solidFill>
                <a:latin typeface="Arial"/>
              </a:rPr>
              <a:t>sensors</a:t>
            </a:r>
            <a:r>
              <a:rPr lang="tr-TR" sz="1400" kern="0" dirty="0" smtClean="0">
                <a:solidFill>
                  <a:srgbClr val="595959"/>
                </a:solidFill>
                <a:latin typeface="Arial"/>
              </a:rPr>
              <a:t>)</a:t>
            </a:r>
            <a:endParaRPr lang="de-DE" sz="1400" kern="0" dirty="0" smtClean="0">
              <a:solidFill>
                <a:srgbClr val="595959"/>
              </a:solidFill>
              <a:latin typeface="Arial"/>
            </a:endParaRPr>
          </a:p>
          <a:p>
            <a:pPr marL="285750" indent="-285750">
              <a:spcBef>
                <a:spcPct val="20000"/>
              </a:spcBef>
              <a:buFontTx/>
              <a:buChar char="–"/>
            </a:pPr>
            <a:r>
              <a:rPr lang="en-GB" sz="1400" kern="0" dirty="0" smtClean="0">
                <a:solidFill>
                  <a:srgbClr val="595959"/>
                </a:solidFill>
                <a:latin typeface="Arial"/>
              </a:rPr>
              <a:t>Connecting: Motion Sensors, Active Video Games, e-Health, Healthcare Data Analytics</a:t>
            </a:r>
          </a:p>
          <a:p>
            <a:pPr marL="285750" indent="-285750">
              <a:spcBef>
                <a:spcPct val="20000"/>
              </a:spcBef>
              <a:buFontTx/>
              <a:buChar char="–"/>
            </a:pPr>
            <a:endParaRPr lang="en-GB" sz="1400" kern="0" dirty="0" smtClean="0">
              <a:solidFill>
                <a:srgbClr val="595959"/>
              </a:solidFill>
              <a:latin typeface="Arial"/>
            </a:endParaRPr>
          </a:p>
          <a:p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804787" y="1628800"/>
            <a:ext cx="40324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 smtClean="0">
                <a:solidFill>
                  <a:schemeClr val="accent2"/>
                </a:solidFill>
              </a:rPr>
              <a:t>Outcome</a:t>
            </a:r>
            <a:endParaRPr lang="en-GB" sz="1400" u="sng" dirty="0">
              <a:solidFill>
                <a:schemeClr val="accent2"/>
              </a:solidFill>
            </a:endParaRPr>
          </a:p>
          <a:p>
            <a:r>
              <a:rPr lang="en-GB" sz="1400" dirty="0">
                <a:solidFill>
                  <a:schemeClr val="accent2"/>
                </a:solidFill>
              </a:rPr>
              <a:t>VR/AR based active video games (AVG) for physical therapy and rehabilitation will be produced by using motion </a:t>
            </a:r>
            <a:r>
              <a:rPr lang="en-GB" sz="1400" dirty="0" smtClean="0">
                <a:solidFill>
                  <a:schemeClr val="accent2"/>
                </a:solidFill>
              </a:rPr>
              <a:t>sensors</a:t>
            </a:r>
          </a:p>
          <a:p>
            <a:endParaRPr lang="en-GB" sz="1400" dirty="0">
              <a:solidFill>
                <a:schemeClr val="accent2"/>
              </a:solidFill>
            </a:endParaRPr>
          </a:p>
          <a:p>
            <a:r>
              <a:rPr lang="en-GB" sz="1400" u="sng" dirty="0">
                <a:solidFill>
                  <a:schemeClr val="accent2"/>
                </a:solidFill>
              </a:rPr>
              <a:t>Expected Impact:</a:t>
            </a:r>
          </a:p>
          <a:p>
            <a:r>
              <a:rPr lang="en-GB" sz="1400" dirty="0" smtClean="0">
                <a:solidFill>
                  <a:schemeClr val="accent2"/>
                </a:solidFill>
              </a:rPr>
              <a:t>To </a:t>
            </a:r>
            <a:r>
              <a:rPr lang="en-GB" sz="1400" dirty="0">
                <a:solidFill>
                  <a:schemeClr val="accent2"/>
                </a:solidFill>
              </a:rPr>
              <a:t>enable e-Health to jump-start VR/AR</a:t>
            </a:r>
          </a:p>
          <a:p>
            <a:endParaRPr lang="en-GB" sz="1400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4787" y="3468430"/>
            <a:ext cx="40659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 smtClean="0">
                <a:solidFill>
                  <a:srgbClr val="8BC53E"/>
                </a:solidFill>
              </a:rPr>
              <a:t>Missing Partners:</a:t>
            </a:r>
          </a:p>
          <a:p>
            <a:r>
              <a:rPr lang="en-GB" sz="1400" dirty="0">
                <a:solidFill>
                  <a:srgbClr val="8BC53E"/>
                </a:solidFill>
              </a:rPr>
              <a:t>Motion sensor experts (SME/</a:t>
            </a:r>
            <a:r>
              <a:rPr lang="en-GB" sz="1400" dirty="0" err="1">
                <a:solidFill>
                  <a:srgbClr val="8BC53E"/>
                </a:solidFill>
              </a:rPr>
              <a:t>Ind</a:t>
            </a:r>
            <a:r>
              <a:rPr lang="en-GB" sz="1400" dirty="0">
                <a:solidFill>
                  <a:srgbClr val="8BC53E"/>
                </a:solidFill>
              </a:rPr>
              <a:t>)</a:t>
            </a:r>
          </a:p>
          <a:p>
            <a:r>
              <a:rPr lang="en-GB" sz="1400" dirty="0">
                <a:solidFill>
                  <a:srgbClr val="8BC53E"/>
                </a:solidFill>
              </a:rPr>
              <a:t>e-Health experts (SME/Uni)</a:t>
            </a:r>
          </a:p>
          <a:p>
            <a:r>
              <a:rPr lang="en-GB" sz="1400" dirty="0">
                <a:solidFill>
                  <a:srgbClr val="8BC53E"/>
                </a:solidFill>
              </a:rPr>
              <a:t>Clinics for field applications (SME)</a:t>
            </a:r>
          </a:p>
          <a:p>
            <a:r>
              <a:rPr lang="en-GB" sz="1400" dirty="0">
                <a:solidFill>
                  <a:srgbClr val="8BC53E"/>
                </a:solidFill>
              </a:rPr>
              <a:t>Mobile Operators (</a:t>
            </a:r>
            <a:r>
              <a:rPr lang="en-GB" sz="1400" dirty="0" err="1">
                <a:solidFill>
                  <a:srgbClr val="8BC53E"/>
                </a:solidFill>
              </a:rPr>
              <a:t>Ind</a:t>
            </a:r>
            <a:r>
              <a:rPr lang="en-GB" sz="1400" dirty="0">
                <a:solidFill>
                  <a:srgbClr val="8BC53E"/>
                </a:solidFill>
              </a:rPr>
              <a:t>/Pub)</a:t>
            </a:r>
            <a:br>
              <a:rPr lang="en-GB" sz="1400" dirty="0">
                <a:solidFill>
                  <a:srgbClr val="8BC53E"/>
                </a:solidFill>
              </a:rPr>
            </a:br>
            <a:endParaRPr lang="en-GB" sz="1400" dirty="0" smtClean="0">
              <a:solidFill>
                <a:srgbClr val="8BC53E"/>
              </a:solidFill>
            </a:endParaRPr>
          </a:p>
          <a:p>
            <a:r>
              <a:rPr lang="en-GB" sz="1400" dirty="0" smtClean="0">
                <a:solidFill>
                  <a:srgbClr val="8BC53E"/>
                </a:solidFill>
                <a:hlinkClick r:id="rId3"/>
              </a:rPr>
              <a:t>https://www.celticplus.eu/project-ideas-from-proposers-days/</a:t>
            </a:r>
            <a:r>
              <a:rPr lang="en-GB" sz="1400" dirty="0" smtClean="0">
                <a:solidFill>
                  <a:srgbClr val="8BC53E"/>
                </a:solidFill>
              </a:rPr>
              <a:t> </a:t>
            </a:r>
            <a:endParaRPr lang="en-GB" sz="1400" dirty="0">
              <a:solidFill>
                <a:srgbClr val="8BC53E"/>
              </a:solidFill>
            </a:endParaRPr>
          </a:p>
        </p:txBody>
      </p:sp>
      <p:pic>
        <p:nvPicPr>
          <p:cNvPr id="11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445224"/>
            <a:ext cx="2532986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9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ttp://www.netas.com.tr/dosya/icerik/ki_kurumgorselleri/netas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7" t="22109" r="11685" b="24647"/>
          <a:stretch/>
        </p:blipFill>
        <p:spPr bwMode="auto">
          <a:xfrm>
            <a:off x="3203848" y="5661248"/>
            <a:ext cx="1843315" cy="88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14</a:t>
            </a:fld>
            <a:endParaRPr lang="en-GB" altLang="en-U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99592" y="-99392"/>
            <a:ext cx="7272808" cy="147002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9pPr>
          </a:lstStyle>
          <a:p>
            <a:r>
              <a:rPr lang="en-US" altLang="en-US" sz="2800" kern="0" dirty="0"/>
              <a:t>5G Expert Support System</a:t>
            </a:r>
          </a:p>
        </p:txBody>
      </p:sp>
      <p:sp>
        <p:nvSpPr>
          <p:cNvPr id="8" name="TextBox 4"/>
          <p:cNvSpPr txBox="1"/>
          <p:nvPr/>
        </p:nvSpPr>
        <p:spPr>
          <a:xfrm>
            <a:off x="467544" y="3496940"/>
            <a:ext cx="4248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600" dirty="0" smtClean="0"/>
              <a:t>Idea </a:t>
            </a:r>
            <a:r>
              <a:rPr lang="en-GB" sz="1600" dirty="0"/>
              <a:t>is to support 5G and future networks for each component in an intelligent and cost effective way</a:t>
            </a:r>
            <a:r>
              <a:rPr lang="en-GB" sz="1600" dirty="0" smtClean="0"/>
              <a:t>.</a:t>
            </a:r>
            <a:endParaRPr lang="en-GB" sz="1600" dirty="0"/>
          </a:p>
          <a:p>
            <a:r>
              <a:rPr lang="en-GB" sz="1600" dirty="0"/>
              <a:t>The system will be composed of three main parts: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API’s to access components, databases and logs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Inference engine for expert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Management and user interface </a:t>
            </a:r>
            <a:r>
              <a:rPr lang="en-GB" sz="1600" dirty="0" smtClean="0"/>
              <a:t>consoles</a:t>
            </a: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148064" y="3410997"/>
            <a:ext cx="4032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>
                <a:solidFill>
                  <a:schemeClr val="accent2"/>
                </a:solidFill>
              </a:rPr>
              <a:t>Expected </a:t>
            </a:r>
            <a:r>
              <a:rPr lang="en-GB" sz="1400" u="sng" dirty="0" smtClean="0">
                <a:solidFill>
                  <a:schemeClr val="accent2"/>
                </a:solidFill>
              </a:rPr>
              <a:t>Impact:</a:t>
            </a:r>
            <a:endParaRPr lang="en-GB" sz="1400" u="sng" dirty="0">
              <a:solidFill>
                <a:schemeClr val="accent2"/>
              </a:solidFill>
            </a:endParaRPr>
          </a:p>
          <a:p>
            <a:r>
              <a:rPr lang="en-GB" sz="1400" dirty="0">
                <a:solidFill>
                  <a:schemeClr val="accent2"/>
                </a:solidFill>
              </a:rPr>
              <a:t>5G and future network support cost can not be maintainable with the current support organizations and </a:t>
            </a:r>
            <a:r>
              <a:rPr lang="en-GB" sz="1400" dirty="0" smtClean="0">
                <a:solidFill>
                  <a:schemeClr val="accent2"/>
                </a:solidFill>
              </a:rPr>
              <a:t>techniques</a:t>
            </a:r>
            <a:endParaRPr lang="en-GB" sz="1400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69666" y="4347681"/>
            <a:ext cx="35067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 smtClean="0">
                <a:solidFill>
                  <a:srgbClr val="8BC53E"/>
                </a:solidFill>
              </a:rPr>
              <a:t>Looking for partners:</a:t>
            </a:r>
            <a:endParaRPr lang="en-GB" sz="1400" u="sng" dirty="0">
              <a:solidFill>
                <a:srgbClr val="8BC53E"/>
              </a:solidFill>
            </a:endParaRPr>
          </a:p>
          <a:p>
            <a:r>
              <a:rPr lang="en-GB" sz="1400" dirty="0" smtClean="0">
                <a:solidFill>
                  <a:srgbClr val="8BC53E"/>
                </a:solidFill>
              </a:rPr>
              <a:t>with </a:t>
            </a:r>
            <a:r>
              <a:rPr lang="en-GB" sz="1400" dirty="0">
                <a:solidFill>
                  <a:srgbClr val="8BC53E"/>
                </a:solidFill>
              </a:rPr>
              <a:t>(A.I) expert system and rule based reasoning </a:t>
            </a:r>
            <a:r>
              <a:rPr lang="en-GB" sz="1400" dirty="0" smtClean="0">
                <a:solidFill>
                  <a:srgbClr val="8BC53E"/>
                </a:solidFill>
              </a:rPr>
              <a:t>knowledge.</a:t>
            </a:r>
            <a:endParaRPr lang="en-GB" sz="1400" dirty="0">
              <a:solidFill>
                <a:srgbClr val="8BC53E"/>
              </a:solidFill>
            </a:endParaRPr>
          </a:p>
          <a:p>
            <a:r>
              <a:rPr lang="en-GB" sz="1400" dirty="0">
                <a:solidFill>
                  <a:srgbClr val="8BC53E"/>
                </a:solidFill>
              </a:rPr>
              <a:t>Which has search engine knowledge </a:t>
            </a:r>
            <a:endParaRPr lang="en-GB" sz="1400" dirty="0" smtClean="0">
              <a:solidFill>
                <a:srgbClr val="8BC53E"/>
              </a:solidFill>
            </a:endParaRPr>
          </a:p>
          <a:p>
            <a:r>
              <a:rPr lang="en-GB" sz="1400" dirty="0">
                <a:solidFill>
                  <a:srgbClr val="8BC53E"/>
                </a:solidFill>
                <a:hlinkClick r:id="rId3"/>
              </a:rPr>
              <a:t>https://www.celticplus.eu/project-ideas-from-proposers-days</a:t>
            </a:r>
            <a:r>
              <a:rPr lang="en-GB" sz="1400" dirty="0" smtClean="0">
                <a:solidFill>
                  <a:srgbClr val="8BC53E"/>
                </a:solidFill>
                <a:hlinkClick r:id="rId3"/>
              </a:rPr>
              <a:t>/</a:t>
            </a:r>
            <a:r>
              <a:rPr lang="en-GB" sz="1400" dirty="0" smtClean="0">
                <a:solidFill>
                  <a:srgbClr val="8BC53E"/>
                </a:solidFill>
              </a:rPr>
              <a:t> </a:t>
            </a:r>
            <a:endParaRPr lang="en-GB" sz="1400" dirty="0">
              <a:solidFill>
                <a:srgbClr val="8BC53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62132" y="5733256"/>
            <a:ext cx="338437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Contact:</a:t>
            </a:r>
          </a:p>
          <a:p>
            <a:r>
              <a:rPr lang="tr-TR" sz="1800" dirty="0">
                <a:solidFill>
                  <a:schemeClr val="bg1">
                    <a:lumMod val="50000"/>
                  </a:schemeClr>
                </a:solidFill>
              </a:rPr>
              <a:t>Mehmet Yoldas SIMSEK</a:t>
            </a:r>
          </a:p>
          <a:p>
            <a:r>
              <a:rPr lang="tr-TR" sz="1800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msimsek@netas.com.tr</a:t>
            </a:r>
            <a:r>
              <a:rPr lang="de-DE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tr-TR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24744"/>
            <a:ext cx="5616624" cy="2194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690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15</a:t>
            </a:fld>
            <a:endParaRPr lang="en-GB" altLang="en-U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99592" y="7786"/>
            <a:ext cx="7272808" cy="147002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9pPr>
          </a:lstStyle>
          <a:p>
            <a:r>
              <a:rPr lang="en-US" altLang="en-US" sz="2800" kern="0" dirty="0"/>
              <a:t>ICT, Telecommunication, Banking, Artificial intelligence Service Management </a:t>
            </a:r>
            <a:r>
              <a:rPr lang="en-US" altLang="en-US" sz="2800" kern="0" dirty="0" smtClean="0"/>
              <a:t>Platform</a:t>
            </a:r>
            <a:endParaRPr lang="en-US" altLang="en-US" sz="2800" kern="0" dirty="0"/>
          </a:p>
        </p:txBody>
      </p:sp>
      <p:sp>
        <p:nvSpPr>
          <p:cNvPr id="5" name="Rectangle 4"/>
          <p:cNvSpPr/>
          <p:nvPr/>
        </p:nvSpPr>
        <p:spPr>
          <a:xfrm>
            <a:off x="5169666" y="5735578"/>
            <a:ext cx="372281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Contact:</a:t>
            </a:r>
          </a:p>
          <a:p>
            <a:r>
              <a:rPr lang="tr-TR" sz="1800" dirty="0">
                <a:solidFill>
                  <a:schemeClr val="bg1">
                    <a:lumMod val="50000"/>
                  </a:schemeClr>
                </a:solidFill>
              </a:rPr>
              <a:t>Burak Barış </a:t>
            </a:r>
            <a:r>
              <a:rPr lang="tr-TR" sz="1800" dirty="0" err="1">
                <a:solidFill>
                  <a:schemeClr val="bg1">
                    <a:lumMod val="50000"/>
                  </a:schemeClr>
                </a:solidFill>
              </a:rPr>
              <a:t>Bürkan</a:t>
            </a:r>
            <a:endParaRPr lang="tr-TR" sz="1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tr-TR" sz="1800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burak.burkan@turkcell.com.tr</a:t>
            </a:r>
            <a:r>
              <a:rPr lang="de-DE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683568" y="2060848"/>
            <a:ext cx="37444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 smtClean="0"/>
              <a:t>In </a:t>
            </a:r>
            <a:r>
              <a:rPr lang="en-GB" sz="1600" dirty="0"/>
              <a:t>a Nutshell</a:t>
            </a:r>
          </a:p>
          <a:p>
            <a:r>
              <a:rPr lang="en-GB" sz="1600" dirty="0" smtClean="0"/>
              <a:t>An </a:t>
            </a:r>
            <a:r>
              <a:rPr lang="en-GB" sz="1600" dirty="0"/>
              <a:t>end-to-end quality assurance (QA) platform for software development houses that design, implement, maintain, and frequently release large numbers of inter-connected, mission-critical Web services</a:t>
            </a:r>
            <a:r>
              <a:rPr lang="en-GB" sz="16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4437112"/>
            <a:ext cx="40324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>
                <a:solidFill>
                  <a:schemeClr val="accent2"/>
                </a:solidFill>
              </a:rPr>
              <a:t>Expected </a:t>
            </a:r>
            <a:r>
              <a:rPr lang="en-GB" sz="1400" u="sng" dirty="0" smtClean="0">
                <a:solidFill>
                  <a:schemeClr val="accent2"/>
                </a:solidFill>
              </a:rPr>
              <a:t>Impact:</a:t>
            </a:r>
            <a:endParaRPr lang="en-GB" sz="1400" u="sng" dirty="0">
              <a:solidFill>
                <a:schemeClr val="accent2"/>
              </a:solidFill>
            </a:endParaRPr>
          </a:p>
          <a:p>
            <a:r>
              <a:rPr lang="en-GB" sz="1400" dirty="0">
                <a:solidFill>
                  <a:schemeClr val="accent2"/>
                </a:solidFill>
              </a:rPr>
              <a:t>This AI differs from existing approaches in that it is an end-to-end solution that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2"/>
                </a:solidFill>
              </a:rPr>
              <a:t>Continuous integration and </a:t>
            </a:r>
            <a:r>
              <a:rPr lang="en-GB" sz="1400" dirty="0" smtClean="0">
                <a:solidFill>
                  <a:schemeClr val="accent2"/>
                </a:solidFill>
              </a:rPr>
              <a:t>DevOps </a:t>
            </a:r>
            <a:endParaRPr lang="en-GB" sz="1400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2"/>
                </a:solidFill>
              </a:rPr>
              <a:t>Improve software quality </a:t>
            </a:r>
            <a:r>
              <a:rPr lang="en-GB" sz="1400" dirty="0" smtClean="0">
                <a:solidFill>
                  <a:schemeClr val="accent2"/>
                </a:solidFill>
              </a:rPr>
              <a:t>both </a:t>
            </a:r>
            <a:r>
              <a:rPr lang="en-GB" sz="1400" dirty="0">
                <a:solidFill>
                  <a:schemeClr val="accent2"/>
                </a:solidFill>
              </a:rPr>
              <a:t>development and operational </a:t>
            </a:r>
            <a:r>
              <a:rPr lang="en-GB" sz="1400" dirty="0" smtClean="0">
                <a:solidFill>
                  <a:schemeClr val="accent2"/>
                </a:solidFill>
              </a:rPr>
              <a:t>environments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2"/>
                </a:solidFill>
              </a:rPr>
              <a:t>Make development life </a:t>
            </a:r>
            <a:r>
              <a:rPr lang="en-GB" sz="1400" dirty="0" smtClean="0">
                <a:solidFill>
                  <a:schemeClr val="accent2"/>
                </a:solidFill>
              </a:rPr>
              <a:t>easier</a:t>
            </a:r>
            <a:endParaRPr lang="en-GB" sz="1400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2"/>
                </a:solidFill>
              </a:rPr>
              <a:t>Control Production </a:t>
            </a:r>
            <a:r>
              <a:rPr lang="en-GB" sz="1400" dirty="0" smtClean="0">
                <a:solidFill>
                  <a:schemeClr val="accent2"/>
                </a:solidFill>
              </a:rPr>
              <a:t>system</a:t>
            </a:r>
            <a:endParaRPr lang="en-GB" sz="1400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69666" y="3789040"/>
            <a:ext cx="35067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 smtClean="0">
                <a:solidFill>
                  <a:srgbClr val="8BC53E"/>
                </a:solidFill>
              </a:rPr>
              <a:t>Consortium:</a:t>
            </a:r>
            <a:endParaRPr lang="en-GB" sz="1400" u="sng" dirty="0">
              <a:solidFill>
                <a:srgbClr val="8BC53E"/>
              </a:solidFill>
            </a:endParaRPr>
          </a:p>
          <a:p>
            <a:endParaRPr lang="en-GB" sz="1400" dirty="0" smtClean="0">
              <a:solidFill>
                <a:srgbClr val="8BC53E"/>
              </a:solidFill>
            </a:endParaRPr>
          </a:p>
          <a:p>
            <a:endParaRPr lang="de-DE" sz="1400" dirty="0" smtClean="0">
              <a:solidFill>
                <a:srgbClr val="8BC53E"/>
              </a:solidFill>
            </a:endParaRPr>
          </a:p>
          <a:p>
            <a:endParaRPr lang="de-DE" sz="1400" dirty="0" smtClean="0">
              <a:solidFill>
                <a:srgbClr val="8BC53E"/>
              </a:solidFill>
            </a:endParaRPr>
          </a:p>
          <a:p>
            <a:endParaRPr lang="en-GB" sz="1400" dirty="0" smtClean="0">
              <a:solidFill>
                <a:srgbClr val="8BC53E"/>
              </a:solidFill>
            </a:endParaRPr>
          </a:p>
          <a:p>
            <a:r>
              <a:rPr lang="en-GB" sz="1400" dirty="0" smtClean="0">
                <a:solidFill>
                  <a:srgbClr val="8BC53E"/>
                </a:solidFill>
              </a:rPr>
              <a:t> </a:t>
            </a:r>
          </a:p>
          <a:p>
            <a:r>
              <a:rPr lang="en-GB" sz="1400" dirty="0">
                <a:solidFill>
                  <a:srgbClr val="8BC53E"/>
                </a:solidFill>
                <a:hlinkClick r:id="rId3"/>
              </a:rPr>
              <a:t>https://www.celticplus.eu/project-ideas-from-proposers-days</a:t>
            </a:r>
            <a:r>
              <a:rPr lang="en-GB" sz="1400" dirty="0" smtClean="0">
                <a:solidFill>
                  <a:srgbClr val="8BC53E"/>
                </a:solidFill>
                <a:hlinkClick r:id="rId3"/>
              </a:rPr>
              <a:t>/</a:t>
            </a:r>
            <a:r>
              <a:rPr lang="en-GB" sz="1400" dirty="0" smtClean="0">
                <a:solidFill>
                  <a:srgbClr val="8BC53E"/>
                </a:solidFill>
              </a:rPr>
              <a:t> </a:t>
            </a:r>
            <a:endParaRPr lang="en-GB" sz="1400" dirty="0">
              <a:solidFill>
                <a:srgbClr val="8BC53E"/>
              </a:solidFill>
            </a:endParaRPr>
          </a:p>
        </p:txBody>
      </p:sp>
      <p:pic>
        <p:nvPicPr>
          <p:cNvPr id="13" name="Picture 12" descr="continuous integration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0808"/>
            <a:ext cx="3794822" cy="184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turkcell logo ile ilgili görsel sonuc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93612"/>
            <a:ext cx="927546" cy="92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://www.sabanciuniv.edu/sites/default/files/logo_0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74785"/>
            <a:ext cx="1008310" cy="3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149080"/>
            <a:ext cx="11525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89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2</a:t>
            </a:fld>
            <a:endParaRPr lang="en-GB" altLang="en-U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909410" y="332656"/>
            <a:ext cx="7772400" cy="147002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9pPr>
          </a:lstStyle>
          <a:p>
            <a:r>
              <a:rPr lang="en-US" altLang="en-US" sz="4400" kern="0" dirty="0" smtClean="0"/>
              <a:t>Proposal Ideas Overview</a:t>
            </a:r>
            <a:br>
              <a:rPr lang="en-US" altLang="en-US" sz="4400" kern="0" dirty="0" smtClean="0"/>
            </a:br>
            <a:endParaRPr lang="en-US" altLang="en-US" sz="4400" kern="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034979"/>
              </p:ext>
            </p:extLst>
          </p:nvPr>
        </p:nvGraphicFramePr>
        <p:xfrm>
          <a:off x="611560" y="1196752"/>
          <a:ext cx="8136904" cy="54879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3203"/>
                <a:gridCol w="3753261"/>
                <a:gridCol w="1440160"/>
                <a:gridCol w="1656184"/>
                <a:gridCol w="864096"/>
              </a:tblGrid>
              <a:tr h="395677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GB" sz="11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Privacy preserving data mining for telecom operators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Engin</a:t>
                      </a:r>
                      <a:r>
                        <a:rPr lang="en-GB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Zeydan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Turk</a:t>
                      </a:r>
                      <a:r>
                        <a:rPr lang="de-DE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Telekom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Turkey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  <a:tr h="395677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GB" sz="11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ViSec</a:t>
                      </a:r>
                      <a:r>
                        <a:rPr lang="en-GB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Lab</a:t>
                      </a:r>
                      <a:r>
                        <a:rPr lang="en-GB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- </a:t>
                      </a:r>
                      <a:r>
                        <a:rPr lang="en-GB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Virtual Cyber Security Lab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Uğur</a:t>
                      </a:r>
                      <a:r>
                        <a:rPr lang="en-GB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Çağal</a:t>
                      </a:r>
                      <a:r>
                        <a:rPr lang="en-GB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Hakan</a:t>
                      </a:r>
                      <a:r>
                        <a:rPr lang="en-GB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Kılınç</a:t>
                      </a:r>
                      <a:endParaRPr lang="en-GB" sz="12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Netaş</a:t>
                      </a:r>
                      <a:endParaRPr lang="en-GB" sz="12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Turkey</a:t>
                      </a:r>
                    </a:p>
                  </a:txBody>
                  <a:tcPr marL="6350" marR="6350" marT="6350" marB="0" anchor="ctr"/>
                </a:tc>
              </a:tr>
              <a:tr h="395677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GB" sz="11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ICT, Telecommunication, Banking,</a:t>
                      </a:r>
                      <a:r>
                        <a:rPr lang="en-GB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Artificial intelligence Service Management Platform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Burak </a:t>
                      </a:r>
                      <a:r>
                        <a:rPr lang="en-GB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Barış</a:t>
                      </a:r>
                      <a:r>
                        <a:rPr lang="en-GB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Bürkan</a:t>
                      </a:r>
                      <a:endParaRPr lang="en-GB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Turkcell Technology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Turkey</a:t>
                      </a:r>
                    </a:p>
                  </a:txBody>
                  <a:tcPr marL="6350" marR="6350" marT="6350" marB="0" anchor="ctr"/>
                </a:tc>
              </a:tr>
              <a:tr h="42090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en-GB" sz="11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Cost Effective Packet </a:t>
                      </a:r>
                      <a:r>
                        <a:rPr lang="en-GB" sz="12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Analyzer</a:t>
                      </a:r>
                      <a:r>
                        <a:rPr lang="en-GB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for 5G</a:t>
                      </a:r>
                      <a:r>
                        <a:rPr lang="en-GB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- </a:t>
                      </a:r>
                      <a:r>
                        <a:rPr lang="en-GB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PAC-MEC Proposal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Basak</a:t>
                      </a:r>
                      <a:r>
                        <a:rPr lang="en-GB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Gencer</a:t>
                      </a:r>
                      <a:r>
                        <a:rPr lang="en-GB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Unsalver</a:t>
                      </a:r>
                      <a:endParaRPr lang="en-GB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Netaş</a:t>
                      </a:r>
                      <a:endParaRPr lang="en-GB" sz="12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Turkey</a:t>
                      </a:r>
                    </a:p>
                  </a:txBody>
                  <a:tcPr marL="6350" marR="6350" marT="6350" marB="0" anchor="ctr"/>
                </a:tc>
              </a:tr>
              <a:tr h="395677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en-GB" sz="11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IoT/M2M for smart farming using renewable energy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George</a:t>
                      </a:r>
                      <a:r>
                        <a:rPr lang="en-GB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Suciu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BEIA Consult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Romania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  <a:tr h="395677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New Generation Network Security System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Baris</a:t>
                      </a:r>
                      <a:r>
                        <a:rPr lang="en-GB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Bulut</a:t>
                      </a:r>
                      <a:endParaRPr lang="en-GB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Enforma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Turkey</a:t>
                      </a:r>
                    </a:p>
                  </a:txBody>
                  <a:tcPr marL="6350" marR="6350" marT="6350" marB="0" anchor="ctr"/>
                </a:tc>
              </a:tr>
              <a:tr h="395677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en-GB" sz="11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5G Expert Support System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Basak</a:t>
                      </a:r>
                      <a:r>
                        <a:rPr lang="en-GB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Gencer</a:t>
                      </a:r>
                      <a:r>
                        <a:rPr lang="en-GB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Unsalver</a:t>
                      </a:r>
                      <a:endParaRPr lang="en-GB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Netaş</a:t>
                      </a:r>
                      <a:endParaRPr lang="en-GB" sz="12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Turkey</a:t>
                      </a:r>
                    </a:p>
                  </a:txBody>
                  <a:tcPr marL="6350" marR="6350" marT="6350" marB="0" anchor="ctr"/>
                </a:tc>
              </a:tr>
              <a:tr h="395677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8</a:t>
                      </a:r>
                      <a:endParaRPr lang="en-GB" sz="11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Virtual Reality to 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en-GB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Overcome Exam Anxiety</a:t>
                      </a:r>
                      <a:endParaRPr lang="en-GB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Özlem</a:t>
                      </a:r>
                      <a:r>
                        <a:rPr lang="en-GB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ALBAYRAK</a:t>
                      </a:r>
                      <a:endParaRPr lang="en-GB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MEBİTECH </a:t>
                      </a:r>
                      <a:r>
                        <a:rPr lang="en-GB" sz="1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Bilişim</a:t>
                      </a:r>
                      <a:r>
                        <a:rPr lang="en-GB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A.Ş</a:t>
                      </a:r>
                      <a:endParaRPr lang="en-GB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Turkey</a:t>
                      </a:r>
                    </a:p>
                  </a:txBody>
                  <a:tcPr marL="6350" marR="6350" marT="6350" marB="0" anchor="ctr"/>
                </a:tc>
              </a:tr>
              <a:tr h="39567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1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</a:t>
                      </a:r>
                      <a:endParaRPr lang="en-GB" sz="1100" b="1" i="0" u="none" strike="noStrike" kern="1200" dirty="0">
                        <a:solidFill>
                          <a:srgbClr val="00B05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IDIMRO:</a:t>
                      </a:r>
                      <a:r>
                        <a:rPr lang="en-GB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Intelligent Dynamic Integrated Maintenance Repair &amp; Overhaul </a:t>
                      </a:r>
                    </a:p>
                    <a:p>
                      <a:pPr algn="l" fontAlgn="ctr"/>
                      <a:r>
                        <a:rPr lang="en-GB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Planning and Optimization Platform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Nejdet</a:t>
                      </a:r>
                      <a:r>
                        <a:rPr lang="en-GB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Pamuk</a:t>
                      </a:r>
                      <a:endParaRPr lang="en-GB" sz="12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ICRON Technologies</a:t>
                      </a:r>
                      <a:endParaRPr lang="en-GB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The </a:t>
                      </a:r>
                      <a:r>
                        <a:rPr lang="de-DE" sz="1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Netherlands</a:t>
                      </a:r>
                      <a:endParaRPr lang="en-GB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</a:tr>
              <a:tr h="59014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10</a:t>
                      </a:r>
                      <a:endParaRPr lang="en-GB" sz="11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de-DE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SAAS Mobile e-Learning </a:t>
                      </a:r>
                      <a:r>
                        <a:rPr lang="de-DE" sz="12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Platform</a:t>
                      </a:r>
                      <a:endParaRPr lang="en-GB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Bilgin</a:t>
                      </a:r>
                      <a:r>
                        <a:rPr lang="en-GB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2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  <a:r>
                        <a:rPr lang="en-GB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azar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Etgigrup</a:t>
                      </a:r>
                      <a:r>
                        <a:rPr lang="en-GB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Turkey</a:t>
                      </a:r>
                    </a:p>
                  </a:txBody>
                  <a:tcPr marL="6350" marR="6350" marT="6350" marB="0" anchor="ctr"/>
                </a:tc>
              </a:tr>
              <a:tr h="43204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1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</a:t>
                      </a:r>
                      <a:endParaRPr lang="en-GB" sz="1100" b="1" i="0" u="none" strike="noStrike" kern="1200" dirty="0">
                        <a:solidFill>
                          <a:srgbClr val="00B05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Virtualisation, Cloud Computing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Özgür</a:t>
                      </a:r>
                      <a:r>
                        <a:rPr lang="en-GB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2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GB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rmağan</a:t>
                      </a:r>
                      <a:endParaRPr lang="en-GB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Netaş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Turkey</a:t>
                      </a:r>
                    </a:p>
                  </a:txBody>
                  <a:tcPr marL="6350" marR="6350" marT="635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12</a:t>
                      </a:r>
                      <a:endParaRPr lang="en-GB" sz="11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altLang="en-US" sz="12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IoIST</a:t>
                      </a:r>
                      <a:r>
                        <a:rPr lang="tr-TR" altLang="en-US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: </a:t>
                      </a:r>
                      <a:r>
                        <a:rPr lang="de-DE" altLang="en-US" sz="12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Data </a:t>
                      </a:r>
                      <a:r>
                        <a:rPr lang="tr-TR" sz="12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Analytics</a:t>
                      </a:r>
                      <a:r>
                        <a:rPr lang="tr-TR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Platform </a:t>
                      </a:r>
                      <a:r>
                        <a:rPr lang="tr-TR" sz="12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for</a:t>
                      </a:r>
                      <a:r>
                        <a:rPr lang="tr-TR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IoT Sensor Data</a:t>
                      </a:r>
                      <a:endParaRPr lang="en-GB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İsmail UZUN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INOSENS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Turkey</a:t>
                      </a:r>
                    </a:p>
                  </a:txBody>
                  <a:tcPr marL="6350" marR="6350" marT="6350" marB="0" anchor="ctr"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en-GB" sz="1100" b="1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VAR2: </a:t>
                      </a:r>
                      <a:r>
                        <a:rPr lang="en-GB" sz="12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VR/AR for Physical Rehabilitation</a:t>
                      </a:r>
                      <a:endParaRPr lang="en-GB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İsmail UZUN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INOSENS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Turkey</a:t>
                      </a:r>
                    </a:p>
                  </a:txBody>
                  <a:tcPr marL="6350" marR="6350" marT="635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563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mage result for turk teleko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14"/>
          <a:stretch/>
        </p:blipFill>
        <p:spPr bwMode="auto">
          <a:xfrm>
            <a:off x="2771800" y="5517233"/>
            <a:ext cx="237626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4293096"/>
            <a:ext cx="40324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>
                <a:solidFill>
                  <a:schemeClr val="accent2"/>
                </a:solidFill>
              </a:rPr>
              <a:t>Expected </a:t>
            </a:r>
            <a:r>
              <a:rPr lang="en-GB" sz="1400" u="sng" dirty="0" smtClean="0">
                <a:solidFill>
                  <a:schemeClr val="accent2"/>
                </a:solidFill>
              </a:rPr>
              <a:t>Impact:</a:t>
            </a:r>
            <a:endParaRPr lang="en-GB" sz="1400" u="sng" dirty="0">
              <a:solidFill>
                <a:schemeClr val="accent2"/>
              </a:solidFill>
            </a:endParaRPr>
          </a:p>
          <a:p>
            <a:r>
              <a:rPr lang="en-GB" sz="1400" dirty="0">
                <a:solidFill>
                  <a:schemeClr val="accent2"/>
                </a:solidFill>
              </a:rPr>
              <a:t>Improvement of technologies for data access, processing and analysis.</a:t>
            </a:r>
          </a:p>
          <a:p>
            <a:r>
              <a:rPr lang="en-GB" sz="1400" dirty="0">
                <a:solidFill>
                  <a:schemeClr val="accent2"/>
                </a:solidFill>
              </a:rPr>
              <a:t>Improvements towards creating a secure environment for data access, process and analysis, demonstrated in the use situations that arise in the data experimentation/integration projects.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3</a:t>
            </a:fld>
            <a:endParaRPr lang="en-GB" altLang="en-U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115616" y="44624"/>
            <a:ext cx="7272808" cy="147002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9pPr>
          </a:lstStyle>
          <a:p>
            <a:r>
              <a:rPr lang="en-US" altLang="en-US" kern="0" dirty="0"/>
              <a:t>Privacy preserving data mining for telecom </a:t>
            </a:r>
            <a:r>
              <a:rPr lang="en-US" altLang="en-US" kern="0" dirty="0" smtClean="0"/>
              <a:t>operators</a:t>
            </a:r>
            <a:endParaRPr lang="en-US" altLang="en-US" kern="0" dirty="0"/>
          </a:p>
        </p:txBody>
      </p:sp>
      <p:sp>
        <p:nvSpPr>
          <p:cNvPr id="5" name="Rectangle 4"/>
          <p:cNvSpPr/>
          <p:nvPr/>
        </p:nvSpPr>
        <p:spPr>
          <a:xfrm>
            <a:off x="5169666" y="5735578"/>
            <a:ext cx="372281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Contacts:</a:t>
            </a:r>
          </a:p>
          <a:p>
            <a:r>
              <a:rPr lang="tr-TR" sz="1800" dirty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tr-TR" sz="1600" dirty="0">
                <a:solidFill>
                  <a:schemeClr val="bg1">
                    <a:lumMod val="50000"/>
                  </a:schemeClr>
                </a:solidFill>
              </a:rPr>
              <a:t>ngin Zeydan,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sz="1600" dirty="0">
                <a:solidFill>
                  <a:schemeClr val="bg1">
                    <a:lumMod val="50000"/>
                  </a:schemeClr>
                </a:solidFill>
              </a:rPr>
              <a:t>Türk Telekom </a:t>
            </a:r>
            <a:r>
              <a:rPr lang="tr-TR" sz="1600" dirty="0" err="1">
                <a:solidFill>
                  <a:schemeClr val="bg1">
                    <a:lumMod val="50000"/>
                  </a:schemeClr>
                </a:solidFill>
              </a:rPr>
              <a:t>Labs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Engin.Zeydan@turktelekom.com.tr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359532" y="1484784"/>
            <a:ext cx="36364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Help businesses to better understand their customers via the data they collected through their operations.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Without compromising the privacy and anonymity of the individuals.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Collect, store, process, and share personal data of customers in a privacy-preserving way.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Solutions for privacy-preserving data publication and sharing.</a:t>
            </a:r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7924" y="1556792"/>
            <a:ext cx="4000500" cy="26384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69666" y="4563125"/>
            <a:ext cx="35067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 smtClean="0">
                <a:solidFill>
                  <a:srgbClr val="8BC53E"/>
                </a:solidFill>
              </a:rPr>
              <a:t>Consortium:</a:t>
            </a:r>
            <a:endParaRPr lang="en-GB" sz="1400" u="sng" dirty="0">
              <a:solidFill>
                <a:srgbClr val="8BC53E"/>
              </a:solidFill>
            </a:endParaRPr>
          </a:p>
          <a:p>
            <a:r>
              <a:rPr lang="en-GB" sz="1400" dirty="0" smtClean="0">
                <a:solidFill>
                  <a:srgbClr val="8BC53E"/>
                </a:solidFill>
              </a:rPr>
              <a:t>See partner profiles in presentation: </a:t>
            </a:r>
          </a:p>
          <a:p>
            <a:r>
              <a:rPr lang="en-GB" sz="1400" dirty="0">
                <a:solidFill>
                  <a:srgbClr val="8BC53E"/>
                </a:solidFill>
                <a:hlinkClick r:id="rId5"/>
              </a:rPr>
              <a:t>https://www.celticplus.eu/project-ideas-from-proposers-days</a:t>
            </a:r>
            <a:r>
              <a:rPr lang="en-GB" sz="1400" dirty="0" smtClean="0">
                <a:solidFill>
                  <a:srgbClr val="8BC53E"/>
                </a:solidFill>
                <a:hlinkClick r:id="rId5"/>
              </a:rPr>
              <a:t>/</a:t>
            </a:r>
            <a:r>
              <a:rPr lang="en-GB" sz="1400" dirty="0" smtClean="0">
                <a:solidFill>
                  <a:srgbClr val="8BC53E"/>
                </a:solidFill>
              </a:rPr>
              <a:t> </a:t>
            </a:r>
            <a:endParaRPr lang="en-GB" sz="1400" dirty="0">
              <a:solidFill>
                <a:srgbClr val="8BC5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81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4</a:t>
            </a:fld>
            <a:endParaRPr lang="en-GB" altLang="en-U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115616" y="44624"/>
            <a:ext cx="7272808" cy="147002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9pPr>
          </a:lstStyle>
          <a:p>
            <a:r>
              <a:rPr lang="en-GB" altLang="en-US" kern="0" dirty="0" err="1"/>
              <a:t>ViSec</a:t>
            </a:r>
            <a:r>
              <a:rPr lang="en-GB" altLang="en-US" kern="0" dirty="0"/>
              <a:t> Lab - Virtual Cyber Security </a:t>
            </a:r>
            <a:r>
              <a:rPr lang="en-GB" altLang="en-US" kern="0" dirty="0" smtClean="0"/>
              <a:t>Lab</a:t>
            </a:r>
            <a:endParaRPr lang="en-GB" altLang="en-US" kern="0" dirty="0"/>
          </a:p>
        </p:txBody>
      </p:sp>
      <p:sp>
        <p:nvSpPr>
          <p:cNvPr id="5" name="Rectangle 4"/>
          <p:cNvSpPr/>
          <p:nvPr/>
        </p:nvSpPr>
        <p:spPr>
          <a:xfrm>
            <a:off x="575222" y="5735578"/>
            <a:ext cx="372281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Contacts:</a:t>
            </a:r>
          </a:p>
          <a:p>
            <a:r>
              <a:rPr lang="tr-TR" sz="1800" dirty="0">
                <a:solidFill>
                  <a:schemeClr val="bg1">
                    <a:lumMod val="50000"/>
                  </a:schemeClr>
                </a:solidFill>
              </a:rPr>
              <a:t>Hakan </a:t>
            </a:r>
            <a:r>
              <a:rPr lang="tr-TR" sz="1800" dirty="0" smtClean="0">
                <a:solidFill>
                  <a:schemeClr val="bg1">
                    <a:lumMod val="50000"/>
                  </a:schemeClr>
                </a:solidFill>
              </a:rPr>
              <a:t>KILINÇ</a:t>
            </a:r>
            <a:endParaRPr lang="de-DE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tr-TR" sz="1800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hakank@netas.com.tr</a:t>
            </a:r>
            <a:r>
              <a:rPr lang="de-DE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tr-TR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323528" y="1564337"/>
            <a:ext cx="36364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Leverage technology to create scalable cyber security training and simulation software with increased learning outcomes and motivation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3 trillion USD global education market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E-learning is expected to more than triple within the next 4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2012: $91 </a:t>
            </a:r>
            <a:r>
              <a:rPr lang="en-GB" sz="1600" dirty="0" smtClean="0"/>
              <a:t>billion </a:t>
            </a:r>
            <a:r>
              <a:rPr lang="en-GB" sz="1600" dirty="0"/>
              <a:t>industry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2017: $251 billion </a:t>
            </a:r>
            <a:r>
              <a:rPr lang="en-GB" sz="1600" dirty="0" smtClean="0"/>
              <a:t>industry</a:t>
            </a: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4437112"/>
            <a:ext cx="42520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>
                <a:solidFill>
                  <a:schemeClr val="accent2"/>
                </a:solidFill>
              </a:rPr>
              <a:t>Expected </a:t>
            </a:r>
            <a:r>
              <a:rPr lang="en-GB" sz="1400" u="sng" dirty="0" smtClean="0">
                <a:solidFill>
                  <a:schemeClr val="accent2"/>
                </a:solidFill>
              </a:rPr>
              <a:t>Impact:</a:t>
            </a:r>
            <a:endParaRPr lang="en-GB" sz="1400" u="sng" dirty="0">
              <a:solidFill>
                <a:schemeClr val="accent2"/>
              </a:solidFill>
            </a:endParaRPr>
          </a:p>
          <a:p>
            <a:r>
              <a:rPr lang="en-GB" sz="1400" dirty="0" smtClean="0">
                <a:solidFill>
                  <a:schemeClr val="accent2"/>
                </a:solidFill>
              </a:rPr>
              <a:t>Combination: Augmented </a:t>
            </a:r>
            <a:r>
              <a:rPr lang="en-GB" sz="1400" dirty="0">
                <a:solidFill>
                  <a:schemeClr val="accent2"/>
                </a:solidFill>
              </a:rPr>
              <a:t>Reality &amp; Virtual Reality</a:t>
            </a:r>
          </a:p>
          <a:p>
            <a:r>
              <a:rPr lang="en-GB" sz="1400" dirty="0">
                <a:solidFill>
                  <a:schemeClr val="accent2"/>
                </a:solidFill>
              </a:rPr>
              <a:t>Expensive equipment fully simulated</a:t>
            </a:r>
          </a:p>
          <a:p>
            <a:r>
              <a:rPr lang="en-GB" sz="1400" dirty="0">
                <a:solidFill>
                  <a:schemeClr val="accent2"/>
                </a:solidFill>
              </a:rPr>
              <a:t>Enhanced Lab Automation Engine</a:t>
            </a:r>
          </a:p>
          <a:p>
            <a:r>
              <a:rPr lang="en-GB" sz="1400" dirty="0">
                <a:solidFill>
                  <a:schemeClr val="accent2"/>
                </a:solidFill>
              </a:rPr>
              <a:t>Removing static flat display monitors</a:t>
            </a:r>
          </a:p>
          <a:p>
            <a:endParaRPr lang="en-GB" sz="1400" dirty="0">
              <a:solidFill>
                <a:schemeClr val="accent2"/>
              </a:solidFill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8962" y="1412776"/>
            <a:ext cx="303151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 descr="microsoft holo ile ilgili görsel sonucu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621"/>
          <a:stretch/>
        </p:blipFill>
        <p:spPr bwMode="auto">
          <a:xfrm>
            <a:off x="4131600" y="2636912"/>
            <a:ext cx="1455686" cy="95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Magic Leap ile ilgili görsel sonucu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1628800"/>
            <a:ext cx="1591350" cy="92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169666" y="5211197"/>
            <a:ext cx="35067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 smtClean="0">
                <a:solidFill>
                  <a:srgbClr val="8BC53E"/>
                </a:solidFill>
              </a:rPr>
              <a:t>Consortium:</a:t>
            </a:r>
            <a:endParaRPr lang="en-GB" sz="1400" u="sng" dirty="0">
              <a:solidFill>
                <a:srgbClr val="8BC53E"/>
              </a:solidFill>
            </a:endParaRPr>
          </a:p>
          <a:p>
            <a:r>
              <a:rPr lang="en-GB" sz="1400" dirty="0" smtClean="0">
                <a:solidFill>
                  <a:srgbClr val="8BC53E"/>
                </a:solidFill>
              </a:rPr>
              <a:t>See partner ideas in presentation: </a:t>
            </a:r>
          </a:p>
          <a:p>
            <a:r>
              <a:rPr lang="en-GB" sz="1400" dirty="0">
                <a:solidFill>
                  <a:srgbClr val="8BC53E"/>
                </a:solidFill>
                <a:hlinkClick r:id="rId6"/>
              </a:rPr>
              <a:t>https://www.celticplus.eu/project-ideas-from-proposers-days</a:t>
            </a:r>
            <a:r>
              <a:rPr lang="en-GB" sz="1400" dirty="0" smtClean="0">
                <a:solidFill>
                  <a:srgbClr val="8BC53E"/>
                </a:solidFill>
                <a:hlinkClick r:id="rId6"/>
              </a:rPr>
              <a:t>/</a:t>
            </a:r>
            <a:r>
              <a:rPr lang="en-GB" sz="1400" dirty="0" smtClean="0">
                <a:solidFill>
                  <a:srgbClr val="8BC53E"/>
                </a:solidFill>
              </a:rPr>
              <a:t> </a:t>
            </a:r>
            <a:endParaRPr lang="en-GB" sz="1400" dirty="0">
              <a:solidFill>
                <a:srgbClr val="8BC53E"/>
              </a:solidFill>
            </a:endParaRPr>
          </a:p>
        </p:txBody>
      </p:sp>
      <p:pic>
        <p:nvPicPr>
          <p:cNvPr id="15" name="Picture 14" descr="http://www.netas.com.tr/dosya/icerik/ki_kurumgorselleri/netaslogo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7" t="22109" r="11685" b="24647"/>
          <a:stretch/>
        </p:blipFill>
        <p:spPr bwMode="auto">
          <a:xfrm>
            <a:off x="3059832" y="5733256"/>
            <a:ext cx="1843315" cy="88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93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ttp://www.netas.com.tr/dosya/icerik/ki_kurumgorselleri/netas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7" t="22109" r="11685" b="24647"/>
          <a:stretch/>
        </p:blipFill>
        <p:spPr bwMode="auto">
          <a:xfrm>
            <a:off x="3275856" y="5788046"/>
            <a:ext cx="1843315" cy="88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5</a:t>
            </a:fld>
            <a:endParaRPr lang="en-GB" altLang="en-U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99592" y="7786"/>
            <a:ext cx="7272808" cy="147002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9pPr>
          </a:lstStyle>
          <a:p>
            <a:r>
              <a:rPr lang="en-GB" altLang="en-US" sz="2800" kern="0" dirty="0"/>
              <a:t>Cost Effective Packet </a:t>
            </a:r>
            <a:r>
              <a:rPr lang="en-GB" altLang="en-US" sz="2800" kern="0" dirty="0" err="1" smtClean="0"/>
              <a:t>Analyzer</a:t>
            </a:r>
            <a:endParaRPr lang="en-GB" altLang="en-US" sz="2800" kern="0" dirty="0" smtClean="0"/>
          </a:p>
          <a:p>
            <a:r>
              <a:rPr lang="en-GB" altLang="en-US" sz="2800" kern="0" dirty="0" smtClean="0"/>
              <a:t>for </a:t>
            </a:r>
            <a:r>
              <a:rPr lang="en-GB" altLang="en-US" sz="2800" kern="0" dirty="0"/>
              <a:t>5G - PAC-MEC </a:t>
            </a:r>
            <a:r>
              <a:rPr lang="en-GB" altLang="en-US" sz="2800" kern="0" dirty="0" smtClean="0"/>
              <a:t>Proposal</a:t>
            </a:r>
            <a:endParaRPr lang="en-GB" altLang="en-US" sz="2800" kern="0" dirty="0"/>
          </a:p>
        </p:txBody>
      </p:sp>
      <p:sp>
        <p:nvSpPr>
          <p:cNvPr id="5" name="Rectangle 4"/>
          <p:cNvSpPr/>
          <p:nvPr/>
        </p:nvSpPr>
        <p:spPr>
          <a:xfrm>
            <a:off x="5169666" y="5735578"/>
            <a:ext cx="372281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Contact:</a:t>
            </a:r>
          </a:p>
          <a:p>
            <a:r>
              <a:rPr lang="tr-TR" sz="1800" dirty="0">
                <a:solidFill>
                  <a:schemeClr val="bg1">
                    <a:lumMod val="50000"/>
                  </a:schemeClr>
                </a:solidFill>
              </a:rPr>
              <a:t>Mehmet Yoldas SIMSEK</a:t>
            </a:r>
          </a:p>
          <a:p>
            <a:r>
              <a:rPr lang="tr-TR" sz="18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msimsek@netas.com.tr</a:t>
            </a:r>
            <a:r>
              <a:rPr lang="de-DE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tr-TR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3645024"/>
            <a:ext cx="403244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>
                <a:solidFill>
                  <a:schemeClr val="accent2"/>
                </a:solidFill>
              </a:rPr>
              <a:t>Expected </a:t>
            </a:r>
            <a:r>
              <a:rPr lang="en-GB" sz="1400" u="sng" dirty="0" smtClean="0">
                <a:solidFill>
                  <a:schemeClr val="accent2"/>
                </a:solidFill>
              </a:rPr>
              <a:t>Impact:</a:t>
            </a:r>
            <a:endParaRPr lang="en-GB" sz="1400" u="sng" dirty="0">
              <a:solidFill>
                <a:schemeClr val="accent2"/>
              </a:solidFill>
            </a:endParaRPr>
          </a:p>
          <a:p>
            <a:r>
              <a:rPr lang="en-GB" sz="1400" dirty="0">
                <a:solidFill>
                  <a:schemeClr val="accent2"/>
                </a:solidFill>
              </a:rPr>
              <a:t>Generate statistical data and reports to help ISPs develop new Value Added Services (VAS) and or generate/activate  current services quicker.</a:t>
            </a:r>
          </a:p>
          <a:p>
            <a:r>
              <a:rPr lang="en-GB" sz="1400" dirty="0">
                <a:solidFill>
                  <a:schemeClr val="accent2"/>
                </a:solidFill>
              </a:rPr>
              <a:t>Income of ISPs will be increased via new VAS. </a:t>
            </a:r>
          </a:p>
          <a:p>
            <a:r>
              <a:rPr lang="en-GB" sz="1400" dirty="0">
                <a:solidFill>
                  <a:schemeClr val="accent2"/>
                </a:solidFill>
              </a:rPr>
              <a:t>Better and efficient usage of network infrastructure.</a:t>
            </a:r>
          </a:p>
          <a:p>
            <a:r>
              <a:rPr lang="en-GB" sz="1400" dirty="0">
                <a:solidFill>
                  <a:schemeClr val="accent2"/>
                </a:solidFill>
              </a:rPr>
              <a:t>Increase end users’ total Quality of Experience (QoE) in terms of speed, quality, and new services.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69666" y="3789040"/>
            <a:ext cx="35067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 smtClean="0">
                <a:solidFill>
                  <a:srgbClr val="8BC53E"/>
                </a:solidFill>
              </a:rPr>
              <a:t>Partners Needed</a:t>
            </a:r>
            <a:endParaRPr lang="en-GB" sz="1400" u="sng" dirty="0">
              <a:solidFill>
                <a:srgbClr val="8BC53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8BC53E"/>
                </a:solidFill>
              </a:rPr>
              <a:t>5G </a:t>
            </a:r>
            <a:r>
              <a:rPr lang="en-GB" sz="1400" dirty="0">
                <a:solidFill>
                  <a:srgbClr val="8BC53E"/>
                </a:solidFill>
              </a:rPr>
              <a:t>research on protocols, RFCs and standardization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8BC53E"/>
                </a:solidFill>
              </a:rPr>
              <a:t>SBC </a:t>
            </a:r>
            <a:r>
              <a:rPr lang="en-GB" sz="1400" dirty="0">
                <a:solidFill>
                  <a:srgbClr val="8BC53E"/>
                </a:solidFill>
              </a:rPr>
              <a:t>and parallel computing experience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8BC53E"/>
                </a:solidFill>
              </a:rPr>
              <a:t>VAS infrastructure </a:t>
            </a:r>
          </a:p>
          <a:p>
            <a:r>
              <a:rPr lang="en-GB" sz="1400" dirty="0">
                <a:solidFill>
                  <a:srgbClr val="8BC53E"/>
                </a:solidFill>
                <a:hlinkClick r:id="rId4"/>
              </a:rPr>
              <a:t>https://www.celticplus.eu/project-ideas-from-proposers-days</a:t>
            </a:r>
            <a:r>
              <a:rPr lang="en-GB" sz="1400" dirty="0" smtClean="0">
                <a:solidFill>
                  <a:srgbClr val="8BC53E"/>
                </a:solidFill>
                <a:hlinkClick r:id="rId4"/>
              </a:rPr>
              <a:t>/</a:t>
            </a:r>
            <a:r>
              <a:rPr lang="en-GB" sz="1400" dirty="0" smtClean="0">
                <a:solidFill>
                  <a:srgbClr val="8BC53E"/>
                </a:solidFill>
              </a:rPr>
              <a:t> </a:t>
            </a:r>
            <a:endParaRPr lang="en-GB" sz="1400" dirty="0">
              <a:solidFill>
                <a:srgbClr val="8BC53E"/>
              </a:solidFill>
            </a:endParaRPr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3870988296"/>
              </p:ext>
            </p:extLst>
          </p:nvPr>
        </p:nvGraphicFramePr>
        <p:xfrm>
          <a:off x="477532" y="1348319"/>
          <a:ext cx="8630972" cy="3304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9251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6</a:t>
            </a:fld>
            <a:endParaRPr lang="en-GB" altLang="en-U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99592" y="7786"/>
            <a:ext cx="7272808" cy="147002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9pPr>
          </a:lstStyle>
          <a:p>
            <a:r>
              <a:rPr lang="en-US" altLang="en-US" sz="2800" kern="0" dirty="0"/>
              <a:t>IoT/M2M for smart </a:t>
            </a:r>
            <a:r>
              <a:rPr lang="en-US" altLang="en-US" sz="2800" kern="0" dirty="0" smtClean="0"/>
              <a:t>farming</a:t>
            </a:r>
          </a:p>
          <a:p>
            <a:r>
              <a:rPr lang="en-US" altLang="en-US" sz="2800" kern="0" dirty="0" smtClean="0"/>
              <a:t>using </a:t>
            </a:r>
            <a:r>
              <a:rPr lang="en-US" altLang="en-US" sz="2800" kern="0" dirty="0"/>
              <a:t>renewable </a:t>
            </a:r>
            <a:r>
              <a:rPr lang="en-US" altLang="en-US" sz="2800" kern="0" dirty="0" smtClean="0"/>
              <a:t>energy</a:t>
            </a:r>
            <a:endParaRPr lang="en-US" altLang="en-US" sz="2800" kern="0" dirty="0"/>
          </a:p>
        </p:txBody>
      </p:sp>
      <p:sp>
        <p:nvSpPr>
          <p:cNvPr id="5" name="Rectangle 4"/>
          <p:cNvSpPr/>
          <p:nvPr/>
        </p:nvSpPr>
        <p:spPr>
          <a:xfrm>
            <a:off x="5076056" y="5776808"/>
            <a:ext cx="372281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Contact:</a:t>
            </a:r>
          </a:p>
          <a:p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George </a:t>
            </a:r>
            <a:r>
              <a:rPr lang="en-GB" sz="1800" dirty="0" err="1">
                <a:solidFill>
                  <a:schemeClr val="bg1">
                    <a:lumMod val="50000"/>
                  </a:schemeClr>
                </a:solidFill>
              </a:rPr>
              <a:t>Suciu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 Sr.</a:t>
            </a:r>
          </a:p>
          <a:p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george.suciu@beia.ro</a:t>
            </a:r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251520" y="1412776"/>
            <a:ext cx="460851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 smtClean="0"/>
              <a:t>In </a:t>
            </a:r>
            <a:r>
              <a:rPr lang="en-GB" sz="1600" dirty="0"/>
              <a:t>a Nutshell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to develop a tele-monitoring system that can operate in severe condition (radiation, corrosive, humidity, extreme climate, floods, underground, underwater)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to advance the technology for M2M communications in water-environments, especially where no GSM coverage is available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to improve the energy efficiency for telemetry with low-power sensors in remote locations by using only a small size solar panel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4725144"/>
            <a:ext cx="40324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>
                <a:solidFill>
                  <a:schemeClr val="accent2"/>
                </a:solidFill>
              </a:rPr>
              <a:t>Expected </a:t>
            </a:r>
            <a:r>
              <a:rPr lang="en-GB" sz="1400" u="sng" dirty="0" smtClean="0">
                <a:solidFill>
                  <a:schemeClr val="accent2"/>
                </a:solidFill>
              </a:rPr>
              <a:t>Impact:</a:t>
            </a:r>
            <a:endParaRPr lang="en-GB" sz="1400" u="sng" dirty="0">
              <a:solidFill>
                <a:schemeClr val="accent2"/>
              </a:solidFill>
            </a:endParaRPr>
          </a:p>
          <a:p>
            <a:r>
              <a:rPr lang="en-GB" sz="1400" dirty="0">
                <a:solidFill>
                  <a:schemeClr val="accent2"/>
                </a:solidFill>
              </a:rPr>
              <a:t>Telemetry system with secure self-diagnosis and auto-configuration functionalities</a:t>
            </a:r>
          </a:p>
          <a:p>
            <a:r>
              <a:rPr lang="en-GB" sz="1400" dirty="0">
                <a:solidFill>
                  <a:schemeClr val="accent2"/>
                </a:solidFill>
              </a:rPr>
              <a:t>Green energy operation in remote locations and harsh environmental conditions (perturbations and corrosion</a:t>
            </a:r>
            <a:r>
              <a:rPr lang="en-GB" sz="1400" dirty="0" smtClean="0">
                <a:solidFill>
                  <a:schemeClr val="accent2"/>
                </a:solidFill>
              </a:rPr>
              <a:t>)</a:t>
            </a:r>
            <a:endParaRPr lang="en-GB" sz="1400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6056" y="3356992"/>
            <a:ext cx="374441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 smtClean="0">
                <a:solidFill>
                  <a:srgbClr val="8BC53E"/>
                </a:solidFill>
              </a:rPr>
              <a:t>Missing partners:</a:t>
            </a:r>
            <a:endParaRPr lang="en-GB" sz="1400" u="sng" dirty="0">
              <a:solidFill>
                <a:srgbClr val="8BC53E"/>
              </a:solidFill>
            </a:endParaRPr>
          </a:p>
          <a:p>
            <a:r>
              <a:rPr lang="en-GB" sz="1400" dirty="0">
                <a:solidFill>
                  <a:srgbClr val="8BC53E"/>
                </a:solidFill>
              </a:rPr>
              <a:t>Under-water/ground communication expertise  / IND, RES, UNI, SME / ANY country / Design and development of ultra-low power protocols for wireless  under-water communication </a:t>
            </a:r>
          </a:p>
          <a:p>
            <a:r>
              <a:rPr lang="en-GB" sz="1400" dirty="0">
                <a:solidFill>
                  <a:srgbClr val="8BC53E"/>
                </a:solidFill>
              </a:rPr>
              <a:t>Sensors expertise / IND, RES, UNI, SME / ANY country / Design and development of micro- and miniaturized sensor </a:t>
            </a:r>
            <a:r>
              <a:rPr lang="en-GB" sz="1400" dirty="0" smtClean="0">
                <a:solidFill>
                  <a:srgbClr val="8BC53E"/>
                </a:solidFill>
              </a:rPr>
              <a:t>systems</a:t>
            </a:r>
          </a:p>
          <a:p>
            <a:r>
              <a:rPr lang="en-GB" sz="1400" dirty="0">
                <a:solidFill>
                  <a:srgbClr val="8BC53E"/>
                </a:solidFill>
                <a:hlinkClick r:id="rId3"/>
              </a:rPr>
              <a:t>https://www.celticplus.eu/project-ideas-from-proposers-days</a:t>
            </a:r>
            <a:r>
              <a:rPr lang="en-GB" sz="1400" dirty="0" smtClean="0">
                <a:solidFill>
                  <a:srgbClr val="8BC53E"/>
                </a:solidFill>
                <a:hlinkClick r:id="rId3"/>
              </a:rPr>
              <a:t>/</a:t>
            </a:r>
            <a:r>
              <a:rPr lang="en-GB" sz="1400" dirty="0" smtClean="0">
                <a:solidFill>
                  <a:srgbClr val="8BC53E"/>
                </a:solidFill>
              </a:rPr>
              <a:t> </a:t>
            </a:r>
            <a:endParaRPr lang="en-GB" sz="1400" dirty="0">
              <a:solidFill>
                <a:srgbClr val="8BC53E"/>
              </a:solidFill>
            </a:endParaRPr>
          </a:p>
        </p:txBody>
      </p:sp>
      <p:pic>
        <p:nvPicPr>
          <p:cNvPr id="17" name="Picture 16" descr="http://blog.agcocorp.com/wp-content/uploads/2015/06/2050-challenge-1-farmer-feeds-2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581" y="1844824"/>
            <a:ext cx="353940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http://www.beia-telecom.ro/carbadetect/wp-content/uploads/2014/11/beiaconsult_logo.png"/>
          <p:cNvPicPr>
            <a:picLocks noChangeAspect="1" noChangeArrowheads="1"/>
          </p:cNvPicPr>
          <p:nvPr/>
        </p:nvPicPr>
        <p:blipFill>
          <a:blip r:embed="rId5" cstate="print"/>
          <a:srcRect t="19598" b="17255"/>
          <a:stretch>
            <a:fillRect/>
          </a:stretch>
        </p:blipFill>
        <p:spPr bwMode="auto">
          <a:xfrm>
            <a:off x="3059832" y="5874616"/>
            <a:ext cx="1512168" cy="76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502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7</a:t>
            </a:fld>
            <a:endParaRPr lang="en-GB" altLang="en-U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907704" y="44624"/>
            <a:ext cx="5688632" cy="147002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9pPr>
          </a:lstStyle>
          <a:p>
            <a:r>
              <a:rPr lang="en-GB" altLang="en-US" sz="2800" kern="0" dirty="0"/>
              <a:t>New Generation Network Security System</a:t>
            </a:r>
          </a:p>
        </p:txBody>
      </p:sp>
      <p:sp>
        <p:nvSpPr>
          <p:cNvPr id="5" name="Rectangle 4"/>
          <p:cNvSpPr/>
          <p:nvPr/>
        </p:nvSpPr>
        <p:spPr>
          <a:xfrm>
            <a:off x="5169666" y="5735578"/>
            <a:ext cx="386683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Contact:</a:t>
            </a:r>
          </a:p>
          <a:p>
            <a:r>
              <a:rPr lang="tr-TR" sz="1800" dirty="0">
                <a:solidFill>
                  <a:schemeClr val="bg1">
                    <a:lumMod val="50000"/>
                  </a:schemeClr>
                </a:solidFill>
              </a:rPr>
              <a:t>Dr. Barış Bulut, </a:t>
            </a:r>
            <a:r>
              <a:rPr lang="tr-TR" sz="1800" dirty="0" err="1">
                <a:solidFill>
                  <a:schemeClr val="bg1">
                    <a:lumMod val="50000"/>
                  </a:schemeClr>
                </a:solidFill>
              </a:rPr>
              <a:t>Enforma</a:t>
            </a:r>
            <a:r>
              <a:rPr lang="tr-TR" sz="1800" dirty="0">
                <a:solidFill>
                  <a:schemeClr val="bg1">
                    <a:lumMod val="50000"/>
                  </a:schemeClr>
                </a:solidFill>
              </a:rPr>
              <a:t> Bilişim A.Ş.</a:t>
            </a:r>
          </a:p>
          <a:p>
            <a:r>
              <a:rPr lang="tr-TR" sz="1800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baris@enforma-tr.com</a:t>
            </a:r>
            <a:r>
              <a:rPr lang="de-DE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611560" y="1700808"/>
            <a:ext cx="40324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 smtClean="0"/>
              <a:t>In </a:t>
            </a:r>
            <a:r>
              <a:rPr lang="en-GB" sz="1600" dirty="0"/>
              <a:t>a </a:t>
            </a:r>
            <a:r>
              <a:rPr lang="en-GB" sz="1600" dirty="0" smtClean="0"/>
              <a:t>Nutshell</a:t>
            </a:r>
          </a:p>
          <a:p>
            <a:r>
              <a:rPr lang="en-GB" sz="1600" dirty="0"/>
              <a:t>An evolved security system that can address ‘evolved risks’ currently undetectable by the IDS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Machine learning ideas incorporated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Kills threats from outside and inside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Detects extended list of network activities such as an abnormally high number of MX lookup local email addresses, or DDOS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4707141"/>
            <a:ext cx="4032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>
                <a:solidFill>
                  <a:schemeClr val="accent2"/>
                </a:solidFill>
              </a:rPr>
              <a:t>Expected </a:t>
            </a:r>
            <a:r>
              <a:rPr lang="en-GB" sz="1400" u="sng" dirty="0" smtClean="0">
                <a:solidFill>
                  <a:schemeClr val="accent2"/>
                </a:solidFill>
              </a:rPr>
              <a:t>Impact:</a:t>
            </a:r>
            <a:endParaRPr lang="en-GB" sz="1400" u="sng" dirty="0">
              <a:solidFill>
                <a:schemeClr val="accent2"/>
              </a:solidFill>
            </a:endParaRPr>
          </a:p>
          <a:p>
            <a:r>
              <a:rPr lang="en-GB" sz="1400" dirty="0">
                <a:solidFill>
                  <a:schemeClr val="accent2"/>
                </a:solidFill>
              </a:rPr>
              <a:t>A European security system with zero backdoors</a:t>
            </a:r>
          </a:p>
          <a:p>
            <a:r>
              <a:rPr lang="en-GB" sz="1400" dirty="0">
                <a:solidFill>
                  <a:schemeClr val="accent2"/>
                </a:solidFill>
              </a:rPr>
              <a:t>Higher security of systems and personal </a:t>
            </a:r>
            <a:r>
              <a:rPr lang="en-GB" sz="1400" dirty="0" smtClean="0">
                <a:solidFill>
                  <a:schemeClr val="accent2"/>
                </a:solidFill>
              </a:rPr>
              <a:t>information</a:t>
            </a:r>
            <a:endParaRPr lang="en-GB" sz="1400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69666" y="3501008"/>
            <a:ext cx="35067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 smtClean="0">
                <a:solidFill>
                  <a:srgbClr val="8BC53E"/>
                </a:solidFill>
              </a:rPr>
              <a:t>Missing expertise:</a:t>
            </a:r>
            <a:endParaRPr lang="en-GB" sz="1400" u="sng" dirty="0">
              <a:solidFill>
                <a:srgbClr val="8BC53E"/>
              </a:solidFill>
            </a:endParaRPr>
          </a:p>
          <a:p>
            <a:r>
              <a:rPr lang="en-GB" sz="1400" dirty="0" smtClean="0">
                <a:solidFill>
                  <a:srgbClr val="8BC53E"/>
                </a:solidFill>
              </a:rPr>
              <a:t>Analysis </a:t>
            </a:r>
            <a:r>
              <a:rPr lang="en-GB" sz="1400" dirty="0">
                <a:solidFill>
                  <a:srgbClr val="8BC53E"/>
                </a:solidFill>
              </a:rPr>
              <a:t>of security </a:t>
            </a:r>
            <a:r>
              <a:rPr lang="en-GB" sz="1400" dirty="0" smtClean="0">
                <a:solidFill>
                  <a:srgbClr val="8BC53E"/>
                </a:solidFill>
              </a:rPr>
              <a:t>threats, Development</a:t>
            </a:r>
            <a:endParaRPr lang="en-GB" sz="1400" dirty="0">
              <a:solidFill>
                <a:srgbClr val="8BC53E"/>
              </a:solidFill>
            </a:endParaRPr>
          </a:p>
          <a:p>
            <a:r>
              <a:rPr lang="en-GB" sz="1400" dirty="0">
                <a:solidFill>
                  <a:srgbClr val="8BC53E"/>
                </a:solidFill>
              </a:rPr>
              <a:t>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8BC53E"/>
                </a:solidFill>
              </a:rPr>
              <a:t>Vendors</a:t>
            </a:r>
            <a:r>
              <a:rPr lang="en-GB" sz="1400" dirty="0">
                <a:solidFill>
                  <a:srgbClr val="8BC53E"/>
                </a:solidFill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8BC53E"/>
                </a:solidFill>
              </a:rPr>
              <a:t>Partners with network traffic analysis experience,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8BC53E"/>
                </a:solidFill>
              </a:rPr>
              <a:t>Partners with testing capability or a friendly customer status </a:t>
            </a:r>
            <a:endParaRPr lang="en-GB" sz="1400" dirty="0" smtClean="0">
              <a:solidFill>
                <a:srgbClr val="8BC53E"/>
              </a:solidFill>
            </a:endParaRPr>
          </a:p>
          <a:p>
            <a:r>
              <a:rPr lang="en-GB" sz="1400" dirty="0">
                <a:solidFill>
                  <a:srgbClr val="8BC53E"/>
                </a:solidFill>
                <a:hlinkClick r:id="rId3"/>
              </a:rPr>
              <a:t>https://www.celticplus.eu/project-ideas-from-proposers-days</a:t>
            </a:r>
            <a:r>
              <a:rPr lang="en-GB" sz="1400" dirty="0" smtClean="0">
                <a:solidFill>
                  <a:srgbClr val="8BC53E"/>
                </a:solidFill>
                <a:hlinkClick r:id="rId3"/>
              </a:rPr>
              <a:t>/</a:t>
            </a:r>
            <a:r>
              <a:rPr lang="en-GB" sz="1400" dirty="0" smtClean="0">
                <a:solidFill>
                  <a:srgbClr val="8BC53E"/>
                </a:solidFill>
              </a:rPr>
              <a:t> </a:t>
            </a:r>
            <a:endParaRPr lang="en-GB" sz="1400" dirty="0">
              <a:solidFill>
                <a:srgbClr val="8BC53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6006101"/>
            <a:ext cx="2520280" cy="59125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20484"/>
            <a:ext cx="2579514" cy="156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51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8</a:t>
            </a:fld>
            <a:endParaRPr lang="en-GB" altLang="en-U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043608" y="367826"/>
            <a:ext cx="7272808" cy="612902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9pPr>
          </a:lstStyle>
          <a:p>
            <a:r>
              <a:rPr lang="en-GB" altLang="en-US" sz="2800" kern="0" dirty="0"/>
              <a:t>Virtual Reality to Overcome Exam Anxiety</a:t>
            </a:r>
          </a:p>
        </p:txBody>
      </p:sp>
      <p:sp>
        <p:nvSpPr>
          <p:cNvPr id="5" name="Rectangle 4"/>
          <p:cNvSpPr/>
          <p:nvPr/>
        </p:nvSpPr>
        <p:spPr>
          <a:xfrm>
            <a:off x="633162" y="5488776"/>
            <a:ext cx="372281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Contact:</a:t>
            </a:r>
          </a:p>
          <a:p>
            <a:r>
              <a:rPr lang="tr-TR" sz="1800" dirty="0">
                <a:solidFill>
                  <a:schemeClr val="bg1">
                    <a:lumMod val="50000"/>
                  </a:schemeClr>
                </a:solidFill>
              </a:rPr>
              <a:t>Dr. Özlem ALBAYRAK </a:t>
            </a:r>
          </a:p>
          <a:p>
            <a:r>
              <a:rPr lang="tr-TR" sz="1800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ozlem.albayrak@mebitech.com</a:t>
            </a:r>
            <a:r>
              <a:rPr lang="de-DE" sz="180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683568" y="4068361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sz="1600" dirty="0" smtClean="0"/>
              <a:t>Different Bio </a:t>
            </a:r>
            <a:r>
              <a:rPr lang="de-DE" sz="1600" dirty="0" err="1" smtClean="0"/>
              <a:t>feed-back</a:t>
            </a:r>
            <a:r>
              <a:rPr lang="de-DE" sz="1600" dirty="0" smtClean="0"/>
              <a:t> </a:t>
            </a:r>
            <a:r>
              <a:rPr lang="de-DE" sz="1600" dirty="0" err="1" smtClean="0"/>
              <a:t>monitoring</a:t>
            </a:r>
            <a:r>
              <a:rPr lang="de-DE" sz="1600" dirty="0" smtClean="0"/>
              <a:t> </a:t>
            </a:r>
            <a:endParaRPr lang="en-GB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56485" y="4696981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 smtClean="0">
                <a:solidFill>
                  <a:schemeClr val="accent2"/>
                </a:solidFill>
              </a:rPr>
              <a:t>Expected Impact:</a:t>
            </a:r>
          </a:p>
          <a:p>
            <a:r>
              <a:rPr lang="en-GB" sz="1400" dirty="0" smtClean="0">
                <a:solidFill>
                  <a:schemeClr val="accent2"/>
                </a:solidFill>
              </a:rPr>
              <a:t>Less failures in Exams</a:t>
            </a:r>
            <a:endParaRPr lang="en-GB" sz="1400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69666" y="3917374"/>
            <a:ext cx="35067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 smtClean="0">
                <a:solidFill>
                  <a:srgbClr val="8BC53E"/>
                </a:solidFill>
              </a:rPr>
              <a:t>Consortium:</a:t>
            </a:r>
            <a:endParaRPr lang="en-GB" sz="1400" u="sng" dirty="0">
              <a:solidFill>
                <a:srgbClr val="8BC53E"/>
              </a:solidFill>
            </a:endParaRPr>
          </a:p>
          <a:p>
            <a:endParaRPr lang="en-GB" sz="1400" dirty="0" smtClean="0">
              <a:solidFill>
                <a:srgbClr val="8BC53E"/>
              </a:solidFill>
            </a:endParaRPr>
          </a:p>
          <a:p>
            <a:r>
              <a:rPr lang="en-GB" sz="1400" dirty="0"/>
              <a:t>MEBİTECH (Turkey)</a:t>
            </a:r>
          </a:p>
          <a:p>
            <a:r>
              <a:rPr lang="en-GB" sz="1400" dirty="0" smtClean="0"/>
              <a:t>Middle </a:t>
            </a:r>
            <a:r>
              <a:rPr lang="en-GB" sz="1400" dirty="0"/>
              <a:t>East Technical University (Turkey</a:t>
            </a:r>
            <a:r>
              <a:rPr lang="en-GB" sz="1400" dirty="0" smtClean="0"/>
              <a:t>)</a:t>
            </a:r>
          </a:p>
          <a:p>
            <a:r>
              <a:rPr lang="en-GB" sz="1400" dirty="0" err="1"/>
              <a:t>Başkent</a:t>
            </a:r>
            <a:r>
              <a:rPr lang="en-GB" sz="1400" dirty="0"/>
              <a:t> University (Turkey</a:t>
            </a:r>
            <a:r>
              <a:rPr lang="en-GB" sz="1400" dirty="0" smtClean="0"/>
              <a:t>)</a:t>
            </a:r>
            <a:endParaRPr lang="en-GB" sz="1400" dirty="0">
              <a:solidFill>
                <a:srgbClr val="8BC53E"/>
              </a:solidFill>
            </a:endParaRPr>
          </a:p>
          <a:p>
            <a:r>
              <a:rPr lang="en-GB" sz="1400" dirty="0">
                <a:solidFill>
                  <a:srgbClr val="8BC53E"/>
                </a:solidFill>
              </a:rPr>
              <a:t>		</a:t>
            </a:r>
            <a:r>
              <a:rPr lang="en-GB" sz="1400" dirty="0" smtClean="0">
                <a:solidFill>
                  <a:srgbClr val="8BC53E"/>
                </a:solidFill>
              </a:rPr>
              <a:t> </a:t>
            </a:r>
          </a:p>
          <a:p>
            <a:r>
              <a:rPr lang="en-GB" sz="1400" dirty="0">
                <a:solidFill>
                  <a:srgbClr val="8BC53E"/>
                </a:solidFill>
                <a:hlinkClick r:id="rId3"/>
              </a:rPr>
              <a:t>https://www.celticplus.eu/project-ideas-from-proposers-days</a:t>
            </a:r>
            <a:r>
              <a:rPr lang="en-GB" sz="1400" dirty="0" smtClean="0">
                <a:solidFill>
                  <a:srgbClr val="8BC53E"/>
                </a:solidFill>
                <a:hlinkClick r:id="rId3"/>
              </a:rPr>
              <a:t>/</a:t>
            </a:r>
            <a:r>
              <a:rPr lang="en-GB" sz="1400" dirty="0" smtClean="0">
                <a:solidFill>
                  <a:srgbClr val="8BC53E"/>
                </a:solidFill>
              </a:rPr>
              <a:t> </a:t>
            </a:r>
            <a:endParaRPr lang="en-GB" sz="1400" dirty="0">
              <a:solidFill>
                <a:srgbClr val="8BC53E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043608" y="1099821"/>
            <a:ext cx="4965545" cy="1465083"/>
            <a:chOff x="1182316" y="1315845"/>
            <a:chExt cx="6532004" cy="259228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82316" y="1315845"/>
              <a:ext cx="2635492" cy="2592288"/>
            </a:xfrm>
            <a:prstGeom prst="rect">
              <a:avLst/>
            </a:prstGeom>
          </p:spPr>
        </p:pic>
        <p:sp>
          <p:nvSpPr>
            <p:cNvPr id="26" name="TextBox 9"/>
            <p:cNvSpPr txBox="1"/>
            <p:nvPr/>
          </p:nvSpPr>
          <p:spPr>
            <a:xfrm>
              <a:off x="1737656" y="1624591"/>
              <a:ext cx="59766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2000" i="1" dirty="0" smtClean="0">
                  <a:solidFill>
                    <a:schemeClr val="bg1">
                      <a:lumMod val="50000"/>
                    </a:schemeClr>
                  </a:solidFill>
                </a:rPr>
                <a:t>Taking exams is a </a:t>
              </a:r>
            </a:p>
            <a:p>
              <a:pPr algn="ctr"/>
              <a:r>
                <a:rPr lang="tr-TR" sz="2000" b="1" i="1" dirty="0">
                  <a:solidFill>
                    <a:schemeClr val="bg1">
                      <a:lumMod val="50000"/>
                    </a:schemeClr>
                  </a:solidFill>
                </a:rPr>
                <a:t>n</a:t>
              </a:r>
              <a:r>
                <a:rPr lang="tr-TR" sz="2000" b="1" i="1" dirty="0" smtClean="0">
                  <a:solidFill>
                    <a:schemeClr val="bg1">
                      <a:lumMod val="50000"/>
                    </a:schemeClr>
                  </a:solidFill>
                </a:rPr>
                <a:t>ightmare</a:t>
              </a:r>
              <a:r>
                <a:rPr lang="tr-TR" sz="2000" i="1" dirty="0" smtClean="0">
                  <a:solidFill>
                    <a:schemeClr val="bg1">
                      <a:lumMod val="50000"/>
                    </a:schemeClr>
                  </a:solidFill>
                </a:rPr>
                <a:t> for some</a:t>
              </a:r>
              <a:endParaRPr lang="en-GB" sz="2000" i="1" dirty="0" smtClea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394968" y="1380412"/>
            <a:ext cx="4497512" cy="2336620"/>
            <a:chOff x="3613023" y="2708920"/>
            <a:chExt cx="5454739" cy="3828829"/>
          </a:xfrm>
        </p:grpSpPr>
        <p:sp>
          <p:nvSpPr>
            <p:cNvPr id="22" name="TextBox 10"/>
            <p:cNvSpPr txBox="1"/>
            <p:nvPr/>
          </p:nvSpPr>
          <p:spPr>
            <a:xfrm>
              <a:off x="4283968" y="2708920"/>
              <a:ext cx="44644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2000" b="1" i="1" dirty="0" smtClean="0">
                  <a:solidFill>
                    <a:schemeClr val="bg1">
                      <a:lumMod val="50000"/>
                    </a:schemeClr>
                  </a:solidFill>
                </a:rPr>
                <a:t>Virtual Reality to Overcome Exam </a:t>
              </a:r>
            </a:p>
            <a:p>
              <a:pPr algn="ctr"/>
              <a:r>
                <a:rPr lang="tr-TR" sz="2000" i="1" dirty="0" smtClean="0">
                  <a:solidFill>
                    <a:schemeClr val="bg1">
                      <a:lumMod val="50000"/>
                    </a:schemeClr>
                  </a:solidFill>
                </a:rPr>
                <a:t>helps such students to </a:t>
              </a:r>
            </a:p>
            <a:p>
              <a:pPr algn="ctr"/>
              <a:r>
                <a:rPr lang="tr-TR" sz="2000" i="1" dirty="0" smtClean="0">
                  <a:solidFill>
                    <a:schemeClr val="bg1">
                      <a:lumMod val="50000"/>
                    </a:schemeClr>
                  </a:solidFill>
                </a:rPr>
                <a:t>overcome their exam anxiety</a:t>
              </a:r>
            </a:p>
          </p:txBody>
        </p:sp>
        <p:pic>
          <p:nvPicPr>
            <p:cNvPr id="23" name="Picture 22" descr="Orijinal görseli göst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5688" y="3848663"/>
              <a:ext cx="3232074" cy="2689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Curved Up Arrow 23"/>
            <p:cNvSpPr/>
            <p:nvPr/>
          </p:nvSpPr>
          <p:spPr>
            <a:xfrm rot="1424993">
              <a:off x="3613023" y="4043401"/>
              <a:ext cx="2511427" cy="864095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/>
          <a:srcRect t="19254" b="28563"/>
          <a:stretch/>
        </p:blipFill>
        <p:spPr>
          <a:xfrm>
            <a:off x="611560" y="2737723"/>
            <a:ext cx="4032448" cy="1382554"/>
          </a:xfrm>
          <a:prstGeom prst="rect">
            <a:avLst/>
          </a:prstGeom>
        </p:spPr>
      </p:pic>
      <p:pic>
        <p:nvPicPr>
          <p:cNvPr id="30" name="4 Resim" descr="giriş.jpg"/>
          <p:cNvPicPr>
            <a:picLocks noChangeAspect="1"/>
          </p:cNvPicPr>
          <p:nvPr/>
        </p:nvPicPr>
        <p:blipFill rotWithShape="1">
          <a:blip r:embed="rId7" cstate="print"/>
          <a:srcRect l="67325" t="69951" r="15350" b="4850"/>
          <a:stretch/>
        </p:blipFill>
        <p:spPr>
          <a:xfrm>
            <a:off x="4067944" y="5349070"/>
            <a:ext cx="880228" cy="96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69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9</a:t>
            </a:fld>
            <a:endParaRPr lang="en-GB" altLang="en-U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331640" y="-27384"/>
            <a:ext cx="6912768" cy="147002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9pPr>
          </a:lstStyle>
          <a:p>
            <a:r>
              <a:rPr lang="en-GB" altLang="en-US" sz="2800" kern="0" dirty="0"/>
              <a:t>IDIMRO: Intelligent Dynamic Integrated Maintenance Repair &amp; Overhaul </a:t>
            </a:r>
          </a:p>
        </p:txBody>
      </p:sp>
      <p:sp>
        <p:nvSpPr>
          <p:cNvPr id="5" name="Rectangle 4"/>
          <p:cNvSpPr/>
          <p:nvPr/>
        </p:nvSpPr>
        <p:spPr>
          <a:xfrm>
            <a:off x="4716016" y="5735578"/>
            <a:ext cx="42099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Contact:</a:t>
            </a:r>
          </a:p>
          <a:p>
            <a:r>
              <a:rPr lang="nl-NL" sz="1800" dirty="0">
                <a:solidFill>
                  <a:schemeClr val="bg1">
                    <a:lumMod val="50000"/>
                  </a:schemeClr>
                </a:solidFill>
              </a:rPr>
              <a:t>Nejdet Pamuk, Managing </a:t>
            </a:r>
            <a:r>
              <a:rPr lang="nl-NL" sz="1800" dirty="0" smtClean="0">
                <a:solidFill>
                  <a:schemeClr val="bg1">
                    <a:lumMod val="50000"/>
                  </a:schemeClr>
                </a:solidFill>
              </a:rPr>
              <a:t>Director/CEO</a:t>
            </a:r>
            <a:endParaRPr lang="nl-NL" sz="1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NL" sz="1800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nxp@icrontech.com</a:t>
            </a:r>
            <a:r>
              <a:rPr lang="nl-NL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nl-NL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539552" y="1340768"/>
            <a:ext cx="40324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 smtClean="0"/>
              <a:t>In </a:t>
            </a:r>
            <a:r>
              <a:rPr lang="en-GB" sz="1600" dirty="0"/>
              <a:t>a </a:t>
            </a:r>
            <a:r>
              <a:rPr lang="en-GB" sz="1600" dirty="0" smtClean="0"/>
              <a:t>Nutshell</a:t>
            </a:r>
          </a:p>
          <a:p>
            <a:r>
              <a:rPr lang="en-GB" sz="1600" dirty="0"/>
              <a:t>It’s an Supply Chain Management Planning, Scheduling and Optimization </a:t>
            </a:r>
          </a:p>
          <a:p>
            <a:r>
              <a:rPr lang="en-GB" sz="1600" dirty="0"/>
              <a:t>project including embedded ERP, Mobile and Execution functions</a:t>
            </a:r>
          </a:p>
          <a:p>
            <a:r>
              <a:rPr lang="en-GB" sz="1600" dirty="0"/>
              <a:t> for </a:t>
            </a:r>
          </a:p>
          <a:p>
            <a:r>
              <a:rPr lang="en-GB" sz="1600" dirty="0"/>
              <a:t>Maintenance Repair and Overhaul companies </a:t>
            </a:r>
          </a:p>
          <a:p>
            <a:r>
              <a:rPr lang="en-GB" sz="1600" dirty="0"/>
              <a:t>(Aviation, Public transportation and Utilities</a:t>
            </a:r>
            <a:r>
              <a:rPr lang="en-GB" sz="1600" dirty="0" smtClean="0"/>
              <a:t>).</a:t>
            </a:r>
            <a:endParaRPr lang="en-GB" sz="1600" dirty="0"/>
          </a:p>
          <a:p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4005064"/>
            <a:ext cx="403244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>
                <a:solidFill>
                  <a:schemeClr val="accent2"/>
                </a:solidFill>
              </a:rPr>
              <a:t>Expected </a:t>
            </a:r>
            <a:r>
              <a:rPr lang="en-GB" sz="1400" u="sng" dirty="0" smtClean="0">
                <a:solidFill>
                  <a:schemeClr val="accent2"/>
                </a:solidFill>
              </a:rPr>
              <a:t>Impact:</a:t>
            </a:r>
            <a:endParaRPr lang="en-GB" sz="1400" u="sng" dirty="0">
              <a:solidFill>
                <a:schemeClr val="accent2"/>
              </a:solidFill>
            </a:endParaRPr>
          </a:p>
          <a:p>
            <a:r>
              <a:rPr lang="en-GB" sz="1400" dirty="0">
                <a:solidFill>
                  <a:schemeClr val="accent2"/>
                </a:solidFill>
              </a:rPr>
              <a:t>Direct savings:</a:t>
            </a:r>
          </a:p>
          <a:p>
            <a:r>
              <a:rPr lang="en-GB" sz="1400" dirty="0">
                <a:solidFill>
                  <a:schemeClr val="accent2"/>
                </a:solidFill>
              </a:rPr>
              <a:t>Lower maintenance costs</a:t>
            </a:r>
          </a:p>
          <a:p>
            <a:r>
              <a:rPr lang="en-GB" sz="1400" dirty="0">
                <a:solidFill>
                  <a:schemeClr val="accent2"/>
                </a:solidFill>
              </a:rPr>
              <a:t>Optimized workforce requirements</a:t>
            </a:r>
          </a:p>
          <a:p>
            <a:r>
              <a:rPr lang="en-GB" sz="1400" dirty="0">
                <a:solidFill>
                  <a:schemeClr val="accent2"/>
                </a:solidFill>
              </a:rPr>
              <a:t>7-10% Reduction on the number of spare vehicles required</a:t>
            </a:r>
          </a:p>
          <a:p>
            <a:r>
              <a:rPr lang="en-GB" sz="1400" dirty="0">
                <a:solidFill>
                  <a:schemeClr val="accent2"/>
                </a:solidFill>
              </a:rPr>
              <a:t>Reduction on out-of-service durations of vehicles</a:t>
            </a:r>
          </a:p>
          <a:p>
            <a:r>
              <a:rPr lang="en-GB" sz="1400" dirty="0">
                <a:solidFill>
                  <a:schemeClr val="accent2"/>
                </a:solidFill>
              </a:rPr>
              <a:t>15-30% reduction in material inventory levels</a:t>
            </a:r>
          </a:p>
          <a:p>
            <a:r>
              <a:rPr lang="en-GB" sz="1400" dirty="0">
                <a:solidFill>
                  <a:schemeClr val="accent2"/>
                </a:solidFill>
              </a:rPr>
              <a:t>30-40% improvement in efficiency</a:t>
            </a:r>
          </a:p>
          <a:p>
            <a:r>
              <a:rPr lang="en-GB" sz="1400" dirty="0">
                <a:solidFill>
                  <a:schemeClr val="accent2"/>
                </a:solidFill>
              </a:rPr>
              <a:t>Improvement in meeting the SLA requirements</a:t>
            </a:r>
          </a:p>
          <a:p>
            <a:endParaRPr lang="en-GB" sz="1400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6016" y="2780928"/>
            <a:ext cx="40659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 smtClean="0">
                <a:solidFill>
                  <a:schemeClr val="accent1">
                    <a:lumMod val="50000"/>
                  </a:schemeClr>
                </a:solidFill>
              </a:rPr>
              <a:t>Current Consortium of this submitted application:</a:t>
            </a:r>
          </a:p>
          <a:p>
            <a:r>
              <a:rPr lang="en-GB" sz="1400" dirty="0" smtClean="0">
                <a:solidFill>
                  <a:schemeClr val="accent1">
                    <a:lumMod val="50000"/>
                  </a:schemeClr>
                </a:solidFill>
              </a:rPr>
              <a:t>3 partners from NL and 3 from TR, one from DE</a:t>
            </a:r>
          </a:p>
          <a:p>
            <a:r>
              <a:rPr lang="en-GB" sz="1400" u="sng" dirty="0" smtClean="0">
                <a:solidFill>
                  <a:srgbClr val="8BC53E"/>
                </a:solidFill>
              </a:rPr>
              <a:t>Missing expertise:</a:t>
            </a:r>
          </a:p>
          <a:p>
            <a:r>
              <a:rPr lang="en-GB" sz="1400" dirty="0" smtClean="0">
                <a:solidFill>
                  <a:srgbClr val="8BC53E"/>
                </a:solidFill>
              </a:rPr>
              <a:t>Use case partners for airplane, public transportation maintenance</a:t>
            </a:r>
          </a:p>
          <a:p>
            <a:r>
              <a:rPr lang="en-GB" sz="1400" dirty="0" smtClean="0">
                <a:solidFill>
                  <a:srgbClr val="8BC53E"/>
                </a:solidFill>
              </a:rPr>
              <a:t>Technology partners for system integration and Human Resources system</a:t>
            </a:r>
          </a:p>
          <a:p>
            <a:r>
              <a:rPr lang="en-GB" sz="1400" dirty="0" smtClean="0">
                <a:solidFill>
                  <a:srgbClr val="8BC53E"/>
                </a:solidFill>
                <a:hlinkClick r:id="rId3"/>
              </a:rPr>
              <a:t>https://www.celticplus.eu/project-ideas-from-proposers-days/</a:t>
            </a:r>
            <a:r>
              <a:rPr lang="en-GB" sz="1400" dirty="0" smtClean="0">
                <a:solidFill>
                  <a:srgbClr val="8BC53E"/>
                </a:solidFill>
              </a:rPr>
              <a:t> </a:t>
            </a:r>
            <a:endParaRPr lang="en-GB" sz="1400" dirty="0">
              <a:solidFill>
                <a:srgbClr val="8BC53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5055567"/>
            <a:ext cx="2033067" cy="677689"/>
          </a:xfrm>
          <a:prstGeom prst="rect">
            <a:avLst/>
          </a:prstGeom>
        </p:spPr>
      </p:pic>
      <p:pic>
        <p:nvPicPr>
          <p:cNvPr id="11" name="Content Placeholder 3" descr="binary-2177-207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1359902"/>
            <a:ext cx="4498022" cy="120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90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ltic-Plus-whit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Celtic-Plus-white</Template>
  <TotalTime>0</TotalTime>
  <Words>1597</Words>
  <Application>Microsoft Office PowerPoint</Application>
  <PresentationFormat>On-screen Show (4:3)</PresentationFormat>
  <Paragraphs>334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Celtic-Plus-white</vt:lpstr>
      <vt:lpstr>Pitch Summaries:  Istanbul Celtic-Plus Proposers Day, 22 September 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Eurescom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Action Plan – RfP Summary</dc:title>
  <dc:creator>Heinz Brüggemann</dc:creator>
  <cp:lastModifiedBy>Peter Herrmann</cp:lastModifiedBy>
  <cp:revision>147</cp:revision>
  <cp:lastPrinted>2014-09-11T12:29:40Z</cp:lastPrinted>
  <dcterms:created xsi:type="dcterms:W3CDTF">2014-06-18T11:29:22Z</dcterms:created>
  <dcterms:modified xsi:type="dcterms:W3CDTF">2016-11-23T07:59:28Z</dcterms:modified>
</cp:coreProperties>
</file>