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256" r:id="rId2"/>
    <p:sldId id="278" r:id="rId3"/>
    <p:sldId id="277" r:id="rId4"/>
    <p:sldId id="273" r:id="rId5"/>
    <p:sldId id="276" r:id="rId6"/>
    <p:sldId id="274" r:id="rId7"/>
    <p:sldId id="275" r:id="rId8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14A6"/>
    <a:srgbClr val="EE42C1"/>
    <a:srgbClr val="8BC53E"/>
    <a:srgbClr val="FFCC00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howGuides="1">
      <p:cViewPr varScale="1">
        <p:scale>
          <a:sx n="130" d="100"/>
          <a:sy n="130" d="100"/>
        </p:scale>
        <p:origin x="-9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8A4433-2CBD-4044-ABC1-0B0561D43206}" type="datetimeFigureOut">
              <a:rPr lang="en-GB" smtClean="0"/>
              <a:t>20/02/2017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568B30-1784-4EA2-828F-1011F6E8D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648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C2CA66-A9CB-461C-A236-F69D99339A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36002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7535B04-7FE3-4FE7-936F-780DBED6C7D4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7016E-EC09-402D-9B6D-6187AC40653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523092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3388" y="188913"/>
            <a:ext cx="2057400" cy="5605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1188" y="188913"/>
            <a:ext cx="6019800" cy="5605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367CF-8B21-4334-8669-28CA348CE34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4868135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1F1B1E-6AFE-4261-906D-D1191F0F51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624099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9D0683-8E1E-4FAC-A2B7-129323BED1D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619593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2684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2188" y="126841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39764-904A-4B00-8DD5-C588446B784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9938426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550CC-E884-493F-AD26-80DAE211801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0055188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ACC1E-F88D-4399-AD3A-9D953CE30C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4545595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AB54CC-E810-46E3-BA81-CDDC90221C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633166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3CBA8A-51FA-4FB3-AFAE-0FF3ED630A2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2546867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54B031-5DCD-4C84-BDFA-81269EC3AB3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6554016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268413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451725" y="6584950"/>
            <a:ext cx="144145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fld id="{8BD17547-DBE1-4B99-9EA9-2E3A7F374022}" type="slidenum">
              <a:rPr lang="en-GB" altLang="en-US" sz="1400" b="1">
                <a:solidFill>
                  <a:schemeClr val="bg1"/>
                </a:solidFill>
              </a:rPr>
              <a:pPr algn="r"/>
              <a:t>‹#›</a:t>
            </a:fld>
            <a:endParaRPr lang="en-GB" altLang="en-US" sz="1400" b="1">
              <a:solidFill>
                <a:schemeClr val="bg1"/>
              </a:solidFill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51725" y="6308725"/>
            <a:ext cx="144145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chemeClr val="bg1"/>
                </a:solidFill>
              </a:defRPr>
            </a:lvl1pPr>
          </a:lstStyle>
          <a:p>
            <a:fld id="{B8D654AA-748F-4024-9A61-6977FA317985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537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188913"/>
            <a:ext cx="8229600" cy="868362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slow">
    <p:fade/>
  </p:transition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59595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595959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595959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595959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9595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de/url?sa=i&amp;rct=j&amp;q=&amp;esrc=s&amp;source=images&amp;cd=&amp;cad=rja&amp;uact=8&amp;ved=0ahUKEwiGtYetmZfSAhVEOxoKHckmAEgQjRwIBw&amp;url=http://www.iconarchive.com/show/outline-icons-by-iconsmind/Scale-icon.html&amp;bvm=bv.147448319,d.d2s&amp;psig=AFQjCNE6NjussFtPNerUIWqRFe-d5gJc6A&amp;ust=1487423116310875" TargetMode="External"/><Relationship Id="rId13" Type="http://schemas.openxmlformats.org/officeDocument/2006/relationships/hyperlink" Target="https://www.google.de/url?sa=i&amp;rct=j&amp;q=&amp;esrc=s&amp;source=images&amp;cd=&amp;cad=rja&amp;uact=8&amp;ved=0ahUKEwiIys-qm5fSAhWH1BoKHc6lAfoQjRwIBw&amp;url=https://www.xing.com/communities/groups/ladeinfrastruktur-elektromobilitaet-1036239&amp;bvm=bv.147448319,d.d2s&amp;psig=AFQjCNF7R50H-vp1TP3TFvC4g4Niwe0NbA&amp;ust=1487423693242437" TargetMode="External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12" Type="http://schemas.openxmlformats.org/officeDocument/2006/relationships/image" Target="../media/image8.png"/><Relationship Id="rId2" Type="http://schemas.openxmlformats.org/officeDocument/2006/relationships/hyperlink" Target="http://www.google.de/url?sa=i&amp;rct=j&amp;q=&amp;esrc=s&amp;source=images&amp;cd=&amp;cad=rja&amp;uact=8&amp;ved=0ahUKEwi-gIDrlpfSAhWBWBoKHYcVBRQQjRwIBw&amp;url=http://www.gamespot.com/forums/system-wars-314159282/sucker-punch-ps4-cpu-a-bottleneck-one-of-many-31228467/?page%3D4&amp;bvm=bv.147448319,d.d2s&amp;psig=AFQjCNHzZPX8znvEYL4-HVfZwigQ8XKOgQ&amp;ust=148742245530855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de/url?sa=i&amp;rct=j&amp;q=&amp;esrc=s&amp;source=images&amp;cd=&amp;cad=rja&amp;uact=8&amp;ved=0ahUKEwibvv6BmJfSAhXF2xoKHWk3DYAQjRwIBw&amp;url=http://www.meks-energie.de/die-bestandteile/&amp;bvm=bv.147448319,d.d2s&amp;psig=AFQjCNGyWloqW_3du_HvZM-EKfGr6LxyRQ&amp;ust=1487422758414603" TargetMode="External"/><Relationship Id="rId11" Type="http://schemas.openxmlformats.org/officeDocument/2006/relationships/hyperlink" Target="http://www.iconarchive.com/show/ios7-icons-by-icons8/Healthcare-Scales-Of-Balance-icon.html" TargetMode="External"/><Relationship Id="rId5" Type="http://schemas.openxmlformats.org/officeDocument/2006/relationships/image" Target="../media/image5.jpeg"/><Relationship Id="rId15" Type="http://schemas.openxmlformats.org/officeDocument/2006/relationships/image" Target="../media/image10.png"/><Relationship Id="rId10" Type="http://schemas.openxmlformats.org/officeDocument/2006/relationships/hyperlink" Target="http://www.google.de/url?sa=i&amp;rct=j&amp;q=&amp;esrc=s&amp;source=images&amp;cd=&amp;cad=rja&amp;uact=8&amp;ved=0ahUKEwjNzJnQmpfSAhVLvRoKHS0PAisQjRwIBw&amp;url=http://www.iconarchive.com/tag/scale&amp;bvm=bv.147448319,d.d2s&amp;psig=AFQjCNE6NjussFtPNerUIWqRFe-d5gJc6A&amp;ust=1487423116310875" TargetMode="External"/><Relationship Id="rId4" Type="http://schemas.openxmlformats.org/officeDocument/2006/relationships/hyperlink" Target="http://www.google.de/url?sa=i&amp;rct=j&amp;q=&amp;esrc=s&amp;source=images&amp;cd=&amp;cad=rja&amp;uact=8&amp;ved=0ahUKEwjo-qqjl5fSAhWFuRoKHc1LBN8QjRwIBw&amp;url=http://www.fotosearch.de/UNC244/u28367648/&amp;bvm=bv.147448319,d.d2s&amp;psig=AFQjCNF1AftCbeAJU-mEt05nvKV7ZUH7tQ&amp;ust=1487422583954868" TargetMode="External"/><Relationship Id="rId9" Type="http://schemas.openxmlformats.org/officeDocument/2006/relationships/image" Target="../media/image7.png"/><Relationship Id="rId1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8D53FB3E-8C47-4F19-A392-AFCA93838430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/>
          <a:lstStyle/>
          <a:p>
            <a:r>
              <a:rPr lang="en-US" altLang="en-US" sz="2800" b="0" dirty="0" smtClean="0"/>
              <a:t>Celtic-Plus Proposers Day</a:t>
            </a:r>
            <a:br>
              <a:rPr lang="en-US" altLang="en-US" sz="2800" b="0" dirty="0" smtClean="0"/>
            </a:br>
            <a:r>
              <a:rPr lang="en-US" altLang="en-US" sz="2800" b="0" dirty="0" smtClean="0"/>
              <a:t>21</a:t>
            </a:r>
            <a:r>
              <a:rPr lang="en-US" altLang="en-US" sz="2800" b="0" baseline="30000" dirty="0" smtClean="0"/>
              <a:t>st</a:t>
            </a:r>
            <a:r>
              <a:rPr lang="en-US" altLang="en-US" sz="2800" b="0" dirty="0" smtClean="0"/>
              <a:t> February 2017, Berlin</a:t>
            </a:r>
            <a:endParaRPr lang="en-US" altLang="en-US" sz="2800" b="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5496" y="2564904"/>
            <a:ext cx="9073008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9pPr>
          </a:lstStyle>
          <a:p>
            <a:r>
              <a:rPr lang="en-US" altLang="en-US" kern="0" smtClean="0"/>
              <a:t>ConCHEC</a:t>
            </a:r>
            <a:r>
              <a:rPr lang="en-US" altLang="en-US" kern="0" dirty="0" smtClean="0"/>
              <a:t/>
            </a:r>
            <a:br>
              <a:rPr lang="en-US" altLang="en-US" kern="0" dirty="0" smtClean="0"/>
            </a:br>
            <a:r>
              <a:rPr lang="en-US" altLang="en-US" sz="2800" kern="0" dirty="0" smtClean="0"/>
              <a:t>Concerted Home EV Charging (working title)</a:t>
            </a:r>
            <a:endParaRPr lang="en-US" altLang="en-US" sz="4000" kern="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11560" y="3759175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95959"/>
                </a:solidFill>
                <a:latin typeface="Arial" charset="0"/>
              </a:defRPr>
            </a:lvl9pPr>
          </a:lstStyle>
          <a:p>
            <a:r>
              <a:rPr lang="en-US" altLang="en-US" sz="1800" b="0" i="1" kern="0" dirty="0" smtClean="0"/>
              <a:t>Heiko Lehmann, Telekom Innovation Laboratories</a:t>
            </a:r>
          </a:p>
          <a:p>
            <a:r>
              <a:rPr lang="en-US" altLang="en-US" sz="1800" b="0" i="1" kern="0" dirty="0" smtClean="0"/>
              <a:t>h-lehmann@telekom.de</a:t>
            </a:r>
          </a:p>
          <a:p>
            <a:endParaRPr lang="en-US" altLang="en-US" sz="1800" b="0" i="1" kern="0" dirty="0"/>
          </a:p>
        </p:txBody>
      </p:sp>
      <p:pic>
        <p:nvPicPr>
          <p:cNvPr id="1026" name="Picture 2" descr="t-la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823631"/>
            <a:ext cx="4032448" cy="565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Teaser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2</a:t>
            </a:fld>
            <a:endParaRPr lang="en-GB" altLang="en-US"/>
          </a:p>
        </p:txBody>
      </p:sp>
      <p:sp>
        <p:nvSpPr>
          <p:cNvPr id="3" name="Rectangle 2"/>
          <p:cNvSpPr/>
          <p:nvPr/>
        </p:nvSpPr>
        <p:spPr>
          <a:xfrm>
            <a:off x="5580112" y="6623774"/>
            <a:ext cx="26460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/>
              <a:t>Lehmann, T-Labs</a:t>
            </a:r>
            <a:endParaRPr lang="en-GB" sz="1100" dirty="0"/>
          </a:p>
        </p:txBody>
      </p:sp>
      <p:pic>
        <p:nvPicPr>
          <p:cNvPr id="2050" name="Picture 2" descr="Bildergebnis für bottleneck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560414"/>
            <a:ext cx="1944216" cy="1020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Bildergebnis für mietshaus icon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376" y="1484784"/>
            <a:ext cx="161925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Bildergebnis für stromnetz icon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995686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Elbow Connector 6"/>
          <p:cNvCxnSpPr>
            <a:stCxn id="8" idx="6"/>
            <a:endCxn id="2056" idx="1"/>
          </p:cNvCxnSpPr>
          <p:nvPr/>
        </p:nvCxnSpPr>
        <p:spPr>
          <a:xfrm flipV="1">
            <a:off x="5364088" y="2852936"/>
            <a:ext cx="936104" cy="593269"/>
          </a:xfrm>
          <a:prstGeom prst="bentConnector3">
            <a:avLst>
              <a:gd name="adj1" fmla="val 50000"/>
            </a:avLst>
          </a:prstGeom>
          <a:ln w="5080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3779912" y="3050161"/>
            <a:ext cx="1584176" cy="792088"/>
          </a:xfrm>
          <a:prstGeom prst="ellipse">
            <a:avLst/>
          </a:prstGeom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600" b="1" dirty="0" err="1" smtClean="0">
                <a:solidFill>
                  <a:srgbClr val="002060"/>
                </a:solidFill>
              </a:rPr>
              <a:t>connection</a:t>
            </a:r>
            <a:r>
              <a:rPr lang="de-DE" sz="1600" b="1" dirty="0" smtClean="0">
                <a:solidFill>
                  <a:srgbClr val="002060"/>
                </a:solidFill>
              </a:rPr>
              <a:t> </a:t>
            </a:r>
            <a:r>
              <a:rPr lang="de-DE" sz="1600" b="1" dirty="0" err="1" smtClean="0">
                <a:solidFill>
                  <a:srgbClr val="002060"/>
                </a:solidFill>
              </a:rPr>
              <a:t>point</a:t>
            </a:r>
            <a:endParaRPr lang="en-US" sz="1600" b="1" dirty="0">
              <a:solidFill>
                <a:srgbClr val="002060"/>
              </a:solidFill>
            </a:endParaRPr>
          </a:p>
        </p:txBody>
      </p:sp>
      <p:cxnSp>
        <p:nvCxnSpPr>
          <p:cNvPr id="15" name="Elbow Connector 14"/>
          <p:cNvCxnSpPr>
            <a:stCxn id="2054" idx="2"/>
            <a:endCxn id="8" idx="2"/>
          </p:cNvCxnSpPr>
          <p:nvPr/>
        </p:nvCxnSpPr>
        <p:spPr>
          <a:xfrm rot="16200000" flipH="1">
            <a:off x="2736371" y="2402664"/>
            <a:ext cx="342170" cy="1744911"/>
          </a:xfrm>
          <a:prstGeom prst="bentConnector2">
            <a:avLst/>
          </a:prstGeom>
          <a:ln w="5080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8" name="Picture 10" descr="Bildergebnis für scales icon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076" y="1916832"/>
            <a:ext cx="1079848" cy="1079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AutoShape 12" descr="Bildergebnis für scales icon">
            <a:hlinkClick r:id="rId10"/>
          </p:cNvPr>
          <p:cNvSpPr>
            <a:spLocks noChangeAspect="1" noChangeArrowheads="1"/>
          </p:cNvSpPr>
          <p:nvPr/>
        </p:nvSpPr>
        <p:spPr bwMode="auto">
          <a:xfrm>
            <a:off x="38100" y="-1165225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AutoShape 14" descr="Bildergebnis für scales icon">
            <a:hlinkClick r:id="rId10"/>
          </p:cNvPr>
          <p:cNvSpPr>
            <a:spLocks noChangeAspect="1" noChangeArrowheads="1"/>
          </p:cNvSpPr>
          <p:nvPr/>
        </p:nvSpPr>
        <p:spPr bwMode="auto">
          <a:xfrm>
            <a:off x="190500" y="-1012825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64" name="Picture 16" descr="Healthcare Scales Of Balance icon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076" y="1927636"/>
            <a:ext cx="1079848" cy="1079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4" name="Group 23"/>
          <p:cNvGrpSpPr/>
          <p:nvPr/>
        </p:nvGrpSpPr>
        <p:grpSpPr>
          <a:xfrm>
            <a:off x="1726821" y="3535352"/>
            <a:ext cx="1837067" cy="1333808"/>
            <a:chOff x="1688485" y="4144270"/>
            <a:chExt cx="1837067" cy="1333808"/>
          </a:xfrm>
        </p:grpSpPr>
        <p:pic>
          <p:nvPicPr>
            <p:cNvPr id="31" name="Picture 18" descr="Bildergebnis für ladeinfrastruktur icon">
              <a:hlinkClick r:id="rId13"/>
            </p:cNvPr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2882" y="4797152"/>
              <a:ext cx="680926" cy="6809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18" descr="Bildergebnis für ladeinfrastruktur icon">
              <a:hlinkClick r:id="rId13"/>
            </p:cNvPr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9792" y="4725144"/>
              <a:ext cx="680926" cy="6809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18" descr="Bildergebnis für ladeinfrastruktur icon">
              <a:hlinkClick r:id="rId13"/>
            </p:cNvPr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9752" y="4346345"/>
              <a:ext cx="680926" cy="6809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6" name="Picture 18" descr="Bildergebnis für ladeinfrastruktur icon">
              <a:hlinkClick r:id="rId13"/>
            </p:cNvPr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4626" y="4149080"/>
              <a:ext cx="680926" cy="6809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Rectangle 22"/>
            <p:cNvSpPr/>
            <p:nvPr/>
          </p:nvSpPr>
          <p:spPr>
            <a:xfrm>
              <a:off x="1688485" y="4144270"/>
              <a:ext cx="723275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7200" dirty="0">
                  <a:solidFill>
                    <a:srgbClr val="FF0000"/>
                  </a:solidFill>
                </a:rPr>
                <a:t>+</a:t>
              </a:r>
              <a:endParaRPr lang="en-US" dirty="0"/>
            </a:p>
          </p:txBody>
        </p:sp>
      </p:grpSp>
      <p:grpSp>
        <p:nvGrpSpPr>
          <p:cNvPr id="2060" name="Group 2059"/>
          <p:cNvGrpSpPr/>
          <p:nvPr/>
        </p:nvGrpSpPr>
        <p:grpSpPr>
          <a:xfrm>
            <a:off x="692783" y="3717507"/>
            <a:ext cx="6451432" cy="2303781"/>
            <a:chOff x="692783" y="3501483"/>
            <a:chExt cx="6451432" cy="2303781"/>
          </a:xfrm>
        </p:grpSpPr>
        <p:sp>
          <p:nvSpPr>
            <p:cNvPr id="25" name="Rectangle 24"/>
            <p:cNvSpPr/>
            <p:nvPr/>
          </p:nvSpPr>
          <p:spPr>
            <a:xfrm>
              <a:off x="692783" y="5157192"/>
              <a:ext cx="1801316" cy="648072"/>
            </a:xfrm>
            <a:prstGeom prst="rect">
              <a:avLst/>
            </a:prstGeom>
            <a:ln>
              <a:solidFill>
                <a:srgbClr val="00206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de-DE" sz="1600" b="1" dirty="0" err="1" smtClean="0">
                  <a:solidFill>
                    <a:srgbClr val="002060"/>
                  </a:solidFill>
                </a:rPr>
                <a:t>solution</a:t>
              </a:r>
              <a:r>
                <a:rPr lang="de-DE" sz="1600" b="1" dirty="0" smtClean="0">
                  <a:solidFill>
                    <a:srgbClr val="002060"/>
                  </a:solidFill>
                </a:rPr>
                <a:t>:</a:t>
              </a:r>
              <a:endParaRPr lang="en-US" sz="1600" b="1" dirty="0">
                <a:solidFill>
                  <a:srgbClr val="002060"/>
                </a:solidFill>
              </a:endParaRPr>
            </a:p>
          </p:txBody>
        </p:sp>
        <p:pic>
          <p:nvPicPr>
            <p:cNvPr id="36" name="Picture 2"/>
            <p:cNvPicPr>
              <a:picLocks noChangeAspect="1" noChangeArrowheads="1"/>
            </p:cNvPicPr>
            <p:nvPr/>
          </p:nvPicPr>
          <p:blipFill rotWithShape="1">
            <a:blip r:embed="rId1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36412" t="67437" r="46891" b="4284"/>
            <a:stretch/>
          </p:blipFill>
          <p:spPr bwMode="auto">
            <a:xfrm>
              <a:off x="3561605" y="4798641"/>
              <a:ext cx="1368000" cy="93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</p:pic>
        <p:sp>
          <p:nvSpPr>
            <p:cNvPr id="2051" name="Freeform 2050"/>
            <p:cNvSpPr/>
            <p:nvPr/>
          </p:nvSpPr>
          <p:spPr>
            <a:xfrm>
              <a:off x="3180410" y="4460488"/>
              <a:ext cx="373112" cy="735980"/>
            </a:xfrm>
            <a:custGeom>
              <a:avLst/>
              <a:gdLst>
                <a:gd name="connsiteX0" fmla="*/ 373112 w 373112"/>
                <a:gd name="connsiteY0" fmla="*/ 735980 h 735980"/>
                <a:gd name="connsiteX1" fmla="*/ 179824 w 373112"/>
                <a:gd name="connsiteY1" fmla="*/ 564995 h 735980"/>
                <a:gd name="connsiteX2" fmla="*/ 68312 w 373112"/>
                <a:gd name="connsiteY2" fmla="*/ 334536 h 735980"/>
                <a:gd name="connsiteX3" fmla="*/ 8839 w 373112"/>
                <a:gd name="connsiteY3" fmla="*/ 96644 h 735980"/>
                <a:gd name="connsiteX4" fmla="*/ 1405 w 373112"/>
                <a:gd name="connsiteY4" fmla="*/ 0 h 735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3112" h="735980">
                  <a:moveTo>
                    <a:pt x="373112" y="735980"/>
                  </a:moveTo>
                  <a:cubicBezTo>
                    <a:pt x="301868" y="683941"/>
                    <a:pt x="230624" y="631902"/>
                    <a:pt x="179824" y="564995"/>
                  </a:cubicBezTo>
                  <a:cubicBezTo>
                    <a:pt x="129024" y="498088"/>
                    <a:pt x="96809" y="412594"/>
                    <a:pt x="68312" y="334536"/>
                  </a:cubicBezTo>
                  <a:cubicBezTo>
                    <a:pt x="39815" y="256478"/>
                    <a:pt x="19990" y="152400"/>
                    <a:pt x="8839" y="96644"/>
                  </a:cubicBezTo>
                  <a:cubicBezTo>
                    <a:pt x="-2312" y="40888"/>
                    <a:pt x="-454" y="20444"/>
                    <a:pt x="1405" y="0"/>
                  </a:cubicBezTo>
                </a:path>
              </a:pathLst>
            </a:custGeom>
            <a:noFill/>
            <a:ln w="19050">
              <a:solidFill>
                <a:srgbClr val="DA14A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 42"/>
            <p:cNvSpPr/>
            <p:nvPr/>
          </p:nvSpPr>
          <p:spPr>
            <a:xfrm>
              <a:off x="2844626" y="4312673"/>
              <a:ext cx="719262" cy="988535"/>
            </a:xfrm>
            <a:custGeom>
              <a:avLst/>
              <a:gdLst>
                <a:gd name="connsiteX0" fmla="*/ 373112 w 373112"/>
                <a:gd name="connsiteY0" fmla="*/ 735980 h 735980"/>
                <a:gd name="connsiteX1" fmla="*/ 179824 w 373112"/>
                <a:gd name="connsiteY1" fmla="*/ 564995 h 735980"/>
                <a:gd name="connsiteX2" fmla="*/ 68312 w 373112"/>
                <a:gd name="connsiteY2" fmla="*/ 334536 h 735980"/>
                <a:gd name="connsiteX3" fmla="*/ 8839 w 373112"/>
                <a:gd name="connsiteY3" fmla="*/ 96644 h 735980"/>
                <a:gd name="connsiteX4" fmla="*/ 1405 w 373112"/>
                <a:gd name="connsiteY4" fmla="*/ 0 h 735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3112" h="735980">
                  <a:moveTo>
                    <a:pt x="373112" y="735980"/>
                  </a:moveTo>
                  <a:cubicBezTo>
                    <a:pt x="301868" y="683941"/>
                    <a:pt x="230624" y="631902"/>
                    <a:pt x="179824" y="564995"/>
                  </a:cubicBezTo>
                  <a:cubicBezTo>
                    <a:pt x="129024" y="498088"/>
                    <a:pt x="96809" y="412594"/>
                    <a:pt x="68312" y="334536"/>
                  </a:cubicBezTo>
                  <a:cubicBezTo>
                    <a:pt x="39815" y="256478"/>
                    <a:pt x="19990" y="152400"/>
                    <a:pt x="8839" y="96644"/>
                  </a:cubicBezTo>
                  <a:cubicBezTo>
                    <a:pt x="-2312" y="40888"/>
                    <a:pt x="-454" y="20444"/>
                    <a:pt x="1405" y="0"/>
                  </a:cubicBezTo>
                </a:path>
              </a:pathLst>
            </a:custGeom>
            <a:noFill/>
            <a:ln w="19050">
              <a:solidFill>
                <a:srgbClr val="DA14A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 43"/>
            <p:cNvSpPr/>
            <p:nvPr/>
          </p:nvSpPr>
          <p:spPr>
            <a:xfrm>
              <a:off x="2738128" y="4384681"/>
              <a:ext cx="824942" cy="988535"/>
            </a:xfrm>
            <a:custGeom>
              <a:avLst/>
              <a:gdLst>
                <a:gd name="connsiteX0" fmla="*/ 373112 w 373112"/>
                <a:gd name="connsiteY0" fmla="*/ 735980 h 735980"/>
                <a:gd name="connsiteX1" fmla="*/ 179824 w 373112"/>
                <a:gd name="connsiteY1" fmla="*/ 564995 h 735980"/>
                <a:gd name="connsiteX2" fmla="*/ 68312 w 373112"/>
                <a:gd name="connsiteY2" fmla="*/ 334536 h 735980"/>
                <a:gd name="connsiteX3" fmla="*/ 8839 w 373112"/>
                <a:gd name="connsiteY3" fmla="*/ 96644 h 735980"/>
                <a:gd name="connsiteX4" fmla="*/ 1405 w 373112"/>
                <a:gd name="connsiteY4" fmla="*/ 0 h 735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3112" h="735980">
                  <a:moveTo>
                    <a:pt x="373112" y="735980"/>
                  </a:moveTo>
                  <a:cubicBezTo>
                    <a:pt x="301868" y="683941"/>
                    <a:pt x="230624" y="631902"/>
                    <a:pt x="179824" y="564995"/>
                  </a:cubicBezTo>
                  <a:cubicBezTo>
                    <a:pt x="129024" y="498088"/>
                    <a:pt x="96809" y="412594"/>
                    <a:pt x="68312" y="334536"/>
                  </a:cubicBezTo>
                  <a:cubicBezTo>
                    <a:pt x="39815" y="256478"/>
                    <a:pt x="19990" y="152400"/>
                    <a:pt x="8839" y="96644"/>
                  </a:cubicBezTo>
                  <a:cubicBezTo>
                    <a:pt x="-2312" y="40888"/>
                    <a:pt x="-454" y="20444"/>
                    <a:pt x="1405" y="0"/>
                  </a:cubicBezTo>
                </a:path>
              </a:pathLst>
            </a:custGeom>
            <a:noFill/>
            <a:ln w="19050">
              <a:solidFill>
                <a:srgbClr val="DA14A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2476500" y="4384682"/>
              <a:ext cx="1086570" cy="1096546"/>
            </a:xfrm>
            <a:custGeom>
              <a:avLst/>
              <a:gdLst>
                <a:gd name="connsiteX0" fmla="*/ 373112 w 373112"/>
                <a:gd name="connsiteY0" fmla="*/ 735980 h 735980"/>
                <a:gd name="connsiteX1" fmla="*/ 179824 w 373112"/>
                <a:gd name="connsiteY1" fmla="*/ 564995 h 735980"/>
                <a:gd name="connsiteX2" fmla="*/ 68312 w 373112"/>
                <a:gd name="connsiteY2" fmla="*/ 334536 h 735980"/>
                <a:gd name="connsiteX3" fmla="*/ 8839 w 373112"/>
                <a:gd name="connsiteY3" fmla="*/ 96644 h 735980"/>
                <a:gd name="connsiteX4" fmla="*/ 1405 w 373112"/>
                <a:gd name="connsiteY4" fmla="*/ 0 h 735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3112" h="735980">
                  <a:moveTo>
                    <a:pt x="373112" y="735980"/>
                  </a:moveTo>
                  <a:cubicBezTo>
                    <a:pt x="301868" y="683941"/>
                    <a:pt x="230624" y="631902"/>
                    <a:pt x="179824" y="564995"/>
                  </a:cubicBezTo>
                  <a:cubicBezTo>
                    <a:pt x="129024" y="498088"/>
                    <a:pt x="96809" y="412594"/>
                    <a:pt x="68312" y="334536"/>
                  </a:cubicBezTo>
                  <a:cubicBezTo>
                    <a:pt x="39815" y="256478"/>
                    <a:pt x="19990" y="152400"/>
                    <a:pt x="8839" y="96644"/>
                  </a:cubicBezTo>
                  <a:cubicBezTo>
                    <a:pt x="-2312" y="40888"/>
                    <a:pt x="-454" y="20444"/>
                    <a:pt x="1405" y="0"/>
                  </a:cubicBezTo>
                </a:path>
              </a:pathLst>
            </a:custGeom>
            <a:noFill/>
            <a:ln w="19050">
              <a:solidFill>
                <a:srgbClr val="DA14A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3" name="Freeform 2052"/>
            <p:cNvSpPr/>
            <p:nvPr/>
          </p:nvSpPr>
          <p:spPr>
            <a:xfrm>
              <a:off x="4503441" y="3635298"/>
              <a:ext cx="68559" cy="1152292"/>
            </a:xfrm>
            <a:custGeom>
              <a:avLst/>
              <a:gdLst>
                <a:gd name="connsiteX0" fmla="*/ 1652 w 68559"/>
                <a:gd name="connsiteY0" fmla="*/ 1152292 h 1152292"/>
                <a:gd name="connsiteX1" fmla="*/ 1652 w 68559"/>
                <a:gd name="connsiteY1" fmla="*/ 721112 h 1152292"/>
                <a:gd name="connsiteX2" fmla="*/ 1652 w 68559"/>
                <a:gd name="connsiteY2" fmla="*/ 401443 h 1152292"/>
                <a:gd name="connsiteX3" fmla="*/ 23954 w 68559"/>
                <a:gd name="connsiteY3" fmla="*/ 156117 h 1152292"/>
                <a:gd name="connsiteX4" fmla="*/ 68559 w 68559"/>
                <a:gd name="connsiteY4" fmla="*/ 0 h 1152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59" h="1152292">
                  <a:moveTo>
                    <a:pt x="1652" y="1152292"/>
                  </a:moveTo>
                  <a:lnTo>
                    <a:pt x="1652" y="721112"/>
                  </a:lnTo>
                  <a:cubicBezTo>
                    <a:pt x="1652" y="595971"/>
                    <a:pt x="-2065" y="495609"/>
                    <a:pt x="1652" y="401443"/>
                  </a:cubicBezTo>
                  <a:cubicBezTo>
                    <a:pt x="5369" y="307277"/>
                    <a:pt x="12803" y="223024"/>
                    <a:pt x="23954" y="156117"/>
                  </a:cubicBezTo>
                  <a:cubicBezTo>
                    <a:pt x="35105" y="89210"/>
                    <a:pt x="51832" y="44605"/>
                    <a:pt x="68559" y="0"/>
                  </a:cubicBezTo>
                </a:path>
              </a:pathLst>
            </a:custGeom>
            <a:noFill/>
            <a:ln w="31750">
              <a:solidFill>
                <a:srgbClr val="DA14A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9" name="Freeform 2058"/>
            <p:cNvSpPr/>
            <p:nvPr/>
          </p:nvSpPr>
          <p:spPr>
            <a:xfrm>
              <a:off x="4928839" y="3501483"/>
              <a:ext cx="2215376" cy="1831179"/>
            </a:xfrm>
            <a:custGeom>
              <a:avLst/>
              <a:gdLst>
                <a:gd name="connsiteX0" fmla="*/ 0 w 2215376"/>
                <a:gd name="connsiteY0" fmla="*/ 1828800 h 1831179"/>
                <a:gd name="connsiteX1" fmla="*/ 676507 w 2215376"/>
                <a:gd name="connsiteY1" fmla="*/ 1784195 h 1831179"/>
                <a:gd name="connsiteX2" fmla="*/ 1412488 w 2215376"/>
                <a:gd name="connsiteY2" fmla="*/ 1509132 h 1831179"/>
                <a:gd name="connsiteX3" fmla="*/ 1843668 w 2215376"/>
                <a:gd name="connsiteY3" fmla="*/ 1077951 h 1831179"/>
                <a:gd name="connsiteX4" fmla="*/ 2118732 w 2215376"/>
                <a:gd name="connsiteY4" fmla="*/ 550127 h 1831179"/>
                <a:gd name="connsiteX5" fmla="*/ 2215376 w 2215376"/>
                <a:gd name="connsiteY5" fmla="*/ 0 h 18311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15376" h="1831179">
                  <a:moveTo>
                    <a:pt x="0" y="1828800"/>
                  </a:moveTo>
                  <a:cubicBezTo>
                    <a:pt x="220546" y="1833136"/>
                    <a:pt x="441092" y="1837473"/>
                    <a:pt x="676507" y="1784195"/>
                  </a:cubicBezTo>
                  <a:cubicBezTo>
                    <a:pt x="911922" y="1730917"/>
                    <a:pt x="1217961" y="1626839"/>
                    <a:pt x="1412488" y="1509132"/>
                  </a:cubicBezTo>
                  <a:cubicBezTo>
                    <a:pt x="1607015" y="1391425"/>
                    <a:pt x="1725961" y="1237785"/>
                    <a:pt x="1843668" y="1077951"/>
                  </a:cubicBezTo>
                  <a:cubicBezTo>
                    <a:pt x="1961375" y="918117"/>
                    <a:pt x="2056781" y="729785"/>
                    <a:pt x="2118732" y="550127"/>
                  </a:cubicBezTo>
                  <a:cubicBezTo>
                    <a:pt x="2180683" y="370469"/>
                    <a:pt x="2198029" y="185234"/>
                    <a:pt x="2215376" y="0"/>
                  </a:cubicBezTo>
                </a:path>
              </a:pathLst>
            </a:custGeom>
            <a:noFill/>
            <a:ln w="31750">
              <a:solidFill>
                <a:srgbClr val="DA14A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327349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Organisation Profile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3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583668" y="1484784"/>
            <a:ext cx="59766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002060"/>
                </a:solidFill>
              </a:rPr>
              <a:t>Telekom Innovation Laboratories:</a:t>
            </a:r>
          </a:p>
          <a:p>
            <a:endParaRPr lang="en-GB" sz="2000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srgbClr val="002060"/>
                </a:solidFill>
              </a:rPr>
              <a:t>central R&amp;D unit of Deutsche Telekom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srgbClr val="002060"/>
                </a:solidFill>
              </a:rPr>
              <a:t>situates in Berlin, Bonn, Darmstadt, Beer </a:t>
            </a:r>
            <a:r>
              <a:rPr lang="en-GB" sz="2000" dirty="0" err="1" smtClean="0">
                <a:solidFill>
                  <a:srgbClr val="002060"/>
                </a:solidFill>
              </a:rPr>
              <a:t>Sheva</a:t>
            </a:r>
            <a:r>
              <a:rPr lang="en-GB" sz="2000" dirty="0" smtClean="0">
                <a:solidFill>
                  <a:srgbClr val="002060"/>
                </a:solidFill>
              </a:rPr>
              <a:t>, Mountain View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srgbClr val="002060"/>
                </a:solidFill>
              </a:rPr>
              <a:t>five sponsored chairs with Technical University Berlin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 smtClean="0">
                <a:solidFill>
                  <a:srgbClr val="002060"/>
                </a:solidFill>
              </a:rPr>
              <a:t>close cooperation with operative units of DT as an integrated carrier</a:t>
            </a:r>
          </a:p>
        </p:txBody>
      </p:sp>
      <p:sp>
        <p:nvSpPr>
          <p:cNvPr id="3" name="Rectangle 2"/>
          <p:cNvSpPr/>
          <p:nvPr/>
        </p:nvSpPr>
        <p:spPr>
          <a:xfrm>
            <a:off x="5580112" y="6623774"/>
            <a:ext cx="26460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/>
              <a:t>Lehmann, T-Labs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16356392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Proposal Introduction (1)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4</a:t>
            </a:fld>
            <a:endParaRPr lang="en-GB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72373" y="1628800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002060"/>
                </a:solidFill>
              </a:rPr>
              <a:t>work plan (tentative)</a:t>
            </a:r>
            <a:endParaRPr lang="en-GB" sz="2000" dirty="0">
              <a:solidFill>
                <a:srgbClr val="00206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80112" y="6623774"/>
            <a:ext cx="26460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/>
              <a:t>Lehmann, T-Labs</a:t>
            </a:r>
            <a:endParaRPr lang="en-GB" sz="1100" dirty="0"/>
          </a:p>
        </p:txBody>
      </p:sp>
      <p:sp>
        <p:nvSpPr>
          <p:cNvPr id="3" name="Rectangle 2"/>
          <p:cNvSpPr/>
          <p:nvPr/>
        </p:nvSpPr>
        <p:spPr>
          <a:xfrm>
            <a:off x="944354" y="2200538"/>
            <a:ext cx="7254552" cy="1804526"/>
          </a:xfrm>
          <a:prstGeom prst="rect">
            <a:avLst/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t" anchorCtr="0"/>
          <a:lstStyle/>
          <a:p>
            <a:r>
              <a:rPr lang="en-GB" sz="1600" dirty="0" smtClean="0">
                <a:solidFill>
                  <a:schemeClr val="bg1"/>
                </a:solidFill>
              </a:rPr>
              <a:t>WP 1:	Analysis</a:t>
            </a:r>
          </a:p>
          <a:p>
            <a:r>
              <a:rPr lang="en-GB" sz="1600" dirty="0" smtClean="0">
                <a:solidFill>
                  <a:schemeClr val="bg1"/>
                </a:solidFill>
              </a:rPr>
              <a:t>		behaviouristics EV usage</a:t>
            </a:r>
          </a:p>
          <a:p>
            <a:r>
              <a:rPr lang="en-GB" sz="1600" dirty="0" smtClean="0">
                <a:solidFill>
                  <a:schemeClr val="bg1"/>
                </a:solidFill>
              </a:rPr>
              <a:t>		dimensional power analysis premises</a:t>
            </a:r>
          </a:p>
          <a:p>
            <a:r>
              <a:rPr lang="en-GB" sz="1600" dirty="0" smtClean="0">
                <a:solidFill>
                  <a:schemeClr val="bg1"/>
                </a:solidFill>
              </a:rPr>
              <a:t>		power economics premises &amp; mobility (e.g. self-			generation options)</a:t>
            </a:r>
          </a:p>
          <a:p>
            <a:r>
              <a:rPr lang="en-GB" sz="1600" dirty="0" smtClean="0">
                <a:solidFill>
                  <a:schemeClr val="bg1"/>
                </a:solidFill>
              </a:rPr>
              <a:t>		functionality, protocols, interfaces, usability, </a:t>
            </a:r>
            <a:r>
              <a:rPr lang="en-GB" sz="1600" dirty="0" err="1" smtClean="0">
                <a:solidFill>
                  <a:schemeClr val="bg1"/>
                </a:solidFill>
              </a:rPr>
              <a:t>backends</a:t>
            </a:r>
            <a:r>
              <a:rPr lang="en-GB" sz="1600" dirty="0" smtClean="0">
                <a:solidFill>
                  <a:schemeClr val="bg1"/>
                </a:solidFill>
              </a:rPr>
              <a:t>, 		security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44724" y="4115105"/>
            <a:ext cx="7254552" cy="898072"/>
          </a:xfrm>
          <a:prstGeom prst="rect">
            <a:avLst/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36000" rIns="9144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WP 2:	</a:t>
            </a:r>
            <a:r>
              <a:rPr lang="en-GB" sz="1600" dirty="0" smtClean="0">
                <a:solidFill>
                  <a:schemeClr val="bg1"/>
                </a:solidFill>
              </a:rPr>
              <a:t>Tenement Building Premises Controller</a:t>
            </a:r>
          </a:p>
          <a:p>
            <a:r>
              <a:rPr lang="en-GB" sz="1600" dirty="0">
                <a:solidFill>
                  <a:schemeClr val="bg1"/>
                </a:solidFill>
              </a:rPr>
              <a:t>	</a:t>
            </a:r>
            <a:r>
              <a:rPr lang="en-GB" sz="1600" dirty="0" smtClean="0">
                <a:solidFill>
                  <a:schemeClr val="bg1"/>
                </a:solidFill>
              </a:rPr>
              <a:t>	a) exemplary realization as HW on premises</a:t>
            </a:r>
          </a:p>
          <a:p>
            <a:r>
              <a:rPr lang="en-GB" sz="1600" dirty="0">
                <a:solidFill>
                  <a:schemeClr val="bg1"/>
                </a:solidFill>
              </a:rPr>
              <a:t>	</a:t>
            </a:r>
            <a:r>
              <a:rPr lang="en-GB" sz="1600" dirty="0" smtClean="0">
                <a:solidFill>
                  <a:schemeClr val="bg1"/>
                </a:solidFill>
              </a:rPr>
              <a:t>	b) virtualization option in 5G edge device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44724" y="5085184"/>
            <a:ext cx="7254552" cy="1080120"/>
          </a:xfrm>
          <a:prstGeom prst="rect">
            <a:avLst/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36000" rIns="9144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WP 3:	Field </a:t>
            </a:r>
            <a:r>
              <a:rPr lang="en-GB" sz="1600" dirty="0" smtClean="0">
                <a:solidFill>
                  <a:schemeClr val="bg1"/>
                </a:solidFill>
              </a:rPr>
              <a:t>Implementation</a:t>
            </a:r>
          </a:p>
          <a:p>
            <a:r>
              <a:rPr lang="en-GB" sz="1600" dirty="0">
                <a:solidFill>
                  <a:schemeClr val="bg1"/>
                </a:solidFill>
              </a:rPr>
              <a:t>	</a:t>
            </a:r>
            <a:r>
              <a:rPr lang="en-GB" sz="1600" dirty="0" smtClean="0">
                <a:solidFill>
                  <a:schemeClr val="bg1"/>
                </a:solidFill>
              </a:rPr>
              <a:t>	housing industry</a:t>
            </a:r>
          </a:p>
          <a:p>
            <a:r>
              <a:rPr lang="en-GB" sz="1600" dirty="0">
                <a:solidFill>
                  <a:schemeClr val="bg1"/>
                </a:solidFill>
              </a:rPr>
              <a:t>	</a:t>
            </a:r>
            <a:r>
              <a:rPr lang="en-GB" sz="1600" dirty="0" smtClean="0">
                <a:solidFill>
                  <a:schemeClr val="bg1"/>
                </a:solidFill>
              </a:rPr>
              <a:t>	</a:t>
            </a:r>
            <a:r>
              <a:rPr lang="en-GB" sz="1600" dirty="0" smtClean="0">
                <a:solidFill>
                  <a:schemeClr val="bg1"/>
                </a:solidFill>
              </a:rPr>
              <a:t>distribution system operator</a:t>
            </a:r>
            <a:endParaRPr lang="en-GB" sz="1600" dirty="0" smtClean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	</a:t>
            </a:r>
            <a:r>
              <a:rPr lang="en-GB" sz="1600" dirty="0" smtClean="0">
                <a:solidFill>
                  <a:schemeClr val="bg1"/>
                </a:solidFill>
              </a:rPr>
              <a:t>	testing</a:t>
            </a:r>
            <a:endParaRPr lang="en-GB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Proposal Introduction (2)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5</a:t>
            </a:fld>
            <a:endParaRPr lang="en-GB" altLang="en-US"/>
          </a:p>
        </p:txBody>
      </p:sp>
      <p:sp>
        <p:nvSpPr>
          <p:cNvPr id="6" name="Rectangle 5"/>
          <p:cNvSpPr/>
          <p:nvPr/>
        </p:nvSpPr>
        <p:spPr>
          <a:xfrm>
            <a:off x="5580112" y="6623774"/>
            <a:ext cx="26460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/>
              <a:t>Lehmann, T-Labs</a:t>
            </a:r>
            <a:endParaRPr lang="en-GB" sz="1100" dirty="0"/>
          </a:p>
        </p:txBody>
      </p:sp>
      <p:sp>
        <p:nvSpPr>
          <p:cNvPr id="7" name="TextBox 6"/>
          <p:cNvSpPr txBox="1"/>
          <p:nvPr/>
        </p:nvSpPr>
        <p:spPr>
          <a:xfrm>
            <a:off x="1572373" y="1628800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002060"/>
                </a:solidFill>
              </a:rPr>
              <a:t>deliverables (tentative)</a:t>
            </a:r>
            <a:endParaRPr lang="en-GB" sz="2000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44354" y="2200538"/>
            <a:ext cx="7254552" cy="1588502"/>
          </a:xfrm>
          <a:prstGeom prst="rect">
            <a:avLst/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t" anchorCtr="0"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600" dirty="0" smtClean="0">
                <a:solidFill>
                  <a:schemeClr val="bg1"/>
                </a:solidFill>
              </a:rPr>
              <a:t>Systems Analysis</a:t>
            </a:r>
          </a:p>
          <a:p>
            <a:r>
              <a:rPr lang="en-GB" sz="1600" dirty="0" smtClean="0">
                <a:solidFill>
                  <a:schemeClr val="bg1"/>
                </a:solidFill>
              </a:rPr>
              <a:t>		</a:t>
            </a:r>
            <a:r>
              <a:rPr lang="en-GB" sz="1600" dirty="0" smtClean="0">
                <a:solidFill>
                  <a:schemeClr val="bg1"/>
                </a:solidFill>
              </a:rPr>
              <a:t>distribution </a:t>
            </a:r>
            <a:r>
              <a:rPr lang="en-GB" sz="1600" dirty="0">
                <a:solidFill>
                  <a:schemeClr val="bg1"/>
                </a:solidFill>
              </a:rPr>
              <a:t>system operator view</a:t>
            </a:r>
            <a:endParaRPr lang="en-GB" sz="1600" dirty="0" smtClean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	</a:t>
            </a:r>
            <a:r>
              <a:rPr lang="en-GB" sz="1600" dirty="0" smtClean="0">
                <a:solidFill>
                  <a:schemeClr val="bg1"/>
                </a:solidFill>
              </a:rPr>
              <a:t>	housing industry view</a:t>
            </a:r>
          </a:p>
          <a:p>
            <a:r>
              <a:rPr lang="en-GB" sz="1600" dirty="0">
                <a:solidFill>
                  <a:schemeClr val="bg1"/>
                </a:solidFill>
              </a:rPr>
              <a:t>	</a:t>
            </a:r>
            <a:r>
              <a:rPr lang="en-GB" sz="1600" dirty="0" smtClean="0">
                <a:solidFill>
                  <a:schemeClr val="bg1"/>
                </a:solidFill>
              </a:rPr>
              <a:t>	service provider view</a:t>
            </a:r>
          </a:p>
          <a:p>
            <a:r>
              <a:rPr lang="en-GB" sz="1600" dirty="0">
                <a:solidFill>
                  <a:schemeClr val="bg1"/>
                </a:solidFill>
              </a:rPr>
              <a:t>	</a:t>
            </a:r>
            <a:r>
              <a:rPr lang="en-GB" sz="1600" dirty="0" smtClean="0">
                <a:solidFill>
                  <a:schemeClr val="bg1"/>
                </a:solidFill>
              </a:rPr>
              <a:t>	EV provider view </a:t>
            </a:r>
          </a:p>
          <a:p>
            <a:r>
              <a:rPr lang="en-GB" sz="1600" dirty="0">
                <a:solidFill>
                  <a:schemeClr val="bg1"/>
                </a:solidFill>
              </a:rPr>
              <a:t>	</a:t>
            </a:r>
            <a:r>
              <a:rPr lang="en-GB" sz="1600" dirty="0" smtClean="0">
                <a:solidFill>
                  <a:schemeClr val="bg1"/>
                </a:solidFill>
              </a:rPr>
              <a:t>	carrier view (5G)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44724" y="4077072"/>
            <a:ext cx="7254552" cy="1080120"/>
          </a:xfrm>
          <a:prstGeom prst="rect">
            <a:avLst/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t" anchorCtr="0"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600" dirty="0" smtClean="0">
                <a:solidFill>
                  <a:schemeClr val="bg1"/>
                </a:solidFill>
              </a:rPr>
              <a:t>Solution Realization  </a:t>
            </a:r>
          </a:p>
          <a:p>
            <a:r>
              <a:rPr lang="en-GB" sz="1600" dirty="0" smtClean="0">
                <a:solidFill>
                  <a:schemeClr val="bg1"/>
                </a:solidFill>
              </a:rPr>
              <a:t>		preferably with application partner</a:t>
            </a:r>
          </a:p>
          <a:p>
            <a:r>
              <a:rPr lang="en-GB" sz="1600" dirty="0">
                <a:solidFill>
                  <a:schemeClr val="bg1"/>
                </a:solidFill>
              </a:rPr>
              <a:t>	</a:t>
            </a:r>
            <a:r>
              <a:rPr lang="en-GB" sz="1600" dirty="0" smtClean="0">
                <a:solidFill>
                  <a:schemeClr val="bg1"/>
                </a:solidFill>
              </a:rPr>
              <a:t>	business concept</a:t>
            </a:r>
          </a:p>
          <a:p>
            <a:r>
              <a:rPr lang="en-GB" sz="1600" dirty="0">
                <a:solidFill>
                  <a:schemeClr val="bg1"/>
                </a:solidFill>
              </a:rPr>
              <a:t>	</a:t>
            </a:r>
            <a:r>
              <a:rPr lang="en-GB" sz="1600" dirty="0" smtClean="0">
                <a:solidFill>
                  <a:schemeClr val="bg1"/>
                </a:solidFill>
              </a:rPr>
              <a:t>	testing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3" name="Pentagon 2"/>
          <p:cNvSpPr/>
          <p:nvPr/>
        </p:nvSpPr>
        <p:spPr>
          <a:xfrm>
            <a:off x="944724" y="5445224"/>
            <a:ext cx="2187116" cy="576064"/>
          </a:xfrm>
          <a:prstGeom prst="homePlate">
            <a:avLst>
              <a:gd name="adj" fmla="val 29682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err="1" smtClean="0">
                <a:solidFill>
                  <a:srgbClr val="002060"/>
                </a:solidFill>
              </a:rPr>
              <a:t>year</a:t>
            </a:r>
            <a:r>
              <a:rPr lang="de-DE" sz="1600" dirty="0" smtClean="0">
                <a:solidFill>
                  <a:srgbClr val="002060"/>
                </a:solidFill>
              </a:rPr>
              <a:t> 1: </a:t>
            </a:r>
            <a:r>
              <a:rPr lang="de-DE" sz="1600" dirty="0" err="1" smtClean="0">
                <a:solidFill>
                  <a:srgbClr val="002060"/>
                </a:solidFill>
              </a:rPr>
              <a:t>conceptualization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10" name="Pentagon 9"/>
          <p:cNvSpPr/>
          <p:nvPr/>
        </p:nvSpPr>
        <p:spPr>
          <a:xfrm>
            <a:off x="3478072" y="5445224"/>
            <a:ext cx="2187116" cy="576064"/>
          </a:xfrm>
          <a:prstGeom prst="homePlate">
            <a:avLst>
              <a:gd name="adj" fmla="val 29682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err="1" smtClean="0">
                <a:solidFill>
                  <a:srgbClr val="002060"/>
                </a:solidFill>
              </a:rPr>
              <a:t>year</a:t>
            </a:r>
            <a:r>
              <a:rPr lang="de-DE" sz="1600" dirty="0" smtClean="0">
                <a:solidFill>
                  <a:srgbClr val="002060"/>
                </a:solidFill>
              </a:rPr>
              <a:t> 2: </a:t>
            </a:r>
            <a:br>
              <a:rPr lang="de-DE" sz="1600" dirty="0" smtClean="0">
                <a:solidFill>
                  <a:srgbClr val="002060"/>
                </a:solidFill>
              </a:rPr>
            </a:br>
            <a:r>
              <a:rPr lang="de-DE" sz="1600" dirty="0" err="1" smtClean="0">
                <a:solidFill>
                  <a:srgbClr val="002060"/>
                </a:solidFill>
              </a:rPr>
              <a:t>realization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11" name="Pentagon 10"/>
          <p:cNvSpPr/>
          <p:nvPr/>
        </p:nvSpPr>
        <p:spPr>
          <a:xfrm>
            <a:off x="6011790" y="5445224"/>
            <a:ext cx="2187116" cy="576064"/>
          </a:xfrm>
          <a:prstGeom prst="homePlate">
            <a:avLst>
              <a:gd name="adj" fmla="val 29682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err="1" smtClean="0">
                <a:solidFill>
                  <a:srgbClr val="002060"/>
                </a:solidFill>
              </a:rPr>
              <a:t>year</a:t>
            </a:r>
            <a:r>
              <a:rPr lang="de-DE" sz="1600" dirty="0" smtClean="0">
                <a:solidFill>
                  <a:srgbClr val="002060"/>
                </a:solidFill>
              </a:rPr>
              <a:t> 3: </a:t>
            </a:r>
            <a:r>
              <a:rPr lang="de-DE" sz="1600" dirty="0" err="1" smtClean="0">
                <a:solidFill>
                  <a:srgbClr val="002060"/>
                </a:solidFill>
              </a:rPr>
              <a:t>implementation</a:t>
            </a:r>
            <a:endParaRPr lang="en-US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1765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Partners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6</a:t>
            </a:fld>
            <a:endParaRPr lang="en-GB" altLang="en-US"/>
          </a:p>
        </p:txBody>
      </p:sp>
      <p:sp>
        <p:nvSpPr>
          <p:cNvPr id="6" name="Rectangle 5"/>
          <p:cNvSpPr/>
          <p:nvPr/>
        </p:nvSpPr>
        <p:spPr>
          <a:xfrm>
            <a:off x="5580112" y="6623774"/>
            <a:ext cx="26460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/>
              <a:t>Lehmann, T-Labs</a:t>
            </a:r>
            <a:endParaRPr lang="en-GB" sz="1100" dirty="0"/>
          </a:p>
        </p:txBody>
      </p:sp>
      <p:sp>
        <p:nvSpPr>
          <p:cNvPr id="7" name="Rectangle 6"/>
          <p:cNvSpPr/>
          <p:nvPr/>
        </p:nvSpPr>
        <p:spPr>
          <a:xfrm>
            <a:off x="944354" y="2200538"/>
            <a:ext cx="7254552" cy="2884646"/>
          </a:xfrm>
          <a:prstGeom prst="rect">
            <a:avLst/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t" anchorCtr="0"/>
          <a:lstStyle/>
          <a:p>
            <a:r>
              <a:rPr lang="en-GB" sz="1600" dirty="0" smtClean="0">
                <a:solidFill>
                  <a:schemeClr val="bg1"/>
                </a:solidFill>
              </a:rPr>
              <a:t>Sought-After Partners</a:t>
            </a:r>
          </a:p>
          <a:p>
            <a:endParaRPr lang="en-GB" sz="1600" dirty="0" smtClean="0">
              <a:solidFill>
                <a:schemeClr val="bg1"/>
              </a:solidFill>
            </a:endParaRPr>
          </a:p>
          <a:p>
            <a:r>
              <a:rPr lang="en-GB" sz="1600" dirty="0" smtClean="0">
                <a:solidFill>
                  <a:schemeClr val="bg1"/>
                </a:solidFill>
              </a:rPr>
              <a:t>		housing industry</a:t>
            </a:r>
          </a:p>
          <a:p>
            <a:r>
              <a:rPr lang="en-GB" sz="1600" dirty="0">
                <a:solidFill>
                  <a:schemeClr val="bg1"/>
                </a:solidFill>
              </a:rPr>
              <a:t>	</a:t>
            </a:r>
            <a:r>
              <a:rPr lang="en-GB" sz="1600" dirty="0" smtClean="0">
                <a:solidFill>
                  <a:schemeClr val="bg1"/>
                </a:solidFill>
              </a:rPr>
              <a:t>	5G equipment vendor</a:t>
            </a:r>
          </a:p>
          <a:p>
            <a:r>
              <a:rPr lang="en-GB" sz="1600" dirty="0">
                <a:solidFill>
                  <a:schemeClr val="bg1"/>
                </a:solidFill>
              </a:rPr>
              <a:t>	</a:t>
            </a:r>
            <a:r>
              <a:rPr lang="en-GB" sz="1600" dirty="0" smtClean="0">
                <a:solidFill>
                  <a:schemeClr val="bg1"/>
                </a:solidFill>
              </a:rPr>
              <a:t>	field layer partner (controller solution)</a:t>
            </a:r>
          </a:p>
          <a:p>
            <a:r>
              <a:rPr lang="en-GB" sz="1600" dirty="0">
                <a:solidFill>
                  <a:schemeClr val="bg1"/>
                </a:solidFill>
              </a:rPr>
              <a:t>	</a:t>
            </a:r>
            <a:r>
              <a:rPr lang="en-GB" sz="1600" dirty="0" smtClean="0">
                <a:solidFill>
                  <a:schemeClr val="bg1"/>
                </a:solidFill>
              </a:rPr>
              <a:t>	</a:t>
            </a:r>
            <a:r>
              <a:rPr lang="en-GB" sz="1600" dirty="0" smtClean="0">
                <a:solidFill>
                  <a:schemeClr val="bg1"/>
                </a:solidFill>
              </a:rPr>
              <a:t>distribution </a:t>
            </a:r>
            <a:r>
              <a:rPr lang="en-GB" sz="1600" dirty="0">
                <a:solidFill>
                  <a:schemeClr val="bg1"/>
                </a:solidFill>
              </a:rPr>
              <a:t>system operator</a:t>
            </a:r>
            <a:endParaRPr lang="en-GB" sz="1600" dirty="0" smtClean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	</a:t>
            </a:r>
            <a:r>
              <a:rPr lang="en-GB" sz="1600" dirty="0" smtClean="0">
                <a:solidFill>
                  <a:schemeClr val="bg1"/>
                </a:solidFill>
              </a:rPr>
              <a:t>	energy management service provider</a:t>
            </a:r>
          </a:p>
          <a:p>
            <a:r>
              <a:rPr lang="en-GB" sz="1600" dirty="0">
                <a:solidFill>
                  <a:schemeClr val="bg1"/>
                </a:solidFill>
              </a:rPr>
              <a:t>	</a:t>
            </a:r>
            <a:r>
              <a:rPr lang="en-GB" sz="1600" dirty="0" smtClean="0">
                <a:solidFill>
                  <a:schemeClr val="bg1"/>
                </a:solidFill>
              </a:rPr>
              <a:t>	academia: </a:t>
            </a:r>
          </a:p>
          <a:p>
            <a:r>
              <a:rPr lang="en-GB" sz="1600" dirty="0">
                <a:solidFill>
                  <a:schemeClr val="bg1"/>
                </a:solidFill>
              </a:rPr>
              <a:t>	</a:t>
            </a:r>
            <a:r>
              <a:rPr lang="en-GB" sz="1600" dirty="0" smtClean="0">
                <a:solidFill>
                  <a:schemeClr val="bg1"/>
                </a:solidFill>
              </a:rPr>
              <a:t>		complex optimization (scheduling)</a:t>
            </a:r>
          </a:p>
          <a:p>
            <a:r>
              <a:rPr lang="en-GB" sz="1600" dirty="0">
                <a:solidFill>
                  <a:schemeClr val="bg1"/>
                </a:solidFill>
              </a:rPr>
              <a:t>	</a:t>
            </a:r>
            <a:r>
              <a:rPr lang="en-GB" sz="1600" dirty="0" smtClean="0">
                <a:solidFill>
                  <a:schemeClr val="bg1"/>
                </a:solidFill>
              </a:rPr>
              <a:t>		business informatics</a:t>
            </a:r>
            <a:endParaRPr lang="en-GB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51164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Contact Info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7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475656" y="1948979"/>
            <a:ext cx="597666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For more information and for interest to participate please contact:</a:t>
            </a:r>
          </a:p>
          <a:p>
            <a:endParaRPr lang="en-GB" sz="2000" dirty="0" smtClean="0"/>
          </a:p>
          <a:p>
            <a:r>
              <a:rPr lang="en-GB" sz="2000" dirty="0" smtClean="0"/>
              <a:t>		</a:t>
            </a:r>
            <a:r>
              <a:rPr lang="en-GB" sz="1800" dirty="0" smtClean="0">
                <a:solidFill>
                  <a:srgbClr val="00B0F0"/>
                </a:solidFill>
              </a:rPr>
              <a:t>Heiko Lehmann, T-Labs</a:t>
            </a:r>
          </a:p>
          <a:p>
            <a:r>
              <a:rPr lang="en-GB" sz="1800" dirty="0" smtClean="0">
                <a:solidFill>
                  <a:srgbClr val="00B0F0"/>
                </a:solidFill>
              </a:rPr>
              <a:t>		h-lehmann@telekom.de</a:t>
            </a:r>
          </a:p>
          <a:p>
            <a:r>
              <a:rPr lang="en-GB" sz="1800" dirty="0" smtClean="0">
                <a:solidFill>
                  <a:srgbClr val="00B0F0"/>
                </a:solidFill>
              </a:rPr>
              <a:t>		+49 (0) 30 835358418</a:t>
            </a:r>
          </a:p>
          <a:p>
            <a:r>
              <a:rPr lang="en-GB" sz="1800" dirty="0" smtClean="0">
                <a:solidFill>
                  <a:srgbClr val="00B0F0"/>
                </a:solidFill>
              </a:rPr>
              <a:t>		</a:t>
            </a:r>
            <a:r>
              <a:rPr lang="en-GB" sz="1800" dirty="0" err="1" smtClean="0">
                <a:solidFill>
                  <a:srgbClr val="00B0F0"/>
                </a:solidFill>
              </a:rPr>
              <a:t>Winterfeldtstraße</a:t>
            </a:r>
            <a:r>
              <a:rPr lang="en-GB" sz="1800" dirty="0" smtClean="0">
                <a:solidFill>
                  <a:srgbClr val="00B0F0"/>
                </a:solidFill>
              </a:rPr>
              <a:t> 21, D-10781 Berlin</a:t>
            </a:r>
          </a:p>
          <a:p>
            <a:r>
              <a:rPr lang="en-GB" sz="1800" dirty="0" smtClean="0">
                <a:solidFill>
                  <a:srgbClr val="00B0F0"/>
                </a:solidFill>
              </a:rPr>
              <a:t>		</a:t>
            </a:r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/>
          </a:p>
        </p:txBody>
      </p:sp>
      <p:sp>
        <p:nvSpPr>
          <p:cNvPr id="3" name="Rectangle 2"/>
          <p:cNvSpPr/>
          <p:nvPr/>
        </p:nvSpPr>
        <p:spPr>
          <a:xfrm>
            <a:off x="1979712" y="3225170"/>
            <a:ext cx="85472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sz="2000" dirty="0" err="1" smtClean="0">
                <a:solidFill>
                  <a:srgbClr val="00B0F0"/>
                </a:solidFill>
              </a:rPr>
              <a:t>Your</a:t>
            </a:r>
            <a:endParaRPr lang="de-DE" sz="2000" dirty="0" smtClean="0">
              <a:solidFill>
                <a:srgbClr val="00B0F0"/>
              </a:solidFill>
            </a:endParaRPr>
          </a:p>
          <a:p>
            <a:pPr algn="ctr"/>
            <a:r>
              <a:rPr lang="de-DE" sz="2000" dirty="0" err="1" smtClean="0">
                <a:solidFill>
                  <a:srgbClr val="00B0F0"/>
                </a:solidFill>
              </a:rPr>
              <a:t>Photo</a:t>
            </a:r>
            <a:endParaRPr lang="en-GB" sz="2000" dirty="0">
              <a:solidFill>
                <a:srgbClr val="00B0F0"/>
              </a:solidFill>
            </a:endParaRPr>
          </a:p>
        </p:txBody>
      </p:sp>
      <p:pic>
        <p:nvPicPr>
          <p:cNvPr id="3074" name="Picture 2" descr="D:\Users\Lehmann.Heiko\Desktop\egopics\horizon2020 20140217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45" t="84" r="32530" b="37221"/>
          <a:stretch/>
        </p:blipFill>
        <p:spPr bwMode="auto">
          <a:xfrm>
            <a:off x="1619672" y="2780928"/>
            <a:ext cx="1404000" cy="16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33981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ltic-Plus-white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Celtic-Plus-white</Template>
  <TotalTime>0</TotalTime>
  <Words>143</Words>
  <Application>Microsoft Office PowerPoint</Application>
  <PresentationFormat>On-screen Show (4:3)</PresentationFormat>
  <Paragraphs>81</Paragraphs>
  <Slides>7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Celtic-Plus-white</vt:lpstr>
      <vt:lpstr>Celtic-Plus Proposers Day 21st February 2017, Berlin</vt:lpstr>
      <vt:lpstr>Teaser</vt:lpstr>
      <vt:lpstr>Organisation Profile</vt:lpstr>
      <vt:lpstr>Proposal Introduction (1)</vt:lpstr>
      <vt:lpstr>Proposal Introduction (2)</vt:lpstr>
      <vt:lpstr>Partners</vt:lpstr>
      <vt:lpstr>Contact Info</vt:lpstr>
    </vt:vector>
  </TitlesOfParts>
  <Company>Eurescom GmbH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Proposers Day</dc:title>
  <dc:creator>herrmann@celticplus.eu</dc:creator>
  <cp:lastModifiedBy>Lehmann.Heiko</cp:lastModifiedBy>
  <cp:revision>116</cp:revision>
  <cp:lastPrinted>2014-09-11T12:29:40Z</cp:lastPrinted>
  <dcterms:created xsi:type="dcterms:W3CDTF">2014-06-18T11:29:22Z</dcterms:created>
  <dcterms:modified xsi:type="dcterms:W3CDTF">2017-02-20T15:00:51Z</dcterms:modified>
</cp:coreProperties>
</file>