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8" r:id="rId3"/>
    <p:sldId id="284" r:id="rId4"/>
    <p:sldId id="283" r:id="rId5"/>
    <p:sldId id="282" r:id="rId6"/>
    <p:sldId id="285" r:id="rId7"/>
    <p:sldId id="279" r:id="rId8"/>
    <p:sldId id="277" r:id="rId9"/>
    <p:sldId id="286" r:id="rId10"/>
    <p:sldId id="275" r:id="rId11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tz Rauchhaupt" initials="ifak-lr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53E"/>
    <a:srgbClr val="FFCC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1853" y="-4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19/02/2017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homas.heyn@iis.fraunhofer.de" TargetMode="External"/><Relationship Id="rId2" Type="http://schemas.openxmlformats.org/officeDocument/2006/relationships/hyperlink" Target="mailto:frank.burkhardt@iis.fraunhofer.d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http://www.ubitech.eu/ubitech_projects/LinkedDesign/trimek.png" TargetMode="External"/><Relationship Id="rId18" Type="http://schemas.openxmlformats.org/officeDocument/2006/relationships/image" Target="../media/image18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7.png"/><Relationship Id="rId2" Type="http://schemas.openxmlformats.org/officeDocument/2006/relationships/image" Target="../media/image4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http://www.americanbankingnews.com/logos/sqs-software-quality-systems-ag-logo.jpg" TargetMode="External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is.fraunhofer.de/en/ff/kom/proj/reicovair.html" TargetMode="External"/><Relationship Id="rId2" Type="http://schemas.openxmlformats.org/officeDocument/2006/relationships/hyperlink" Target="https://www.celticplus.eu/project-reicovai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23528" y="2276872"/>
            <a:ext cx="8640960" cy="226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4000" kern="0" dirty="0" smtClean="0">
                <a:solidFill>
                  <a:schemeClr val="tx1"/>
                </a:solidFill>
              </a:rPr>
              <a:t>Experiences </a:t>
            </a:r>
            <a:r>
              <a:rPr lang="en-US" altLang="en-US" sz="4000" kern="0" dirty="0" smtClean="0">
                <a:solidFill>
                  <a:schemeClr val="tx1"/>
                </a:solidFill>
              </a:rPr>
              <a:t>of Submitting </a:t>
            </a:r>
            <a:r>
              <a:rPr lang="en-US" altLang="en-US" sz="4000" kern="0" dirty="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en-US" sz="4000" kern="0" dirty="0" smtClean="0">
                <a:solidFill>
                  <a:schemeClr val="tx1"/>
                </a:solidFill>
              </a:rPr>
              <a:t>Celtic-Plus </a:t>
            </a:r>
            <a:r>
              <a:rPr lang="en-US" altLang="en-US" sz="4000" kern="0" dirty="0" smtClean="0">
                <a:solidFill>
                  <a:schemeClr val="tx1"/>
                </a:solidFill>
              </a:rPr>
              <a:t>Proposal</a:t>
            </a:r>
            <a:endParaRPr lang="en-US" altLang="en-US" sz="4000" kern="0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131840" y="4623271"/>
            <a:ext cx="525212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 b="0" i="1" kern="0" dirty="0" smtClean="0"/>
              <a:t>Frank Burkhardt,  </a:t>
            </a:r>
            <a:r>
              <a:rPr lang="en-US" altLang="en-US" sz="1800" b="0" i="1" kern="0" dirty="0" err="1" smtClean="0"/>
              <a:t>Fraunhofer</a:t>
            </a:r>
            <a:r>
              <a:rPr lang="en-US" altLang="en-US" sz="1800" b="0" i="1" kern="0" dirty="0" smtClean="0"/>
              <a:t> IIS</a:t>
            </a:r>
          </a:p>
          <a:p>
            <a:pPr algn="l"/>
            <a:r>
              <a:rPr lang="en-US" altLang="en-US" sz="1800" b="0" i="1" kern="0" dirty="0" smtClean="0"/>
              <a:t>frank.burkhardt@iis.fraunhofer.de</a:t>
            </a:r>
          </a:p>
          <a:p>
            <a:pPr algn="l"/>
            <a:endParaRPr lang="en-US" altLang="en-US" sz="1800" b="0" i="1" kern="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5696" y="4479255"/>
            <a:ext cx="1146715" cy="1528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>
            <a:spLocks noGrp="1" noChangeArrowheads="1"/>
          </p:cNvSpPr>
          <p:nvPr/>
        </p:nvSpPr>
        <p:spPr bwMode="auto">
          <a:xfrm>
            <a:off x="685800" y="1412776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2800" b="0" dirty="0" smtClean="0"/>
              <a:t>Proposers Day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20 February 2017, Berlin </a:t>
            </a:r>
            <a:endParaRPr lang="en-US" altLang="en-US" sz="2800" b="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Info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475656" y="1400568"/>
            <a:ext cx="756084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For more information please contact:</a:t>
            </a:r>
          </a:p>
          <a:p>
            <a:endParaRPr lang="en-GB" sz="2000" dirty="0" smtClean="0"/>
          </a:p>
          <a:p>
            <a:r>
              <a:rPr lang="en-GB" sz="2000" dirty="0" smtClean="0"/>
              <a:t>		Frank Burkhardt</a:t>
            </a:r>
            <a:endParaRPr lang="en-GB" sz="1800" dirty="0" smtClean="0"/>
          </a:p>
          <a:p>
            <a:endParaRPr lang="en-GB" sz="1800" dirty="0" smtClean="0"/>
          </a:p>
          <a:p>
            <a:r>
              <a:rPr lang="en-GB" sz="1800" dirty="0" smtClean="0"/>
              <a:t>		Tel</a:t>
            </a:r>
            <a:r>
              <a:rPr lang="en-GB" sz="1800" dirty="0"/>
              <a:t>: +49 9131-776-6312</a:t>
            </a:r>
          </a:p>
          <a:p>
            <a:r>
              <a:rPr lang="en-GB" sz="1800" dirty="0" smtClean="0"/>
              <a:t>		</a:t>
            </a:r>
            <a:r>
              <a:rPr lang="en-GB" sz="1800" dirty="0" smtClean="0">
                <a:hlinkClick r:id="rId2"/>
              </a:rPr>
              <a:t>frank.burkhardt@iis.fraunhofer.de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>		</a:t>
            </a:r>
          </a:p>
          <a:p>
            <a:r>
              <a:rPr lang="en-GB" sz="1800" dirty="0" smtClean="0"/>
              <a:t>		Thomas Heyn</a:t>
            </a:r>
          </a:p>
          <a:p>
            <a:r>
              <a:rPr lang="en-GB" sz="1800" dirty="0"/>
              <a:t>	</a:t>
            </a:r>
            <a:r>
              <a:rPr lang="en-GB" sz="1800" dirty="0" smtClean="0"/>
              <a:t>	Tel. +49 160-5840 473</a:t>
            </a:r>
          </a:p>
          <a:p>
            <a:r>
              <a:rPr lang="en-GB" sz="1800" dirty="0" smtClean="0"/>
              <a:t>		</a:t>
            </a:r>
            <a:r>
              <a:rPr lang="en-GB" sz="1800" dirty="0" smtClean="0">
                <a:hlinkClick r:id="rId3"/>
              </a:rPr>
              <a:t>Thomas.heyn@iis.fraunhofer.de</a:t>
            </a:r>
            <a:r>
              <a:rPr lang="en-GB" sz="1800" dirty="0" smtClean="0"/>
              <a:t> </a:t>
            </a:r>
          </a:p>
          <a:p>
            <a:endParaRPr lang="en-GB" sz="1800" dirty="0" smtClean="0"/>
          </a:p>
          <a:p>
            <a:r>
              <a:rPr lang="en-GB" sz="1800" dirty="0" smtClean="0"/>
              <a:t>		</a:t>
            </a:r>
            <a:r>
              <a:rPr lang="de-DE" sz="1800" dirty="0"/>
              <a:t>Fraunhofer-Institut für Integrierte Schaltungen </a:t>
            </a:r>
            <a:r>
              <a:rPr lang="de-DE" sz="1800" dirty="0" smtClean="0"/>
              <a:t>IIS</a:t>
            </a:r>
            <a:endParaRPr lang="en-GB" sz="1800" dirty="0"/>
          </a:p>
          <a:p>
            <a:r>
              <a:rPr lang="en-GB" sz="1800" dirty="0" smtClean="0"/>
              <a:t>		Am </a:t>
            </a:r>
            <a:r>
              <a:rPr lang="en-GB" sz="1800" dirty="0" err="1" smtClean="0"/>
              <a:t>Wolfsmantel</a:t>
            </a:r>
            <a:r>
              <a:rPr lang="en-GB" sz="1800" dirty="0" smtClean="0"/>
              <a:t> 33</a:t>
            </a:r>
          </a:p>
          <a:p>
            <a:r>
              <a:rPr lang="en-GB" sz="1800" dirty="0"/>
              <a:t>	</a:t>
            </a:r>
            <a:r>
              <a:rPr lang="en-GB" sz="1800" dirty="0" smtClean="0"/>
              <a:t>	91058 Erlangen</a:t>
            </a:r>
          </a:p>
          <a:p>
            <a:endParaRPr lang="en-GB" sz="1800" dirty="0" smtClean="0"/>
          </a:p>
          <a:p>
            <a:r>
              <a:rPr lang="en-GB" sz="1800" dirty="0" smtClean="0"/>
              <a:t>		Web: http</a:t>
            </a:r>
            <a:r>
              <a:rPr lang="en-GB" sz="1800" dirty="0"/>
              <a:t>://</a:t>
            </a:r>
            <a:r>
              <a:rPr lang="en-GB" sz="1800" dirty="0" smtClean="0"/>
              <a:t>www.iis.fraunhofer.de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3688" y="1916832"/>
            <a:ext cx="1146715" cy="1528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/>
          <p:nvPr/>
        </p:nvSpPr>
        <p:spPr>
          <a:xfrm>
            <a:off x="3851920" y="6623774"/>
            <a:ext cx="43742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Frank Burkhardt, </a:t>
            </a:r>
            <a:r>
              <a:rPr lang="en-GB" sz="1100" dirty="0" err="1" smtClean="0"/>
              <a:t>Fraunhofer</a:t>
            </a:r>
            <a:r>
              <a:rPr lang="en-GB" sz="1100" dirty="0" smtClean="0"/>
              <a:t> IIS, frank.burkhardt@iis.fraunhofer.de</a:t>
            </a:r>
            <a:endParaRPr lang="en-GB" sz="1100" dirty="0"/>
          </a:p>
        </p:txBody>
      </p:sp>
      <p:pic>
        <p:nvPicPr>
          <p:cNvPr id="3" name="Picture 2" descr="C:\Users\brk\Desktop\qr_code_without_logo_hey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645024"/>
            <a:ext cx="1802557" cy="180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3981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Background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475656" y="1124744"/>
            <a:ext cx="741682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63"/>
              </a:spcAft>
              <a:buClr>
                <a:schemeClr val="tx2"/>
              </a:buClr>
              <a:defRPr/>
            </a:pPr>
            <a:r>
              <a:rPr lang="de-DE" sz="2000" b="1" dirty="0" err="1" smtClean="0"/>
              <a:t>ReICOvAir</a:t>
            </a:r>
            <a:r>
              <a:rPr lang="de-DE" sz="2000" dirty="0" smtClean="0"/>
              <a:t> - </a:t>
            </a:r>
            <a:r>
              <a:rPr lang="de-DE" sz="2000" b="1" dirty="0" err="1" smtClean="0"/>
              <a:t>Re</a:t>
            </a:r>
            <a:r>
              <a:rPr lang="de-DE" sz="2000" dirty="0" err="1" smtClean="0"/>
              <a:t>liable</a:t>
            </a:r>
            <a:r>
              <a:rPr lang="de-DE" sz="2000" dirty="0" smtClean="0"/>
              <a:t> </a:t>
            </a:r>
            <a:r>
              <a:rPr lang="de-DE" sz="2000" b="1" dirty="0" smtClean="0"/>
              <a:t>I</a:t>
            </a:r>
            <a:r>
              <a:rPr lang="de-DE" sz="2000" dirty="0" smtClean="0"/>
              <a:t>ndustrial </a:t>
            </a:r>
            <a:r>
              <a:rPr lang="de-DE" sz="2000" b="1" dirty="0" smtClean="0"/>
              <a:t>C</a:t>
            </a:r>
            <a:r>
              <a:rPr lang="de-DE" sz="2000" dirty="0" smtClean="0"/>
              <a:t>ommunication </a:t>
            </a:r>
            <a:r>
              <a:rPr lang="de-DE" sz="2000" b="1" dirty="0" smtClean="0"/>
              <a:t>Ov</a:t>
            </a:r>
            <a:r>
              <a:rPr lang="de-DE" sz="2000" dirty="0" smtClean="0"/>
              <a:t>er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b="1" dirty="0" smtClean="0"/>
              <a:t>Air</a:t>
            </a:r>
            <a:r>
              <a:rPr lang="de-DE" sz="2000" dirty="0" smtClean="0"/>
              <a:t> </a:t>
            </a:r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1800" dirty="0" smtClean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r>
              <a:rPr lang="de-DE" sz="1800" dirty="0" smtClean="0"/>
              <a:t>An </a:t>
            </a:r>
            <a:r>
              <a:rPr lang="de-DE" sz="1800" b="1" dirty="0" err="1" smtClean="0"/>
              <a:t>industry</a:t>
            </a:r>
            <a:r>
              <a:rPr lang="de-DE" sz="1800" b="1" dirty="0" smtClean="0"/>
              <a:t> 4.0 </a:t>
            </a:r>
            <a:r>
              <a:rPr lang="de-DE" sz="1800" dirty="0" err="1" smtClean="0"/>
              <a:t>project</a:t>
            </a:r>
            <a:endParaRPr lang="de-DE" sz="1800" dirty="0"/>
          </a:p>
          <a:p>
            <a:pPr marL="742950" lvl="1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Developing</a:t>
            </a:r>
            <a:r>
              <a:rPr lang="de-DE" sz="1800" dirty="0" smtClean="0"/>
              <a:t> a </a:t>
            </a:r>
            <a:r>
              <a:rPr lang="de-DE" sz="1800" b="1" dirty="0" err="1" smtClean="0"/>
              <a:t>method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for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qualification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different </a:t>
            </a:r>
            <a:r>
              <a:rPr lang="de-DE" sz="1800" dirty="0" err="1" smtClean="0"/>
              <a:t>wireless</a:t>
            </a:r>
            <a:r>
              <a:rPr lang="de-DE" sz="1800" dirty="0" smtClean="0"/>
              <a:t> </a:t>
            </a:r>
            <a:r>
              <a:rPr lang="de-DE" sz="1800" b="1" dirty="0" err="1" smtClean="0"/>
              <a:t>transmission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standards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industrial</a:t>
            </a:r>
            <a:r>
              <a:rPr lang="de-DE" sz="1800" dirty="0" smtClean="0"/>
              <a:t> </a:t>
            </a:r>
            <a:r>
              <a:rPr lang="de-DE" sz="1800" dirty="0" err="1" smtClean="0"/>
              <a:t>applications</a:t>
            </a:r>
            <a:endParaRPr lang="de-DE" sz="1800" dirty="0" smtClean="0"/>
          </a:p>
          <a:p>
            <a:pPr marL="742950" lvl="1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Providing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means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b="1" dirty="0" err="1" smtClean="0"/>
              <a:t>test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existing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devices</a:t>
            </a:r>
            <a:r>
              <a:rPr lang="de-DE" sz="1800" b="1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b="1" dirty="0" err="1" smtClean="0"/>
              <a:t>simulate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behaviour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b="1" dirty="0" err="1" smtClean="0"/>
              <a:t>emerging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waveforms</a:t>
            </a:r>
            <a:endParaRPr lang="de-DE" sz="1800" b="1" dirty="0" smtClean="0"/>
          </a:p>
          <a:p>
            <a:pPr marL="742950" lvl="1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Bring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results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b="1" dirty="0" smtClean="0"/>
              <a:t>European </a:t>
            </a:r>
            <a:r>
              <a:rPr lang="de-DE" sz="1800" b="1" dirty="0" err="1" smtClean="0"/>
              <a:t>standardization</a:t>
            </a:r>
            <a:r>
              <a:rPr lang="de-DE" sz="1800" dirty="0" smtClean="0"/>
              <a:t> </a:t>
            </a:r>
            <a:r>
              <a:rPr lang="de-DE" sz="1800" b="1" dirty="0" err="1" smtClean="0"/>
              <a:t>bodies</a:t>
            </a:r>
            <a:endParaRPr lang="de-DE" sz="1800" b="1" dirty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1800" b="1" dirty="0" smtClean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r>
              <a:rPr lang="de-DE" sz="1800" b="1" dirty="0" smtClean="0"/>
              <a:t>Project </a:t>
            </a:r>
            <a:r>
              <a:rPr lang="de-DE" sz="1800" b="1" dirty="0" err="1" smtClean="0"/>
              <a:t>facts</a:t>
            </a:r>
            <a:r>
              <a:rPr lang="de-DE" sz="1800" b="1" dirty="0" smtClean="0"/>
              <a:t> </a:t>
            </a:r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12 </a:t>
            </a:r>
            <a:r>
              <a:rPr lang="de-DE" sz="1800" dirty="0" err="1" smtClean="0"/>
              <a:t>funded</a:t>
            </a:r>
            <a:r>
              <a:rPr lang="de-DE" sz="1800" dirty="0" smtClean="0"/>
              <a:t> </a:t>
            </a:r>
            <a:r>
              <a:rPr lang="de-DE" sz="1800" dirty="0" err="1" smtClean="0"/>
              <a:t>project</a:t>
            </a:r>
            <a:r>
              <a:rPr lang="de-DE" sz="1800" dirty="0" smtClean="0"/>
              <a:t> </a:t>
            </a:r>
            <a:r>
              <a:rPr lang="de-DE" sz="1800" dirty="0" err="1" smtClean="0"/>
              <a:t>partners</a:t>
            </a:r>
            <a:r>
              <a:rPr lang="de-DE" sz="1800" dirty="0" smtClean="0"/>
              <a:t> </a:t>
            </a:r>
            <a:r>
              <a:rPr lang="de-DE" sz="1800" dirty="0" err="1" smtClean="0"/>
              <a:t>from</a:t>
            </a:r>
            <a:r>
              <a:rPr lang="de-DE" sz="1800" dirty="0" smtClean="0"/>
              <a:t> 3 countries (</a:t>
            </a:r>
            <a:r>
              <a:rPr lang="de-DE" sz="1800" dirty="0" err="1" smtClean="0"/>
              <a:t>Finland</a:t>
            </a:r>
            <a:r>
              <a:rPr lang="de-DE" sz="1800" dirty="0" smtClean="0"/>
              <a:t>, Germany, </a:t>
            </a:r>
            <a:r>
              <a:rPr lang="de-DE" sz="1800" dirty="0"/>
              <a:t>Spain), 3 </a:t>
            </a:r>
            <a:r>
              <a:rPr lang="de-DE" sz="1800" dirty="0" err="1"/>
              <a:t>external</a:t>
            </a:r>
            <a:r>
              <a:rPr lang="de-DE" sz="1800" dirty="0"/>
              <a:t> </a:t>
            </a:r>
            <a:r>
              <a:rPr lang="de-DE" sz="1800" dirty="0" err="1"/>
              <a:t>advisors</a:t>
            </a:r>
            <a:endParaRPr lang="de-DE" sz="1800" dirty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Planned</a:t>
            </a:r>
            <a:r>
              <a:rPr lang="de-DE" sz="1800" dirty="0" smtClean="0"/>
              <a:t> </a:t>
            </a:r>
            <a:r>
              <a:rPr lang="de-DE" sz="1800" dirty="0" err="1" smtClean="0"/>
              <a:t>budget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~3.3 </a:t>
            </a:r>
            <a:r>
              <a:rPr lang="de-DE" sz="1800" dirty="0" err="1" smtClean="0"/>
              <a:t>million</a:t>
            </a:r>
            <a:r>
              <a:rPr lang="de-DE" sz="1800" dirty="0" smtClean="0"/>
              <a:t> Euros</a:t>
            </a:r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Planned</a:t>
            </a:r>
            <a:r>
              <a:rPr lang="de-DE" sz="1800" dirty="0" smtClean="0"/>
              <a:t> </a:t>
            </a:r>
            <a:r>
              <a:rPr lang="de-DE" sz="1800" dirty="0" err="1" smtClean="0"/>
              <a:t>effort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~28 </a:t>
            </a:r>
            <a:r>
              <a:rPr lang="de-DE" sz="1800" dirty="0" err="1" smtClean="0"/>
              <a:t>person</a:t>
            </a:r>
            <a:r>
              <a:rPr lang="de-DE" sz="1800" dirty="0" smtClean="0"/>
              <a:t> </a:t>
            </a:r>
            <a:r>
              <a:rPr lang="de-DE" sz="1800" dirty="0" err="1" smtClean="0"/>
              <a:t>years</a:t>
            </a:r>
            <a:endParaRPr lang="de-DE" sz="1800" dirty="0" smtClean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Project </a:t>
            </a:r>
            <a:r>
              <a:rPr lang="de-DE" sz="1800" dirty="0" err="1" smtClean="0"/>
              <a:t>start</a:t>
            </a:r>
            <a:r>
              <a:rPr lang="de-DE" sz="1800" dirty="0" smtClean="0"/>
              <a:t> 1/2016</a:t>
            </a:r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Project </a:t>
            </a:r>
            <a:r>
              <a:rPr lang="de-DE" sz="1800" dirty="0" err="1" smtClean="0"/>
              <a:t>duration</a:t>
            </a:r>
            <a:r>
              <a:rPr lang="de-DE" sz="1800" dirty="0"/>
              <a:t> </a:t>
            </a:r>
            <a:r>
              <a:rPr lang="de-DE" sz="1800" dirty="0" smtClean="0"/>
              <a:t>33 </a:t>
            </a:r>
            <a:r>
              <a:rPr lang="de-DE" sz="1800" dirty="0" err="1" smtClean="0"/>
              <a:t>months</a:t>
            </a:r>
            <a:endParaRPr lang="de-DE" sz="1800" dirty="0" smtClean="0"/>
          </a:p>
          <a:p>
            <a:pPr marL="742950" lvl="1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endParaRPr lang="de-DE" sz="1800" dirty="0" smtClean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51920" y="6623774"/>
            <a:ext cx="43742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Frank Burkhardt, </a:t>
            </a:r>
            <a:r>
              <a:rPr lang="en-GB" sz="1100" dirty="0" err="1" smtClean="0"/>
              <a:t>Fraunhofer</a:t>
            </a:r>
            <a:r>
              <a:rPr lang="en-GB" sz="1100" dirty="0" smtClean="0"/>
              <a:t> IIS, frank.burkhardt@iis.fraunhofer.de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9791060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Background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187624" y="1268760"/>
            <a:ext cx="741682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63"/>
              </a:spcAft>
              <a:buClr>
                <a:schemeClr val="tx2"/>
              </a:buClr>
              <a:defRPr/>
            </a:pPr>
            <a:r>
              <a:rPr lang="de-DE" sz="2000" b="1" u="sng" dirty="0" smtClean="0"/>
              <a:t>Industrial Partners</a:t>
            </a:r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2000" b="1" dirty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2000" b="1" dirty="0" smtClean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2000" b="1" dirty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2000" b="1" dirty="0" smtClean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2000" b="1" dirty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800" b="1" dirty="0" smtClean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r>
              <a:rPr lang="de-DE" sz="2000" b="1" u="sng" dirty="0" smtClean="0"/>
              <a:t>Scientific Partners</a:t>
            </a:r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2000" b="1" dirty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2000" b="1" dirty="0" smtClean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b="1" dirty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r>
              <a:rPr lang="de-DE" sz="2000" b="1" u="sng" dirty="0" smtClean="0"/>
              <a:t>Advisory Partners</a:t>
            </a:r>
            <a:endParaRPr lang="de-DE" sz="2000" b="1" u="sng" dirty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1800" dirty="0" smtClean="0"/>
          </a:p>
          <a:p>
            <a:pPr marL="742950" lvl="1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endParaRPr lang="de-DE" sz="1800" dirty="0" smtClean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51920" y="6623774"/>
            <a:ext cx="43742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Frank Burkhardt, </a:t>
            </a:r>
            <a:r>
              <a:rPr lang="en-GB" sz="1100" dirty="0" err="1" smtClean="0"/>
              <a:t>Fraunhofer</a:t>
            </a:r>
            <a:r>
              <a:rPr lang="en-GB" sz="1100" dirty="0" smtClean="0"/>
              <a:t> IIS, frank.burkhardt@iis.fraunhofer.de</a:t>
            </a:r>
            <a:endParaRPr lang="en-GB" sz="11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753384"/>
            <a:ext cx="4047972" cy="54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239150"/>
            <a:ext cx="1634328" cy="446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595" y="1646329"/>
            <a:ext cx="1096609" cy="51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052" y="4234680"/>
            <a:ext cx="2169912" cy="453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00222"/>
            <a:ext cx="892927" cy="600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506" y="2328800"/>
            <a:ext cx="2408079" cy="54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524" y="1665807"/>
            <a:ext cx="1957740" cy="539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374588"/>
            <a:ext cx="1982817" cy="47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991" y="2318554"/>
            <a:ext cx="1871473" cy="60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817" y="1772816"/>
            <a:ext cx="1562055" cy="458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n 18" descr="http://www.ubitech.eu/ubitech_projects/LinkedDesign/trimek.png"/>
          <p:cNvPicPr/>
          <p:nvPr/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765" y="3080202"/>
            <a:ext cx="1988440" cy="504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n 8" descr="http://www.americanbankingnews.com/logos/sqs-software-quality-systems-ag-logo.jpg"/>
          <p:cNvPicPr/>
          <p:nvPr/>
        </p:nvPicPr>
        <p:blipFill>
          <a:blip r:embed="rId14" r:link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421" y="3045144"/>
            <a:ext cx="600566" cy="599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790470"/>
            <a:ext cx="19621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733256"/>
            <a:ext cx="2232248" cy="587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967" y="5906030"/>
            <a:ext cx="2699249" cy="264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81168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Background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475656" y="1251332"/>
            <a:ext cx="7416824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63"/>
              </a:spcAft>
              <a:buClr>
                <a:schemeClr val="tx2"/>
              </a:buClr>
              <a:defRPr/>
            </a:pPr>
            <a:r>
              <a:rPr lang="de-DE" sz="1800" b="1" dirty="0" err="1" smtClean="0"/>
              <a:t>ReICOvAir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is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funded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by</a:t>
            </a:r>
            <a:r>
              <a:rPr lang="de-DE" sz="1800" b="1" dirty="0" smtClean="0"/>
              <a:t>:</a:t>
            </a:r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1800" b="1" dirty="0" smtClean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1800" b="1" dirty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1800" b="1" dirty="0" smtClean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r>
              <a:rPr lang="de-DE" sz="1800" b="1" dirty="0" smtClean="0"/>
              <a:t>Webpages: </a:t>
            </a:r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r>
              <a:rPr lang="de-DE" sz="1800" b="1" dirty="0" smtClean="0">
                <a:hlinkClick r:id="rId2"/>
              </a:rPr>
              <a:t>https</a:t>
            </a:r>
            <a:r>
              <a:rPr lang="de-DE" sz="1800" b="1" dirty="0">
                <a:hlinkClick r:id="rId2"/>
              </a:rPr>
              <a:t>://</a:t>
            </a:r>
            <a:r>
              <a:rPr lang="de-DE" sz="1800" b="1" dirty="0" smtClean="0">
                <a:hlinkClick r:id="rId2"/>
              </a:rPr>
              <a:t>www.celticplus.eu/project-reicovair/</a:t>
            </a:r>
            <a:r>
              <a:rPr lang="de-DE" sz="1800" b="1" dirty="0"/>
              <a:t> </a:t>
            </a:r>
            <a:r>
              <a:rPr lang="de-DE" sz="1800" b="1" dirty="0" smtClean="0">
                <a:hlinkClick r:id="rId3"/>
              </a:rPr>
              <a:t>https://www.iis.fraunhofer.de/en/ff/kom/proj/reicovair.html</a:t>
            </a:r>
            <a:endParaRPr lang="de-DE" sz="1800" b="1" dirty="0" smtClean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1800" dirty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51920" y="6623774"/>
            <a:ext cx="43742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Frank Burkhardt, </a:t>
            </a:r>
            <a:r>
              <a:rPr lang="en-GB" sz="1100" dirty="0" err="1" smtClean="0"/>
              <a:t>Fraunhofer</a:t>
            </a:r>
            <a:r>
              <a:rPr lang="en-GB" sz="1100" dirty="0" smtClean="0"/>
              <a:t> IIS, frank.burkhardt@iis.fraunhofer.de</a:t>
            </a:r>
            <a:endParaRPr lang="en-GB" sz="1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355" y="1736010"/>
            <a:ext cx="1931026" cy="668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00808"/>
            <a:ext cx="15906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732" y="1718345"/>
            <a:ext cx="25527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10373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Project Setup Timeline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3" name="Rectangle 2"/>
          <p:cNvSpPr/>
          <p:nvPr/>
        </p:nvSpPr>
        <p:spPr>
          <a:xfrm>
            <a:off x="3851920" y="6623774"/>
            <a:ext cx="43742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Frank Burkhardt, </a:t>
            </a:r>
            <a:r>
              <a:rPr lang="en-GB" sz="1100" dirty="0" err="1" smtClean="0"/>
              <a:t>Fraunhofer</a:t>
            </a:r>
            <a:r>
              <a:rPr lang="en-GB" sz="1100" dirty="0" smtClean="0"/>
              <a:t> IIS, frank.burkhardt@iis.fraunhofer.de</a:t>
            </a:r>
            <a:endParaRPr lang="en-GB" sz="110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777288"/>
              </p:ext>
            </p:extLst>
          </p:nvPr>
        </p:nvGraphicFramePr>
        <p:xfrm>
          <a:off x="1403648" y="1484784"/>
          <a:ext cx="748883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918"/>
                <a:gridCol w="5579914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March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Idea</a:t>
                      </a:r>
                      <a:endParaRPr lang="de-D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May 2014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/>
                        <a:t>1st </a:t>
                      </a:r>
                      <a:r>
                        <a:rPr lang="de-DE" sz="1800" b="1" dirty="0" err="1" smtClean="0"/>
                        <a:t>Contact</a:t>
                      </a:r>
                      <a:r>
                        <a:rPr lang="de-DE" sz="1800" b="1" baseline="0" dirty="0" smtClean="0"/>
                        <a:t> </a:t>
                      </a:r>
                      <a:r>
                        <a:rPr lang="de-DE" sz="1800" b="1" baseline="0" dirty="0" err="1" smtClean="0"/>
                        <a:t>with</a:t>
                      </a:r>
                      <a:r>
                        <a:rPr lang="de-DE" sz="1800" b="1" baseline="0" dirty="0" smtClean="0"/>
                        <a:t> </a:t>
                      </a:r>
                      <a:r>
                        <a:rPr lang="de-DE" sz="1800" b="1" baseline="0" dirty="0" err="1" smtClean="0"/>
                        <a:t>Celtic</a:t>
                      </a:r>
                      <a:r>
                        <a:rPr lang="de-DE" sz="1800" b="1" baseline="0" dirty="0" smtClean="0"/>
                        <a:t> </a:t>
                      </a:r>
                      <a:r>
                        <a:rPr lang="de-DE" sz="1800" b="1" baseline="0" dirty="0" err="1" smtClean="0"/>
                        <a:t>office</a:t>
                      </a:r>
                      <a:endParaRPr lang="de-DE" sz="18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August 2014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/>
                        <a:t>1st </a:t>
                      </a:r>
                      <a:r>
                        <a:rPr lang="de-DE" sz="1800" b="1" dirty="0" err="1" smtClean="0"/>
                        <a:t>Contact</a:t>
                      </a:r>
                      <a:r>
                        <a:rPr lang="de-DE" sz="1800" b="1" baseline="0" dirty="0" smtClean="0"/>
                        <a:t> </a:t>
                      </a:r>
                      <a:r>
                        <a:rPr lang="de-DE" sz="1800" b="1" baseline="0" dirty="0" err="1" smtClean="0"/>
                        <a:t>with</a:t>
                      </a:r>
                      <a:r>
                        <a:rPr lang="de-DE" sz="1800" b="1" baseline="0" dirty="0" smtClean="0"/>
                        <a:t> PA</a:t>
                      </a:r>
                      <a:endParaRPr lang="de-DE" sz="18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Until</a:t>
                      </a:r>
                      <a:r>
                        <a:rPr lang="de-DE" dirty="0" smtClean="0"/>
                        <a:t> April</a:t>
                      </a:r>
                      <a:r>
                        <a:rPr lang="de-DE" baseline="0" dirty="0" smtClean="0"/>
                        <a:t>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Initial </a:t>
                      </a:r>
                      <a:r>
                        <a:rPr lang="de-DE" dirty="0" err="1" smtClean="0"/>
                        <a:t>search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for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partners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June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Submission </a:t>
                      </a:r>
                      <a:r>
                        <a:rPr lang="de-DE" sz="1800" dirty="0" err="1" smtClean="0"/>
                        <a:t>to</a:t>
                      </a:r>
                      <a:r>
                        <a:rPr lang="de-DE" sz="1800" dirty="0" smtClean="0"/>
                        <a:t> </a:t>
                      </a:r>
                      <a:r>
                        <a:rPr lang="de-DE" sz="1800" dirty="0" err="1" smtClean="0"/>
                        <a:t>Celtic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June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err="1" smtClean="0"/>
                        <a:t>Approval</a:t>
                      </a:r>
                      <a:r>
                        <a:rPr lang="de-DE" sz="1800" dirty="0" smtClean="0"/>
                        <a:t> </a:t>
                      </a:r>
                      <a:r>
                        <a:rPr lang="de-DE" sz="1800" dirty="0" err="1" smtClean="0"/>
                        <a:t>by</a:t>
                      </a:r>
                      <a:r>
                        <a:rPr lang="de-DE" sz="1800" dirty="0" smtClean="0"/>
                        <a:t> </a:t>
                      </a:r>
                      <a:r>
                        <a:rPr lang="de-DE" sz="1800" dirty="0" err="1" smtClean="0"/>
                        <a:t>Celtic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Summer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Submission </a:t>
                      </a:r>
                      <a:r>
                        <a:rPr lang="de-DE" sz="1800" dirty="0" err="1" smtClean="0"/>
                        <a:t>of</a:t>
                      </a:r>
                      <a:r>
                        <a:rPr lang="de-DE" sz="1800" dirty="0" smtClean="0"/>
                        <a:t> national </a:t>
                      </a:r>
                      <a:r>
                        <a:rPr lang="de-DE" sz="1800" dirty="0" err="1" smtClean="0"/>
                        <a:t>proposals</a:t>
                      </a:r>
                      <a:r>
                        <a:rPr lang="de-DE" sz="1800" dirty="0" smtClean="0"/>
                        <a:t> (</a:t>
                      </a:r>
                      <a:r>
                        <a:rPr lang="de-DE" sz="1800" dirty="0" err="1" smtClean="0"/>
                        <a:t>Finland</a:t>
                      </a:r>
                      <a:r>
                        <a:rPr lang="de-DE" sz="1800" dirty="0" smtClean="0"/>
                        <a:t>/Germany)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November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German </a:t>
                      </a:r>
                      <a:r>
                        <a:rPr lang="de-DE" sz="1800" dirty="0" err="1" smtClean="0"/>
                        <a:t>and</a:t>
                      </a:r>
                      <a:r>
                        <a:rPr lang="de-DE" sz="1800" dirty="0" smtClean="0"/>
                        <a:t> </a:t>
                      </a:r>
                      <a:r>
                        <a:rPr lang="de-DE" sz="1800" dirty="0" err="1" smtClean="0"/>
                        <a:t>Finnish</a:t>
                      </a:r>
                      <a:r>
                        <a:rPr lang="de-DE" sz="1800" dirty="0" smtClean="0"/>
                        <a:t> </a:t>
                      </a:r>
                      <a:r>
                        <a:rPr lang="de-DE" sz="1800" dirty="0" err="1" smtClean="0"/>
                        <a:t>funding</a:t>
                      </a:r>
                      <a:r>
                        <a:rPr lang="de-DE" sz="1800" dirty="0" smtClean="0"/>
                        <a:t> </a:t>
                      </a:r>
                      <a:r>
                        <a:rPr lang="de-DE" sz="1800" dirty="0" err="1" smtClean="0"/>
                        <a:t>decisions</a:t>
                      </a:r>
                      <a:endParaRPr lang="de-DE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b="0" dirty="0" err="1" smtClean="0"/>
                        <a:t>January</a:t>
                      </a:r>
                      <a:r>
                        <a:rPr lang="de-DE" sz="1800" b="0" dirty="0" smtClean="0"/>
                        <a:t> 2016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dirty="0" smtClean="0"/>
                        <a:t>Start </a:t>
                      </a:r>
                      <a:r>
                        <a:rPr lang="de-DE" sz="1800" b="0" dirty="0" err="1" smtClean="0"/>
                        <a:t>of</a:t>
                      </a:r>
                      <a:r>
                        <a:rPr lang="de-DE" sz="1800" b="0" dirty="0" smtClean="0"/>
                        <a:t> </a:t>
                      </a:r>
                      <a:r>
                        <a:rPr lang="de-DE" sz="1800" b="0" dirty="0" err="1" smtClean="0"/>
                        <a:t>project</a:t>
                      </a:r>
                      <a:r>
                        <a:rPr lang="de-DE" sz="1800" b="0" dirty="0" smtClean="0"/>
                        <a:t> </a:t>
                      </a:r>
                      <a:r>
                        <a:rPr lang="de-DE" sz="1800" b="0" dirty="0" err="1" smtClean="0"/>
                        <a:t>work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b="0" dirty="0" smtClean="0"/>
                        <a:t>June 2016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dirty="0" smtClean="0"/>
                        <a:t>Submission </a:t>
                      </a:r>
                      <a:r>
                        <a:rPr lang="de-DE" sz="1800" b="0" dirty="0" err="1" smtClean="0"/>
                        <a:t>of</a:t>
                      </a:r>
                      <a:r>
                        <a:rPr lang="de-DE" sz="1800" b="0" dirty="0" smtClean="0"/>
                        <a:t> </a:t>
                      </a:r>
                      <a:r>
                        <a:rPr lang="de-DE" sz="1800" b="0" dirty="0" err="1" smtClean="0"/>
                        <a:t>Spanish</a:t>
                      </a:r>
                      <a:r>
                        <a:rPr lang="de-DE" sz="1800" b="0" dirty="0" smtClean="0"/>
                        <a:t> national </a:t>
                      </a:r>
                      <a:r>
                        <a:rPr lang="de-DE" sz="1800" b="0" dirty="0" err="1" smtClean="0"/>
                        <a:t>proposal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b="0" dirty="0" err="1" smtClean="0"/>
                        <a:t>October</a:t>
                      </a:r>
                      <a:r>
                        <a:rPr lang="de-DE" sz="1800" b="0" dirty="0" smtClean="0"/>
                        <a:t> 2016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err="1" smtClean="0"/>
                        <a:t>Spanish</a:t>
                      </a:r>
                      <a:r>
                        <a:rPr lang="de-DE" sz="1800" b="0" dirty="0" smtClean="0"/>
                        <a:t> </a:t>
                      </a:r>
                      <a:r>
                        <a:rPr lang="de-DE" sz="1800" b="0" dirty="0" err="1" smtClean="0"/>
                        <a:t>funding</a:t>
                      </a:r>
                      <a:r>
                        <a:rPr lang="de-DE" sz="1800" b="0" dirty="0" smtClean="0"/>
                        <a:t> </a:t>
                      </a:r>
                      <a:r>
                        <a:rPr lang="de-DE" sz="1800" b="0" dirty="0" err="1" smtClean="0"/>
                        <a:t>decision</a:t>
                      </a:r>
                      <a:endParaRPr lang="de-DE" sz="18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b="0" dirty="0" err="1" smtClean="0"/>
                        <a:t>February</a:t>
                      </a:r>
                      <a:r>
                        <a:rPr lang="de-DE" sz="1800" b="0" dirty="0" smtClean="0"/>
                        <a:t> 2017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err="1" smtClean="0"/>
                        <a:t>Joining</a:t>
                      </a:r>
                      <a:r>
                        <a:rPr lang="de-DE" sz="1800" b="0" dirty="0" smtClean="0"/>
                        <a:t> </a:t>
                      </a:r>
                      <a:r>
                        <a:rPr lang="de-DE" sz="1800" b="0" dirty="0" err="1" smtClean="0"/>
                        <a:t>of</a:t>
                      </a:r>
                      <a:r>
                        <a:rPr lang="de-DE" sz="1800" b="0" dirty="0" smtClean="0"/>
                        <a:t> </a:t>
                      </a:r>
                      <a:r>
                        <a:rPr lang="de-DE" sz="1800" b="0" dirty="0" err="1" smtClean="0"/>
                        <a:t>Spanish</a:t>
                      </a:r>
                      <a:r>
                        <a:rPr lang="de-DE" sz="1800" b="0" dirty="0" smtClean="0"/>
                        <a:t> </a:t>
                      </a:r>
                      <a:r>
                        <a:rPr lang="de-DE" sz="1800" b="0" dirty="0" err="1" smtClean="0"/>
                        <a:t>project</a:t>
                      </a:r>
                      <a:r>
                        <a:rPr lang="de-DE" sz="1800" b="0" dirty="0" smtClean="0"/>
                        <a:t> </a:t>
                      </a:r>
                      <a:r>
                        <a:rPr lang="de-DE" sz="1800" b="0" dirty="0" err="1" smtClean="0"/>
                        <a:t>partners</a:t>
                      </a:r>
                      <a:r>
                        <a:rPr lang="de-DE" sz="1800" b="0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4258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Celtic</a:t>
            </a:r>
            <a:r>
              <a:rPr lang="de-DE" dirty="0" smtClean="0"/>
              <a:t> Plus Office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691680" y="1541398"/>
            <a:ext cx="6840760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63"/>
              </a:spcAft>
              <a:buClr>
                <a:schemeClr val="tx2"/>
              </a:buClr>
              <a:defRPr/>
            </a:pPr>
            <a:r>
              <a:rPr lang="de-DE" sz="1800" b="1" dirty="0" err="1" smtClean="0"/>
              <a:t>They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help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you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with</a:t>
            </a:r>
            <a:endParaRPr lang="de-DE" sz="1800" b="1" dirty="0" smtClean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Is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 smtClean="0"/>
              <a:t>idea</a:t>
            </a:r>
            <a:r>
              <a:rPr lang="de-DE" sz="1800" dirty="0" smtClean="0"/>
              <a:t> </a:t>
            </a:r>
            <a:r>
              <a:rPr lang="de-DE" sz="1800" dirty="0" err="1" smtClean="0"/>
              <a:t>is</a:t>
            </a:r>
            <a:r>
              <a:rPr lang="de-DE" sz="1800" dirty="0" smtClean="0"/>
              <a:t> </a:t>
            </a:r>
            <a:r>
              <a:rPr lang="de-DE" sz="1800" dirty="0" err="1" smtClean="0"/>
              <a:t>compatible</a:t>
            </a:r>
            <a:r>
              <a:rPr lang="de-DE" sz="1800" dirty="0" smtClean="0"/>
              <a:t> </a:t>
            </a:r>
            <a:r>
              <a:rPr lang="de-DE" sz="1800" dirty="0" err="1" smtClean="0"/>
              <a:t>with</a:t>
            </a:r>
            <a:r>
              <a:rPr lang="de-DE" sz="1800" dirty="0" smtClean="0"/>
              <a:t> </a:t>
            </a:r>
            <a:r>
              <a:rPr lang="de-DE" sz="1800" dirty="0" err="1" smtClean="0"/>
              <a:t>Celtic</a:t>
            </a:r>
            <a:r>
              <a:rPr lang="de-DE" sz="1800" dirty="0" smtClean="0"/>
              <a:t> Plus</a:t>
            </a:r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funding</a:t>
            </a:r>
            <a:r>
              <a:rPr lang="de-DE" sz="1800" dirty="0" smtClean="0"/>
              <a:t> </a:t>
            </a:r>
            <a:r>
              <a:rPr lang="de-DE" sz="1800" dirty="0" err="1" smtClean="0"/>
              <a:t>conditions</a:t>
            </a:r>
            <a:endParaRPr lang="de-DE" sz="1800" dirty="0" smtClean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Which</a:t>
            </a:r>
            <a:r>
              <a:rPr lang="de-DE" sz="1800" dirty="0" smtClean="0"/>
              <a:t> countries </a:t>
            </a:r>
            <a:r>
              <a:rPr lang="de-DE" sz="1800" dirty="0" err="1" smtClean="0"/>
              <a:t>are</a:t>
            </a:r>
            <a:r>
              <a:rPr lang="de-DE" sz="1800" dirty="0" smtClean="0"/>
              <a:t> </a:t>
            </a:r>
            <a:r>
              <a:rPr lang="de-DE" sz="1800" dirty="0" err="1" smtClean="0"/>
              <a:t>likely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provide</a:t>
            </a:r>
            <a:r>
              <a:rPr lang="de-DE" sz="1800" dirty="0" smtClean="0"/>
              <a:t> </a:t>
            </a:r>
            <a:r>
              <a:rPr lang="de-DE" sz="1800" dirty="0" err="1" smtClean="0"/>
              <a:t>funding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project</a:t>
            </a:r>
            <a:endParaRPr lang="de-DE" sz="1800" dirty="0" smtClean="0"/>
          </a:p>
          <a:p>
            <a:pPr marL="742950" lvl="1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This </a:t>
            </a:r>
            <a:r>
              <a:rPr lang="de-DE" sz="1800" dirty="0" err="1" smtClean="0"/>
              <a:t>changes</a:t>
            </a:r>
            <a:r>
              <a:rPr lang="de-DE" sz="1800" dirty="0" smtClean="0"/>
              <a:t> </a:t>
            </a:r>
            <a:r>
              <a:rPr lang="de-DE" sz="1800" dirty="0" err="1" smtClean="0"/>
              <a:t>over</a:t>
            </a:r>
            <a:r>
              <a:rPr lang="de-DE" sz="1800" dirty="0" smtClean="0"/>
              <a:t> time</a:t>
            </a:r>
          </a:p>
          <a:p>
            <a:pPr marL="742950" lvl="1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b="1" dirty="0" smtClean="0"/>
              <a:t>Take care </a:t>
            </a:r>
            <a:r>
              <a:rPr lang="de-DE" sz="1800" b="1" dirty="0" err="1" smtClean="0"/>
              <a:t>that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most</a:t>
            </a:r>
            <a:r>
              <a:rPr lang="de-DE" sz="1800" b="1" dirty="0" smtClean="0"/>
              <a:t> countries do not </a:t>
            </a:r>
            <a:r>
              <a:rPr lang="de-DE" sz="1800" b="1" dirty="0" err="1" smtClean="0"/>
              <a:t>provide</a:t>
            </a:r>
            <a:r>
              <a:rPr lang="de-DE" sz="1800" b="1" dirty="0" smtClean="0"/>
              <a:t> a </a:t>
            </a:r>
            <a:r>
              <a:rPr lang="de-DE" sz="1800" b="1" dirty="0" err="1" smtClean="0"/>
              <a:t>dedicated</a:t>
            </a:r>
            <a:r>
              <a:rPr lang="de-DE" sz="1800" b="1" dirty="0" smtClean="0"/>
              <a:t>  </a:t>
            </a:r>
            <a:r>
              <a:rPr lang="de-DE" sz="1800" b="1" dirty="0" err="1" smtClean="0"/>
              <a:t>budget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for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Celtic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projects</a:t>
            </a:r>
            <a:r>
              <a:rPr lang="de-DE" sz="1800" b="1" dirty="0" smtClean="0"/>
              <a:t>(!)</a:t>
            </a:r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Provide</a:t>
            </a:r>
            <a:r>
              <a:rPr lang="de-DE" sz="1800" dirty="0" smtClean="0"/>
              <a:t> </a:t>
            </a:r>
            <a:r>
              <a:rPr lang="de-DE" sz="1800" dirty="0" err="1" smtClean="0"/>
              <a:t>contacts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Public </a:t>
            </a:r>
            <a:r>
              <a:rPr lang="de-DE" sz="1800" dirty="0" err="1" smtClean="0"/>
              <a:t>Authorities</a:t>
            </a:r>
            <a:endParaRPr lang="de-DE" sz="1800" dirty="0" smtClean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C</a:t>
            </a:r>
            <a:r>
              <a:rPr lang="de-DE" sz="1800" dirty="0" smtClean="0"/>
              <a:t>an </a:t>
            </a:r>
            <a:r>
              <a:rPr lang="de-DE" sz="1800" dirty="0" err="1" smtClean="0"/>
              <a:t>provide</a:t>
            </a:r>
            <a:r>
              <a:rPr lang="de-DE" sz="1800" dirty="0" smtClean="0"/>
              <a:t> </a:t>
            </a:r>
            <a:r>
              <a:rPr lang="de-DE" sz="1800" dirty="0" err="1" smtClean="0"/>
              <a:t>contacts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potential </a:t>
            </a:r>
            <a:r>
              <a:rPr lang="de-DE" sz="1800" dirty="0" err="1" smtClean="0"/>
              <a:t>partners</a:t>
            </a:r>
            <a:endParaRPr lang="de-DE" sz="1800" dirty="0" smtClean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Provide</a:t>
            </a:r>
            <a:r>
              <a:rPr lang="de-DE" sz="1800" dirty="0" smtClean="0"/>
              <a:t> </a:t>
            </a:r>
            <a:r>
              <a:rPr lang="de-DE" sz="1800" dirty="0" err="1" smtClean="0"/>
              <a:t>forums</a:t>
            </a:r>
            <a:r>
              <a:rPr lang="de-DE" sz="1800" dirty="0" smtClean="0"/>
              <a:t> </a:t>
            </a:r>
            <a:r>
              <a:rPr lang="de-DE" sz="1800" dirty="0" err="1" smtClean="0"/>
              <a:t>where</a:t>
            </a:r>
            <a:r>
              <a:rPr lang="de-DE" sz="1800" dirty="0" smtClean="0"/>
              <a:t> </a:t>
            </a:r>
            <a:r>
              <a:rPr lang="de-DE" sz="1800" dirty="0" err="1" smtClean="0"/>
              <a:t>you</a:t>
            </a:r>
            <a:r>
              <a:rPr lang="de-DE" sz="1800" dirty="0" smtClean="0"/>
              <a:t> </a:t>
            </a:r>
            <a:r>
              <a:rPr lang="de-DE" sz="1800" dirty="0" err="1" smtClean="0"/>
              <a:t>can</a:t>
            </a:r>
            <a:r>
              <a:rPr lang="de-DE" sz="1800" dirty="0" smtClean="0"/>
              <a:t> </a:t>
            </a:r>
            <a:r>
              <a:rPr lang="de-DE" sz="1800" dirty="0" err="1" smtClean="0"/>
              <a:t>try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find </a:t>
            </a:r>
            <a:r>
              <a:rPr lang="de-DE" sz="1800" dirty="0" err="1" smtClean="0"/>
              <a:t>partners</a:t>
            </a:r>
            <a:endParaRPr lang="de-DE" sz="1800" dirty="0" smtClean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endParaRPr lang="de-DE" sz="1800" dirty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endParaRPr lang="de-DE" sz="1800" dirty="0" smtClean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endParaRPr lang="de-DE" sz="1800" dirty="0"/>
          </a:p>
        </p:txBody>
      </p:sp>
      <p:sp>
        <p:nvSpPr>
          <p:cNvPr id="3" name="Rectangle 2"/>
          <p:cNvSpPr/>
          <p:nvPr/>
        </p:nvSpPr>
        <p:spPr>
          <a:xfrm>
            <a:off x="3851920" y="6623774"/>
            <a:ext cx="43742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Frank Burkhardt, </a:t>
            </a:r>
            <a:r>
              <a:rPr lang="en-GB" sz="1100" dirty="0" err="1" smtClean="0"/>
              <a:t>Fraunhofer</a:t>
            </a:r>
            <a:r>
              <a:rPr lang="en-GB" sz="1100" dirty="0" smtClean="0"/>
              <a:t> IIS, frank.burkhardt@iis.fraunhofer.de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182656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Public </a:t>
            </a:r>
            <a:r>
              <a:rPr lang="de-DE" dirty="0" err="1" smtClean="0"/>
              <a:t>Authorities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3" name="Rectangle 2"/>
          <p:cNvSpPr/>
          <p:nvPr/>
        </p:nvSpPr>
        <p:spPr>
          <a:xfrm>
            <a:off x="3851920" y="6623774"/>
            <a:ext cx="43742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Frank Burkhardt, </a:t>
            </a:r>
            <a:r>
              <a:rPr lang="en-GB" sz="1100" dirty="0" err="1" smtClean="0"/>
              <a:t>Fraunhofer</a:t>
            </a:r>
            <a:r>
              <a:rPr lang="en-GB" sz="1100" dirty="0" smtClean="0"/>
              <a:t> IIS, frank.burkhardt@iis.fraunhofer.de</a:t>
            </a:r>
            <a:endParaRPr lang="en-GB" sz="1100" dirty="0"/>
          </a:p>
        </p:txBody>
      </p:sp>
      <p:sp>
        <p:nvSpPr>
          <p:cNvPr id="6" name="TextBox 4"/>
          <p:cNvSpPr txBox="1"/>
          <p:nvPr/>
        </p:nvSpPr>
        <p:spPr>
          <a:xfrm>
            <a:off x="1691680" y="1268760"/>
            <a:ext cx="6840760" cy="635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63"/>
              </a:spcAft>
              <a:buClr>
                <a:schemeClr val="tx2"/>
              </a:buClr>
              <a:defRPr/>
            </a:pPr>
            <a:r>
              <a:rPr lang="de-DE" sz="1800" b="1" dirty="0" err="1" smtClean="0"/>
              <a:t>They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help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you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with</a:t>
            </a:r>
            <a:endParaRPr lang="de-DE" sz="1800" dirty="0" smtClean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Is</a:t>
            </a:r>
            <a:r>
              <a:rPr lang="de-DE" sz="1800" dirty="0" smtClean="0"/>
              <a:t> </a:t>
            </a:r>
            <a:r>
              <a:rPr lang="de-DE" sz="1800" dirty="0" err="1" smtClean="0"/>
              <a:t>there</a:t>
            </a:r>
            <a:r>
              <a:rPr lang="de-DE" sz="1800" dirty="0" smtClean="0"/>
              <a:t> a </a:t>
            </a:r>
            <a:r>
              <a:rPr lang="de-DE" sz="1800" dirty="0" err="1" smtClean="0"/>
              <a:t>chance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funding</a:t>
            </a:r>
            <a:r>
              <a:rPr lang="de-DE" sz="1800" dirty="0" smtClean="0"/>
              <a:t> </a:t>
            </a:r>
            <a:r>
              <a:rPr lang="de-DE" sz="1800" dirty="0" err="1" smtClean="0"/>
              <a:t>based</a:t>
            </a:r>
            <a:r>
              <a:rPr lang="de-DE" sz="1800" dirty="0" smtClean="0"/>
              <a:t> on:</a:t>
            </a:r>
          </a:p>
          <a:p>
            <a:pPr marL="742950" lvl="1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The </a:t>
            </a:r>
            <a:r>
              <a:rPr lang="de-DE" sz="1800" dirty="0" err="1" smtClean="0"/>
              <a:t>topic</a:t>
            </a:r>
            <a:endParaRPr lang="de-DE" sz="1800" dirty="0" smtClean="0"/>
          </a:p>
          <a:p>
            <a:pPr marL="742950" lvl="1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Availability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budget</a:t>
            </a:r>
            <a:endParaRPr lang="de-DE" sz="1800" dirty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err="1"/>
              <a:t>What</a:t>
            </a:r>
            <a:r>
              <a:rPr lang="de-DE" sz="1800" dirty="0"/>
              <a:t> </a:t>
            </a:r>
            <a:r>
              <a:rPr lang="de-DE" sz="1800" dirty="0" err="1"/>
              <a:t>are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funding</a:t>
            </a:r>
            <a:r>
              <a:rPr lang="de-DE" sz="1800" dirty="0"/>
              <a:t> </a:t>
            </a:r>
            <a:r>
              <a:rPr lang="de-DE" sz="1800" dirty="0" err="1"/>
              <a:t>conditions</a:t>
            </a:r>
            <a:endParaRPr lang="de-DE" sz="1800" dirty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In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scope</a:t>
            </a:r>
            <a:r>
              <a:rPr lang="de-DE" sz="1800" dirty="0" smtClean="0"/>
              <a:t> </a:t>
            </a:r>
            <a:r>
              <a:rPr lang="de-DE" sz="1800" dirty="0" err="1"/>
              <a:t>o</a:t>
            </a:r>
            <a:r>
              <a:rPr lang="de-DE" sz="1800" dirty="0" err="1" smtClean="0"/>
              <a:t>f</a:t>
            </a:r>
            <a:r>
              <a:rPr lang="de-DE" sz="1800" dirty="0" smtClean="0"/>
              <a:t> </a:t>
            </a:r>
            <a:r>
              <a:rPr lang="de-DE" sz="1800" dirty="0" err="1" smtClean="0"/>
              <a:t>which</a:t>
            </a:r>
            <a:r>
              <a:rPr lang="de-DE" sz="1800" dirty="0" smtClean="0"/>
              <a:t> national </a:t>
            </a:r>
            <a:r>
              <a:rPr lang="de-DE" sz="1800" dirty="0" err="1" smtClean="0"/>
              <a:t>programme</a:t>
            </a:r>
            <a:r>
              <a:rPr lang="de-DE" sz="1800" dirty="0" smtClean="0"/>
              <a:t> </a:t>
            </a:r>
            <a:r>
              <a:rPr lang="de-DE" sz="1800" dirty="0" err="1" smtClean="0"/>
              <a:t>you</a:t>
            </a:r>
            <a:r>
              <a:rPr lang="de-DE" sz="1800" dirty="0" smtClean="0"/>
              <a:t> </a:t>
            </a:r>
            <a:r>
              <a:rPr lang="de-DE" sz="1800" dirty="0" err="1" smtClean="0"/>
              <a:t>should</a:t>
            </a:r>
            <a:r>
              <a:rPr lang="de-DE" sz="1800" dirty="0" smtClean="0"/>
              <a:t> </a:t>
            </a:r>
            <a:r>
              <a:rPr lang="de-DE" sz="1800" dirty="0" err="1" smtClean="0"/>
              <a:t>submit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proposal</a:t>
            </a:r>
            <a:endParaRPr lang="de-DE" sz="1800" dirty="0" smtClean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When</a:t>
            </a:r>
            <a:r>
              <a:rPr lang="de-DE" sz="1800" dirty="0" smtClean="0"/>
              <a:t> </a:t>
            </a:r>
            <a:r>
              <a:rPr lang="de-DE" sz="1800" dirty="0" err="1" smtClean="0"/>
              <a:t>should</a:t>
            </a:r>
            <a:r>
              <a:rPr lang="de-DE" sz="1800" dirty="0" smtClean="0"/>
              <a:t> </a:t>
            </a:r>
            <a:r>
              <a:rPr lang="de-DE" sz="1800" dirty="0" err="1" smtClean="0"/>
              <a:t>you</a:t>
            </a:r>
            <a:r>
              <a:rPr lang="de-DE" sz="1800" dirty="0" smtClean="0"/>
              <a:t> </a:t>
            </a:r>
            <a:r>
              <a:rPr lang="de-DE" sz="1800" dirty="0" err="1" smtClean="0"/>
              <a:t>submit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proposal</a:t>
            </a:r>
            <a:endParaRPr lang="de-DE" sz="1800" dirty="0" smtClean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endParaRPr lang="de-DE" sz="1800" dirty="0"/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r>
              <a:rPr lang="de-DE" sz="1800" b="1" dirty="0" err="1" smtClean="0"/>
              <a:t>Believe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your</a:t>
            </a:r>
            <a:r>
              <a:rPr lang="de-DE" sz="1800" b="1" dirty="0" smtClean="0"/>
              <a:t> PA.</a:t>
            </a:r>
            <a:r>
              <a:rPr lang="de-DE" sz="1800" dirty="0" smtClean="0"/>
              <a:t> </a:t>
            </a:r>
            <a:r>
              <a:rPr lang="de-DE" sz="1800" dirty="0" err="1" smtClean="0"/>
              <a:t>If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PA </a:t>
            </a:r>
            <a:r>
              <a:rPr lang="de-DE" sz="1800" dirty="0" err="1" smtClean="0"/>
              <a:t>states</a:t>
            </a:r>
            <a:r>
              <a:rPr lang="de-DE" sz="1800" dirty="0" smtClean="0"/>
              <a:t> </a:t>
            </a:r>
            <a:r>
              <a:rPr lang="de-DE" sz="1800" dirty="0" err="1" smtClean="0"/>
              <a:t>that</a:t>
            </a:r>
            <a:r>
              <a:rPr lang="de-DE" sz="1800" dirty="0" smtClean="0"/>
              <a:t> </a:t>
            </a:r>
            <a:r>
              <a:rPr lang="de-DE" sz="1800" dirty="0" err="1" smtClean="0"/>
              <a:t>there</a:t>
            </a:r>
            <a:r>
              <a:rPr lang="de-DE" sz="1800" dirty="0" smtClean="0"/>
              <a:t> </a:t>
            </a:r>
            <a:r>
              <a:rPr lang="de-DE" sz="1800" dirty="0" err="1" smtClean="0"/>
              <a:t>is</a:t>
            </a:r>
            <a:r>
              <a:rPr lang="de-DE" sz="1800" dirty="0" smtClean="0"/>
              <a:t> </a:t>
            </a:r>
            <a:r>
              <a:rPr lang="de-DE" sz="1800" dirty="0" err="1" smtClean="0"/>
              <a:t>no</a:t>
            </a:r>
            <a:r>
              <a:rPr lang="de-DE" sz="1800" dirty="0" smtClean="0"/>
              <a:t> </a:t>
            </a:r>
            <a:r>
              <a:rPr lang="de-DE" sz="1800" dirty="0" err="1" smtClean="0"/>
              <a:t>budget</a:t>
            </a:r>
            <a:r>
              <a:rPr lang="de-DE" sz="1800" dirty="0" smtClean="0"/>
              <a:t> </a:t>
            </a:r>
            <a:r>
              <a:rPr lang="de-DE" sz="1800" dirty="0" err="1" smtClean="0"/>
              <a:t>available</a:t>
            </a:r>
            <a:r>
              <a:rPr lang="de-DE" sz="1800" dirty="0" smtClean="0"/>
              <a:t> </a:t>
            </a:r>
            <a:r>
              <a:rPr lang="de-DE" sz="1800" dirty="0" err="1" smtClean="0"/>
              <a:t>then</a:t>
            </a:r>
            <a:r>
              <a:rPr lang="de-DE" sz="1800" dirty="0" smtClean="0"/>
              <a:t> </a:t>
            </a:r>
            <a:r>
              <a:rPr lang="de-DE" sz="1800" dirty="0" err="1" smtClean="0"/>
              <a:t>there</a:t>
            </a:r>
            <a:r>
              <a:rPr lang="de-DE" sz="1800" dirty="0" smtClean="0"/>
              <a:t> </a:t>
            </a:r>
            <a:r>
              <a:rPr lang="de-DE" sz="1800" dirty="0" err="1" smtClean="0"/>
              <a:t>is</a:t>
            </a:r>
            <a:r>
              <a:rPr lang="de-DE" sz="1800" dirty="0" smtClean="0"/>
              <a:t> </a:t>
            </a:r>
            <a:r>
              <a:rPr lang="de-DE" sz="1800" dirty="0" err="1" smtClean="0"/>
              <a:t>very</a:t>
            </a:r>
            <a:r>
              <a:rPr lang="de-DE" sz="1800" dirty="0" smtClean="0"/>
              <a:t> high </a:t>
            </a:r>
            <a:r>
              <a:rPr lang="de-DE" sz="1800" dirty="0" err="1" smtClean="0"/>
              <a:t>chance</a:t>
            </a:r>
            <a:r>
              <a:rPr lang="de-DE" sz="1800" dirty="0" smtClean="0"/>
              <a:t> </a:t>
            </a:r>
            <a:r>
              <a:rPr lang="de-DE" sz="1800" dirty="0" err="1" smtClean="0"/>
              <a:t>that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effort</a:t>
            </a:r>
            <a:r>
              <a:rPr lang="de-DE" sz="1800" dirty="0" smtClean="0"/>
              <a:t> </a:t>
            </a:r>
            <a:r>
              <a:rPr lang="de-DE" sz="1800" dirty="0" err="1" smtClean="0"/>
              <a:t>you</a:t>
            </a:r>
            <a:r>
              <a:rPr lang="de-DE" sz="1800" dirty="0" smtClean="0"/>
              <a:t> </a:t>
            </a:r>
            <a:r>
              <a:rPr lang="de-DE" sz="1800" dirty="0" err="1" smtClean="0"/>
              <a:t>spend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propsal</a:t>
            </a:r>
            <a:r>
              <a:rPr lang="de-DE" sz="1800" dirty="0" smtClean="0"/>
              <a:t> will </a:t>
            </a:r>
            <a:r>
              <a:rPr lang="de-DE" sz="1800" dirty="0" err="1" smtClean="0"/>
              <a:t>be</a:t>
            </a:r>
            <a:r>
              <a:rPr lang="de-DE" sz="1800" dirty="0" smtClean="0"/>
              <a:t> in </a:t>
            </a:r>
            <a:r>
              <a:rPr lang="de-DE" sz="1800" dirty="0" err="1" smtClean="0"/>
              <a:t>vain</a:t>
            </a:r>
            <a:r>
              <a:rPr lang="de-DE" sz="1800" dirty="0" smtClean="0"/>
              <a:t> (in </a:t>
            </a:r>
            <a:r>
              <a:rPr lang="de-DE" sz="1800" dirty="0" err="1" smtClean="0"/>
              <a:t>regard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getting</a:t>
            </a:r>
            <a:r>
              <a:rPr lang="de-DE" sz="1800" dirty="0" smtClean="0"/>
              <a:t> </a:t>
            </a:r>
            <a:r>
              <a:rPr lang="de-DE" sz="1800" dirty="0" err="1" smtClean="0"/>
              <a:t>funding</a:t>
            </a:r>
            <a:r>
              <a:rPr lang="de-DE" sz="1800" dirty="0" smtClean="0"/>
              <a:t>).</a:t>
            </a:r>
          </a:p>
          <a:p>
            <a:pPr>
              <a:spcAft>
                <a:spcPts val="563"/>
              </a:spcAft>
              <a:buClr>
                <a:schemeClr val="tx2"/>
              </a:buClr>
              <a:defRPr/>
            </a:pPr>
            <a:endParaRPr lang="de-DE" sz="1800" dirty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Symbol"/>
              <a:buChar char="Þ"/>
              <a:defRPr/>
            </a:pPr>
            <a:r>
              <a:rPr lang="de-DE" sz="1800" b="1" dirty="0" err="1" smtClean="0"/>
              <a:t>Ask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the</a:t>
            </a:r>
            <a:r>
              <a:rPr lang="de-DE" sz="1800" b="1" dirty="0" smtClean="0"/>
              <a:t> PA </a:t>
            </a:r>
            <a:r>
              <a:rPr lang="de-DE" sz="1800" b="1" dirty="0" err="1" smtClean="0"/>
              <a:t>as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soon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as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possible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with</a:t>
            </a:r>
            <a:r>
              <a:rPr lang="de-DE" sz="1800" b="1" dirty="0" smtClean="0"/>
              <a:t> a </a:t>
            </a:r>
            <a:r>
              <a:rPr lang="de-DE" sz="1800" b="1" dirty="0" err="1" smtClean="0"/>
              <a:t>certain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degree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of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concreteness</a:t>
            </a:r>
            <a:r>
              <a:rPr lang="de-DE" sz="1800" b="1" dirty="0" smtClean="0"/>
              <a:t> (e.g. 3 </a:t>
            </a:r>
            <a:r>
              <a:rPr lang="de-DE" sz="1800" b="1" dirty="0" err="1" smtClean="0"/>
              <a:t>pages</a:t>
            </a:r>
            <a:r>
              <a:rPr lang="de-DE" sz="1800" b="1" dirty="0" smtClean="0"/>
              <a:t> Memo </a:t>
            </a:r>
            <a:r>
              <a:rPr lang="de-DE" sz="1800" b="1" dirty="0" err="1" smtClean="0"/>
              <a:t>describing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the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project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idea</a:t>
            </a:r>
            <a:r>
              <a:rPr lang="de-DE" sz="1800" b="1" dirty="0" smtClean="0"/>
              <a:t>).</a:t>
            </a:r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Symbol"/>
              <a:buChar char="Þ"/>
              <a:defRPr/>
            </a:pPr>
            <a:endParaRPr lang="de-DE" sz="1800" dirty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endParaRPr lang="de-DE" sz="1800" dirty="0" smtClean="0"/>
          </a:p>
          <a:p>
            <a:pPr marL="285750" indent="-285750">
              <a:spcAft>
                <a:spcPts val="563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9791060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Lessons</a:t>
            </a:r>
            <a:r>
              <a:rPr lang="de-DE" dirty="0" smtClean="0"/>
              <a:t> </a:t>
            </a:r>
            <a:r>
              <a:rPr lang="de-DE" dirty="0" err="1" smtClean="0"/>
              <a:t>Learned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3" name="Rectangle 2"/>
          <p:cNvSpPr/>
          <p:nvPr/>
        </p:nvSpPr>
        <p:spPr>
          <a:xfrm>
            <a:off x="3851920" y="6623774"/>
            <a:ext cx="43742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Frank Burkhardt, </a:t>
            </a:r>
            <a:r>
              <a:rPr lang="en-GB" sz="1100" dirty="0" err="1" smtClean="0"/>
              <a:t>Fraunhofer</a:t>
            </a:r>
            <a:r>
              <a:rPr lang="en-GB" sz="1100" dirty="0" smtClean="0"/>
              <a:t> IIS, frank.burkhardt@iis.fraunhofer.de</a:t>
            </a:r>
            <a:endParaRPr lang="en-GB" sz="1100" dirty="0"/>
          </a:p>
        </p:txBody>
      </p:sp>
      <p:sp>
        <p:nvSpPr>
          <p:cNvPr id="7" name="TextBox 4"/>
          <p:cNvSpPr txBox="1"/>
          <p:nvPr/>
        </p:nvSpPr>
        <p:spPr>
          <a:xfrm>
            <a:off x="1691680" y="1458351"/>
            <a:ext cx="6840760" cy="7371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63"/>
              </a:spcAft>
              <a:buClr>
                <a:schemeClr val="tx2"/>
              </a:buClr>
              <a:defRPr/>
            </a:pPr>
            <a:r>
              <a:rPr lang="de-DE" sz="1800" b="1" dirty="0" err="1" smtClean="0"/>
              <a:t>Celtic</a:t>
            </a:r>
            <a:r>
              <a:rPr lang="de-DE" sz="1800" b="1" dirty="0" smtClean="0"/>
              <a:t> Phase </a:t>
            </a:r>
            <a:r>
              <a:rPr lang="de-DE" sz="1800" dirty="0" smtClean="0"/>
              <a:t>(</a:t>
            </a:r>
            <a:r>
              <a:rPr lang="de-DE" sz="1800" dirty="0" err="1" smtClean="0"/>
              <a:t>language</a:t>
            </a:r>
            <a:r>
              <a:rPr lang="de-DE" sz="1800" dirty="0" smtClean="0"/>
              <a:t> = </a:t>
            </a:r>
            <a:r>
              <a:rPr lang="de-DE" sz="1800" dirty="0" err="1" smtClean="0"/>
              <a:t>english</a:t>
            </a:r>
            <a:r>
              <a:rPr lang="de-DE" sz="1800" dirty="0" smtClean="0"/>
              <a:t>)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CPP </a:t>
            </a:r>
            <a:r>
              <a:rPr lang="de-DE" sz="1800" dirty="0" err="1" smtClean="0"/>
              <a:t>Celtic</a:t>
            </a:r>
            <a:r>
              <a:rPr lang="de-DE" sz="1800" dirty="0" smtClean="0"/>
              <a:t> </a:t>
            </a:r>
            <a:r>
              <a:rPr lang="de-DE" sz="1800" dirty="0"/>
              <a:t>Plus </a:t>
            </a:r>
            <a:r>
              <a:rPr lang="de-DE" sz="1800" dirty="0" err="1" smtClean="0"/>
              <a:t>Proposal</a:t>
            </a:r>
            <a:endParaRPr lang="de-DE" sz="1800" dirty="0" smtClean="0"/>
          </a:p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Check </a:t>
            </a:r>
            <a:r>
              <a:rPr lang="de-DE" sz="1800" dirty="0" err="1"/>
              <a:t>before</a:t>
            </a:r>
            <a:r>
              <a:rPr lang="de-DE" sz="1800" dirty="0"/>
              <a:t> </a:t>
            </a:r>
            <a:r>
              <a:rPr lang="de-DE" sz="1800" dirty="0" err="1"/>
              <a:t>writing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CPP </a:t>
            </a:r>
            <a:r>
              <a:rPr lang="de-DE" sz="1800" dirty="0" err="1"/>
              <a:t>that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PD </a:t>
            </a:r>
            <a:r>
              <a:rPr lang="de-DE" sz="1800" dirty="0" err="1"/>
              <a:t>and</a:t>
            </a:r>
            <a:r>
              <a:rPr lang="de-DE" sz="1800" dirty="0"/>
              <a:t> CPP follow </a:t>
            </a:r>
            <a:r>
              <a:rPr lang="de-DE" sz="1800" dirty="0" err="1"/>
              <a:t>the</a:t>
            </a:r>
            <a:r>
              <a:rPr lang="de-DE" sz="1800" dirty="0"/>
              <a:t> same </a:t>
            </a:r>
            <a:r>
              <a:rPr lang="de-DE" sz="1800" dirty="0" err="1" smtClean="0"/>
              <a:t>template</a:t>
            </a:r>
            <a:endParaRPr lang="de-DE" sz="1800" dirty="0" smtClean="0"/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CLD </a:t>
            </a:r>
            <a:r>
              <a:rPr lang="de-DE" sz="1800" dirty="0" err="1"/>
              <a:t>Confirmation</a:t>
            </a:r>
            <a:r>
              <a:rPr lang="de-DE" sz="1800" dirty="0"/>
              <a:t> Letter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Declaration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 smtClean="0"/>
              <a:t>acceptance</a:t>
            </a:r>
            <a:endParaRPr lang="de-DE" sz="18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b="1" dirty="0" smtClean="0"/>
              <a:t>PA Phase </a:t>
            </a:r>
            <a:r>
              <a:rPr lang="de-DE" sz="1800" dirty="0" smtClean="0"/>
              <a:t>(</a:t>
            </a:r>
            <a:r>
              <a:rPr lang="de-DE" sz="1800" dirty="0" err="1" smtClean="0"/>
              <a:t>language</a:t>
            </a:r>
            <a:r>
              <a:rPr lang="de-DE" sz="1800" dirty="0" smtClean="0"/>
              <a:t> = </a:t>
            </a:r>
            <a:r>
              <a:rPr lang="de-DE" sz="1800" b="1" dirty="0" err="1" smtClean="0"/>
              <a:t>mostly</a:t>
            </a:r>
            <a:r>
              <a:rPr lang="de-DE" sz="1800" b="1" dirty="0" smtClean="0"/>
              <a:t> national </a:t>
            </a:r>
            <a:r>
              <a:rPr lang="de-DE" sz="1800" b="1" dirty="0" err="1" smtClean="0"/>
              <a:t>language</a:t>
            </a:r>
            <a:r>
              <a:rPr lang="de-DE" sz="1800" b="1" dirty="0" smtClean="0"/>
              <a:t>!</a:t>
            </a:r>
            <a:r>
              <a:rPr lang="de-DE" sz="1800" dirty="0" smtClean="0"/>
              <a:t>)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National Project </a:t>
            </a:r>
            <a:r>
              <a:rPr lang="de-DE" sz="1800" dirty="0" smtClean="0"/>
              <a:t>Description (all national </a:t>
            </a:r>
            <a:r>
              <a:rPr lang="de-DE" sz="1800" dirty="0" err="1" smtClean="0"/>
              <a:t>partners</a:t>
            </a:r>
            <a:r>
              <a:rPr lang="de-DE" sz="1800" dirty="0" smtClean="0"/>
              <a:t>)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National Individual Project </a:t>
            </a:r>
            <a:r>
              <a:rPr lang="de-DE" sz="1800" dirty="0" err="1" smtClean="0"/>
              <a:t>description</a:t>
            </a:r>
            <a:r>
              <a:rPr lang="de-DE" sz="1800" dirty="0" smtClean="0"/>
              <a:t> (</a:t>
            </a:r>
            <a:r>
              <a:rPr lang="de-DE" sz="1800" dirty="0" err="1" smtClean="0"/>
              <a:t>each</a:t>
            </a:r>
            <a:r>
              <a:rPr lang="de-DE" sz="1800" dirty="0" smtClean="0"/>
              <a:t> </a:t>
            </a:r>
            <a:r>
              <a:rPr lang="de-DE" sz="1800" dirty="0" err="1" smtClean="0"/>
              <a:t>partner</a:t>
            </a:r>
            <a:r>
              <a:rPr lang="de-DE" sz="1800" dirty="0" smtClean="0"/>
              <a:t>)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Symbol"/>
              <a:buChar char="Þ"/>
              <a:defRPr/>
            </a:pPr>
            <a:r>
              <a:rPr lang="de-DE" sz="1800" b="1" dirty="0" smtClean="0"/>
              <a:t>High </a:t>
            </a:r>
            <a:r>
              <a:rPr lang="de-DE" sz="1800" b="1" dirty="0" err="1" smtClean="0"/>
              <a:t>chance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of</a:t>
            </a:r>
            <a:r>
              <a:rPr lang="de-DE" sz="1800" b="1" dirty="0" smtClean="0"/>
              <a:t> double </a:t>
            </a:r>
            <a:r>
              <a:rPr lang="de-DE" sz="1800" b="1" dirty="0" err="1" smtClean="0"/>
              <a:t>work</a:t>
            </a:r>
            <a:r>
              <a:rPr lang="de-DE" sz="1800" b="1" dirty="0" smtClean="0"/>
              <a:t>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b="1" dirty="0" smtClean="0"/>
              <a:t>Startup Phase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PD - </a:t>
            </a:r>
            <a:r>
              <a:rPr lang="de-DE" sz="1800" dirty="0" err="1" smtClean="0"/>
              <a:t>Celtic</a:t>
            </a:r>
            <a:r>
              <a:rPr lang="de-DE" sz="1800" dirty="0" smtClean="0"/>
              <a:t> Plus Project Description (</a:t>
            </a:r>
            <a:r>
              <a:rPr lang="de-DE" sz="1800" dirty="0" err="1" smtClean="0"/>
              <a:t>Celtic</a:t>
            </a:r>
            <a:r>
              <a:rPr lang="de-DE" sz="1800" dirty="0" smtClean="0"/>
              <a:t>)</a:t>
            </a:r>
          </a:p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An update (</a:t>
            </a:r>
            <a:r>
              <a:rPr lang="de-DE" sz="1800" dirty="0" err="1" smtClean="0"/>
              <a:t>called</a:t>
            </a:r>
            <a:r>
              <a:rPr lang="de-DE" sz="1800" dirty="0" smtClean="0"/>
              <a:t> PCC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CPP </a:t>
            </a:r>
            <a:r>
              <a:rPr lang="de-DE" sz="1800" dirty="0" err="1" smtClean="0"/>
              <a:t>which</a:t>
            </a:r>
            <a:r>
              <a:rPr lang="de-DE" sz="1800" dirty="0" smtClean="0"/>
              <a:t> </a:t>
            </a:r>
            <a:r>
              <a:rPr lang="de-DE" sz="1800" dirty="0" err="1" smtClean="0"/>
              <a:t>includes</a:t>
            </a:r>
            <a:r>
              <a:rPr lang="de-DE" sz="1800" dirty="0" smtClean="0"/>
              <a:t> all </a:t>
            </a:r>
            <a:r>
              <a:rPr lang="de-DE" sz="1800" dirty="0" err="1" smtClean="0"/>
              <a:t>changes</a:t>
            </a:r>
            <a:r>
              <a:rPr lang="de-DE" sz="1800" dirty="0" smtClean="0"/>
              <a:t> </a:t>
            </a:r>
            <a:r>
              <a:rPr lang="de-DE" sz="1800" dirty="0" err="1" smtClean="0"/>
              <a:t>from</a:t>
            </a:r>
            <a:r>
              <a:rPr lang="de-DE" sz="1800" dirty="0" smtClean="0"/>
              <a:t> CPP)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National </a:t>
            </a:r>
            <a:r>
              <a:rPr lang="de-DE" sz="1800" dirty="0" err="1" smtClean="0"/>
              <a:t>cooperation</a:t>
            </a:r>
            <a:r>
              <a:rPr lang="de-DE" sz="1800" dirty="0" smtClean="0"/>
              <a:t> </a:t>
            </a:r>
            <a:r>
              <a:rPr lang="de-DE" sz="1800" dirty="0" err="1" smtClean="0"/>
              <a:t>agreement</a:t>
            </a:r>
            <a:r>
              <a:rPr lang="de-DE" sz="1800" dirty="0" smtClean="0"/>
              <a:t> (PA)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PCA - </a:t>
            </a:r>
            <a:r>
              <a:rPr lang="de-DE" sz="1800" dirty="0" err="1" smtClean="0"/>
              <a:t>Celtic</a:t>
            </a:r>
            <a:r>
              <a:rPr lang="de-DE" sz="1800" dirty="0" smtClean="0"/>
              <a:t>-Plus Project </a:t>
            </a:r>
            <a:r>
              <a:rPr lang="de-DE" sz="1800" dirty="0" err="1" smtClean="0"/>
              <a:t>Cooperation</a:t>
            </a:r>
            <a:r>
              <a:rPr lang="de-DE" sz="1800" dirty="0" smtClean="0"/>
              <a:t> Agreement (</a:t>
            </a:r>
            <a:r>
              <a:rPr lang="de-DE" sz="1800" dirty="0" err="1" smtClean="0"/>
              <a:t>Celtic</a:t>
            </a:r>
            <a:r>
              <a:rPr lang="de-DE" sz="1800" dirty="0" smtClean="0"/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dirty="0" smtClean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sz="18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sz="1800" dirty="0" smtClean="0"/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sz="18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356392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Lessons</a:t>
            </a:r>
            <a:r>
              <a:rPr lang="de-DE" dirty="0" smtClean="0"/>
              <a:t> </a:t>
            </a:r>
            <a:r>
              <a:rPr lang="de-DE" dirty="0" err="1" smtClean="0"/>
              <a:t>Learned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3" name="Rectangle 2"/>
          <p:cNvSpPr/>
          <p:nvPr/>
        </p:nvSpPr>
        <p:spPr>
          <a:xfrm>
            <a:off x="3851920" y="6623774"/>
            <a:ext cx="43742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Frank Burkhardt, </a:t>
            </a:r>
            <a:r>
              <a:rPr lang="en-GB" sz="1100" dirty="0" err="1" smtClean="0"/>
              <a:t>Fraunhofer</a:t>
            </a:r>
            <a:r>
              <a:rPr lang="en-GB" sz="1100" dirty="0" smtClean="0"/>
              <a:t> IIS, frank.burkhardt@iis.fraunhofer.de</a:t>
            </a:r>
            <a:endParaRPr lang="en-GB" sz="1100" dirty="0"/>
          </a:p>
        </p:txBody>
      </p:sp>
      <p:sp>
        <p:nvSpPr>
          <p:cNvPr id="7" name="TextBox 4"/>
          <p:cNvSpPr txBox="1"/>
          <p:nvPr/>
        </p:nvSpPr>
        <p:spPr>
          <a:xfrm>
            <a:off x="1691680" y="1391279"/>
            <a:ext cx="684076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b="1" dirty="0" smtClean="0"/>
              <a:t>Design </a:t>
            </a:r>
            <a:r>
              <a:rPr lang="de-DE" sz="1800" b="1" dirty="0" err="1" smtClean="0"/>
              <a:t>your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project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over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the</a:t>
            </a:r>
            <a:r>
              <a:rPr lang="de-DE" sz="1800" b="1" dirty="0" smtClean="0"/>
              <a:t> countries </a:t>
            </a:r>
            <a:r>
              <a:rPr lang="de-DE" sz="1800" b="1" dirty="0" err="1" smtClean="0"/>
              <a:t>with</a:t>
            </a:r>
            <a:r>
              <a:rPr lang="de-DE" sz="1800" b="1" dirty="0" smtClean="0"/>
              <a:t> a </a:t>
            </a:r>
            <a:r>
              <a:rPr lang="de-DE" sz="1800" b="1" dirty="0" err="1" smtClean="0"/>
              <a:t>separation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of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concerns</a:t>
            </a:r>
            <a:endParaRPr lang="de-DE" sz="18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dirty="0"/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each</a:t>
            </a:r>
            <a:r>
              <a:rPr lang="de-DE" sz="1800" dirty="0" smtClean="0"/>
              <a:t> </a:t>
            </a:r>
            <a:r>
              <a:rPr lang="de-DE" sz="1800" dirty="0" err="1" smtClean="0"/>
              <a:t>country</a:t>
            </a:r>
            <a:r>
              <a:rPr lang="de-DE" sz="1800" dirty="0" smtClean="0"/>
              <a:t> </a:t>
            </a:r>
            <a:r>
              <a:rPr lang="de-DE" sz="1800" dirty="0" err="1" smtClean="0"/>
              <a:t>clearly</a:t>
            </a:r>
            <a:r>
              <a:rPr lang="de-DE" sz="1800" dirty="0" smtClean="0"/>
              <a:t> </a:t>
            </a:r>
            <a:r>
              <a:rPr lang="de-DE" sz="1800" dirty="0" err="1" smtClean="0"/>
              <a:t>seperate</a:t>
            </a:r>
            <a:r>
              <a:rPr lang="de-DE" sz="1800" dirty="0" smtClean="0"/>
              <a:t> </a:t>
            </a:r>
            <a:r>
              <a:rPr lang="de-DE" sz="1800" dirty="0" err="1" smtClean="0"/>
              <a:t>results</a:t>
            </a:r>
            <a:r>
              <a:rPr lang="de-DE" sz="1800" dirty="0" smtClean="0"/>
              <a:t> </a:t>
            </a:r>
            <a:r>
              <a:rPr lang="de-DE" sz="1800" dirty="0" err="1" smtClean="0"/>
              <a:t>can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obtained</a:t>
            </a:r>
            <a:endParaRPr lang="de-DE" sz="1800" dirty="0" smtClean="0"/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Maybe</a:t>
            </a:r>
            <a:r>
              <a:rPr lang="de-DE" sz="1800" dirty="0" smtClean="0"/>
              <a:t> </a:t>
            </a:r>
            <a:r>
              <a:rPr lang="de-DE" sz="1800" dirty="0" err="1" smtClean="0"/>
              <a:t>even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order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writing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proposals</a:t>
            </a:r>
            <a:r>
              <a:rPr lang="de-DE" sz="1800" dirty="0" smtClean="0"/>
              <a:t> </a:t>
            </a:r>
            <a:r>
              <a:rPr lang="de-DE" sz="1800" dirty="0" err="1" smtClean="0"/>
              <a:t>can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changed</a:t>
            </a:r>
            <a:endParaRPr lang="de-DE" sz="1800" dirty="0" smtClean="0"/>
          </a:p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1st national </a:t>
            </a:r>
            <a:r>
              <a:rPr lang="de-DE" sz="1800" dirty="0" err="1" smtClean="0"/>
              <a:t>proposal</a:t>
            </a:r>
            <a:endParaRPr lang="de-DE" sz="1800" dirty="0" smtClean="0"/>
          </a:p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2nd </a:t>
            </a:r>
            <a:r>
              <a:rPr lang="de-DE" sz="1800" dirty="0" err="1" smtClean="0"/>
              <a:t>celtic</a:t>
            </a:r>
            <a:r>
              <a:rPr lang="de-DE" sz="1800" dirty="0" smtClean="0"/>
              <a:t> </a:t>
            </a:r>
            <a:r>
              <a:rPr lang="de-DE" sz="1800" dirty="0" err="1" smtClean="0"/>
              <a:t>proposal</a:t>
            </a:r>
            <a:r>
              <a:rPr lang="de-DE" sz="1800" dirty="0" smtClean="0"/>
              <a:t> (</a:t>
            </a:r>
            <a:r>
              <a:rPr lang="de-DE" sz="1800" dirty="0" err="1" smtClean="0"/>
              <a:t>as</a:t>
            </a:r>
            <a:r>
              <a:rPr lang="de-DE" sz="1800" dirty="0" smtClean="0"/>
              <a:t> a </a:t>
            </a:r>
            <a:r>
              <a:rPr lang="de-DE" sz="1800" dirty="0" err="1" smtClean="0"/>
              <a:t>summary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national </a:t>
            </a:r>
            <a:r>
              <a:rPr lang="de-DE" sz="1800" dirty="0" err="1" smtClean="0"/>
              <a:t>proposals</a:t>
            </a:r>
            <a:r>
              <a:rPr lang="de-DE" sz="1800" dirty="0" smtClean="0"/>
              <a:t>)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If</a:t>
            </a:r>
            <a:r>
              <a:rPr lang="de-DE" sz="1800" dirty="0" smtClean="0"/>
              <a:t> </a:t>
            </a:r>
            <a:r>
              <a:rPr lang="de-DE" sz="1800" dirty="0" err="1" smtClean="0"/>
              <a:t>partners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not </a:t>
            </a:r>
            <a:r>
              <a:rPr lang="de-DE" sz="1800" dirty="0" err="1" smtClean="0"/>
              <a:t>funded</a:t>
            </a:r>
            <a:r>
              <a:rPr lang="de-DE" sz="1800" dirty="0" smtClean="0"/>
              <a:t> </a:t>
            </a:r>
            <a:r>
              <a:rPr lang="de-DE" sz="1800" dirty="0" err="1" smtClean="0"/>
              <a:t>then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national </a:t>
            </a:r>
            <a:r>
              <a:rPr lang="de-DE" sz="1800" dirty="0" err="1" smtClean="0"/>
              <a:t>results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still not </a:t>
            </a:r>
            <a:r>
              <a:rPr lang="de-DE" sz="1800" dirty="0" err="1" smtClean="0"/>
              <a:t>affected</a:t>
            </a:r>
            <a:endParaRPr lang="de-DE" sz="18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b="1" dirty="0" err="1" smtClean="0"/>
              <a:t>You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never</a:t>
            </a:r>
            <a:r>
              <a:rPr lang="de-DE" sz="1800" b="1" dirty="0" smtClean="0"/>
              <a:t> </a:t>
            </a:r>
            <a:r>
              <a:rPr lang="de-DE" sz="1800" b="1" dirty="0" err="1"/>
              <a:t>know</a:t>
            </a:r>
            <a:r>
              <a:rPr lang="de-DE" sz="1800" b="1" dirty="0"/>
              <a:t> </a:t>
            </a:r>
            <a:r>
              <a:rPr lang="de-DE" sz="1800" b="1" dirty="0" err="1"/>
              <a:t>when</a:t>
            </a:r>
            <a:r>
              <a:rPr lang="de-DE" sz="1800" b="1" dirty="0"/>
              <a:t> </a:t>
            </a:r>
            <a:r>
              <a:rPr lang="de-DE" sz="1800" b="1" dirty="0" err="1"/>
              <a:t>or</a:t>
            </a:r>
            <a:r>
              <a:rPr lang="de-DE" sz="1800" b="1" dirty="0"/>
              <a:t> </a:t>
            </a:r>
            <a:r>
              <a:rPr lang="de-DE" sz="1800" b="1" dirty="0" err="1"/>
              <a:t>if</a:t>
            </a:r>
            <a:r>
              <a:rPr lang="de-DE" sz="1800" b="1" dirty="0"/>
              <a:t> </a:t>
            </a:r>
            <a:r>
              <a:rPr lang="de-DE" sz="1800" b="1" dirty="0" err="1"/>
              <a:t>partners</a:t>
            </a:r>
            <a:r>
              <a:rPr lang="de-DE" sz="1800" b="1" dirty="0"/>
              <a:t> </a:t>
            </a:r>
            <a:r>
              <a:rPr lang="de-DE" sz="1800" b="1" dirty="0" err="1"/>
              <a:t>from</a:t>
            </a:r>
            <a:r>
              <a:rPr lang="de-DE" sz="1800" b="1" dirty="0"/>
              <a:t> different countries will </a:t>
            </a:r>
            <a:r>
              <a:rPr lang="de-DE" sz="1800" b="1" dirty="0" err="1"/>
              <a:t>be</a:t>
            </a:r>
            <a:r>
              <a:rPr lang="de-DE" sz="1800" b="1" dirty="0"/>
              <a:t> </a:t>
            </a:r>
            <a:r>
              <a:rPr lang="de-DE" sz="1800" b="1" dirty="0" err="1" smtClean="0"/>
              <a:t>funded</a:t>
            </a:r>
            <a:endParaRPr lang="de-DE" sz="1800" b="1" dirty="0" smtClean="0"/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sz="1800" dirty="0" smtClean="0"/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Have</a:t>
            </a:r>
            <a:r>
              <a:rPr lang="de-DE" sz="1800" dirty="0" smtClean="0"/>
              <a:t> a </a:t>
            </a:r>
            <a:r>
              <a:rPr lang="de-DE" sz="1800" dirty="0" err="1" smtClean="0"/>
              <a:t>good</a:t>
            </a:r>
            <a:r>
              <a:rPr lang="de-DE" sz="1800" dirty="0" smtClean="0"/>
              <a:t> </a:t>
            </a:r>
            <a:r>
              <a:rPr lang="de-DE" sz="1800" dirty="0" err="1" smtClean="0"/>
              <a:t>fallback</a:t>
            </a:r>
            <a:r>
              <a:rPr lang="de-DE" sz="1800" dirty="0" smtClean="0"/>
              <a:t> plan (e.g. </a:t>
            </a:r>
            <a:r>
              <a:rPr lang="de-DE" sz="1800" dirty="0" err="1" smtClean="0"/>
              <a:t>reductino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project</a:t>
            </a:r>
            <a:r>
              <a:rPr lang="de-DE" sz="1800" dirty="0" smtClean="0"/>
              <a:t> </a:t>
            </a:r>
            <a:r>
              <a:rPr lang="de-DE" sz="1800" dirty="0" err="1" smtClean="0"/>
              <a:t>goal</a:t>
            </a:r>
            <a:r>
              <a:rPr lang="de-DE" sz="1800" dirty="0" smtClean="0"/>
              <a:t>)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prepared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search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further</a:t>
            </a:r>
            <a:r>
              <a:rPr lang="de-DE" sz="1800" dirty="0" smtClean="0"/>
              <a:t> </a:t>
            </a:r>
            <a:r>
              <a:rPr lang="de-DE" sz="1800" dirty="0" err="1" smtClean="0"/>
              <a:t>partners</a:t>
            </a:r>
            <a:r>
              <a:rPr lang="de-DE" sz="1800" dirty="0" smtClean="0"/>
              <a:t> </a:t>
            </a:r>
            <a:r>
              <a:rPr lang="de-DE" sz="1800" dirty="0" err="1" smtClean="0"/>
              <a:t>even</a:t>
            </a:r>
            <a:r>
              <a:rPr lang="de-DE" sz="1800" dirty="0" smtClean="0"/>
              <a:t> </a:t>
            </a:r>
            <a:r>
              <a:rPr lang="de-DE" sz="1800" dirty="0" err="1" smtClean="0"/>
              <a:t>if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project</a:t>
            </a:r>
            <a:r>
              <a:rPr lang="de-DE" sz="1800" dirty="0" smtClean="0"/>
              <a:t> </a:t>
            </a:r>
            <a:r>
              <a:rPr lang="de-DE" sz="1800" dirty="0" err="1" smtClean="0"/>
              <a:t>is</a:t>
            </a:r>
            <a:r>
              <a:rPr lang="de-DE" sz="1800" dirty="0" smtClean="0"/>
              <a:t> </a:t>
            </a:r>
            <a:r>
              <a:rPr lang="de-DE" sz="1800" dirty="0" err="1" smtClean="0"/>
              <a:t>already</a:t>
            </a:r>
            <a:r>
              <a:rPr lang="de-DE" sz="1800" dirty="0" smtClean="0"/>
              <a:t> </a:t>
            </a:r>
            <a:r>
              <a:rPr lang="de-DE" sz="1800" dirty="0" err="1" smtClean="0"/>
              <a:t>running</a:t>
            </a:r>
            <a:endParaRPr lang="de-DE" sz="18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sz="1800" dirty="0" smtClean="0"/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sz="18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151933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Celtic-Plus-white</Template>
  <TotalTime>0</TotalTime>
  <Words>668</Words>
  <Application>Microsoft Office PowerPoint</Application>
  <PresentationFormat>On-screen Show (4:3)</PresentationFormat>
  <Paragraphs>168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Celtic-Plus-white</vt:lpstr>
      <vt:lpstr>PowerPoint Presentation</vt:lpstr>
      <vt:lpstr>Background</vt:lpstr>
      <vt:lpstr>Background</vt:lpstr>
      <vt:lpstr>Background</vt:lpstr>
      <vt:lpstr>Project Setup Timeline</vt:lpstr>
      <vt:lpstr>Celtic Plus Office</vt:lpstr>
      <vt:lpstr>Public Authorities</vt:lpstr>
      <vt:lpstr>Lessons Learned</vt:lpstr>
      <vt:lpstr>Lessons Learned</vt:lpstr>
      <vt:lpstr>Contact Info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Plan – RfP Summary</dc:title>
  <dc:creator>Heinz Brüggemann</dc:creator>
  <cp:lastModifiedBy>Peter Herrmann</cp:lastModifiedBy>
  <cp:revision>274</cp:revision>
  <cp:lastPrinted>2014-09-11T12:29:40Z</cp:lastPrinted>
  <dcterms:created xsi:type="dcterms:W3CDTF">2014-06-18T11:29:22Z</dcterms:created>
  <dcterms:modified xsi:type="dcterms:W3CDTF">2017-02-19T15:48:21Z</dcterms:modified>
</cp:coreProperties>
</file>