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2"/>
  </p:notesMasterIdLst>
  <p:sldIdLst>
    <p:sldId id="272" r:id="rId3"/>
    <p:sldId id="315" r:id="rId4"/>
    <p:sldId id="316" r:id="rId5"/>
    <p:sldId id="317" r:id="rId6"/>
    <p:sldId id="321" r:id="rId7"/>
    <p:sldId id="322" r:id="rId8"/>
    <p:sldId id="323" r:id="rId9"/>
    <p:sldId id="319" r:id="rId10"/>
    <p:sldId id="320" r:id="rId1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ABDF2"/>
    <a:srgbClr val="36C1F3"/>
    <a:srgbClr val="0070C0"/>
    <a:srgbClr val="3399FF"/>
    <a:srgbClr val="0099FF"/>
    <a:srgbClr val="3366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07" autoAdjust="0"/>
  </p:normalViewPr>
  <p:slideViewPr>
    <p:cSldViewPr>
      <p:cViewPr>
        <p:scale>
          <a:sx n="48" d="100"/>
          <a:sy n="48" d="100"/>
        </p:scale>
        <p:origin x="-420" y="-19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emal.kar@turkcell.com.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m.cevikbas@turkcell.com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213495"/>
            <a:ext cx="3663303" cy="3764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tr-TR" sz="8000" dirty="0" err="1" smtClean="0">
                <a:solidFill>
                  <a:srgbClr val="0070C0"/>
                </a:solidFill>
              </a:rPr>
              <a:t>HomePlus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Celtic-Plus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13th 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December 2017, Luxembourg </a:t>
            </a:r>
            <a:endParaRPr lang="en-GB" sz="70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6563636" y="11768479"/>
            <a:ext cx="107710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tr-TR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Mustafa Kemal Kar, Turkcell </a:t>
            </a:r>
            <a:r>
              <a:rPr lang="tr-TR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Technology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tr-TR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kemal.kar@turkcell.com.tr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050" name="Picture 2" descr="turkcell technology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56" y="9566486"/>
            <a:ext cx="5616624" cy="175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4856" y="3743926"/>
            <a:ext cx="19658184" cy="643692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Home </a:t>
            </a:r>
            <a:r>
              <a:rPr lang="en-US" sz="4400" dirty="0">
                <a:solidFill>
                  <a:srgbClr val="00B0F0"/>
                </a:solidFill>
              </a:rPr>
              <a:t>Plus aims at putting together </a:t>
            </a:r>
            <a:r>
              <a:rPr lang="en-US" sz="4400" dirty="0" err="1" smtClean="0">
                <a:solidFill>
                  <a:srgbClr val="00B0F0"/>
                </a:solidFill>
              </a:rPr>
              <a:t>IoT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>
                <a:solidFill>
                  <a:srgbClr val="00B0F0"/>
                </a:solidFill>
              </a:rPr>
              <a:t>services such as smart home and voice </a:t>
            </a:r>
            <a:r>
              <a:rPr lang="en-US" sz="4400" dirty="0" smtClean="0">
                <a:solidFill>
                  <a:srgbClr val="00B0F0"/>
                </a:solidFill>
              </a:rPr>
              <a:t>assistant, </a:t>
            </a:r>
            <a:r>
              <a:rPr lang="en-US" sz="4400" dirty="0">
                <a:solidFill>
                  <a:srgbClr val="00B0F0"/>
                </a:solidFill>
              </a:rPr>
              <a:t>on top of legacy wireless router and </a:t>
            </a:r>
            <a:r>
              <a:rPr lang="en-US" sz="4400" dirty="0" smtClean="0">
                <a:solidFill>
                  <a:srgbClr val="00B0F0"/>
                </a:solidFill>
              </a:rPr>
              <a:t>(</a:t>
            </a:r>
            <a:r>
              <a:rPr lang="en-US" sz="4400" dirty="0">
                <a:solidFill>
                  <a:srgbClr val="00B0F0"/>
                </a:solidFill>
              </a:rPr>
              <a:t>VoIP) hub functionalities in a single all-in-one gateway. </a:t>
            </a:r>
            <a:endParaRPr lang="tr-TR" sz="4400" dirty="0" smtClean="0">
              <a:solidFill>
                <a:srgbClr val="00B0F0"/>
              </a:solidFill>
            </a:endParaRPr>
          </a:p>
          <a:p>
            <a:endParaRPr lang="tr-TR" sz="4800" dirty="0">
              <a:solidFill>
                <a:srgbClr val="00B0F0"/>
              </a:solidFill>
            </a:endParaRPr>
          </a:p>
          <a:p>
            <a:r>
              <a:rPr lang="en-US" sz="4400" dirty="0" smtClean="0">
                <a:solidFill>
                  <a:srgbClr val="00B0F0"/>
                </a:solidFill>
              </a:rPr>
              <a:t>This </a:t>
            </a:r>
            <a:r>
              <a:rPr lang="en-US" sz="4400" dirty="0">
                <a:solidFill>
                  <a:srgbClr val="00B0F0"/>
                </a:solidFill>
              </a:rPr>
              <a:t>gateway will support well-known </a:t>
            </a:r>
            <a:r>
              <a:rPr lang="en-US" sz="4400" dirty="0" smtClean="0">
                <a:solidFill>
                  <a:srgbClr val="00B0F0"/>
                </a:solidFill>
              </a:rPr>
              <a:t>wireless </a:t>
            </a:r>
            <a:r>
              <a:rPr lang="tr-TR" sz="4400" dirty="0" smtClean="0">
                <a:solidFill>
                  <a:srgbClr val="00B0F0"/>
                </a:solidFill>
              </a:rPr>
              <a:t>t</a:t>
            </a:r>
            <a:r>
              <a:rPr lang="en-US" sz="4400" dirty="0" err="1" smtClean="0">
                <a:solidFill>
                  <a:srgbClr val="00B0F0"/>
                </a:solidFill>
              </a:rPr>
              <a:t>echnologies</a:t>
            </a:r>
            <a:r>
              <a:rPr lang="tr-TR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smtClean="0">
                <a:solidFill>
                  <a:srgbClr val="00B0F0"/>
                </a:solidFill>
              </a:rPr>
              <a:t>and </a:t>
            </a:r>
            <a:r>
              <a:rPr lang="en-US" sz="4400" dirty="0">
                <a:solidFill>
                  <a:srgbClr val="00B0F0"/>
                </a:solidFill>
              </a:rPr>
              <a:t>directly communicate with each smart peripheral device </a:t>
            </a:r>
            <a:r>
              <a:rPr lang="en-US" sz="4400" dirty="0" smtClean="0">
                <a:solidFill>
                  <a:srgbClr val="00B0F0"/>
                </a:solidFill>
              </a:rPr>
              <a:t>based </a:t>
            </a:r>
            <a:r>
              <a:rPr lang="en-US" sz="4400" dirty="0">
                <a:solidFill>
                  <a:srgbClr val="00B0F0"/>
                </a:solidFill>
              </a:rPr>
              <a:t>on star topology. </a:t>
            </a:r>
            <a:endParaRPr lang="tr-TR" sz="4400" dirty="0" smtClean="0">
              <a:solidFill>
                <a:srgbClr val="00B0F0"/>
              </a:solidFill>
            </a:endParaRPr>
          </a:p>
          <a:p>
            <a:endParaRPr lang="tr-TR" sz="4800" dirty="0">
              <a:solidFill>
                <a:srgbClr val="00B0F0"/>
              </a:solidFill>
            </a:endParaRPr>
          </a:p>
          <a:p>
            <a:r>
              <a:rPr lang="tr-TR" sz="4400" dirty="0" smtClean="0">
                <a:solidFill>
                  <a:srgbClr val="00B0F0"/>
                </a:solidFill>
              </a:rPr>
              <a:t>T</a:t>
            </a:r>
            <a:r>
              <a:rPr lang="en-US" sz="4400" dirty="0" smtClean="0">
                <a:solidFill>
                  <a:srgbClr val="00B0F0"/>
                </a:solidFill>
              </a:rPr>
              <a:t>he </a:t>
            </a:r>
            <a:r>
              <a:rPr lang="en-US" sz="4400" dirty="0">
                <a:solidFill>
                  <a:srgbClr val="00B0F0"/>
                </a:solidFill>
              </a:rPr>
              <a:t>gateway will </a:t>
            </a:r>
            <a:r>
              <a:rPr lang="en-US" sz="4400" dirty="0" smtClean="0">
                <a:solidFill>
                  <a:srgbClr val="00B0F0"/>
                </a:solidFill>
              </a:rPr>
              <a:t>be </a:t>
            </a:r>
            <a:r>
              <a:rPr lang="en-US" sz="4400" dirty="0">
                <a:solidFill>
                  <a:srgbClr val="00B0F0"/>
                </a:solidFill>
              </a:rPr>
              <a:t>able to run Android OS applications offering TV, music, messaging </a:t>
            </a:r>
            <a:r>
              <a:rPr lang="en-US" sz="4400" dirty="0" smtClean="0">
                <a:solidFill>
                  <a:srgbClr val="00B0F0"/>
                </a:solidFill>
              </a:rPr>
              <a:t>services </a:t>
            </a:r>
            <a:r>
              <a:rPr lang="tr-TR" sz="4400" dirty="0" err="1" smtClean="0">
                <a:solidFill>
                  <a:srgbClr val="00B0F0"/>
                </a:solidFill>
              </a:rPr>
              <a:t>with</a:t>
            </a:r>
            <a:r>
              <a:rPr lang="tr-TR" sz="4400" dirty="0" smtClean="0">
                <a:solidFill>
                  <a:srgbClr val="00B0F0"/>
                </a:solidFill>
              </a:rPr>
              <a:t> </a:t>
            </a:r>
            <a:r>
              <a:rPr lang="tr-TR" sz="4400" dirty="0" err="1" smtClean="0">
                <a:solidFill>
                  <a:srgbClr val="00B0F0"/>
                </a:solidFill>
              </a:rPr>
              <a:t>voice</a:t>
            </a:r>
            <a:r>
              <a:rPr lang="tr-TR" sz="4400" dirty="0" smtClean="0">
                <a:solidFill>
                  <a:srgbClr val="00B0F0"/>
                </a:solidFill>
              </a:rPr>
              <a:t> </a:t>
            </a:r>
            <a:r>
              <a:rPr lang="tr-TR" sz="4400" dirty="0" err="1" smtClean="0">
                <a:solidFill>
                  <a:srgbClr val="00B0F0"/>
                </a:solidFill>
              </a:rPr>
              <a:t>assistant</a:t>
            </a:r>
            <a:r>
              <a:rPr lang="tr-TR" sz="4400" dirty="0" smtClean="0">
                <a:solidFill>
                  <a:srgbClr val="00B0F0"/>
                </a:solidFill>
              </a:rPr>
              <a:t> </a:t>
            </a:r>
            <a:r>
              <a:rPr lang="tr-TR" sz="4400" dirty="0" err="1" smtClean="0">
                <a:solidFill>
                  <a:srgbClr val="00B0F0"/>
                </a:solidFill>
              </a:rPr>
              <a:t>capability</a:t>
            </a:r>
            <a:r>
              <a:rPr lang="tr-TR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smtClean="0">
                <a:solidFill>
                  <a:srgbClr val="00B0F0"/>
                </a:solidFill>
              </a:rPr>
              <a:t>and drive </a:t>
            </a:r>
            <a:r>
              <a:rPr lang="en-US" sz="4400" dirty="0">
                <a:solidFill>
                  <a:srgbClr val="00B0F0"/>
                </a:solidFill>
              </a:rPr>
              <a:t>large </a:t>
            </a:r>
            <a:r>
              <a:rPr lang="en-US" sz="4400" dirty="0" smtClean="0">
                <a:solidFill>
                  <a:srgbClr val="00B0F0"/>
                </a:solidFill>
              </a:rPr>
              <a:t>displays</a:t>
            </a:r>
            <a:r>
              <a:rPr lang="tr-TR" sz="4400" dirty="0" smtClean="0">
                <a:solidFill>
                  <a:srgbClr val="00B0F0"/>
                </a:solidFill>
              </a:rPr>
              <a:t>.</a:t>
            </a:r>
            <a:endParaRPr lang="en-GB" sz="44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09303" y="2735425"/>
            <a:ext cx="23103680" cy="914046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Converged communication and digital services player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Mobile: 51K sites, 1 Gbps DL speeds, VoLTE support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Fixed: 39 km total fiber, 3M houses with fiber support (up to 1 Gbps)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Digital Services: </a:t>
            </a:r>
          </a:p>
          <a:p>
            <a:pPr lvl="2"/>
            <a:r>
              <a:rPr lang="en-US" sz="4400" dirty="0" err="1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BiP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igital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ommunication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latform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lvl="2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Turkcell TV+</a:t>
            </a:r>
          </a:p>
          <a:p>
            <a:pPr lvl="2"/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izy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usic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latform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lvl="2"/>
            <a:r>
              <a:rPr lang="tr-TR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ifebox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mart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torage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Operating 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 9 countries with 50.4M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subscribers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36M 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Turkish mobile subscribers</a:t>
            </a:r>
          </a:p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~1000 R&amp;D personnel </a:t>
            </a:r>
          </a:p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Listed both on NYSE &amp; </a:t>
            </a:r>
            <a:r>
              <a:rPr lang="en-US" sz="4400" dirty="0" err="1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Borsa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Istanbul with a $7.3B market cap</a:t>
            </a: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HomePlus</a:t>
            </a: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r>
              <a:rPr lang="tr-TR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 </a:t>
            </a:r>
            <a:r>
              <a:rPr lang="tr-TR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Detail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4"/>
          <p:cNvSpPr txBox="1">
            <a:spLocks/>
          </p:cNvSpPr>
          <p:nvPr/>
        </p:nvSpPr>
        <p:spPr>
          <a:xfrm>
            <a:off x="1155032" y="2928306"/>
            <a:ext cx="10748936" cy="40805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651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4000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Existing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Homeplus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Image result for smart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32" y="4193704"/>
            <a:ext cx="2749576" cy="25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amazon ale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89" y="4366470"/>
            <a:ext cx="1869020" cy="1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70920" y="6840955"/>
            <a:ext cx="333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Smart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home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with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detectors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&amp;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sensors</a:t>
            </a:r>
            <a:endParaRPr lang="tr-TR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1373" y="68409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Voice Assistance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conrol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home</a:t>
            </a:r>
            <a:endParaRPr lang="tr-TR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6" descr="Image result for 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26" y="9441409"/>
            <a:ext cx="2457903" cy="21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Image result for teleph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372" y="9228179"/>
            <a:ext cx="2866574" cy="28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290" y="9557241"/>
            <a:ext cx="2658318" cy="1955817"/>
          </a:xfrm>
          <a:prstGeom prst="rect">
            <a:avLst/>
          </a:prstGeom>
        </p:spPr>
      </p:pic>
      <p:sp>
        <p:nvSpPr>
          <p:cNvPr id="33" name="Cross 32"/>
          <p:cNvSpPr/>
          <p:nvPr/>
        </p:nvSpPr>
        <p:spPr>
          <a:xfrm>
            <a:off x="8101290" y="4536916"/>
            <a:ext cx="1606633" cy="1545319"/>
          </a:xfrm>
          <a:prstGeom prst="plus">
            <a:avLst>
              <a:gd name="adj" fmla="val 37000"/>
            </a:avLst>
          </a:prstGeom>
          <a:solidFill>
            <a:srgbClr val="2484C6"/>
          </a:solidFill>
          <a:ln w="25400" cap="flat" cmpd="sng" algn="ctr">
            <a:solidFill>
              <a:srgbClr val="2484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HomePlus</a:t>
            </a: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r>
              <a:rPr lang="tr-TR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 </a:t>
            </a:r>
            <a:r>
              <a:rPr lang="tr-TR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Detail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13" y="2398535"/>
            <a:ext cx="12236671" cy="103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HomePlus</a:t>
            </a: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- </a:t>
            </a: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Innovation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603955" y="2753773"/>
            <a:ext cx="18780784" cy="9918488"/>
          </a:xfrm>
        </p:spPr>
        <p:txBody>
          <a:bodyPr>
            <a:noAutofit/>
          </a:bodyPr>
          <a:lstStyle/>
          <a:p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Support multiple proven smart home wireless </a:t>
            </a:r>
            <a:r>
              <a:rPr lang="en-US" sz="3600" dirty="0" smtClean="0">
                <a:solidFill>
                  <a:srgbClr val="00B0F0"/>
                </a:solidFill>
              </a:rPr>
              <a:t>technologies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Support voice-assistantship and user interaction via smart </a:t>
            </a:r>
            <a:r>
              <a:rPr lang="en-US" sz="3600" dirty="0" smtClean="0">
                <a:solidFill>
                  <a:srgbClr val="00B0F0"/>
                </a:solidFill>
              </a:rPr>
              <a:t>microphone/speaker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Support Android OS applications and drive large display</a:t>
            </a:r>
            <a:r>
              <a:rPr lang="en-US" sz="3600" dirty="0" smtClean="0">
                <a:solidFill>
                  <a:srgbClr val="00B0F0"/>
                </a:solidFill>
              </a:rPr>
              <a:t>.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Eliminate need for multiple gateways in </a:t>
            </a:r>
            <a:r>
              <a:rPr lang="en-US" sz="3600" dirty="0" err="1">
                <a:solidFill>
                  <a:srgbClr val="00B0F0"/>
                </a:solidFill>
              </a:rPr>
              <a:t>IoT</a:t>
            </a:r>
            <a:r>
              <a:rPr lang="en-US" sz="3600" dirty="0">
                <a:solidFill>
                  <a:srgbClr val="00B0F0"/>
                </a:solidFill>
              </a:rPr>
              <a:t> consumer </a:t>
            </a:r>
            <a:r>
              <a:rPr lang="en-US" sz="3600" dirty="0" smtClean="0">
                <a:solidFill>
                  <a:srgbClr val="00B0F0"/>
                </a:solidFill>
              </a:rPr>
              <a:t>premises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Eliminate multiple smart gateways and complex wireless mesh networks, so ease of installation and remote </a:t>
            </a:r>
            <a:r>
              <a:rPr lang="en-US" sz="3600" dirty="0" smtClean="0">
                <a:solidFill>
                  <a:srgbClr val="00B0F0"/>
                </a:solidFill>
              </a:rPr>
              <a:t>troubleshooting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</a:rPr>
              <a:t>With regard to consumer’s usage behaviors and accumulated historical data, develop advanced machine learning and analytics techniques on server side; and thereby offer additional new values in a contextual manner.</a:t>
            </a:r>
            <a:endParaRPr lang="tr-T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HomePlus</a:t>
            </a: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– Business </a:t>
            </a: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Impact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534816" y="2982380"/>
            <a:ext cx="17065896" cy="891617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</a:rPr>
              <a:t>R</a:t>
            </a:r>
            <a:r>
              <a:rPr lang="en-US" sz="3600" dirty="0" smtClean="0">
                <a:solidFill>
                  <a:srgbClr val="00B0F0"/>
                </a:solidFill>
              </a:rPr>
              <a:t>educe </a:t>
            </a:r>
            <a:r>
              <a:rPr lang="en-US" sz="3600" dirty="0">
                <a:solidFill>
                  <a:srgbClr val="00B0F0"/>
                </a:solidFill>
              </a:rPr>
              <a:t>total cost of ownership to </a:t>
            </a:r>
            <a:r>
              <a:rPr lang="en-US" sz="3600" dirty="0" err="1">
                <a:solidFill>
                  <a:srgbClr val="00B0F0"/>
                </a:solidFill>
              </a:rPr>
              <a:t>IoT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consumer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</a:rPr>
              <a:t>L</a:t>
            </a:r>
            <a:r>
              <a:rPr lang="en-US" sz="3600" dirty="0" err="1" smtClean="0">
                <a:solidFill>
                  <a:srgbClr val="00B0F0"/>
                </a:solidFill>
              </a:rPr>
              <a:t>ower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total cost of ownership by eliminating multiple </a:t>
            </a:r>
            <a:r>
              <a:rPr lang="en-US" sz="3600" dirty="0" smtClean="0">
                <a:solidFill>
                  <a:srgbClr val="00B0F0"/>
                </a:solidFill>
              </a:rPr>
              <a:t>gateway </a:t>
            </a:r>
            <a:r>
              <a:rPr lang="en-US" sz="3600" dirty="0">
                <a:solidFill>
                  <a:srgbClr val="00B0F0"/>
                </a:solidFill>
              </a:rPr>
              <a:t>devices and wireless repeaters/ extenders. 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</a:rPr>
              <a:t>R</a:t>
            </a:r>
            <a:r>
              <a:rPr lang="en-US" sz="3600" dirty="0" smtClean="0">
                <a:solidFill>
                  <a:srgbClr val="00B0F0"/>
                </a:solidFill>
              </a:rPr>
              <a:t>educe </a:t>
            </a:r>
            <a:r>
              <a:rPr lang="en-US" sz="3600" dirty="0">
                <a:solidFill>
                  <a:srgbClr val="00B0F0"/>
                </a:solidFill>
              </a:rPr>
              <a:t>installation time and troubleshooting </a:t>
            </a:r>
            <a:r>
              <a:rPr lang="en-US" sz="3600" dirty="0" smtClean="0">
                <a:solidFill>
                  <a:srgbClr val="00B0F0"/>
                </a:solidFill>
              </a:rPr>
              <a:t>efforts</a:t>
            </a:r>
            <a:endParaRPr lang="tr-TR" sz="3600" dirty="0" smtClean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tr-TR" sz="3600" dirty="0">
              <a:solidFill>
                <a:srgbClr val="00B0F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B0F0"/>
                </a:solidFill>
              </a:rPr>
              <a:t>O</a:t>
            </a:r>
            <a:r>
              <a:rPr lang="en-US" sz="3600" dirty="0" err="1" smtClean="0">
                <a:solidFill>
                  <a:srgbClr val="00B0F0"/>
                </a:solidFill>
              </a:rPr>
              <a:t>ffer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truly comprehensive </a:t>
            </a:r>
            <a:r>
              <a:rPr lang="en-US" sz="3600" dirty="0" err="1">
                <a:solidFill>
                  <a:srgbClr val="00B0F0"/>
                </a:solidFill>
              </a:rPr>
              <a:t>IoT</a:t>
            </a:r>
            <a:r>
              <a:rPr lang="en-US" sz="3600" dirty="0">
                <a:solidFill>
                  <a:srgbClr val="00B0F0"/>
                </a:solidFill>
              </a:rPr>
              <a:t> services via a single smart gateway by service providers </a:t>
            </a:r>
            <a:endParaRPr lang="tr-TR" sz="3600" dirty="0">
              <a:solidFill>
                <a:srgbClr val="00B0F0"/>
              </a:solidFill>
            </a:endParaRPr>
          </a:p>
          <a:p>
            <a:endParaRPr lang="tr-T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10621"/>
              </p:ext>
            </p:extLst>
          </p:nvPr>
        </p:nvGraphicFramePr>
        <p:xfrm>
          <a:off x="1678832" y="2321492"/>
          <a:ext cx="11017224" cy="976453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136348"/>
                <a:gridCol w="7880876"/>
              </a:tblGrid>
              <a:tr h="700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Country</a:t>
                      </a:r>
                      <a:endParaRPr lang="en-US" sz="32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Company</a:t>
                      </a:r>
                      <a:endParaRPr lang="en-US" sz="32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BELGIUM</a:t>
                      </a:r>
                      <a:endParaRPr lang="en-US" sz="3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Barco</a:t>
                      </a:r>
                      <a:endParaRPr lang="en-US" sz="32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IMEC</a:t>
                      </a:r>
                      <a:endParaRPr lang="en-US" sz="3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Televic</a:t>
                      </a:r>
                      <a:r>
                        <a:rPr lang="en-US" sz="32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Healthcare</a:t>
                      </a:r>
                      <a:endParaRPr lang="en-US" sz="3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CANADA</a:t>
                      </a:r>
                      <a:endParaRPr lang="en-US" sz="3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rgbClr val="00B0F0"/>
                          </a:solidFill>
                          <a:effectLst/>
                        </a:rPr>
                        <a:t>National Research Council Canada</a:t>
                      </a:r>
                      <a:endParaRPr lang="en-US" sz="3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CZECH REP.</a:t>
                      </a:r>
                      <a:endParaRPr lang="en-US" sz="3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Masaryk University</a:t>
                      </a:r>
                      <a:endParaRPr lang="en-US" sz="32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lang="en-US" sz="3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University La Rochelle</a:t>
                      </a:r>
                      <a:endParaRPr lang="en-US" sz="3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  <a:endParaRPr lang="en-US" sz="3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768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Institut</a:t>
                      </a:r>
                      <a:r>
                        <a:rPr lang="en-US" sz="3200" b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-Mines Telecom</a:t>
                      </a:r>
                      <a:endParaRPr lang="tr-TR" sz="3200" b="0" u="none" strike="noStrike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768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NXP France</a:t>
                      </a:r>
                      <a:endParaRPr lang="tr-TR" sz="3200" b="0" u="none" strike="noStrike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7685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Soft@Home</a:t>
                      </a:r>
                      <a:r>
                        <a:rPr lang="en-US" sz="3200" b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3200" b="0" u="none" strike="noStrike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TURKEY</a:t>
                      </a:r>
                      <a:endParaRPr lang="en-US" sz="3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Turkcell Technology</a:t>
                      </a:r>
                      <a:endParaRPr lang="en-US" sz="3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Vestel</a:t>
                      </a:r>
                      <a:endParaRPr lang="en-US" sz="32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PORTUGAL</a:t>
                      </a:r>
                      <a:endParaRPr lang="en-US" sz="3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4" marR="7034" marT="70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Gecad</a:t>
                      </a:r>
                      <a:endParaRPr lang="en-US" sz="32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08" marR="7034" marT="70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560152" y="3761656"/>
            <a:ext cx="1219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000" b="1" dirty="0" err="1" smtClean="0">
                <a:solidFill>
                  <a:srgbClr val="00B0F0"/>
                </a:solidFill>
              </a:rPr>
              <a:t>Looking</a:t>
            </a:r>
            <a:r>
              <a:rPr lang="tr-TR" sz="4000" b="1" dirty="0" smtClean="0">
                <a:solidFill>
                  <a:srgbClr val="00B0F0"/>
                </a:solidFill>
              </a:rPr>
              <a:t> </a:t>
            </a:r>
            <a:r>
              <a:rPr lang="tr-TR" sz="4000" b="1" dirty="0" err="1" smtClean="0">
                <a:solidFill>
                  <a:srgbClr val="00B0F0"/>
                </a:solidFill>
              </a:rPr>
              <a:t>for</a:t>
            </a:r>
            <a:r>
              <a:rPr lang="tr-TR" sz="4000" b="1" dirty="0" smtClean="0">
                <a:solidFill>
                  <a:srgbClr val="00B0F0"/>
                </a:solidFill>
              </a:rPr>
              <a:t> </a:t>
            </a:r>
            <a:r>
              <a:rPr lang="tr-TR" sz="4000" b="1" dirty="0" err="1" smtClean="0">
                <a:solidFill>
                  <a:srgbClr val="00B0F0"/>
                </a:solidFill>
              </a:rPr>
              <a:t>Partners</a:t>
            </a:r>
            <a:r>
              <a:rPr lang="tr-TR" sz="4000" b="1" dirty="0" smtClean="0">
                <a:solidFill>
                  <a:srgbClr val="00B0F0"/>
                </a:solidFill>
              </a:rPr>
              <a:t> </a:t>
            </a:r>
            <a:r>
              <a:rPr lang="en-GB" sz="4000" b="1" dirty="0" smtClean="0">
                <a:solidFill>
                  <a:srgbClr val="00B0F0"/>
                </a:solidFill>
              </a:rPr>
              <a:t>/ </a:t>
            </a:r>
            <a:r>
              <a:rPr lang="tr-TR" sz="4000" b="1" dirty="0" smtClean="0">
                <a:solidFill>
                  <a:srgbClr val="00B0F0"/>
                </a:solidFill>
              </a:rPr>
              <a:t>E</a:t>
            </a:r>
            <a:r>
              <a:rPr lang="en-GB" sz="4000" b="1" dirty="0" err="1" smtClean="0">
                <a:solidFill>
                  <a:srgbClr val="00B0F0"/>
                </a:solidFill>
              </a:rPr>
              <a:t>xpertise</a:t>
            </a:r>
            <a:endParaRPr lang="tr-TR" sz="4000" dirty="0">
              <a:solidFill>
                <a:srgbClr val="00B0F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Electronics hardware manufacturers</a:t>
            </a:r>
            <a:endParaRPr lang="tr-TR" sz="3200" dirty="0">
              <a:solidFill>
                <a:srgbClr val="00B0F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Embedded software design companies</a:t>
            </a:r>
            <a:endParaRPr lang="tr-TR" sz="3200" dirty="0">
              <a:solidFill>
                <a:srgbClr val="00B0F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System integrators</a:t>
            </a:r>
            <a:endParaRPr lang="tr-T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409782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</a:t>
            </a:r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3088" y="5345832"/>
            <a:ext cx="1219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800" dirty="0">
                <a:solidFill>
                  <a:srgbClr val="00B0F0"/>
                </a:solidFill>
              </a:rPr>
              <a:t>Mustafa Kemal Kar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</a:rPr>
              <a:t>Turkcell </a:t>
            </a:r>
            <a:r>
              <a:rPr lang="tr-TR" sz="4800" dirty="0" err="1">
                <a:solidFill>
                  <a:srgbClr val="00B0F0"/>
                </a:solidFill>
              </a:rPr>
              <a:t>Technology</a:t>
            </a:r>
            <a:r>
              <a:rPr lang="tr-TR" sz="4800" dirty="0">
                <a:solidFill>
                  <a:srgbClr val="00B0F0"/>
                </a:solidFill>
              </a:rPr>
              <a:t> R&amp; D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  <a:hlinkClick r:id="rId3"/>
              </a:rPr>
              <a:t>kemal.kar@turkcell.com.tr</a:t>
            </a:r>
            <a:endParaRPr lang="tr-TR" sz="4800" dirty="0">
              <a:solidFill>
                <a:srgbClr val="00B0F0"/>
              </a:solidFill>
            </a:endParaRPr>
          </a:p>
          <a:p>
            <a:r>
              <a:rPr lang="tr-TR" sz="4800" dirty="0" smtClean="0">
                <a:solidFill>
                  <a:srgbClr val="00B0F0"/>
                </a:solidFill>
              </a:rPr>
              <a:t>+</a:t>
            </a:r>
            <a:r>
              <a:rPr lang="tr-TR" sz="4800" dirty="0">
                <a:solidFill>
                  <a:srgbClr val="00B0F0"/>
                </a:solidFill>
              </a:rPr>
              <a:t>90 532 210 38 43</a:t>
            </a:r>
          </a:p>
          <a:p>
            <a:endParaRPr lang="en-US" sz="4800" dirty="0">
              <a:solidFill>
                <a:srgbClr val="00B0F0"/>
              </a:solidFill>
            </a:endParaRPr>
          </a:p>
          <a:p>
            <a:r>
              <a:rPr lang="tr-TR" sz="4800" dirty="0">
                <a:solidFill>
                  <a:srgbClr val="00B0F0"/>
                </a:solidFill>
              </a:rPr>
              <a:t>Rahmi Cem </a:t>
            </a:r>
            <a:r>
              <a:rPr lang="tr-TR" sz="4800" dirty="0" err="1">
                <a:solidFill>
                  <a:srgbClr val="00B0F0"/>
                </a:solidFill>
              </a:rPr>
              <a:t>Cevikbas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</a:rPr>
              <a:t>Turkcell </a:t>
            </a:r>
            <a:r>
              <a:rPr lang="tr-TR" sz="4800" dirty="0" err="1">
                <a:solidFill>
                  <a:srgbClr val="00B0F0"/>
                </a:solidFill>
              </a:rPr>
              <a:t>Technology</a:t>
            </a:r>
            <a:r>
              <a:rPr lang="tr-TR" sz="4800" dirty="0">
                <a:solidFill>
                  <a:srgbClr val="00B0F0"/>
                </a:solidFill>
              </a:rPr>
              <a:t> R&amp; D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  <a:hlinkClick r:id="rId4"/>
              </a:rPr>
              <a:t>cem.cevikbas@turkcell.com.tr</a:t>
            </a:r>
            <a:endParaRPr lang="tr-TR" sz="4800" dirty="0">
              <a:solidFill>
                <a:srgbClr val="00B0F0"/>
              </a:solidFill>
            </a:endParaRPr>
          </a:p>
          <a:p>
            <a:r>
              <a:rPr lang="tr-TR" sz="4800" dirty="0" smtClean="0">
                <a:solidFill>
                  <a:srgbClr val="00B0F0"/>
                </a:solidFill>
              </a:rPr>
              <a:t>+</a:t>
            </a:r>
            <a:r>
              <a:rPr lang="tr-TR" sz="4800" dirty="0">
                <a:solidFill>
                  <a:srgbClr val="00B0F0"/>
                </a:solidFill>
              </a:rPr>
              <a:t>90 532 210 10 65</a:t>
            </a:r>
            <a:endParaRPr lang="en-GB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483</Words>
  <Characters>0</Characters>
  <Application>Microsoft Office PowerPoint</Application>
  <PresentationFormat>Custom</PresentationFormat>
  <Lines>0</Lines>
  <Paragraphs>111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1_Spanish Chair Eureka 2016 interno</vt:lpstr>
      <vt:lpstr>Office Theme</vt:lpstr>
      <vt:lpstr>PowerPoint Presentation</vt:lpstr>
      <vt:lpstr>Teaser</vt:lpstr>
      <vt:lpstr>Organisation Profile</vt:lpstr>
      <vt:lpstr>HomePlus in Detail</vt:lpstr>
      <vt:lpstr>HomePlus in Detail</vt:lpstr>
      <vt:lpstr>HomePlus - Innovation</vt:lpstr>
      <vt:lpstr>HomePlus – Business Impact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289</cp:revision>
  <dcterms:modified xsi:type="dcterms:W3CDTF">2017-12-12T07:25:56Z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c23b9c77-9f1b-4cf3-8248-bfac6d787fed</vt:lpwstr>
  </property>
  <property fmtid="{D5CDD505-2E9C-101B-9397-08002B2CF9AE}" pid="3" name="TURKCELLCLASSIFICATION">
    <vt:lpwstr>TURKCELL DAHİLİ</vt:lpwstr>
  </property>
</Properties>
</file>