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0"/>
  </p:notesMasterIdLst>
  <p:sldIdLst>
    <p:sldId id="272" r:id="rId3"/>
    <p:sldId id="315" r:id="rId4"/>
    <p:sldId id="321" r:id="rId5"/>
    <p:sldId id="317" r:id="rId6"/>
    <p:sldId id="318" r:id="rId7"/>
    <p:sldId id="319" r:id="rId8"/>
    <p:sldId id="320" r:id="rId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  <a:srgbClr val="2ABDF2"/>
    <a:srgbClr val="36C1F3"/>
    <a:srgbClr val="0070C0"/>
    <a:srgbClr val="3399FF"/>
    <a:srgbClr val="0099FF"/>
    <a:srgbClr val="3366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331" y="-29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emal.kar@turkcell.com.t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em.cevikbas@turkcell.com.t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9" y="213495"/>
            <a:ext cx="3663303" cy="37641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</a:t>
            </a:r>
            <a:r>
              <a:rPr lang="en-GB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Proposal</a:t>
            </a:r>
          </a:p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US" sz="8000" dirty="0">
                <a:solidFill>
                  <a:srgbClr val="0070C0"/>
                </a:solidFill>
              </a:rPr>
              <a:t>Collaborative Corporate Cloud (3C)</a:t>
            </a:r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441152"/>
            <a:ext cx="1703990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Celtic-Plus </a:t>
            </a: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</a:t>
            </a: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Day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endParaRPr lang="en-GB" sz="36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13th 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December 2017, Luxembourg </a:t>
            </a:r>
            <a:endParaRPr lang="en-GB" sz="7000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6563636" y="11768479"/>
            <a:ext cx="1077109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tr-TR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Mustafa Kemal Kar, Turkcell </a:t>
            </a:r>
            <a:r>
              <a:rPr lang="tr-TR" sz="44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Technology</a:t>
            </a:r>
            <a:endParaRPr lang="en-GB" sz="44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eaLnBrk="1" hangingPunct="1"/>
            <a:r>
              <a:rPr lang="tr-TR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kemal.kar@turkcell.com.tr</a:t>
            </a:r>
            <a:endParaRPr lang="en-GB" sz="44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</p:txBody>
      </p:sp>
      <p:pic>
        <p:nvPicPr>
          <p:cNvPr id="2" name="Picture 2" descr="turkcell technology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671" y="9441527"/>
            <a:ext cx="6015647" cy="188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5884" y="4049688"/>
            <a:ext cx="19658184" cy="539048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2ABDF2"/>
                </a:solidFill>
              </a:rPr>
              <a:t>3C </a:t>
            </a:r>
            <a:r>
              <a:rPr lang="en-US" sz="4800" dirty="0">
                <a:solidFill>
                  <a:srgbClr val="2ABDF2"/>
                </a:solidFill>
              </a:rPr>
              <a:t>project will aim to eliminate the security risk of companies for Data </a:t>
            </a:r>
            <a:r>
              <a:rPr lang="en-US" sz="4800" dirty="0" smtClean="0">
                <a:solidFill>
                  <a:srgbClr val="2ABDF2"/>
                </a:solidFill>
              </a:rPr>
              <a:t>Leakages </a:t>
            </a:r>
            <a:r>
              <a:rPr lang="tr-TR" sz="4800" dirty="0" err="1" smtClean="0">
                <a:solidFill>
                  <a:srgbClr val="2ABDF2"/>
                </a:solidFill>
              </a:rPr>
              <a:t>and</a:t>
            </a:r>
            <a:r>
              <a:rPr lang="tr-TR" sz="4800" dirty="0" smtClean="0">
                <a:solidFill>
                  <a:srgbClr val="2ABDF2"/>
                </a:solidFill>
              </a:rPr>
              <a:t> </a:t>
            </a:r>
            <a:r>
              <a:rPr lang="tr-TR" sz="4800" dirty="0" err="1" smtClean="0">
                <a:solidFill>
                  <a:srgbClr val="2ABDF2"/>
                </a:solidFill>
              </a:rPr>
              <a:t>to</a:t>
            </a:r>
            <a:r>
              <a:rPr lang="tr-TR" sz="4800" dirty="0" smtClean="0">
                <a:solidFill>
                  <a:srgbClr val="2ABDF2"/>
                </a:solidFill>
              </a:rPr>
              <a:t> </a:t>
            </a:r>
            <a:r>
              <a:rPr lang="en-US" sz="4800" dirty="0" smtClean="0">
                <a:solidFill>
                  <a:srgbClr val="2ABDF2"/>
                </a:solidFill>
              </a:rPr>
              <a:t>provide </a:t>
            </a:r>
            <a:r>
              <a:rPr lang="en-US" sz="4800" dirty="0">
                <a:solidFill>
                  <a:srgbClr val="2ABDF2"/>
                </a:solidFill>
              </a:rPr>
              <a:t>a collaborative online documentation environment which is not complete in current state of art. </a:t>
            </a:r>
            <a:endParaRPr lang="tr-TR" sz="4800" dirty="0" smtClean="0">
              <a:solidFill>
                <a:srgbClr val="2ABDF2"/>
              </a:solidFill>
            </a:endParaRPr>
          </a:p>
          <a:p>
            <a:pPr marL="0" indent="0">
              <a:buNone/>
            </a:pPr>
            <a:endParaRPr lang="tr-TR" sz="4800" dirty="0">
              <a:solidFill>
                <a:srgbClr val="2ABDF2"/>
              </a:solidFill>
            </a:endParaRPr>
          </a:p>
          <a:p>
            <a:pPr marL="0" indent="0">
              <a:buNone/>
            </a:pPr>
            <a:r>
              <a:rPr lang="tr-TR" sz="4800" dirty="0" err="1" smtClean="0">
                <a:solidFill>
                  <a:srgbClr val="2ABDF2"/>
                </a:solidFill>
              </a:rPr>
              <a:t>Corporate</a:t>
            </a:r>
            <a:r>
              <a:rPr lang="tr-TR" sz="4800" dirty="0" smtClean="0">
                <a:solidFill>
                  <a:srgbClr val="2ABDF2"/>
                </a:solidFill>
              </a:rPr>
              <a:t> </a:t>
            </a:r>
            <a:r>
              <a:rPr lang="tr-TR" sz="4800" dirty="0" err="1" smtClean="0">
                <a:solidFill>
                  <a:srgbClr val="2ABDF2"/>
                </a:solidFill>
              </a:rPr>
              <a:t>users</a:t>
            </a:r>
            <a:r>
              <a:rPr lang="tr-TR" sz="4800" dirty="0" smtClean="0">
                <a:solidFill>
                  <a:srgbClr val="2ABDF2"/>
                </a:solidFill>
              </a:rPr>
              <a:t> </a:t>
            </a:r>
            <a:r>
              <a:rPr lang="tr-TR" sz="4800" dirty="0" err="1" smtClean="0">
                <a:solidFill>
                  <a:srgbClr val="2ABDF2"/>
                </a:solidFill>
              </a:rPr>
              <a:t>will</a:t>
            </a:r>
            <a:r>
              <a:rPr lang="tr-TR" sz="4800" dirty="0" smtClean="0">
                <a:solidFill>
                  <a:srgbClr val="2ABDF2"/>
                </a:solidFill>
              </a:rPr>
              <a:t> </a:t>
            </a:r>
            <a:r>
              <a:rPr lang="tr-TR" sz="4800" dirty="0" err="1" smtClean="0">
                <a:solidFill>
                  <a:srgbClr val="2ABDF2"/>
                </a:solidFill>
              </a:rPr>
              <a:t>get</a:t>
            </a:r>
            <a:r>
              <a:rPr lang="tr-TR" sz="4800" dirty="0" smtClean="0">
                <a:solidFill>
                  <a:srgbClr val="2ABDF2"/>
                </a:solidFill>
              </a:rPr>
              <a:t> </a:t>
            </a:r>
            <a:r>
              <a:rPr lang="tr-TR" sz="4800" dirty="0" err="1" smtClean="0">
                <a:solidFill>
                  <a:srgbClr val="2ABDF2"/>
                </a:solidFill>
              </a:rPr>
              <a:t>access</a:t>
            </a:r>
            <a:r>
              <a:rPr lang="tr-TR" sz="4800" dirty="0" smtClean="0">
                <a:solidFill>
                  <a:srgbClr val="2ABDF2"/>
                </a:solidFill>
              </a:rPr>
              <a:t> </a:t>
            </a:r>
            <a:r>
              <a:rPr lang="tr-TR" sz="4800" dirty="0" err="1" smtClean="0">
                <a:solidFill>
                  <a:srgbClr val="2ABDF2"/>
                </a:solidFill>
              </a:rPr>
              <a:t>to</a:t>
            </a:r>
            <a:r>
              <a:rPr lang="tr-TR" sz="4800" dirty="0" smtClean="0">
                <a:solidFill>
                  <a:srgbClr val="2ABDF2"/>
                </a:solidFill>
              </a:rPr>
              <a:t> </a:t>
            </a:r>
            <a:r>
              <a:rPr lang="tr-TR" sz="4800" dirty="0" err="1" smtClean="0">
                <a:solidFill>
                  <a:srgbClr val="2ABDF2"/>
                </a:solidFill>
              </a:rPr>
              <a:t>all</a:t>
            </a:r>
            <a:r>
              <a:rPr lang="tr-TR" sz="4800" dirty="0" smtClean="0">
                <a:solidFill>
                  <a:srgbClr val="2ABDF2"/>
                </a:solidFill>
              </a:rPr>
              <a:t> </a:t>
            </a:r>
            <a:r>
              <a:rPr lang="tr-TR" sz="4800" dirty="0" err="1" smtClean="0">
                <a:solidFill>
                  <a:srgbClr val="2ABDF2"/>
                </a:solidFill>
              </a:rPr>
              <a:t>kinds</a:t>
            </a:r>
            <a:r>
              <a:rPr lang="tr-TR" sz="4800" dirty="0" smtClean="0">
                <a:solidFill>
                  <a:srgbClr val="2ABDF2"/>
                </a:solidFill>
              </a:rPr>
              <a:t> of data </a:t>
            </a:r>
            <a:r>
              <a:rPr lang="tr-TR" sz="4800" dirty="0" err="1" smtClean="0">
                <a:solidFill>
                  <a:srgbClr val="2ABDF2"/>
                </a:solidFill>
              </a:rPr>
              <a:t>and</a:t>
            </a:r>
            <a:r>
              <a:rPr lang="tr-TR" sz="4800" dirty="0" smtClean="0">
                <a:solidFill>
                  <a:srgbClr val="2ABDF2"/>
                </a:solidFill>
              </a:rPr>
              <a:t> </a:t>
            </a:r>
            <a:r>
              <a:rPr lang="tr-TR" sz="4800" dirty="0" err="1" smtClean="0">
                <a:solidFill>
                  <a:srgbClr val="2ABDF2"/>
                </a:solidFill>
              </a:rPr>
              <a:t>productivity</a:t>
            </a:r>
            <a:r>
              <a:rPr lang="tr-TR" sz="4800" dirty="0" smtClean="0">
                <a:solidFill>
                  <a:srgbClr val="2ABDF2"/>
                </a:solidFill>
              </a:rPr>
              <a:t> </a:t>
            </a:r>
            <a:r>
              <a:rPr lang="tr-TR" sz="4800" dirty="0" err="1" smtClean="0">
                <a:solidFill>
                  <a:srgbClr val="2ABDF2"/>
                </a:solidFill>
              </a:rPr>
              <a:t>will</a:t>
            </a:r>
            <a:r>
              <a:rPr lang="tr-TR" sz="4800" dirty="0" smtClean="0">
                <a:solidFill>
                  <a:srgbClr val="2ABDF2"/>
                </a:solidFill>
              </a:rPr>
              <a:t> </a:t>
            </a:r>
            <a:r>
              <a:rPr lang="tr-TR" sz="4800" dirty="0" err="1" smtClean="0">
                <a:solidFill>
                  <a:srgbClr val="2ABDF2"/>
                </a:solidFill>
              </a:rPr>
              <a:t>increase</a:t>
            </a:r>
            <a:r>
              <a:rPr lang="tr-TR" sz="4800" dirty="0" smtClean="0">
                <a:solidFill>
                  <a:srgbClr val="2ABDF2"/>
                </a:solidFill>
              </a:rPr>
              <a:t> as a </a:t>
            </a:r>
            <a:r>
              <a:rPr lang="tr-TR" sz="4800" dirty="0" err="1" smtClean="0">
                <a:solidFill>
                  <a:srgbClr val="2ABDF2"/>
                </a:solidFill>
              </a:rPr>
              <a:t>result</a:t>
            </a:r>
            <a:r>
              <a:rPr lang="tr-TR" sz="4800" dirty="0" smtClean="0">
                <a:solidFill>
                  <a:srgbClr val="2ABDF2"/>
                </a:solidFill>
              </a:rPr>
              <a:t> of </a:t>
            </a:r>
            <a:r>
              <a:rPr lang="tr-TR" sz="4800" dirty="0" err="1" smtClean="0">
                <a:solidFill>
                  <a:srgbClr val="2ABDF2"/>
                </a:solidFill>
              </a:rPr>
              <a:t>cloud</a:t>
            </a:r>
            <a:r>
              <a:rPr lang="tr-TR" sz="4800" dirty="0" smtClean="0">
                <a:solidFill>
                  <a:srgbClr val="2ABDF2"/>
                </a:solidFill>
              </a:rPr>
              <a:t> </a:t>
            </a:r>
            <a:r>
              <a:rPr lang="tr-TR" sz="4800" dirty="0" err="1" smtClean="0">
                <a:solidFill>
                  <a:srgbClr val="2ABDF2"/>
                </a:solidFill>
              </a:rPr>
              <a:t>collaboration</a:t>
            </a:r>
            <a:r>
              <a:rPr lang="tr-TR" sz="4800" dirty="0" smtClean="0">
                <a:solidFill>
                  <a:srgbClr val="2ABDF2"/>
                </a:solidFill>
              </a:rPr>
              <a:t>. </a:t>
            </a:r>
            <a:endParaRPr lang="en-US" sz="4800" dirty="0">
              <a:solidFill>
                <a:srgbClr val="2ABDF2"/>
              </a:solidFill>
            </a:endParaRPr>
          </a:p>
          <a:p>
            <a:pPr algn="ctr"/>
            <a:endParaRPr lang="en-GB" sz="4800" i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3C, Mustafa Kemal Kar, kemal.kar@turkcell.com.tr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                                        </a:t>
            </a:r>
            <a:r>
              <a:rPr lang="tr-TR" sz="2800" dirty="0" err="1">
                <a:solidFill>
                  <a:schemeClr val="accent1">
                    <a:lumMod val="75000"/>
                  </a:schemeClr>
                </a:solidFill>
              </a:rPr>
              <a:t>HomePlus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, Mustafa Kemal Kar, kemal.kar@turkcell.com.tr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009303" y="2735425"/>
            <a:ext cx="23103680" cy="9140465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Converged communication and digital services player</a:t>
            </a:r>
          </a:p>
          <a:p>
            <a:pPr lvl="1"/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Mobile: 51K sites, 1 Gbps DL speeds, VoLTE support</a:t>
            </a:r>
          </a:p>
          <a:p>
            <a:pPr lvl="1"/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Fixed: 39 km total fiber, 3M houses with fiber support (up to 1 Gbps)</a:t>
            </a:r>
          </a:p>
          <a:p>
            <a:pPr lvl="1"/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Digital Services: </a:t>
            </a:r>
          </a:p>
          <a:p>
            <a:pPr lvl="2"/>
            <a:r>
              <a:rPr lang="en-US" sz="4400" dirty="0" err="1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BiP</a:t>
            </a:r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(</a:t>
            </a:r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</a:t>
            </a:r>
            <a:r>
              <a:rPr lang="en-US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igital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</a:t>
            </a:r>
            <a:r>
              <a:rPr lang="en-US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ommunication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</a:t>
            </a:r>
            <a:r>
              <a:rPr lang="en-US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latform</a:t>
            </a:r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)</a:t>
            </a:r>
          </a:p>
          <a:p>
            <a:pPr lvl="2"/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Turkcell TV+</a:t>
            </a:r>
          </a:p>
          <a:p>
            <a:pPr lvl="2"/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F</a:t>
            </a:r>
            <a:r>
              <a:rPr lang="en-US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izy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(</a:t>
            </a:r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</a:t>
            </a:r>
            <a:r>
              <a:rPr lang="en-US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usic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</a:t>
            </a:r>
            <a:r>
              <a:rPr lang="en-US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latform</a:t>
            </a:r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)</a:t>
            </a:r>
          </a:p>
          <a:p>
            <a:pPr lvl="2"/>
            <a:r>
              <a:rPr lang="tr-TR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</a:t>
            </a:r>
            <a:r>
              <a:rPr lang="en-US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ifebox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(</a:t>
            </a:r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mart </a:t>
            </a:r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</a:t>
            </a:r>
            <a:r>
              <a:rPr lang="en-US" sz="4400" dirty="0" err="1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torage</a:t>
            </a:r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)</a:t>
            </a:r>
          </a:p>
          <a:p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Operating </a:t>
            </a:r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in 9 countries with 50.4M 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subscribers</a:t>
            </a:r>
            <a:r>
              <a:rPr lang="tr-TR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, </a:t>
            </a:r>
            <a:r>
              <a:rPr lang="en-US" sz="4400" dirty="0" smtClean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36M </a:t>
            </a:r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Turkish mobile subscribers</a:t>
            </a:r>
          </a:p>
          <a:p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~1000 R&amp;D personnel </a:t>
            </a:r>
          </a:p>
          <a:p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Listed both on NYSE &amp; </a:t>
            </a:r>
            <a:r>
              <a:rPr lang="en-US" sz="4400" dirty="0" err="1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Borsa</a:t>
            </a:r>
            <a:r>
              <a:rPr lang="en-US" sz="4400" dirty="0">
                <a:solidFill>
                  <a:srgbClr val="00B0F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Istanbul with a $7.3B market cap</a:t>
            </a:r>
          </a:p>
        </p:txBody>
      </p:sp>
    </p:spTree>
    <p:extLst>
      <p:ext uri="{BB962C8B-B14F-4D97-AF65-F5344CB8AC3E}">
        <p14:creationId xmlns:p14="http://schemas.microsoft.com/office/powerpoint/2010/main" val="300581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tr-TR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3C in </a:t>
            </a:r>
            <a:r>
              <a:rPr lang="tr-TR" sz="9200" b="1" dirty="0" err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Detail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679352" y="2789858"/>
            <a:ext cx="16849352" cy="925271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651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­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2730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­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4000" indent="-3603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Cloud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Storages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Corporates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625475" marR="0" lvl="1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DLP</a:t>
            </a:r>
          </a:p>
          <a:p>
            <a:pPr marL="625475" marR="0" lvl="1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DRM</a:t>
            </a:r>
          </a:p>
          <a:p>
            <a:pPr marL="625475" marR="0" lvl="1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Overall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security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against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critical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data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breach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5475" marR="0" lvl="1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order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625475" marR="0" lvl="1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Licence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5475" marR="0" lvl="1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Effective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storage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areas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5475" marR="0" lvl="1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Lightweight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virus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protection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clients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5475" marR="0" lvl="1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Utilize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Evernote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cloud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organizers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5475" marR="0" lvl="1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82" y="3627364"/>
            <a:ext cx="2715463" cy="2127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396" y="3836373"/>
            <a:ext cx="1487444" cy="1476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688" y="3832975"/>
            <a:ext cx="1587691" cy="1587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8024" y="3844238"/>
            <a:ext cx="3302774" cy="13788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3C, Mustafa Kemal Kar, kemal.kar@turkcell.com.tr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tr-TR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3C </a:t>
            </a:r>
            <a:r>
              <a:rPr lang="tr-TR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</a:t>
            </a:r>
            <a:r>
              <a:rPr lang="tr-TR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n </a:t>
            </a:r>
            <a:r>
              <a:rPr lang="tr-TR" sz="9200" b="1" dirty="0" err="1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Detail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614936" y="3473624"/>
            <a:ext cx="15265696" cy="7488832"/>
            <a:chOff x="501144" y="1268760"/>
            <a:chExt cx="7972201" cy="4645914"/>
          </a:xfrm>
        </p:grpSpPr>
        <p:cxnSp>
          <p:nvCxnSpPr>
            <p:cNvPr id="26" name="Straight Arrow Connector 25"/>
            <p:cNvCxnSpPr>
              <a:endCxn id="31" idx="1"/>
            </p:cNvCxnSpPr>
            <p:nvPr/>
          </p:nvCxnSpPr>
          <p:spPr>
            <a:xfrm>
              <a:off x="5580112" y="5554634"/>
              <a:ext cx="36004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602E"/>
              </a:solidFill>
              <a:prstDash val="solid"/>
              <a:tailEnd type="triangle"/>
            </a:ln>
            <a:effectLst/>
          </p:spPr>
        </p:cxnSp>
        <p:grpSp>
          <p:nvGrpSpPr>
            <p:cNvPr id="27" name="Group 26"/>
            <p:cNvGrpSpPr/>
            <p:nvPr/>
          </p:nvGrpSpPr>
          <p:grpSpPr>
            <a:xfrm>
              <a:off x="501144" y="1268760"/>
              <a:ext cx="7972201" cy="4645914"/>
              <a:chOff x="501144" y="1268760"/>
              <a:chExt cx="7972201" cy="4645914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01144" y="1268760"/>
                <a:ext cx="7972201" cy="4645914"/>
                <a:chOff x="501144" y="1268760"/>
                <a:chExt cx="7972201" cy="4645914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1144" y="1268760"/>
                  <a:ext cx="7972201" cy="3925834"/>
                </a:xfrm>
                <a:prstGeom prst="rect">
                  <a:avLst/>
                </a:prstGeom>
              </p:spPr>
            </p:pic>
            <p:sp>
              <p:nvSpPr>
                <p:cNvPr id="31" name="Rectangle 30"/>
                <p:cNvSpPr/>
                <p:nvPr/>
              </p:nvSpPr>
              <p:spPr>
                <a:xfrm>
                  <a:off x="5940152" y="5194594"/>
                  <a:ext cx="1008112" cy="720080"/>
                </a:xfrm>
                <a:prstGeom prst="rect">
                  <a:avLst/>
                </a:prstGeom>
                <a:solidFill>
                  <a:srgbClr val="00A651"/>
                </a:solidFill>
                <a:ln w="25400" cap="flat" cmpd="sng" algn="ctr">
                  <a:solidFill>
                    <a:srgbClr val="00A651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Document</a:t>
                  </a:r>
                  <a:r>
                    <a:rPr kumimoji="0" lang="tr-TR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kumimoji="0" lang="tr-TR" sz="1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Sanity</a:t>
                  </a:r>
                  <a:r>
                    <a:rPr kumimoji="0" lang="tr-TR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kumimoji="0" lang="tr-TR" sz="1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check</a:t>
                  </a:r>
                  <a:endParaRPr kumimoji="0" lang="tr-T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580112" y="4005064"/>
                  <a:ext cx="0" cy="154957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602E"/>
                  </a:solidFill>
                  <a:prstDash val="solid"/>
                </a:ln>
                <a:effectLst/>
              </p:spPr>
            </p:cxnSp>
          </p:grpSp>
          <p:cxnSp>
            <p:nvCxnSpPr>
              <p:cNvPr id="29" name="Straight Arrow Connector 28"/>
              <p:cNvCxnSpPr/>
              <p:nvPr/>
            </p:nvCxnSpPr>
            <p:spPr>
              <a:xfrm>
                <a:off x="5580112" y="4005064"/>
                <a:ext cx="36004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602E"/>
                </a:solidFill>
                <a:prstDash val="solid"/>
                <a:tailEnd type="triangle"/>
              </a:ln>
              <a:effectLst/>
            </p:spPr>
          </p:cxnSp>
        </p:grpSp>
      </p:grpSp>
      <p:sp>
        <p:nvSpPr>
          <p:cNvPr id="14" name="Rectangle 13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3C, Mustafa Kemal Kar, kemal.kar@turkcell.com.tr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34849" y="2716816"/>
            <a:ext cx="19202133" cy="7668029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tr-TR" b="1" dirty="0" err="1" smtClean="0">
                <a:solidFill>
                  <a:srgbClr val="36C1F3"/>
                </a:solidFill>
              </a:rPr>
              <a:t>Looking</a:t>
            </a:r>
            <a:r>
              <a:rPr lang="tr-TR" b="1" dirty="0" smtClean="0">
                <a:solidFill>
                  <a:srgbClr val="36C1F3"/>
                </a:solidFill>
              </a:rPr>
              <a:t> </a:t>
            </a:r>
            <a:r>
              <a:rPr lang="tr-TR" b="1" dirty="0" err="1" smtClean="0">
                <a:solidFill>
                  <a:srgbClr val="36C1F3"/>
                </a:solidFill>
              </a:rPr>
              <a:t>for</a:t>
            </a:r>
            <a:r>
              <a:rPr lang="tr-TR" b="1" dirty="0" smtClean="0">
                <a:solidFill>
                  <a:srgbClr val="36C1F3"/>
                </a:solidFill>
              </a:rPr>
              <a:t> Partner / </a:t>
            </a:r>
            <a:r>
              <a:rPr lang="tr-TR" b="1" dirty="0" err="1" smtClean="0">
                <a:solidFill>
                  <a:srgbClr val="36C1F3"/>
                </a:solidFill>
              </a:rPr>
              <a:t>Expertise</a:t>
            </a:r>
            <a:endParaRPr lang="tr-TR" dirty="0">
              <a:solidFill>
                <a:srgbClr val="36C1F3"/>
              </a:solidFill>
            </a:endParaRPr>
          </a:p>
          <a:p>
            <a:pPr lvl="1"/>
            <a:endParaRPr lang="tr-TR" sz="3200" dirty="0" smtClean="0">
              <a:solidFill>
                <a:srgbClr val="36C1F3"/>
              </a:solidFill>
            </a:endParaRPr>
          </a:p>
          <a:p>
            <a:pPr lvl="1"/>
            <a:r>
              <a:rPr lang="en-US" sz="3600" dirty="0" smtClean="0">
                <a:solidFill>
                  <a:srgbClr val="36C1F3"/>
                </a:solidFill>
              </a:rPr>
              <a:t>Companies </a:t>
            </a:r>
            <a:r>
              <a:rPr lang="en-US" sz="3600" dirty="0">
                <a:solidFill>
                  <a:srgbClr val="36C1F3"/>
                </a:solidFill>
              </a:rPr>
              <a:t>with the following expertise: </a:t>
            </a:r>
          </a:p>
          <a:p>
            <a:pPr lvl="1"/>
            <a:r>
              <a:rPr lang="tr-TR" sz="3600" dirty="0" err="1">
                <a:solidFill>
                  <a:srgbClr val="36C1F3"/>
                </a:solidFill>
              </a:rPr>
              <a:t>Cloud</a:t>
            </a:r>
            <a:r>
              <a:rPr lang="tr-TR" sz="3600" dirty="0">
                <a:solidFill>
                  <a:srgbClr val="36C1F3"/>
                </a:solidFill>
              </a:rPr>
              <a:t> </a:t>
            </a:r>
            <a:r>
              <a:rPr lang="tr-TR" sz="3600" dirty="0" err="1">
                <a:solidFill>
                  <a:srgbClr val="36C1F3"/>
                </a:solidFill>
              </a:rPr>
              <a:t>security</a:t>
            </a:r>
            <a:r>
              <a:rPr lang="tr-TR" sz="3600" dirty="0">
                <a:solidFill>
                  <a:srgbClr val="36C1F3"/>
                </a:solidFill>
              </a:rPr>
              <a:t> </a:t>
            </a:r>
          </a:p>
          <a:p>
            <a:pPr lvl="1"/>
            <a:r>
              <a:rPr lang="tr-TR" sz="3600" dirty="0">
                <a:solidFill>
                  <a:srgbClr val="36C1F3"/>
                </a:solidFill>
              </a:rPr>
              <a:t>Data </a:t>
            </a:r>
            <a:r>
              <a:rPr lang="tr-TR" sz="3600" dirty="0" err="1">
                <a:solidFill>
                  <a:srgbClr val="36C1F3"/>
                </a:solidFill>
              </a:rPr>
              <a:t>Leakage</a:t>
            </a:r>
            <a:r>
              <a:rPr lang="tr-TR" sz="3600" dirty="0">
                <a:solidFill>
                  <a:srgbClr val="36C1F3"/>
                </a:solidFill>
              </a:rPr>
              <a:t> </a:t>
            </a:r>
            <a:r>
              <a:rPr lang="tr-TR" sz="3600" dirty="0" err="1">
                <a:solidFill>
                  <a:srgbClr val="36C1F3"/>
                </a:solidFill>
              </a:rPr>
              <a:t>Protection</a:t>
            </a:r>
            <a:r>
              <a:rPr lang="tr-TR" sz="3600" dirty="0">
                <a:solidFill>
                  <a:srgbClr val="36C1F3"/>
                </a:solidFill>
              </a:rPr>
              <a:t> </a:t>
            </a:r>
            <a:r>
              <a:rPr lang="tr-TR" sz="3600" dirty="0" err="1">
                <a:solidFill>
                  <a:srgbClr val="36C1F3"/>
                </a:solidFill>
              </a:rPr>
              <a:t>and</a:t>
            </a:r>
            <a:r>
              <a:rPr lang="tr-TR" sz="3600" dirty="0">
                <a:solidFill>
                  <a:srgbClr val="36C1F3"/>
                </a:solidFill>
              </a:rPr>
              <a:t> </a:t>
            </a:r>
          </a:p>
          <a:p>
            <a:pPr lvl="1"/>
            <a:r>
              <a:rPr lang="tr-TR" sz="3600" dirty="0" err="1">
                <a:solidFill>
                  <a:srgbClr val="36C1F3"/>
                </a:solidFill>
              </a:rPr>
              <a:t>Digital</a:t>
            </a:r>
            <a:r>
              <a:rPr lang="tr-TR" sz="3600" dirty="0">
                <a:solidFill>
                  <a:srgbClr val="36C1F3"/>
                </a:solidFill>
              </a:rPr>
              <a:t> </a:t>
            </a:r>
            <a:r>
              <a:rPr lang="tr-TR" sz="3600" dirty="0" err="1">
                <a:solidFill>
                  <a:srgbClr val="36C1F3"/>
                </a:solidFill>
              </a:rPr>
              <a:t>Rights</a:t>
            </a:r>
            <a:r>
              <a:rPr lang="tr-TR" sz="3600" dirty="0">
                <a:solidFill>
                  <a:srgbClr val="36C1F3"/>
                </a:solidFill>
              </a:rPr>
              <a:t> Management </a:t>
            </a:r>
          </a:p>
          <a:p>
            <a:pPr lvl="1"/>
            <a:r>
              <a:rPr lang="tr-TR" sz="3600" dirty="0" err="1">
                <a:solidFill>
                  <a:srgbClr val="36C1F3"/>
                </a:solidFill>
              </a:rPr>
              <a:t>Cloud</a:t>
            </a:r>
            <a:r>
              <a:rPr lang="tr-TR" sz="3600" dirty="0">
                <a:solidFill>
                  <a:srgbClr val="36C1F3"/>
                </a:solidFill>
              </a:rPr>
              <a:t> </a:t>
            </a:r>
            <a:r>
              <a:rPr lang="tr-TR" sz="3600" dirty="0" err="1">
                <a:solidFill>
                  <a:srgbClr val="36C1F3"/>
                </a:solidFill>
              </a:rPr>
              <a:t>infrastructure</a:t>
            </a:r>
            <a:r>
              <a:rPr lang="tr-TR" sz="3600" dirty="0">
                <a:solidFill>
                  <a:srgbClr val="36C1F3"/>
                </a:solidFill>
              </a:rPr>
              <a:t> </a:t>
            </a:r>
          </a:p>
          <a:p>
            <a:pPr lvl="1"/>
            <a:r>
              <a:rPr lang="tr-TR" sz="3600" dirty="0">
                <a:solidFill>
                  <a:srgbClr val="36C1F3"/>
                </a:solidFill>
              </a:rPr>
              <a:t>File </a:t>
            </a:r>
            <a:r>
              <a:rPr lang="tr-TR" sz="3600" dirty="0" err="1">
                <a:solidFill>
                  <a:srgbClr val="36C1F3"/>
                </a:solidFill>
              </a:rPr>
              <a:t>processing</a:t>
            </a:r>
            <a:r>
              <a:rPr lang="tr-TR" sz="3600" dirty="0">
                <a:solidFill>
                  <a:srgbClr val="36C1F3"/>
                </a:solidFill>
              </a:rPr>
              <a:t> engine </a:t>
            </a:r>
            <a:r>
              <a:rPr lang="tr-TR" sz="3600" dirty="0" err="1">
                <a:solidFill>
                  <a:srgbClr val="36C1F3"/>
                </a:solidFill>
              </a:rPr>
              <a:t>providers</a:t>
            </a:r>
            <a:r>
              <a:rPr lang="tr-TR" sz="3600" dirty="0">
                <a:solidFill>
                  <a:srgbClr val="36C1F3"/>
                </a:solidFill>
              </a:rPr>
              <a:t> </a:t>
            </a:r>
          </a:p>
          <a:p>
            <a:pPr lvl="1"/>
            <a:r>
              <a:rPr lang="tr-TR" sz="3600" dirty="0">
                <a:solidFill>
                  <a:srgbClr val="36C1F3"/>
                </a:solidFill>
              </a:rPr>
              <a:t>Desktop </a:t>
            </a:r>
            <a:r>
              <a:rPr lang="tr-TR" sz="3600" dirty="0" err="1">
                <a:solidFill>
                  <a:srgbClr val="36C1F3"/>
                </a:solidFill>
              </a:rPr>
              <a:t>appplication</a:t>
            </a:r>
            <a:r>
              <a:rPr lang="tr-TR" sz="3600" dirty="0">
                <a:solidFill>
                  <a:srgbClr val="36C1F3"/>
                </a:solidFill>
              </a:rPr>
              <a:t> </a:t>
            </a:r>
            <a:r>
              <a:rPr lang="tr-TR" sz="3600" dirty="0" err="1">
                <a:solidFill>
                  <a:srgbClr val="36C1F3"/>
                </a:solidFill>
              </a:rPr>
              <a:t>development</a:t>
            </a:r>
            <a:endParaRPr lang="tr-TR" sz="3600" dirty="0">
              <a:solidFill>
                <a:srgbClr val="36C1F3"/>
              </a:solidFill>
            </a:endParaRPr>
          </a:p>
          <a:p>
            <a:pPr lvl="1"/>
            <a:r>
              <a:rPr lang="tr-TR" sz="3600" dirty="0">
                <a:solidFill>
                  <a:srgbClr val="36C1F3"/>
                </a:solidFill>
              </a:rPr>
              <a:t>Mobile Application </a:t>
            </a:r>
            <a:r>
              <a:rPr lang="tr-TR" sz="3600" dirty="0" err="1">
                <a:solidFill>
                  <a:srgbClr val="36C1F3"/>
                </a:solidFill>
              </a:rPr>
              <a:t>development</a:t>
            </a:r>
            <a:r>
              <a:rPr lang="tr-TR" sz="3600" dirty="0">
                <a:solidFill>
                  <a:srgbClr val="36C1F3"/>
                </a:solidFill>
              </a:rPr>
              <a:t> </a:t>
            </a:r>
          </a:p>
          <a:p>
            <a:pPr lvl="1"/>
            <a:r>
              <a:rPr lang="tr-TR" sz="3600" dirty="0" err="1">
                <a:solidFill>
                  <a:srgbClr val="36C1F3"/>
                </a:solidFill>
              </a:rPr>
              <a:t>Document</a:t>
            </a:r>
            <a:r>
              <a:rPr lang="tr-TR" sz="3600" dirty="0">
                <a:solidFill>
                  <a:srgbClr val="36C1F3"/>
                </a:solidFill>
              </a:rPr>
              <a:t> </a:t>
            </a:r>
            <a:r>
              <a:rPr lang="tr-TR" sz="3600" dirty="0" err="1">
                <a:solidFill>
                  <a:srgbClr val="36C1F3"/>
                </a:solidFill>
              </a:rPr>
              <a:t>management</a:t>
            </a:r>
            <a:r>
              <a:rPr lang="tr-TR" sz="3600" dirty="0">
                <a:solidFill>
                  <a:srgbClr val="36C1F3"/>
                </a:solidFill>
              </a:rPr>
              <a:t> </a:t>
            </a:r>
          </a:p>
          <a:p>
            <a:pPr lvl="1"/>
            <a:r>
              <a:rPr lang="tr-TR" sz="3600" dirty="0">
                <a:solidFill>
                  <a:srgbClr val="36C1F3"/>
                </a:solidFill>
              </a:rPr>
              <a:t>UI Design</a:t>
            </a:r>
          </a:p>
          <a:p>
            <a:pPr lvl="1"/>
            <a:r>
              <a:rPr lang="tr-TR" sz="3600" dirty="0" err="1">
                <a:solidFill>
                  <a:srgbClr val="36C1F3"/>
                </a:solidFill>
              </a:rPr>
              <a:t>Universities</a:t>
            </a:r>
            <a:r>
              <a:rPr lang="tr-TR" sz="3600" dirty="0">
                <a:solidFill>
                  <a:srgbClr val="36C1F3"/>
                </a:solidFill>
              </a:rPr>
              <a:t> in </a:t>
            </a:r>
            <a:r>
              <a:rPr lang="tr-TR" sz="3600" dirty="0" err="1">
                <a:solidFill>
                  <a:srgbClr val="36C1F3"/>
                </a:solidFill>
              </a:rPr>
              <a:t>Cloud</a:t>
            </a:r>
            <a:r>
              <a:rPr lang="tr-TR" sz="3600" dirty="0">
                <a:solidFill>
                  <a:srgbClr val="36C1F3"/>
                </a:solidFill>
              </a:rPr>
              <a:t> </a:t>
            </a:r>
            <a:r>
              <a:rPr lang="tr-TR" sz="3600" dirty="0" err="1">
                <a:solidFill>
                  <a:srgbClr val="36C1F3"/>
                </a:solidFill>
              </a:rPr>
              <a:t>security</a:t>
            </a:r>
            <a:r>
              <a:rPr lang="tr-TR" sz="3600" dirty="0">
                <a:solidFill>
                  <a:srgbClr val="36C1F3"/>
                </a:solidFill>
              </a:rPr>
              <a:t> </a:t>
            </a:r>
            <a:r>
              <a:rPr lang="tr-TR" sz="3600" dirty="0" smtClean="0">
                <a:solidFill>
                  <a:srgbClr val="36C1F3"/>
                </a:solidFill>
              </a:rPr>
              <a:t>domain</a:t>
            </a:r>
            <a:endParaRPr lang="en-GB" sz="5400" i="1" dirty="0">
              <a:solidFill>
                <a:srgbClr val="36C1F3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3C, Mustafa Kemal Kar, kemal.kar@turkcell.com.tr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409782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</a:t>
            </a:r>
            <a:endParaRPr lang="en-GB" sz="4800" dirty="0"/>
          </a:p>
          <a:p>
            <a:pPr lvl="8"/>
            <a:endParaRPr lang="en-GB" sz="4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3088" y="5345832"/>
            <a:ext cx="1219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4800" dirty="0">
                <a:solidFill>
                  <a:srgbClr val="00B0F0"/>
                </a:solidFill>
              </a:rPr>
              <a:t>Mustafa Kemal Kar</a:t>
            </a:r>
            <a:r>
              <a:rPr lang="en-US" sz="4800" dirty="0">
                <a:solidFill>
                  <a:srgbClr val="00B0F0"/>
                </a:solidFill>
              </a:rPr>
              <a:t/>
            </a:r>
            <a:br>
              <a:rPr lang="en-US" sz="4800" dirty="0">
                <a:solidFill>
                  <a:srgbClr val="00B0F0"/>
                </a:solidFill>
              </a:rPr>
            </a:br>
            <a:r>
              <a:rPr lang="tr-TR" sz="4800" dirty="0">
                <a:solidFill>
                  <a:srgbClr val="00B0F0"/>
                </a:solidFill>
              </a:rPr>
              <a:t>Turkcell </a:t>
            </a:r>
            <a:r>
              <a:rPr lang="tr-TR" sz="4800" dirty="0" err="1">
                <a:solidFill>
                  <a:srgbClr val="00B0F0"/>
                </a:solidFill>
              </a:rPr>
              <a:t>Technology</a:t>
            </a:r>
            <a:r>
              <a:rPr lang="tr-TR" sz="4800" dirty="0">
                <a:solidFill>
                  <a:srgbClr val="00B0F0"/>
                </a:solidFill>
              </a:rPr>
              <a:t> R&amp; D</a:t>
            </a:r>
            <a:r>
              <a:rPr lang="en-US" sz="4800" dirty="0">
                <a:solidFill>
                  <a:srgbClr val="00B0F0"/>
                </a:solidFill>
              </a:rPr>
              <a:t/>
            </a:r>
            <a:br>
              <a:rPr lang="en-US" sz="4800" dirty="0">
                <a:solidFill>
                  <a:srgbClr val="00B0F0"/>
                </a:solidFill>
              </a:rPr>
            </a:br>
            <a:r>
              <a:rPr lang="tr-TR" sz="4800" dirty="0">
                <a:solidFill>
                  <a:srgbClr val="00B0F0"/>
                </a:solidFill>
                <a:hlinkClick r:id="rId3"/>
              </a:rPr>
              <a:t>kemal.kar@turkcell.com.tr</a:t>
            </a:r>
            <a:endParaRPr lang="tr-TR" sz="4800" dirty="0">
              <a:solidFill>
                <a:srgbClr val="00B0F0"/>
              </a:solidFill>
            </a:endParaRPr>
          </a:p>
          <a:p>
            <a:r>
              <a:rPr lang="tr-TR" sz="4800" dirty="0" smtClean="0">
                <a:solidFill>
                  <a:srgbClr val="00B0F0"/>
                </a:solidFill>
              </a:rPr>
              <a:t>+</a:t>
            </a:r>
            <a:r>
              <a:rPr lang="tr-TR" sz="4800" dirty="0">
                <a:solidFill>
                  <a:srgbClr val="00B0F0"/>
                </a:solidFill>
              </a:rPr>
              <a:t>90 532 210 38 43</a:t>
            </a:r>
          </a:p>
          <a:p>
            <a:endParaRPr lang="en-US" sz="4800" dirty="0">
              <a:solidFill>
                <a:srgbClr val="00B0F0"/>
              </a:solidFill>
            </a:endParaRPr>
          </a:p>
          <a:p>
            <a:r>
              <a:rPr lang="tr-TR" sz="4800" dirty="0">
                <a:solidFill>
                  <a:srgbClr val="00B0F0"/>
                </a:solidFill>
              </a:rPr>
              <a:t>Rahmi Cem </a:t>
            </a:r>
            <a:r>
              <a:rPr lang="tr-TR" sz="4800" dirty="0" err="1">
                <a:solidFill>
                  <a:srgbClr val="00B0F0"/>
                </a:solidFill>
              </a:rPr>
              <a:t>Cevikbas</a:t>
            </a:r>
            <a:r>
              <a:rPr lang="en-US" sz="4800" dirty="0">
                <a:solidFill>
                  <a:srgbClr val="00B0F0"/>
                </a:solidFill>
              </a:rPr>
              <a:t/>
            </a:r>
            <a:br>
              <a:rPr lang="en-US" sz="4800" dirty="0">
                <a:solidFill>
                  <a:srgbClr val="00B0F0"/>
                </a:solidFill>
              </a:rPr>
            </a:br>
            <a:r>
              <a:rPr lang="tr-TR" sz="4800" dirty="0">
                <a:solidFill>
                  <a:srgbClr val="00B0F0"/>
                </a:solidFill>
              </a:rPr>
              <a:t>Turkcell </a:t>
            </a:r>
            <a:r>
              <a:rPr lang="tr-TR" sz="4800" dirty="0" err="1">
                <a:solidFill>
                  <a:srgbClr val="00B0F0"/>
                </a:solidFill>
              </a:rPr>
              <a:t>Technology</a:t>
            </a:r>
            <a:r>
              <a:rPr lang="tr-TR" sz="4800" dirty="0">
                <a:solidFill>
                  <a:srgbClr val="00B0F0"/>
                </a:solidFill>
              </a:rPr>
              <a:t> R&amp; D</a:t>
            </a:r>
            <a:r>
              <a:rPr lang="en-US" sz="4800" dirty="0">
                <a:solidFill>
                  <a:srgbClr val="00B0F0"/>
                </a:solidFill>
              </a:rPr>
              <a:t/>
            </a:r>
            <a:br>
              <a:rPr lang="en-US" sz="4800" dirty="0">
                <a:solidFill>
                  <a:srgbClr val="00B0F0"/>
                </a:solidFill>
              </a:rPr>
            </a:br>
            <a:r>
              <a:rPr lang="tr-TR" sz="4800" dirty="0">
                <a:solidFill>
                  <a:srgbClr val="00B0F0"/>
                </a:solidFill>
                <a:hlinkClick r:id="rId4"/>
              </a:rPr>
              <a:t>cem.cevikbas@turkcell.com.tr</a:t>
            </a:r>
            <a:endParaRPr lang="tr-TR" sz="4800" dirty="0">
              <a:solidFill>
                <a:srgbClr val="00B0F0"/>
              </a:solidFill>
            </a:endParaRPr>
          </a:p>
          <a:p>
            <a:r>
              <a:rPr lang="tr-TR" sz="4800" dirty="0" smtClean="0">
                <a:solidFill>
                  <a:srgbClr val="00B0F0"/>
                </a:solidFill>
              </a:rPr>
              <a:t>+</a:t>
            </a:r>
            <a:r>
              <a:rPr lang="tr-TR" sz="4800" dirty="0">
                <a:solidFill>
                  <a:srgbClr val="00B0F0"/>
                </a:solidFill>
              </a:rPr>
              <a:t>90 532 210 10 65</a:t>
            </a:r>
            <a:endParaRPr lang="en-GB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315</Words>
  <Characters>0</Characters>
  <Application>Microsoft Office PowerPoint</Application>
  <PresentationFormat>Custom</PresentationFormat>
  <Lines>0</Lines>
  <Paragraphs>77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1_Spanish Chair Eureka 2016 interno</vt:lpstr>
      <vt:lpstr>Office Theme</vt:lpstr>
      <vt:lpstr>PowerPoint Presentation</vt:lpstr>
      <vt:lpstr>Teaser</vt:lpstr>
      <vt:lpstr>Organisation Profile</vt:lpstr>
      <vt:lpstr>3C in Detail</vt:lpstr>
      <vt:lpstr>3C in Detail</vt:lpstr>
      <vt:lpstr>Partners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Peter Herrmann</cp:lastModifiedBy>
  <cp:revision>276</cp:revision>
  <dcterms:modified xsi:type="dcterms:W3CDTF">2017-12-12T22:16:04Z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fa13ca7a-ce42-4423-8c79-8a1abff67be5</vt:lpwstr>
  </property>
  <property fmtid="{D5CDD505-2E9C-101B-9397-08002B2CF9AE}" pid="3" name="TURKCELLCLASSIFICATION">
    <vt:lpwstr>TURKCELL DAHİLİ</vt:lpwstr>
  </property>
</Properties>
</file>