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15"/>
  </p:notesMasterIdLst>
  <p:sldIdLst>
    <p:sldId id="3364" r:id="rId2"/>
    <p:sldId id="3372" r:id="rId3"/>
    <p:sldId id="3380" r:id="rId4"/>
    <p:sldId id="3376" r:id="rId5"/>
    <p:sldId id="3373" r:id="rId6"/>
    <p:sldId id="3366" r:id="rId7"/>
    <p:sldId id="3378" r:id="rId8"/>
    <p:sldId id="3377" r:id="rId9"/>
    <p:sldId id="3370" r:id="rId10"/>
    <p:sldId id="3381" r:id="rId11"/>
    <p:sldId id="3382" r:id="rId12"/>
    <p:sldId id="3383" r:id="rId13"/>
    <p:sldId id="33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Bienvenu" initials="AB" lastIdx="1" clrIdx="0">
    <p:extLst>
      <p:ext uri="{19B8F6BF-5375-455C-9EA6-DF929625EA0E}">
        <p15:presenceInfo xmlns:p15="http://schemas.microsoft.com/office/powerpoint/2012/main" userId="S-1-5-21-1755909097-3886403258-3284256423-4415" providerId="AD"/>
      </p:ext>
    </p:extLst>
  </p:cmAuthor>
  <p:cmAuthor id="2" name="Audrey Bienvenu" initials="AB [2]" lastIdx="1" clrIdx="1">
    <p:extLst>
      <p:ext uri="{19B8F6BF-5375-455C-9EA6-DF929625EA0E}">
        <p15:presenceInfo xmlns:p15="http://schemas.microsoft.com/office/powerpoint/2012/main" userId="3acdf328ad56fa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275B"/>
    <a:srgbClr val="2F5597"/>
    <a:srgbClr val="5B9BD5"/>
    <a:srgbClr val="E4E4E4"/>
    <a:srgbClr val="8FAADC"/>
    <a:srgbClr val="70AD47"/>
    <a:srgbClr val="36B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3" autoAdjust="0"/>
    <p:restoredTop sz="90289" autoAdjust="0"/>
  </p:normalViewPr>
  <p:slideViewPr>
    <p:cSldViewPr snapToGrid="0">
      <p:cViewPr varScale="1">
        <p:scale>
          <a:sx n="144" d="100"/>
          <a:sy n="144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0BAE-889D-403D-91B0-E012738B86AA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861E-92D4-479C-83C6-A36129EA73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0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0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22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87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13/02/2024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91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13/02/2024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9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13/02/2024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13/02/2024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21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13/02/2024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87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13/02/2024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57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13/02/2024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13/02/2024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97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13/02/2024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34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13/02/2024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1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13/02/2024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30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13/02/2024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3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vent@celticnext.eu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emf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lticnext.eu/celtic-brokerage-event-spring-call-2023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jp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8.JP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6F1AB-16E8-2A64-807E-5BAE2ECA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661BD5-2094-991A-2A3A-540E48A77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5699"/>
            <a:ext cx="9152921" cy="1829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1F0EFC-8C76-4ACA-4CCA-6897368F1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0" y="6188894"/>
            <a:ext cx="1736727" cy="7000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84920FE-1E8A-74EA-AFB7-112B095C47E0}"/>
              </a:ext>
            </a:extLst>
          </p:cNvPr>
          <p:cNvSpPr txBox="1">
            <a:spLocks/>
          </p:cNvSpPr>
          <p:nvPr/>
        </p:nvSpPr>
        <p:spPr>
          <a:xfrm>
            <a:off x="-1" y="4427220"/>
            <a:ext cx="9095320" cy="1661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600" b="1" dirty="0"/>
            </a:br>
            <a:br>
              <a:rPr lang="en-US" sz="3600" b="1" dirty="0"/>
            </a:br>
            <a:r>
              <a:rPr lang="en-US" sz="2000" i="1" dirty="0"/>
              <a:t>Presentation by Audrey Bienvenu, CELTIC-NEXT Business Developer Junior &amp; Project Assistant </a:t>
            </a:r>
            <a:endParaRPr lang="fr-FR" sz="2000" i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388749-EE2F-F518-410C-C6F5CF61AA34}"/>
              </a:ext>
            </a:extLst>
          </p:cNvPr>
          <p:cNvSpPr txBox="1">
            <a:spLocks/>
          </p:cNvSpPr>
          <p:nvPr/>
        </p:nvSpPr>
        <p:spPr>
          <a:xfrm>
            <a:off x="28799" y="2881815"/>
            <a:ext cx="9095320" cy="1661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/>
              <a:t>Attend to </a:t>
            </a:r>
            <a:br>
              <a:rPr lang="en-US" sz="6000" b="1" dirty="0"/>
            </a:br>
            <a:r>
              <a:rPr lang="en-US" sz="6000" b="1" dirty="0"/>
              <a:t>CELTIC-NEXT Events</a:t>
            </a:r>
            <a:endParaRPr lang="fr-FR" sz="40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863195-7434-0D13-8145-02DB90FECB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1" t="-422" r="10673" b="1855"/>
          <a:stretch/>
        </p:blipFill>
        <p:spPr>
          <a:xfrm>
            <a:off x="9181720" y="746760"/>
            <a:ext cx="3010280" cy="53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0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005C6-C8AB-C569-5D45-96395BA23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794A51-AD3C-5F12-ECC7-33D47729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10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969B4-1946-FF92-48E7-B6192991B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708EA-F619-5AB0-1D0C-D137C16BD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501DA7CD-DE55-E146-13AD-41FD1EFA6998}"/>
              </a:ext>
            </a:extLst>
          </p:cNvPr>
          <p:cNvSpPr>
            <a:spLocks/>
          </p:cNvSpPr>
          <p:nvPr/>
        </p:nvSpPr>
        <p:spPr bwMode="auto">
          <a:xfrm>
            <a:off x="6352674" y="1128284"/>
            <a:ext cx="5812387" cy="1255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6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CELTIC presence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596B3-4329-B9BB-C223-9A5909702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8633"/>
            <a:ext cx="12192000" cy="59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5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98370-A40A-BFF9-C467-AB8BD833E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F0CF5-EC94-889A-A675-62E4EED5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1C24B5-8B7C-53DA-4774-BAF8F817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11</a:t>
            </a:fld>
            <a:endParaRPr lang="fr-FR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65E252D1-62AE-2830-7B56-971ECD5BCBFA}"/>
              </a:ext>
            </a:extLst>
          </p:cNvPr>
          <p:cNvSpPr>
            <a:spLocks/>
          </p:cNvSpPr>
          <p:nvPr/>
        </p:nvSpPr>
        <p:spPr bwMode="auto">
          <a:xfrm>
            <a:off x="6773779" y="1"/>
            <a:ext cx="5418221" cy="5787188"/>
          </a:xfrm>
          <a:prstGeom prst="rect">
            <a:avLst/>
          </a:prstGeom>
          <a:solidFill>
            <a:srgbClr val="25275B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This call big next event in one month already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Tuesday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13</a:t>
            </a:r>
            <a:r>
              <a:rPr lang="en-US" sz="2400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of March 2024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ONLINE: Registration is now OPEN! 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Apply now to share your PROPOSAL IDEA by sending us your template by </a:t>
            </a:r>
            <a:r>
              <a:rPr lang="en-US" sz="2400" b="1" i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2400" b="1" i="1" baseline="30000" dirty="0">
                <a:solidFill>
                  <a:schemeClr val="bg1"/>
                </a:solidFill>
                <a:latin typeface="+mn-lt"/>
              </a:rPr>
              <a:t>st</a:t>
            </a:r>
            <a:r>
              <a:rPr lang="en-US" sz="2400" b="1" i="1" dirty="0">
                <a:solidFill>
                  <a:schemeClr val="bg1"/>
                </a:solidFill>
                <a:latin typeface="+mn-lt"/>
              </a:rPr>
              <a:t> of March 2024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!</a:t>
            </a:r>
          </a:p>
          <a:p>
            <a:pPr marL="1085850" lvl="1" indent="-342900" algn="l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1085850" lvl="1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Email it to </a:t>
            </a:r>
            <a:r>
              <a:rPr lang="en-US" sz="2400" dirty="0">
                <a:solidFill>
                  <a:schemeClr val="bg1"/>
                </a:solidFill>
                <a:latin typeface="+mn-lt"/>
                <a:hlinkClick r:id="rId3"/>
              </a:rPr>
              <a:t>event@celticnext.eu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DE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392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1DE50-CC0E-AAF5-9B40-B36790C51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C8A968-8322-03E3-FE1C-497AA6AF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74" y="1152032"/>
            <a:ext cx="5839326" cy="48349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F8FBF-6953-B1A2-5A9F-9E3F3F3A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12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E61D4-7745-3E2E-AF76-4AADBFCE1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78994-0F9B-B270-FA4A-3FB7CE9E4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151E963E-C05E-3371-2289-58BCB147736B}"/>
              </a:ext>
            </a:extLst>
          </p:cNvPr>
          <p:cNvSpPr>
            <a:spLocks/>
          </p:cNvSpPr>
          <p:nvPr/>
        </p:nvSpPr>
        <p:spPr bwMode="auto">
          <a:xfrm>
            <a:off x="6352674" y="1128284"/>
            <a:ext cx="5812387" cy="1255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6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CELTIC presence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2695304-F67C-5939-3D69-994E37961E55}"/>
              </a:ext>
            </a:extLst>
          </p:cNvPr>
          <p:cNvSpPr>
            <a:spLocks/>
          </p:cNvSpPr>
          <p:nvPr/>
        </p:nvSpPr>
        <p:spPr bwMode="auto">
          <a:xfrm>
            <a:off x="7339263" y="2670313"/>
            <a:ext cx="4528058" cy="3316704"/>
          </a:xfrm>
          <a:prstGeom prst="rect">
            <a:avLst/>
          </a:prstGeom>
          <a:solidFill>
            <a:srgbClr val="25275B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EuCNC 2024 </a:t>
            </a:r>
            <a:r>
              <a:rPr lang="en-DE" sz="2400" dirty="0">
                <a:solidFill>
                  <a:schemeClr val="bg1"/>
                </a:solidFill>
                <a:latin typeface="+mn-lt"/>
              </a:rPr>
              <a:t>in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Antwerp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Berlin 6G Conference 2024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D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80D5B-7A6D-16BE-FFAC-FE8BD9289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28518"/>
            <a:ext cx="6812999" cy="238224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7395DE6-668E-8DA5-705F-65129BDC5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2"/>
          <a:stretch/>
        </p:blipFill>
        <p:spPr bwMode="auto">
          <a:xfrm>
            <a:off x="0" y="921206"/>
            <a:ext cx="6812999" cy="284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269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642" y="2831647"/>
            <a:ext cx="2834640" cy="1175934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000" i="1" dirty="0">
                <a:effectLst/>
                <a:latin typeface="Segoe UI" panose="020B0502040204020203" pitchFamily="34" charset="0"/>
              </a:rPr>
              <a:t>If you have any questions please do not hesitate to ask them in the chat!</a:t>
            </a:r>
            <a:endParaRPr lang="en-US" sz="1600" i="1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8214F03-1782-20C8-5A48-5245EA0D2130}"/>
              </a:ext>
            </a:extLst>
          </p:cNvPr>
          <p:cNvSpPr txBox="1">
            <a:spLocks/>
          </p:cNvSpPr>
          <p:nvPr/>
        </p:nvSpPr>
        <p:spPr>
          <a:xfrm>
            <a:off x="3583458" y="653737"/>
            <a:ext cx="7363583" cy="1572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rgbClr val="25275B"/>
                </a:solidFill>
                <a:latin typeface="Aptos Narrow" panose="020B0004020202020204" pitchFamily="34" charset="0"/>
              </a:rPr>
              <a:t>Many thanks for your attention!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CE083-69F8-403D-4332-E25201236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9A9C10-FCC8-EECF-2B20-38418BD6A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65C956-D640-A0C6-4A3F-B9B268AC72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778" b="27221"/>
          <a:stretch/>
        </p:blipFill>
        <p:spPr>
          <a:xfrm>
            <a:off x="7787184" y="2343840"/>
            <a:ext cx="3820725" cy="297330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1AFF535-448A-6E7D-41A3-7F47E9BD5343}"/>
              </a:ext>
            </a:extLst>
          </p:cNvPr>
          <p:cNvGrpSpPr/>
          <p:nvPr/>
        </p:nvGrpSpPr>
        <p:grpSpPr>
          <a:xfrm>
            <a:off x="3942240" y="2225863"/>
            <a:ext cx="3203961" cy="3662520"/>
            <a:chOff x="3961835" y="2728781"/>
            <a:chExt cx="3203961" cy="36625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7E064DA-7391-49B8-2BDA-8A4B9A60A73C}"/>
                </a:ext>
              </a:extLst>
            </p:cNvPr>
            <p:cNvGrpSpPr/>
            <p:nvPr/>
          </p:nvGrpSpPr>
          <p:grpSpPr>
            <a:xfrm>
              <a:off x="4147519" y="2760651"/>
              <a:ext cx="3018277" cy="2587447"/>
              <a:chOff x="3951577" y="2769679"/>
              <a:chExt cx="3018277" cy="2587447"/>
            </a:xfrm>
          </p:grpSpPr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B09DB0C4-E2DA-17A5-7243-C6A6C35830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91052" y="2769679"/>
                <a:ext cx="2578802" cy="764246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 spc="-60" baseline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600" dirty="0" err="1">
                    <a:solidFill>
                      <a:srgbClr val="25275B"/>
                    </a:solidFill>
                  </a:rPr>
                  <a:t>CelticNextEurekaCluster</a:t>
                </a:r>
                <a:endParaRPr lang="en-US" sz="1600" dirty="0">
                  <a:solidFill>
                    <a:srgbClr val="25275B"/>
                  </a:solidFill>
                </a:endParaRPr>
              </a:p>
            </p:txBody>
          </p:sp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39108107-2720-FF09-C459-3A5D05E7CB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91052" y="3578192"/>
                <a:ext cx="2578802" cy="764246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 spc="-60" baseline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600" dirty="0">
                    <a:solidFill>
                      <a:srgbClr val="25275B"/>
                    </a:solidFill>
                  </a:rPr>
                  <a:t>@CelticNext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C8CB664-5CFC-48F4-5172-1B361BCF20E7}"/>
                  </a:ext>
                </a:extLst>
              </p:cNvPr>
              <p:cNvGrpSpPr/>
              <p:nvPr/>
            </p:nvGrpSpPr>
            <p:grpSpPr>
              <a:xfrm>
                <a:off x="3951577" y="2769679"/>
                <a:ext cx="2945611" cy="2587447"/>
                <a:chOff x="3951578" y="2893380"/>
                <a:chExt cx="2740770" cy="2463746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273BA790-2612-D729-B3B8-495AA94A15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5803"/>
                <a:stretch/>
              </p:blipFill>
              <p:spPr>
                <a:xfrm>
                  <a:off x="3954192" y="4704950"/>
                  <a:ext cx="436860" cy="430696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67D5861B-D2D5-88FD-2B64-CCBB66385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8255" r="37519"/>
                <a:stretch/>
              </p:blipFill>
              <p:spPr>
                <a:xfrm>
                  <a:off x="3953656" y="3784367"/>
                  <a:ext cx="437396" cy="430696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01A6410C-8BD2-8B0D-325D-8AB73FAB4A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75658"/>
                <a:stretch/>
              </p:blipFill>
              <p:spPr>
                <a:xfrm>
                  <a:off x="3951578" y="2893380"/>
                  <a:ext cx="439474" cy="430696"/>
                </a:xfrm>
                <a:prstGeom prst="rect">
                  <a:avLst/>
                </a:prstGeom>
              </p:spPr>
            </p:pic>
            <p:sp>
              <p:nvSpPr>
                <p:cNvPr id="15" name="Title 1">
                  <a:extLst>
                    <a:ext uri="{FF2B5EF4-FFF2-40B4-BE49-F238E27FC236}">
                      <a16:creationId xmlns:a16="http://schemas.microsoft.com/office/drawing/2014/main" id="{DEEFC895-C1A9-48CA-432A-A8E6DF2ED73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391052" y="4592880"/>
                  <a:ext cx="2301296" cy="76424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 anchorCtr="0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600" kern="1200" spc="-60" baseline="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600" dirty="0">
                      <a:solidFill>
                        <a:srgbClr val="25275B"/>
                      </a:solidFill>
                    </a:rPr>
                    <a:t>CELTIC-NEXT Video Channel</a:t>
                  </a:r>
                </a:p>
              </p:txBody>
            </p:sp>
          </p:grp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3C916A-8721-7AB6-8C4B-B98003236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835" y="5560168"/>
              <a:ext cx="779611" cy="77961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E4CED7-C2DC-D207-08D5-ED94E422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20" y="3586364"/>
              <a:ext cx="672337" cy="6723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B923EAA-0ACD-F1DA-50D0-E4C2880F6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597" y="4645002"/>
              <a:ext cx="632089" cy="63208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B604BFE-AB2C-805B-D2C8-28E815009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797" y="2728781"/>
              <a:ext cx="632089" cy="632089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C9F37705-4478-0133-86D5-87BBC025D5BE}"/>
                </a:ext>
              </a:extLst>
            </p:cNvPr>
            <p:cNvSpPr txBox="1">
              <a:spLocks/>
            </p:cNvSpPr>
            <p:nvPr/>
          </p:nvSpPr>
          <p:spPr>
            <a:xfrm>
              <a:off x="4675484" y="5588683"/>
              <a:ext cx="2473291" cy="802618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rgbClr val="25275B"/>
                  </a:solidFill>
                </a:rPr>
                <a:t>CELTIC Newsletter</a:t>
              </a:r>
            </a:p>
          </p:txBody>
        </p:sp>
      </p:grp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9846E23C-89A9-481D-83B7-330030F43B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33652" r="34893" b="12968"/>
          <a:stretch/>
        </p:blipFill>
        <p:spPr>
          <a:xfrm>
            <a:off x="1062221" y="4769547"/>
            <a:ext cx="2631531" cy="152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22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6324DAD-3C03-4590-BDB0-ACCE29E8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D0ABBA-7770-4A8E-A402-3336AD7E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ACAFF7-48DF-441D-AF2E-21BC7596E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47831-A39E-4FE2-B5F5-7F70FC27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C5A916-48A2-48A2-9A75-3DD55F3698BD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399C20-63A4-5FA5-70A5-1932C651D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40761388-362A-4537-926D-8F63033CAE73}"/>
              </a:ext>
            </a:extLst>
          </p:cNvPr>
          <p:cNvSpPr>
            <a:spLocks/>
          </p:cNvSpPr>
          <p:nvPr/>
        </p:nvSpPr>
        <p:spPr bwMode="auto">
          <a:xfrm>
            <a:off x="263291" y="1597899"/>
            <a:ext cx="6208343" cy="4086222"/>
          </a:xfrm>
          <a:prstGeom prst="rect">
            <a:avLst/>
          </a:prstGeom>
          <a:solidFill>
            <a:srgbClr val="25275B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Learn about the Cluster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Topic of interest addressed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Call conditions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First Contact with the team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Get feedback on your proposal (us &amp; PA)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Ask your questions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Meet potential partners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Explanation about the tools (Brokerage Tool &amp; Portal)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DE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00C4DB0-199C-47C1-3EB9-EF2044346E45}"/>
              </a:ext>
            </a:extLst>
          </p:cNvPr>
          <p:cNvSpPr>
            <a:spLocks/>
          </p:cNvSpPr>
          <p:nvPr/>
        </p:nvSpPr>
        <p:spPr bwMode="auto">
          <a:xfrm>
            <a:off x="267007" y="457031"/>
            <a:ext cx="6451110" cy="1255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6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Why joining?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A10B3-DE99-F483-5C52-FDDD2B0E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00304-4F53-E4E1-D645-37F12C4D58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r="21937"/>
          <a:stretch/>
        </p:blipFill>
        <p:spPr>
          <a:xfrm>
            <a:off x="6568862" y="760476"/>
            <a:ext cx="5615940" cy="53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"/>
    </mc:Choice>
    <mc:Fallback xmlns="">
      <p:transition spd="slow" advTm="1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076D6-7091-EEE6-2F3A-F8342577A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59" r="9500"/>
          <a:stretch/>
        </p:blipFill>
        <p:spPr>
          <a:xfrm rot="5400000">
            <a:off x="6114310" y="-470493"/>
            <a:ext cx="3045224" cy="82970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7D601-2BE4-4BBB-9D7F-B491F7EB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484" y="2128501"/>
            <a:ext cx="8088969" cy="3072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chemeClr val="bg1"/>
                </a:solidFill>
              </a:rPr>
              <a:t>Last Event</a:t>
            </a:r>
            <a:endParaRPr lang="en-DE" sz="6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48-CD56-4120-93D8-B3F5B402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3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23227-2C37-4B1C-9040-01FF14E86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00" y="753468"/>
            <a:ext cx="6878289" cy="137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1EE595-E588-7E19-A19E-B81F49B9F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26" y="6188894"/>
            <a:ext cx="1736727" cy="70003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0936A0-4C58-C113-9525-EA203A07A4C3}"/>
              </a:ext>
            </a:extLst>
          </p:cNvPr>
          <p:cNvSpPr txBox="1">
            <a:spLocks/>
          </p:cNvSpPr>
          <p:nvPr/>
        </p:nvSpPr>
        <p:spPr>
          <a:xfrm>
            <a:off x="420587" y="5476943"/>
            <a:ext cx="9242284" cy="1492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endParaRPr lang="en-DE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8991D-7BC0-8BDB-AD3F-31A68BCF4A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9"/>
          <a:stretch/>
        </p:blipFill>
        <p:spPr>
          <a:xfrm>
            <a:off x="-1" y="753468"/>
            <a:ext cx="3447627" cy="53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47831-A39E-4FE2-B5F5-7F70FC27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C5A916-48A2-48A2-9A75-3DD55F3698BD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399C20-63A4-5FA5-70A5-1932C651D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40761388-362A-4537-926D-8F63033CAE73}"/>
              </a:ext>
            </a:extLst>
          </p:cNvPr>
          <p:cNvSpPr>
            <a:spLocks/>
          </p:cNvSpPr>
          <p:nvPr/>
        </p:nvSpPr>
        <p:spPr bwMode="auto">
          <a:xfrm>
            <a:off x="3424344" y="758952"/>
            <a:ext cx="8767656" cy="5332286"/>
          </a:xfrm>
          <a:prstGeom prst="rect">
            <a:avLst/>
          </a:prstGeom>
          <a:solidFill>
            <a:srgbClr val="25275B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endParaRPr lang="en-D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A10B3-DE99-F483-5C52-FDDD2B0E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09233A-FB60-FA2A-6885-643BE872119F}"/>
              </a:ext>
            </a:extLst>
          </p:cNvPr>
          <p:cNvSpPr txBox="1"/>
          <p:nvPr/>
        </p:nvSpPr>
        <p:spPr>
          <a:xfrm>
            <a:off x="792480" y="707486"/>
            <a:ext cx="10607040" cy="94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>
              <a:defRPr sz="3200" b="1">
                <a:solidFill>
                  <a:srgbClr val="0070C0"/>
                </a:solidFill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/>
            <a:r>
              <a:rPr lang="en-DE" sz="3600" dirty="0">
                <a:solidFill>
                  <a:schemeClr val="bg1"/>
                </a:solidFill>
              </a:rPr>
              <a:t>Spring Call 2023 Proposers’ Brokerage Day</a:t>
            </a:r>
            <a:r>
              <a:rPr lang="en-US" sz="3600" dirty="0">
                <a:solidFill>
                  <a:schemeClr val="bg1"/>
                </a:solidFill>
              </a:rPr>
              <a:t> in Paris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D7D93-B1A6-2161-453C-5C29E64BCB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6"/>
          <a:stretch/>
        </p:blipFill>
        <p:spPr>
          <a:xfrm>
            <a:off x="0" y="1706881"/>
            <a:ext cx="12192000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"/>
    </mc:Choice>
    <mc:Fallback xmlns="">
      <p:transition spd="slow" advTm="18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65C99F-B884-B129-C969-58C390D50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23" y="1152032"/>
            <a:ext cx="12213423" cy="48349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3D06D-F5FF-0F4C-BA82-B4950B34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5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2C584-9AD3-C101-842D-9BC8F1CBB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07321-2BB0-0258-6016-8C965BAE5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C250B-A584-FBB7-D9D8-E4222CC19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" y="1229192"/>
            <a:ext cx="4032355" cy="4032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ED95D1-B874-0FCF-1B51-04D3E844C5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"/>
          <a:stretch/>
        </p:blipFill>
        <p:spPr>
          <a:xfrm>
            <a:off x="4084819" y="1805162"/>
            <a:ext cx="4032355" cy="4008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7FD6F-331B-6DC5-A8BF-DC33C313A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659" y="2443385"/>
            <a:ext cx="4032355" cy="40323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BA6906-FB38-8654-6B36-4D6949A9D80E}"/>
              </a:ext>
            </a:extLst>
          </p:cNvPr>
          <p:cNvSpPr txBox="1"/>
          <p:nvPr/>
        </p:nvSpPr>
        <p:spPr>
          <a:xfrm>
            <a:off x="2282359" y="405309"/>
            <a:ext cx="1216951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>
              <a:defRPr sz="3200" b="1">
                <a:solidFill>
                  <a:srgbClr val="0070C0"/>
                </a:solidFill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/>
            <a:r>
              <a:rPr lang="en-DE" sz="2800" dirty="0">
                <a:solidFill>
                  <a:schemeClr val="bg1"/>
                </a:solidFill>
              </a:rPr>
              <a:t>Spring Call 2023 Proposers’ Brokerage Day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CA3EB-7E85-1458-71EC-DB597E595CC2}"/>
              </a:ext>
            </a:extLst>
          </p:cNvPr>
          <p:cNvSpPr txBox="1"/>
          <p:nvPr/>
        </p:nvSpPr>
        <p:spPr>
          <a:xfrm>
            <a:off x="1035288" y="6239499"/>
            <a:ext cx="7161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600" i="1" dirty="0">
                <a:hlinkClick r:id="rId8"/>
              </a:rPr>
              <a:t>https://www.celticnext.eu/celtic-brokerage-event-spring-call-2023/</a:t>
            </a:r>
            <a:r>
              <a:rPr lang="en-DE" sz="1600" i="1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B93B19-0A7F-F454-2986-8E40EDE10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485" y="3130691"/>
            <a:ext cx="6603310" cy="6603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EDA3A-A89C-ACF9-9315-41ACF13BC7C5}"/>
              </a:ext>
            </a:extLst>
          </p:cNvPr>
          <p:cNvSpPr txBox="1"/>
          <p:nvPr/>
        </p:nvSpPr>
        <p:spPr>
          <a:xfrm>
            <a:off x="-1146995" y="1114233"/>
            <a:ext cx="1216951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>
              <a:defRPr sz="3200" b="1">
                <a:solidFill>
                  <a:srgbClr val="0070C0"/>
                </a:solidFill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r"/>
            <a:r>
              <a:rPr lang="en-US" sz="2800" dirty="0">
                <a:solidFill>
                  <a:schemeClr val="bg1"/>
                </a:solidFill>
              </a:rPr>
              <a:t>in Paris</a:t>
            </a:r>
            <a:br>
              <a:rPr lang="en-DE" sz="2800" dirty="0">
                <a:solidFill>
                  <a:schemeClr val="bg1"/>
                </a:solidFill>
              </a:rPr>
            </a:br>
            <a:endParaRPr lang="en-DE" sz="2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2CF76-186E-2A87-882C-050E1CA0C7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49" y="-168197"/>
            <a:ext cx="3047748" cy="950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C1943A-924A-4DDD-1568-799AB092BB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54" y="-5207"/>
            <a:ext cx="1984119" cy="6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5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93362B2-6BC6-FEB1-8519-24E30F8D9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b="15720"/>
          <a:stretch/>
        </p:blipFill>
        <p:spPr>
          <a:xfrm>
            <a:off x="-1" y="2944240"/>
            <a:ext cx="2429294" cy="30407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37F922-2922-1EB1-3302-18CC861282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3"/>
          <a:stretch/>
        </p:blipFill>
        <p:spPr>
          <a:xfrm>
            <a:off x="1505039" y="4213258"/>
            <a:ext cx="3491365" cy="1771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65C99F-B884-B129-C969-58C390D50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152032"/>
            <a:ext cx="8001000" cy="48349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3D06D-F5FF-0F4C-BA82-B4950B34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6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2C584-9AD3-C101-842D-9BC8F1CBB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07321-2BB0-0258-6016-8C965BAE5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BA6906-FB38-8654-6B36-4D6949A9D80E}"/>
              </a:ext>
            </a:extLst>
          </p:cNvPr>
          <p:cNvSpPr txBox="1"/>
          <p:nvPr/>
        </p:nvSpPr>
        <p:spPr>
          <a:xfrm>
            <a:off x="2282359" y="870982"/>
            <a:ext cx="12169515" cy="159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>
              <a:defRPr sz="3200" b="1">
                <a:solidFill>
                  <a:srgbClr val="0070C0"/>
                </a:solidFill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Conference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Keynotes &amp; Public Authorities Presentations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B93B19-0A7F-F454-2986-8E40EDE106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3" t="43256" r="42664" b="43208"/>
          <a:stretch/>
        </p:blipFill>
        <p:spPr>
          <a:xfrm>
            <a:off x="0" y="6030019"/>
            <a:ext cx="879353" cy="816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980AB-2141-B459-D855-98FAF79B9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49" y="-168197"/>
            <a:ext cx="3047748" cy="950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21111-8ECB-8509-6FD3-7A9CC57349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54" y="-5207"/>
            <a:ext cx="1984119" cy="624919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80CC6E96-A11F-371D-272D-A7590DF8E86E}"/>
              </a:ext>
            </a:extLst>
          </p:cNvPr>
          <p:cNvSpPr>
            <a:spLocks/>
          </p:cNvSpPr>
          <p:nvPr/>
        </p:nvSpPr>
        <p:spPr bwMode="auto">
          <a:xfrm>
            <a:off x="4191000" y="2345634"/>
            <a:ext cx="8001000" cy="3641383"/>
          </a:xfrm>
          <a:prstGeom prst="rect">
            <a:avLst/>
          </a:prstGeom>
          <a:solidFill>
            <a:srgbClr val="25275B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Welcome by Bpifrance 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(Gilles Le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Cocguen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, Head of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EuroQuity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at Bpifrance)</a:t>
            </a:r>
            <a:endParaRPr lang="en-US" sz="2000" i="1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Keynote – A new era of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immersiveness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between human, physical and digital worlds 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(Jean-Luc </a:t>
            </a:r>
            <a:r>
              <a:rPr lang="en-US" sz="1600" i="1" dirty="0" err="1">
                <a:solidFill>
                  <a:schemeClr val="bg1"/>
                </a:solidFill>
                <a:latin typeface="+mn-lt"/>
              </a:rPr>
              <a:t>Beylat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, VP of Ecosystems, NOKIA)</a:t>
            </a:r>
            <a:endParaRPr lang="en-US" sz="2000" i="1" dirty="0">
              <a:solidFill>
                <a:schemeClr val="bg1"/>
              </a:solidFill>
              <a:latin typeface="+mn-lt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Introduction to CELTIC-NEXT </a:t>
            </a:r>
            <a:r>
              <a:rPr lang="en-US" sz="1500" i="1" dirty="0">
                <a:solidFill>
                  <a:schemeClr val="bg1"/>
                </a:solidFill>
                <a:latin typeface="+mn-lt"/>
              </a:rPr>
              <a:t>(Xavier Priem, CELTIC Director)</a:t>
            </a:r>
          </a:p>
          <a:p>
            <a:pPr algn="l"/>
            <a:endParaRPr lang="en-US" sz="1800" i="1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How to submit a good Proposal </a:t>
            </a:r>
            <a:r>
              <a:rPr lang="en-US" sz="1500" i="1" dirty="0">
                <a:solidFill>
                  <a:schemeClr val="bg1"/>
                </a:solidFill>
                <a:latin typeface="+mn-lt"/>
              </a:rPr>
              <a:t>(Christiane Reinsch, Programme Coordinator)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1800" i="1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National Funding schemes presented by Public Authorities</a:t>
            </a:r>
          </a:p>
          <a:p>
            <a:pPr marL="1085850" lvl="1" indent="-342900" algn="l">
              <a:buFont typeface="Wingdings" panose="05000000000000000000" pitchFamily="2" charset="2"/>
              <a:buChar char="Ø"/>
            </a:pPr>
            <a:r>
              <a:rPr lang="en-DE" sz="1500" b="1" dirty="0">
                <a:solidFill>
                  <a:schemeClr val="bg1"/>
                </a:solidFill>
                <a:latin typeface="+mn-lt"/>
              </a:rPr>
              <a:t>France </a:t>
            </a:r>
            <a:r>
              <a:rPr lang="en-DE" sz="1500" dirty="0">
                <a:solidFill>
                  <a:schemeClr val="bg1"/>
                </a:solidFill>
                <a:latin typeface="+mn-lt"/>
              </a:rPr>
              <a:t>– Mr Antoine Roux &amp; Mrs Nolwenn Simonot, BPI France </a:t>
            </a:r>
            <a:endParaRPr lang="en-US" sz="1500" dirty="0">
              <a:solidFill>
                <a:schemeClr val="bg1"/>
              </a:solidFill>
              <a:latin typeface="+mn-lt"/>
            </a:endParaRPr>
          </a:p>
          <a:p>
            <a:pPr marL="1085850" lvl="1" indent="-342900" algn="l">
              <a:buFont typeface="Wingdings" panose="05000000000000000000" pitchFamily="2" charset="2"/>
              <a:buChar char="Ø"/>
            </a:pPr>
            <a:r>
              <a:rPr lang="en-DE" sz="1500" b="1" dirty="0">
                <a:solidFill>
                  <a:schemeClr val="bg1"/>
                </a:solidFill>
                <a:latin typeface="+mn-lt"/>
              </a:rPr>
              <a:t>UK</a:t>
            </a:r>
            <a:r>
              <a:rPr lang="en-DE" sz="1500" dirty="0">
                <a:solidFill>
                  <a:schemeClr val="bg1"/>
                </a:solidFill>
                <a:latin typeface="+mn-lt"/>
              </a:rPr>
              <a:t> – Mr Ben Morris, Innovate UK </a:t>
            </a:r>
            <a:endParaRPr lang="en-US" sz="1500" dirty="0">
              <a:solidFill>
                <a:schemeClr val="bg1"/>
              </a:solidFill>
              <a:latin typeface="+mn-lt"/>
            </a:endParaRPr>
          </a:p>
          <a:p>
            <a:pPr marL="1085850" lvl="1" indent="-342900" algn="l">
              <a:buFont typeface="Wingdings" panose="05000000000000000000" pitchFamily="2" charset="2"/>
              <a:buChar char="Ø"/>
            </a:pPr>
            <a:r>
              <a:rPr lang="en-DE" sz="1500" b="1" dirty="0">
                <a:solidFill>
                  <a:schemeClr val="bg1"/>
                </a:solidFill>
                <a:latin typeface="+mn-lt"/>
              </a:rPr>
              <a:t>Finland</a:t>
            </a:r>
            <a:r>
              <a:rPr lang="en-DE" sz="1500" dirty="0">
                <a:solidFill>
                  <a:schemeClr val="bg1"/>
                </a:solidFill>
                <a:latin typeface="+mn-lt"/>
              </a:rPr>
              <a:t> – Mr Heikki Uusi-Honko, Business Finland </a:t>
            </a:r>
            <a:endParaRPr lang="en-US" sz="1500" dirty="0">
              <a:solidFill>
                <a:schemeClr val="bg1"/>
              </a:solidFill>
              <a:latin typeface="+mn-lt"/>
            </a:endParaRPr>
          </a:p>
          <a:p>
            <a:pPr marL="1085850" lvl="1" indent="-342900" algn="l">
              <a:buFont typeface="Wingdings" panose="05000000000000000000" pitchFamily="2" charset="2"/>
              <a:buChar char="Ø"/>
            </a:pPr>
            <a:r>
              <a:rPr lang="en-DE" sz="1500" b="1" dirty="0">
                <a:solidFill>
                  <a:schemeClr val="bg1"/>
                </a:solidFill>
                <a:latin typeface="+mn-lt"/>
              </a:rPr>
              <a:t>Germany</a:t>
            </a:r>
            <a:r>
              <a:rPr lang="en-DE" sz="1500" dirty="0">
                <a:solidFill>
                  <a:schemeClr val="bg1"/>
                </a:solidFill>
                <a:latin typeface="+mn-lt"/>
              </a:rPr>
              <a:t> – Mrs Katharina Lehmeier, DLR </a:t>
            </a:r>
            <a:r>
              <a:rPr lang="en-US" sz="1500" dirty="0">
                <a:solidFill>
                  <a:schemeClr val="bg1"/>
                </a:solidFill>
                <a:latin typeface="+mn-lt"/>
              </a:rPr>
              <a:t>+ </a:t>
            </a:r>
            <a:r>
              <a:rPr lang="en-DE" sz="1500" dirty="0">
                <a:solidFill>
                  <a:schemeClr val="bg1"/>
                </a:solidFill>
                <a:latin typeface="+mn-lt"/>
              </a:rPr>
              <a:t>EUREKA </a:t>
            </a:r>
            <a:endParaRPr lang="en-US" sz="1500" dirty="0">
              <a:solidFill>
                <a:schemeClr val="bg1"/>
              </a:solidFill>
              <a:latin typeface="+mn-lt"/>
            </a:endParaRPr>
          </a:p>
          <a:p>
            <a:pPr marL="1085850" lvl="1" indent="-342900" algn="l">
              <a:buFont typeface="Wingdings" panose="05000000000000000000" pitchFamily="2" charset="2"/>
              <a:buChar char="Ø"/>
            </a:pPr>
            <a:r>
              <a:rPr lang="en-DE" sz="1500" b="1" dirty="0">
                <a:solidFill>
                  <a:schemeClr val="bg1"/>
                </a:solidFill>
                <a:latin typeface="+mn-lt"/>
              </a:rPr>
              <a:t>Sweden</a:t>
            </a:r>
            <a:r>
              <a:rPr lang="en-US" sz="15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en-US" sz="1500" dirty="0" err="1">
                <a:solidFill>
                  <a:schemeClr val="bg1"/>
                </a:solidFill>
                <a:latin typeface="+mn-lt"/>
              </a:rPr>
              <a:t>Mrs</a:t>
            </a:r>
            <a:r>
              <a:rPr lang="en-US" sz="1500" dirty="0">
                <a:solidFill>
                  <a:schemeClr val="bg1"/>
                </a:solidFill>
                <a:latin typeface="+mn-lt"/>
              </a:rPr>
              <a:t> Marlene Häggström, </a:t>
            </a:r>
            <a:r>
              <a:rPr lang="en-US" sz="1500" dirty="0" err="1">
                <a:solidFill>
                  <a:schemeClr val="bg1"/>
                </a:solidFill>
                <a:latin typeface="+mn-lt"/>
              </a:rPr>
              <a:t>Vinnova</a:t>
            </a:r>
            <a:endParaRPr lang="en-US" sz="1500" dirty="0">
              <a:solidFill>
                <a:schemeClr val="bg1"/>
              </a:solidFill>
              <a:latin typeface="+mn-lt"/>
            </a:endParaRPr>
          </a:p>
          <a:p>
            <a:pPr marL="1085850" lvl="1" indent="-342900" algn="l">
              <a:buFont typeface="Wingdings" panose="05000000000000000000" pitchFamily="2" charset="2"/>
              <a:buChar char="Ø"/>
            </a:pPr>
            <a:r>
              <a:rPr lang="en-US" sz="1500" b="1" dirty="0">
                <a:solidFill>
                  <a:schemeClr val="bg1"/>
                </a:solidFill>
                <a:latin typeface="+mn-lt"/>
              </a:rPr>
              <a:t>Further supporting countries: Austria, </a:t>
            </a:r>
            <a:r>
              <a:rPr lang="en-DE" sz="1500" b="1" dirty="0">
                <a:solidFill>
                  <a:schemeClr val="bg1"/>
                </a:solidFill>
                <a:latin typeface="+mn-lt"/>
              </a:rPr>
              <a:t>Hungary</a:t>
            </a:r>
            <a:r>
              <a:rPr lang="en-US" sz="15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DE" sz="1500" b="1" dirty="0">
                <a:solidFill>
                  <a:schemeClr val="bg1"/>
                </a:solidFill>
                <a:latin typeface="+mn-lt"/>
              </a:rPr>
              <a:t>Luxembourg</a:t>
            </a:r>
            <a:r>
              <a:rPr lang="en-US" sz="15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DE" sz="1500" b="1" dirty="0">
                <a:solidFill>
                  <a:schemeClr val="bg1"/>
                </a:solidFill>
                <a:latin typeface="+mn-lt"/>
              </a:rPr>
              <a:t>Poland</a:t>
            </a:r>
            <a:r>
              <a:rPr lang="en-US" sz="15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DE" sz="1500" b="1" dirty="0">
                <a:solidFill>
                  <a:schemeClr val="bg1"/>
                </a:solidFill>
                <a:latin typeface="+mn-lt"/>
              </a:rPr>
              <a:t>Spain</a:t>
            </a:r>
            <a:r>
              <a:rPr lang="en-US" sz="15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DE" sz="1500" b="1" dirty="0">
                <a:solidFill>
                  <a:schemeClr val="bg1"/>
                </a:solidFill>
                <a:latin typeface="+mn-lt"/>
              </a:rPr>
              <a:t>Taiwan </a:t>
            </a:r>
            <a:r>
              <a:rPr lang="en-US" sz="1500" b="1" dirty="0">
                <a:solidFill>
                  <a:schemeClr val="bg1"/>
                </a:solidFill>
                <a:latin typeface="+mn-lt"/>
              </a:rPr>
              <a:t>&amp; </a:t>
            </a:r>
            <a:r>
              <a:rPr lang="en-DE" sz="1500" b="1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sz="1500" b="1" dirty="0">
                <a:solidFill>
                  <a:schemeClr val="bg1"/>
                </a:solidFill>
                <a:latin typeface="+mn-lt"/>
              </a:rPr>
              <a:t>ü</a:t>
            </a:r>
            <a:r>
              <a:rPr lang="en-DE" sz="1500" b="1" dirty="0">
                <a:solidFill>
                  <a:schemeClr val="bg1"/>
                </a:solidFill>
                <a:latin typeface="+mn-lt"/>
              </a:rPr>
              <a:t>rk</a:t>
            </a:r>
            <a:r>
              <a:rPr lang="en-US" sz="1500" b="1" dirty="0">
                <a:solidFill>
                  <a:schemeClr val="bg1"/>
                </a:solidFill>
                <a:latin typeface="+mn-lt"/>
              </a:rPr>
              <a:t>i</a:t>
            </a:r>
            <a:r>
              <a:rPr lang="en-DE" sz="1500" b="1" dirty="0">
                <a:solidFill>
                  <a:schemeClr val="bg1"/>
                </a:solidFill>
                <a:latin typeface="+mn-lt"/>
              </a:rPr>
              <a:t>y</a:t>
            </a:r>
            <a:r>
              <a:rPr lang="en-US" sz="1500" b="1" dirty="0">
                <a:solidFill>
                  <a:schemeClr val="bg1"/>
                </a:solidFill>
                <a:latin typeface="+mn-lt"/>
              </a:rPr>
              <a:t>e</a:t>
            </a:r>
          </a:p>
          <a:p>
            <a:pPr algn="l"/>
            <a:endParaRPr lang="en-US" sz="1800" i="1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chemeClr val="bg1"/>
                </a:solidFill>
                <a:latin typeface="+mn-lt"/>
              </a:rPr>
              <a:t>Presentations &amp; Discussion on the Interdependencies between ICT &amp; ECS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(Mohand Achouche, NOKIA &amp; Patrick Cogez, AENEAS, Eureka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Xecs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- Xavier Priem, CELTIC Director)</a:t>
            </a:r>
            <a:endParaRPr lang="en-US" sz="1700" i="1" dirty="0">
              <a:solidFill>
                <a:schemeClr val="bg1"/>
              </a:solidFill>
              <a:latin typeface="+mn-lt"/>
            </a:endParaRPr>
          </a:p>
          <a:p>
            <a:pPr marL="1085850" lvl="1" indent="-342900" algn="l">
              <a:buFont typeface="Wingdings" panose="05000000000000000000" pitchFamily="2" charset="2"/>
              <a:buChar char="Ø"/>
            </a:pPr>
            <a:endParaRPr lang="en-DE" sz="1700" i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43C9DA-8BC3-4A01-E3B9-A05535EE0944}"/>
              </a:ext>
            </a:extLst>
          </p:cNvPr>
          <p:cNvGrpSpPr/>
          <p:nvPr/>
        </p:nvGrpSpPr>
        <p:grpSpPr>
          <a:xfrm>
            <a:off x="0" y="1152940"/>
            <a:ext cx="4244202" cy="3943883"/>
            <a:chOff x="0" y="1603513"/>
            <a:chExt cx="4244202" cy="39438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B57E94-450F-CE61-6FD5-C0CC9D25F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8"/>
            <a:stretch/>
          </p:blipFill>
          <p:spPr>
            <a:xfrm>
              <a:off x="0" y="3713803"/>
              <a:ext cx="3102702" cy="1833593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1777335-D003-5888-43B3-3917C9767DC8}"/>
                </a:ext>
              </a:extLst>
            </p:cNvPr>
            <p:cNvGrpSpPr/>
            <p:nvPr/>
          </p:nvGrpSpPr>
          <p:grpSpPr>
            <a:xfrm>
              <a:off x="0" y="1603513"/>
              <a:ext cx="4244202" cy="3943883"/>
              <a:chOff x="0" y="1603513"/>
              <a:chExt cx="4244202" cy="394388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608AA5A-FA6A-DFF9-F19F-E585A754E5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13" b="37424"/>
              <a:stretch/>
            </p:blipFill>
            <p:spPr>
              <a:xfrm>
                <a:off x="2322511" y="4268237"/>
                <a:ext cx="1875114" cy="127915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E6480B3-A2F8-84CA-F82B-5AAE77E61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42" y="3002330"/>
                <a:ext cx="3584460" cy="127916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B552B5D-A948-E664-29AD-37654A5E02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92"/>
              <a:stretch/>
            </p:blipFill>
            <p:spPr>
              <a:xfrm>
                <a:off x="1" y="1603513"/>
                <a:ext cx="4191000" cy="139881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CEBBD70-343E-8928-F1EB-7F01559C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002331"/>
                <a:ext cx="2990574" cy="127916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30231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107FE6-1CDF-E4E8-8FBC-99C0AB41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95" y="1152033"/>
            <a:ext cx="1329785" cy="2126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BD212B-320D-649A-4CFE-11C78D01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23" y="4095894"/>
            <a:ext cx="2610842" cy="1899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7E7F63-5335-9DA2-155E-4DECF70684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/>
          <a:stretch/>
        </p:blipFill>
        <p:spPr>
          <a:xfrm>
            <a:off x="8944897" y="1152032"/>
            <a:ext cx="3247103" cy="1594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65C99F-B884-B129-C969-58C390D50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2032"/>
            <a:ext cx="8001000" cy="48349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3D06D-F5FF-0F4C-BA82-B4950B34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7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2C584-9AD3-C101-842D-9BC8F1CBB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07321-2BB0-0258-6016-8C965BAE5D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BA6906-FB38-8654-6B36-4D6949A9D80E}"/>
              </a:ext>
            </a:extLst>
          </p:cNvPr>
          <p:cNvSpPr txBox="1"/>
          <p:nvPr/>
        </p:nvSpPr>
        <p:spPr>
          <a:xfrm>
            <a:off x="41263" y="414094"/>
            <a:ext cx="79597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>
              <a:defRPr sz="3200" b="1">
                <a:solidFill>
                  <a:srgbClr val="0070C0"/>
                </a:solidFill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Pitching Session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617F69-90F8-10E7-E5EB-2B6D73D915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49" y="-168197"/>
            <a:ext cx="3047748" cy="950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1D188-0B8D-7CE8-8358-063E41640B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54" y="-5207"/>
            <a:ext cx="1984119" cy="624919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3D1FDE0-27AB-F6F7-CE9F-270A3E9D7951}"/>
              </a:ext>
            </a:extLst>
          </p:cNvPr>
          <p:cNvSpPr>
            <a:spLocks/>
          </p:cNvSpPr>
          <p:nvPr/>
        </p:nvSpPr>
        <p:spPr bwMode="auto">
          <a:xfrm>
            <a:off x="180304" y="1951149"/>
            <a:ext cx="7820696" cy="4045835"/>
          </a:xfrm>
          <a:prstGeom prst="rect">
            <a:avLst/>
          </a:prstGeom>
          <a:solidFill>
            <a:srgbClr val="25275B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	14 new project ideas </a:t>
            </a:r>
            <a:r>
              <a:rPr lang="en-US" sz="2400">
                <a:solidFill>
                  <a:schemeClr val="bg1"/>
                </a:solidFill>
                <a:latin typeface="+mn-lt"/>
              </a:rPr>
              <a:t>and partners were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presented in the pitching session in the afternoon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Consortium Building Sessions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organised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in the following weeks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D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C12F4F-B167-0E16-8124-F5542C7C96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1"/>
          <a:stretch/>
        </p:blipFill>
        <p:spPr>
          <a:xfrm>
            <a:off x="10598039" y="4084245"/>
            <a:ext cx="1607547" cy="1912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CE2888-4703-E3DD-3C88-A74217ED45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00" y="4289009"/>
            <a:ext cx="1264895" cy="17065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EC5B2B-F6D9-A142-F3D1-AE264B8CF3F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/>
          <a:stretch/>
        </p:blipFill>
        <p:spPr>
          <a:xfrm>
            <a:off x="8005001" y="2745940"/>
            <a:ext cx="2068298" cy="1744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608CA8-BCB0-F7E4-7D4C-0630AED7B1F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2" b="3000"/>
          <a:stretch/>
        </p:blipFill>
        <p:spPr>
          <a:xfrm>
            <a:off x="10053421" y="2746292"/>
            <a:ext cx="2138579" cy="13654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46E1AF-409C-CE3C-A3CB-17B4559F58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06" y="4490089"/>
            <a:ext cx="1326690" cy="1322397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605B35E3-6EDD-EFC0-F76C-E802F279DC23}"/>
              </a:ext>
            </a:extLst>
          </p:cNvPr>
          <p:cNvSpPr>
            <a:spLocks/>
          </p:cNvSpPr>
          <p:nvPr/>
        </p:nvSpPr>
        <p:spPr bwMode="auto">
          <a:xfrm>
            <a:off x="3341765" y="5040459"/>
            <a:ext cx="2986968" cy="530054"/>
          </a:xfrm>
          <a:prstGeom prst="rect">
            <a:avLst/>
          </a:prstGeom>
          <a:solidFill>
            <a:srgbClr val="25275B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1800" i="1" dirty="0">
                <a:solidFill>
                  <a:schemeClr val="bg1"/>
                </a:solidFill>
                <a:latin typeface="+mn-lt"/>
              </a:rPr>
              <a:t>Find all the past Proposers Days </a:t>
            </a:r>
            <a:r>
              <a:rPr lang="en-US" sz="1800" b="1" i="1" dirty="0">
                <a:solidFill>
                  <a:schemeClr val="bg1"/>
                </a:solidFill>
                <a:latin typeface="+mn-lt"/>
              </a:rPr>
              <a:t>pitches and slides </a:t>
            </a:r>
            <a:r>
              <a:rPr lang="en-US" sz="1800" i="1" dirty="0">
                <a:solidFill>
                  <a:schemeClr val="bg1"/>
                </a:solidFill>
                <a:latin typeface="+mn-lt"/>
              </a:rPr>
              <a:t>here: </a:t>
            </a:r>
            <a:endParaRPr lang="en-DE" sz="18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6CBED50-CC25-56FF-CDEF-9F741CC0E7F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7" t="50091" r="27547"/>
          <a:stretch/>
        </p:blipFill>
        <p:spPr>
          <a:xfrm>
            <a:off x="11143463" y="2745146"/>
            <a:ext cx="1048537" cy="137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4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44CC737-0973-5CF9-DC02-4D983741E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302"/>
          <a:stretch/>
        </p:blipFill>
        <p:spPr>
          <a:xfrm>
            <a:off x="1051513" y="3819511"/>
            <a:ext cx="4057653" cy="2282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65C99F-B884-B129-C969-58C390D50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152032"/>
            <a:ext cx="8001000" cy="48349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3D06D-F5FF-0F4C-BA82-B4950B34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8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2C584-9AD3-C101-842D-9BC8F1CBB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07321-2BB0-0258-6016-8C965BAE5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BA6906-FB38-8654-6B36-4D6949A9D80E}"/>
              </a:ext>
            </a:extLst>
          </p:cNvPr>
          <p:cNvSpPr txBox="1"/>
          <p:nvPr/>
        </p:nvSpPr>
        <p:spPr>
          <a:xfrm>
            <a:off x="2282359" y="405309"/>
            <a:ext cx="1216951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>
              <a:defRPr sz="3200" b="1">
                <a:solidFill>
                  <a:srgbClr val="0070C0"/>
                </a:solidFill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Brokerage &amp; Networking Forum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9ED0B3-A381-CE2D-1E7B-37D645181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49" y="-168197"/>
            <a:ext cx="3047748" cy="950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7527FF-2904-872B-1849-85C76ED87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54" y="-5207"/>
            <a:ext cx="1984119" cy="624919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2A517BEF-B8C4-4250-352E-ED6A21545AE0}"/>
              </a:ext>
            </a:extLst>
          </p:cNvPr>
          <p:cNvSpPr>
            <a:spLocks/>
          </p:cNvSpPr>
          <p:nvPr/>
        </p:nvSpPr>
        <p:spPr bwMode="auto">
          <a:xfrm>
            <a:off x="4678017" y="2265316"/>
            <a:ext cx="7142922" cy="3360232"/>
          </a:xfrm>
          <a:prstGeom prst="rect">
            <a:avLst/>
          </a:prstGeom>
          <a:solidFill>
            <a:srgbClr val="25275B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A time for proposers interested in building CELTIC-NEXT projects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Read each other posters created for the event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Get feedback from others and the Public Authorities present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Do networking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D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4ACF6-9346-EE7E-9CA0-E6BCF11DC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032"/>
            <a:ext cx="2282359" cy="1711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476DD-90F6-3062-5E86-528259DBC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15" y="1150796"/>
            <a:ext cx="2029191" cy="2705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09018A-DA56-F556-5C0A-03B2CCAEB2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 b="24667"/>
          <a:stretch/>
        </p:blipFill>
        <p:spPr>
          <a:xfrm>
            <a:off x="-13252" y="2863801"/>
            <a:ext cx="2176721" cy="31232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B93B19-0A7F-F454-2986-8E40EDE106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3" t="43256" r="42664" b="43208"/>
          <a:stretch/>
        </p:blipFill>
        <p:spPr>
          <a:xfrm>
            <a:off x="11078342" y="4989391"/>
            <a:ext cx="962940" cy="8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4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076D6-7091-EEE6-2F3A-F8342577A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59" r="9500"/>
          <a:stretch/>
        </p:blipFill>
        <p:spPr>
          <a:xfrm rot="5400000">
            <a:off x="6114310" y="-470493"/>
            <a:ext cx="3045224" cy="82970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7D601-2BE4-4BBB-9D7F-B491F7EB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484" y="2128501"/>
            <a:ext cx="8088969" cy="3072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chemeClr val="bg1"/>
                </a:solidFill>
              </a:rPr>
              <a:t>Coming Events</a:t>
            </a:r>
            <a:endParaRPr lang="en-DE" sz="6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48-CD56-4120-93D8-B3F5B402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9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23227-2C37-4B1C-9040-01FF14E86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00" y="753468"/>
            <a:ext cx="6878289" cy="137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1EE595-E588-7E19-A19E-B81F49B9F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26" y="6188894"/>
            <a:ext cx="1736727" cy="70003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0936A0-4C58-C113-9525-EA203A07A4C3}"/>
              </a:ext>
            </a:extLst>
          </p:cNvPr>
          <p:cNvSpPr txBox="1">
            <a:spLocks/>
          </p:cNvSpPr>
          <p:nvPr/>
        </p:nvSpPr>
        <p:spPr>
          <a:xfrm>
            <a:off x="420587" y="5476943"/>
            <a:ext cx="9242284" cy="1492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endParaRPr lang="en-DE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8991D-7BC0-8BDB-AD3F-31A68BCF4A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49"/>
          <a:stretch/>
        </p:blipFill>
        <p:spPr>
          <a:xfrm>
            <a:off x="-1" y="753468"/>
            <a:ext cx="3447627" cy="53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1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theme/theme1.xml><?xml version="1.0" encoding="utf-8"?>
<a:theme xmlns:a="http://schemas.openxmlformats.org/drawingml/2006/main" name="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440</Words>
  <Application>Microsoft Office PowerPoint</Application>
  <PresentationFormat>Widescreen</PresentationFormat>
  <Paragraphs>81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 Narrow</vt:lpstr>
      <vt:lpstr>Calibri</vt:lpstr>
      <vt:lpstr>Corbel</vt:lpstr>
      <vt:lpstr>Segoe UI</vt:lpstr>
      <vt:lpstr>Wingdings</vt:lpstr>
      <vt:lpstr>Wingdings 2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Priem</dc:creator>
  <cp:lastModifiedBy>bienvenu@celticnext.eu</cp:lastModifiedBy>
  <cp:revision>169</cp:revision>
  <dcterms:created xsi:type="dcterms:W3CDTF">2021-06-23T14:20:45Z</dcterms:created>
  <dcterms:modified xsi:type="dcterms:W3CDTF">2024-02-13T10:17:32Z</dcterms:modified>
</cp:coreProperties>
</file>