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59" r:id="rId3"/>
    <p:sldId id="266" r:id="rId4"/>
    <p:sldId id="265" r:id="rId5"/>
    <p:sldId id="262" r:id="rId6"/>
    <p:sldId id="260" r:id="rId7"/>
    <p:sldId id="263" r:id="rId8"/>
    <p:sldId id="257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73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7978C-0E16-4575-B684-9CC1866C0198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4CC7D-48BF-4111-B17B-2699964744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37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Allign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headlines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r>
              <a:rPr lang="de-DE" dirty="0" smtClean="0"/>
              <a:t> </a:t>
            </a:r>
            <a:r>
              <a:rPr lang="de-DE" dirty="0" err="1" smtClean="0"/>
              <a:t>proposal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national </a:t>
            </a:r>
            <a:r>
              <a:rPr lang="de-DE" dirty="0" err="1" smtClean="0"/>
              <a:t>applications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(</a:t>
            </a:r>
            <a:r>
              <a:rPr lang="de-DE" dirty="0" err="1" smtClean="0"/>
              <a:t>especially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english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acceptet</a:t>
            </a:r>
            <a:r>
              <a:rPr lang="de-DE" smtClean="0"/>
              <a:t> </a:t>
            </a:r>
            <a:r>
              <a:rPr lang="de-DE" smtClean="0">
                <a:sym typeface="Wingdings" panose="05000000000000000000" pitchFamily="2" charset="2"/>
              </a:rPr>
              <a:t>.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4CC7D-48BF-4111-B17B-26999647446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9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2CA66-A9CB-461C-A236-F69D99339ACF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6085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7324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18679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9340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85595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148319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052105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284404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83798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71170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1722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0347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BD17547-DBE1-4B99-9EA9-2E3A7F374022}" type="slidenum">
              <a:rPr lang="en-GB" altLang="en-US" sz="1400" b="1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sz="1400" b="1">
              <a:solidFill>
                <a:srgbClr val="FFFFFF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D654AA-748F-4024-9A61-6977FA317985}" type="slidenum">
              <a:rPr lang="en-GB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1515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/>
          <a:lstStyle/>
          <a:p>
            <a:r>
              <a:rPr lang="en-US" altLang="en-US" dirty="0" smtClean="0"/>
              <a:t>For October HLR Meeting</a:t>
            </a:r>
            <a:br>
              <a:rPr lang="en-US" altLang="en-US" dirty="0" smtClean="0"/>
            </a:br>
            <a:r>
              <a:rPr lang="en-US" altLang="en-US" dirty="0" smtClean="0"/>
              <a:t>17 – 19 October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4591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>
                <a:solidFill>
                  <a:srgbClr val="FFFFFF"/>
                </a:solidFill>
              </a:rPr>
              <a:pPr/>
              <a:t>2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188" y="188913"/>
            <a:ext cx="8137276" cy="868362"/>
          </a:xfrm>
        </p:spPr>
        <p:txBody>
          <a:bodyPr/>
          <a:lstStyle/>
          <a:p>
            <a:r>
              <a:rPr lang="de-DE" dirty="0" err="1" smtClean="0"/>
              <a:t>Objective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07704" y="2924944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742950" lvl="1" indent="-285750">
              <a:buFont typeface="Arial" panose="020B0604020202020204" pitchFamily="34" charset="0"/>
              <a:buChar char="•"/>
              <a:defRPr sz="2400"/>
            </a:lvl2pPr>
            <a:lvl3pPr marL="742950" lvl="2" indent="-285750">
              <a:buFont typeface="Arial" panose="020B0604020202020204" pitchFamily="34" charset="0"/>
              <a:buChar char="•"/>
              <a:defRPr sz="2400"/>
            </a:lvl3pPr>
          </a:lstStyle>
          <a:p>
            <a:r>
              <a:rPr lang="en-GB" dirty="0" smtClean="0"/>
              <a:t>Present our plans towards Celtic-NG</a:t>
            </a:r>
          </a:p>
          <a:p>
            <a:r>
              <a:rPr lang="en-GB" dirty="0" smtClean="0"/>
              <a:t>Get feed back from HLRs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7507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>
                <a:solidFill>
                  <a:srgbClr val="FFFFFF"/>
                </a:solidFill>
              </a:rPr>
              <a:pPr/>
              <a:t>3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New Name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786218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742950" lvl="1" indent="-285750">
              <a:buFont typeface="Arial" panose="020B0604020202020204" pitchFamily="34" charset="0"/>
              <a:buChar char="•"/>
              <a:defRPr sz="2400"/>
            </a:lvl2pPr>
            <a:lvl3pPr marL="742950" lvl="2" indent="-285750">
              <a:buFont typeface="Arial" panose="020B0604020202020204" pitchFamily="34" charset="0"/>
              <a:buChar char="•"/>
              <a:defRPr sz="2400"/>
            </a:lvl3pPr>
          </a:lstStyle>
          <a:p>
            <a:pPr marL="0" indent="0" algn="ctr">
              <a:buNone/>
            </a:pPr>
            <a:r>
              <a:rPr lang="en-GB" sz="3200" b="1" dirty="0" smtClean="0"/>
              <a:t>The Management Team proposes:</a:t>
            </a:r>
          </a:p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r>
              <a:rPr lang="en-GB" sz="3200" b="1" dirty="0" smtClean="0"/>
              <a:t>Celtic-NG (Next Generation)</a:t>
            </a:r>
          </a:p>
          <a:p>
            <a:pPr marL="0" indent="0" algn="ctr">
              <a:buNone/>
            </a:pPr>
            <a:endParaRPr lang="en-GB" sz="3200" b="1" dirty="0" smtClean="0"/>
          </a:p>
          <a:p>
            <a:pPr marL="0" indent="0" algn="ctr">
              <a:buNone/>
            </a:pPr>
            <a:r>
              <a:rPr lang="en-GB" sz="3200" b="1" dirty="0" smtClean="0"/>
              <a:t>Next generation of Celtic Cluster for NG Networks, Clouds, services and verticals. 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6780618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Celtic-Plus Achievements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>
                <a:solidFill>
                  <a:srgbClr val="FFFFFF"/>
                </a:solidFill>
              </a:rPr>
              <a:pPr/>
              <a:t>4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1628800"/>
            <a:ext cx="441665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Period: 2011 – today</a:t>
            </a:r>
          </a:p>
          <a:p>
            <a:r>
              <a:rPr lang="en-GB" dirty="0" smtClean="0"/>
              <a:t>To be realized also based on </a:t>
            </a:r>
            <a:r>
              <a:rPr lang="en-GB" dirty="0" err="1" smtClean="0"/>
              <a:t>Rizas</a:t>
            </a:r>
            <a:r>
              <a:rPr lang="en-GB" dirty="0" smtClean="0"/>
              <a:t> slides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Number of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Effort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New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Improved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Start-ups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RoI</a:t>
            </a:r>
            <a:r>
              <a:rPr lang="en-GB" dirty="0" smtClean="0"/>
              <a:t>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Number of Employees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Patents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Prototype &amp; Field trials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Standards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1782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Celtic-NG strategic orientations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>
                <a:solidFill>
                  <a:srgbClr val="FFFFFF"/>
                </a:solidFill>
              </a:rPr>
              <a:pPr/>
              <a:t>5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268760"/>
            <a:ext cx="90730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More Involvement of SMEs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SME representatives in the Celtic Core group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Work with National Clusters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Celtic-NG SMEs profile database for better SME visibility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Support of newly created Start-ups and collaborate with </a:t>
            </a:r>
            <a:r>
              <a:rPr lang="en-GB" sz="2400" dirty="0" err="1" smtClean="0"/>
              <a:t>Innovest</a:t>
            </a:r>
            <a:endParaRPr lang="en-GB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Link with venture capital/business angels for better </a:t>
            </a:r>
            <a:r>
              <a:rPr lang="en-GB" sz="2400" dirty="0" err="1" smtClean="0"/>
              <a:t>RoI</a:t>
            </a: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Partnering tool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Interface to PAs partnering tools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Helping finding new/replacement of partners with specific expertise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Flexibility to reflect technological and market trends (bottom-up)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Allow close to the market projects up to high technology readiness levels.</a:t>
            </a:r>
          </a:p>
        </p:txBody>
      </p:sp>
    </p:spTree>
    <p:extLst>
      <p:ext uri="{BB962C8B-B14F-4D97-AF65-F5344CB8AC3E}">
        <p14:creationId xmlns:p14="http://schemas.microsoft.com/office/powerpoint/2010/main" val="19763552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Celtic-NG strategic orientations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>
                <a:solidFill>
                  <a:srgbClr val="FFFFFF"/>
                </a:solidFill>
              </a:rPr>
              <a:pPr/>
              <a:t>6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4169" y="1268760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Work more closely with PAs about their National R&amp;D priorities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Collect national priorities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Organize Innovative Workshop on common priorities with stakeholders from these countries.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Help to set up the projects in these domains (Flagship)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Collaborate with PAs and project participant for improvements 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Process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Position Celtic-NG scope and implementation towards other funding instruments (H2020, EUREKA-Clusters, joint undertakings and national programmes)</a:t>
            </a:r>
          </a:p>
        </p:txBody>
      </p:sp>
    </p:spTree>
    <p:extLst>
      <p:ext uri="{BB962C8B-B14F-4D97-AF65-F5344CB8AC3E}">
        <p14:creationId xmlns:p14="http://schemas.microsoft.com/office/powerpoint/2010/main" val="28712159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Celtic-NG overall scope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>
                <a:solidFill>
                  <a:srgbClr val="FFFFFF"/>
                </a:solidFill>
              </a:rPr>
              <a:pPr/>
              <a:t>7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232" y="1556792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Networking and Cloud enablers: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Cyber security, Artificial intelligence, 5G and beyond, FinTech, Big Data; business analytics, IoT, Cloud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Applications, Services and Verticals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Content Services (Video, Gaming…)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e-health, Smart-Cities, -Agriculture, -Mobility, -Energy,  Automotive Telecom, I 4.0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Celtic E2E approach extended to </a:t>
            </a:r>
            <a:r>
              <a:rPr lang="en-GB" sz="2400" dirty="0" smtClean="0"/>
              <a:t>Verticals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Complementarity with the other clusters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Different angles: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E2E connectivity and security for the Verticals.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1135362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Governance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>
                <a:solidFill>
                  <a:srgbClr val="FFFFFF"/>
                </a:solidFill>
              </a:rPr>
              <a:pPr/>
              <a:t>8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34076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742950" lvl="1" indent="-285750">
              <a:buFont typeface="Arial" panose="020B0604020202020204" pitchFamily="34" charset="0"/>
              <a:buChar char="•"/>
              <a:defRPr sz="2400"/>
            </a:lvl2pPr>
          </a:lstStyle>
          <a:p>
            <a:pPr marL="0" indent="0">
              <a:buNone/>
            </a:pPr>
            <a:r>
              <a:rPr lang="en-GB" dirty="0" smtClean="0"/>
              <a:t>Evolution of the Core Group</a:t>
            </a:r>
          </a:p>
          <a:p>
            <a:r>
              <a:rPr lang="en-GB" dirty="0" smtClean="0"/>
              <a:t>New Core Group members according to new technological areas</a:t>
            </a:r>
          </a:p>
          <a:p>
            <a:r>
              <a:rPr lang="en-GB" dirty="0" smtClean="0"/>
              <a:t>SME representative in the Core Group </a:t>
            </a:r>
          </a:p>
          <a:p>
            <a:pPr marL="0" indent="0">
              <a:buNone/>
            </a:pPr>
            <a:r>
              <a:rPr lang="en-GB" dirty="0" smtClean="0"/>
              <a:t>Improve our process with PAs</a:t>
            </a:r>
          </a:p>
          <a:p>
            <a:r>
              <a:rPr lang="en-GB" dirty="0" smtClean="0"/>
              <a:t>Improve the synchronisation for funding decisions</a:t>
            </a:r>
          </a:p>
          <a:p>
            <a:r>
              <a:rPr lang="en-GB" dirty="0" smtClean="0"/>
              <a:t>Simplify and improve our process (see next slide)</a:t>
            </a:r>
          </a:p>
          <a:p>
            <a:r>
              <a:rPr lang="en-GB" dirty="0" smtClean="0"/>
              <a:t>PAs to accept the English Celtic-NG project proposal in the national applications.</a:t>
            </a:r>
          </a:p>
          <a:p>
            <a:r>
              <a:rPr lang="en-GB" dirty="0" smtClean="0"/>
              <a:t>Workshop with PAs to improve the process and achieve convergence of the application documents</a:t>
            </a:r>
          </a:p>
          <a:p>
            <a:pPr marL="0" indent="0">
              <a:buNone/>
            </a:pPr>
            <a:r>
              <a:rPr lang="en-GB" dirty="0" smtClean="0"/>
              <a:t>Community building</a:t>
            </a:r>
          </a:p>
          <a:p>
            <a:r>
              <a:rPr lang="en-GB" dirty="0" smtClean="0"/>
              <a:t>Link to SME associations</a:t>
            </a:r>
          </a:p>
          <a:p>
            <a:r>
              <a:rPr lang="en-GB" dirty="0" smtClean="0"/>
              <a:t>Improve collaboration with </a:t>
            </a:r>
            <a:r>
              <a:rPr lang="en-GB" dirty="0" err="1" smtClean="0"/>
              <a:t>Eurostars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6789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Improved</a:t>
            </a:r>
            <a:r>
              <a:rPr lang="de-DE" dirty="0" smtClean="0"/>
              <a:t> </a:t>
            </a:r>
            <a:r>
              <a:rPr lang="de-DE" dirty="0"/>
              <a:t>C</a:t>
            </a:r>
            <a:r>
              <a:rPr lang="de-DE" dirty="0" smtClean="0"/>
              <a:t>all </a:t>
            </a:r>
            <a:r>
              <a:rPr lang="de-DE" dirty="0" err="1"/>
              <a:t>P</a:t>
            </a:r>
            <a:r>
              <a:rPr lang="de-DE" dirty="0" err="1" smtClean="0"/>
              <a:t>rocess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2591645" y="1070999"/>
            <a:ext cx="6137322" cy="5456192"/>
            <a:chOff x="1736448" y="1069152"/>
            <a:chExt cx="6137322" cy="5456192"/>
          </a:xfrm>
        </p:grpSpPr>
        <p:sp>
          <p:nvSpPr>
            <p:cNvPr id="6" name="Flowchart: Or 5"/>
            <p:cNvSpPr/>
            <p:nvPr/>
          </p:nvSpPr>
          <p:spPr>
            <a:xfrm>
              <a:off x="2555776" y="1628800"/>
              <a:ext cx="4392488" cy="4392488"/>
            </a:xfrm>
            <a:prstGeom prst="flowChar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368741" y="1069152"/>
              <a:ext cx="7665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Jan.</a:t>
              </a:r>
              <a:endParaRPr lang="en-GB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49141" y="1484784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Feb.</a:t>
              </a:r>
              <a:endParaRPr lang="en-GB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32240" y="2348880"/>
              <a:ext cx="10406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March</a:t>
              </a:r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71947" y="3594211"/>
              <a:ext cx="8018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April</a:t>
              </a:r>
              <a:endParaRPr lang="en-GB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76256" y="4725144"/>
              <a:ext cx="7665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May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40152" y="5703639"/>
              <a:ext cx="8531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June</a:t>
              </a:r>
              <a:endParaRPr lang="en-GB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385573" y="6063679"/>
              <a:ext cx="7328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July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99792" y="5703639"/>
              <a:ext cx="11432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August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68989" y="4725144"/>
              <a:ext cx="9028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Sept.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736448" y="3594211"/>
              <a:ext cx="7473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Oct.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77188" y="2348879"/>
              <a:ext cx="7950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Nov.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73910" y="1484783"/>
              <a:ext cx="8178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Dec.</a:t>
              </a:r>
              <a:endParaRPr lang="en-GB" dirty="0"/>
            </a:p>
          </p:txBody>
        </p:sp>
        <p:sp>
          <p:nvSpPr>
            <p:cNvPr id="19" name="Minus 18"/>
            <p:cNvSpPr/>
            <p:nvPr/>
          </p:nvSpPr>
          <p:spPr>
            <a:xfrm rot="1610877">
              <a:off x="6142921" y="4220942"/>
              <a:ext cx="914400" cy="914400"/>
            </a:xfrm>
            <a:prstGeom prst="mathMinus">
              <a:avLst/>
            </a:prstGeom>
            <a:solidFill>
              <a:srgbClr val="8BC53E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92080" y="4077072"/>
              <a:ext cx="1693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92D050"/>
                  </a:solidFill>
                </a:rPr>
                <a:t>Spring Call</a:t>
              </a:r>
              <a:endParaRPr lang="en-GB" dirty="0">
                <a:solidFill>
                  <a:srgbClr val="92D050"/>
                </a:solidFill>
              </a:endParaRPr>
            </a:p>
          </p:txBody>
        </p:sp>
        <p:sp>
          <p:nvSpPr>
            <p:cNvPr id="21" name="Minus 20"/>
            <p:cNvSpPr/>
            <p:nvPr/>
          </p:nvSpPr>
          <p:spPr>
            <a:xfrm>
              <a:off x="2314600" y="3367842"/>
              <a:ext cx="914400" cy="914400"/>
            </a:xfrm>
            <a:prstGeom prst="mathMinus">
              <a:avLst/>
            </a:prstGeom>
            <a:solidFill>
              <a:srgbClr val="E3771D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521868" y="3300224"/>
              <a:ext cx="18630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E3771D"/>
                  </a:solidFill>
                </a:rPr>
                <a:t>Autumn Call</a:t>
              </a:r>
              <a:endParaRPr lang="en-GB" dirty="0">
                <a:solidFill>
                  <a:srgbClr val="E3771D"/>
                </a:solidFill>
              </a:endParaRPr>
            </a:p>
          </p:txBody>
        </p:sp>
        <p:sp>
          <p:nvSpPr>
            <p:cNvPr id="23" name="Minus 22"/>
            <p:cNvSpPr/>
            <p:nvPr/>
          </p:nvSpPr>
          <p:spPr>
            <a:xfrm rot="3218419">
              <a:off x="5581878" y="5213936"/>
              <a:ext cx="705991" cy="566370"/>
            </a:xfrm>
            <a:prstGeom prst="mathMinus">
              <a:avLst/>
            </a:prstGeom>
            <a:solidFill>
              <a:srgbClr val="0070C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22068" y="4839543"/>
              <a:ext cx="162095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000" dirty="0" smtClean="0">
                  <a:solidFill>
                    <a:srgbClr val="0070C0"/>
                  </a:solidFill>
                </a:rPr>
                <a:t>Abstracts for</a:t>
              </a:r>
            </a:p>
            <a:p>
              <a:pPr algn="ctr"/>
              <a:r>
                <a:rPr lang="en-GB" sz="2000" dirty="0" smtClean="0">
                  <a:solidFill>
                    <a:srgbClr val="0070C0"/>
                  </a:solidFill>
                </a:rPr>
                <a:t>feedback</a:t>
              </a:r>
              <a:endParaRPr lang="en-GB" sz="2000" dirty="0">
                <a:solidFill>
                  <a:srgbClr val="0070C0"/>
                </a:solidFill>
              </a:endParaRPr>
            </a:p>
          </p:txBody>
        </p:sp>
        <p:sp>
          <p:nvSpPr>
            <p:cNvPr id="25" name="Minus 24"/>
            <p:cNvSpPr/>
            <p:nvPr/>
          </p:nvSpPr>
          <p:spPr>
            <a:xfrm rot="17364793">
              <a:off x="5035466" y="1638645"/>
              <a:ext cx="705991" cy="566370"/>
            </a:xfrm>
            <a:prstGeom prst="mathMinus">
              <a:avLst/>
            </a:prstGeom>
            <a:solidFill>
              <a:srgbClr val="0070C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50751" y="1716048"/>
              <a:ext cx="162095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000" dirty="0" smtClean="0">
                  <a:solidFill>
                    <a:srgbClr val="0070C0"/>
                  </a:solidFill>
                </a:rPr>
                <a:t>Abstracts for</a:t>
              </a:r>
            </a:p>
            <a:p>
              <a:pPr algn="ctr"/>
              <a:r>
                <a:rPr lang="en-GB" sz="2000" dirty="0" smtClean="0">
                  <a:solidFill>
                    <a:srgbClr val="0070C0"/>
                  </a:solidFill>
                </a:rPr>
                <a:t>feedback</a:t>
              </a:r>
              <a:endParaRPr lang="en-GB" sz="20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07504" y="1772816"/>
            <a:ext cx="23379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Reduce the hurdle to first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For some Celtic participants the elaboration of a full proposal without prior feed back on the validity of their idea might be considered as too risky.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Proposal: formalise a </a:t>
            </a:r>
            <a:r>
              <a:rPr lang="en-GB" dirty="0"/>
              <a:t>GoE </a:t>
            </a:r>
            <a:r>
              <a:rPr lang="en-GB" dirty="0" smtClean="0"/>
              <a:t>feedback loop based on abstracts before the call deadline    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253721" y="14847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Goal: </a:t>
            </a:r>
          </a:p>
        </p:txBody>
      </p:sp>
    </p:spTree>
    <p:extLst>
      <p:ext uri="{BB962C8B-B14F-4D97-AF65-F5344CB8AC3E}">
        <p14:creationId xmlns:p14="http://schemas.microsoft.com/office/powerpoint/2010/main" val="28766217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On-screen Show (4:3)</PresentationFormat>
  <Paragraphs>101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Celtic-Plus-white</vt:lpstr>
      <vt:lpstr>For October HLR Meeting 17 – 19 October</vt:lpstr>
      <vt:lpstr>Objective</vt:lpstr>
      <vt:lpstr>New Name</vt:lpstr>
      <vt:lpstr>Celtic-Plus Achievements</vt:lpstr>
      <vt:lpstr>Celtic-NG strategic orientations</vt:lpstr>
      <vt:lpstr>Celtic-NG strategic orientations</vt:lpstr>
      <vt:lpstr>Celtic-NG overall scope</vt:lpstr>
      <vt:lpstr>New Governance</vt:lpstr>
      <vt:lpstr>Improved Call Process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AOB New Name</dc:title>
  <dc:creator>Peter Herrmann</dc:creator>
  <cp:lastModifiedBy>Peter Herrmann</cp:lastModifiedBy>
  <cp:revision>26</cp:revision>
  <dcterms:created xsi:type="dcterms:W3CDTF">2017-09-12T11:28:32Z</dcterms:created>
  <dcterms:modified xsi:type="dcterms:W3CDTF">2017-09-13T10:43:02Z</dcterms:modified>
</cp:coreProperties>
</file>