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409" r:id="rId3"/>
    <p:sldId id="445" r:id="rId4"/>
  </p:sldIdLst>
  <p:sldSz cx="9144000" cy="6858000" type="screen4x3"/>
  <p:notesSz cx="9926638" cy="6797675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eter Herrmann" initials="PH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771D"/>
    <a:srgbClr val="8BC53E"/>
    <a:srgbClr val="FFCC00"/>
    <a:srgbClr val="288A38"/>
    <a:srgbClr val="FFFFCC"/>
    <a:srgbClr val="ECCD14"/>
    <a:srgbClr val="CCFFFF"/>
    <a:srgbClr val="8BF52B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36" autoAdjust="0"/>
    <p:restoredTop sz="94692" autoAdjust="0"/>
  </p:normalViewPr>
  <p:slideViewPr>
    <p:cSldViewPr showGuides="1">
      <p:cViewPr>
        <p:scale>
          <a:sx n="100" d="100"/>
          <a:sy n="100" d="100"/>
        </p:scale>
        <p:origin x="-907" y="6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696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24C08-6715-41C0-8BD9-C44A379FC2A9}" type="datetimeFigureOut">
              <a:rPr lang="en-GB" smtClean="0"/>
              <a:t>05/09/2017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5B3F37-EF30-4C9A-AD35-E45155649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72625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80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3900" y="509588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61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800" y="645661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C2CA66-A9CB-461C-A236-F69D99339AC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436002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US" smtClean="0"/>
              <a:t>s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28935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7535B04-7FE3-4FE7-936F-780DBED6C7D4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67016E-EC09-402D-9B6D-6187AC40653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6523092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3388" y="188913"/>
            <a:ext cx="2057400" cy="5605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1188" y="188913"/>
            <a:ext cx="6019800" cy="5605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367CF-8B21-4334-8669-28CA348CE34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5486813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1F1B1E-6AFE-4261-906D-D1191F0F51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7624099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9D0683-8E1E-4FAC-A2B7-129323BED1D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4619593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1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2188" y="126841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39764-904A-4B00-8DD5-C588446B784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9938426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A550CC-E884-493F-AD26-80DAE211801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20055188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ACC1E-F88D-4399-AD3A-9D953CE30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14545595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AB54CC-E810-46E3-BA81-CDDC90221C8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0633166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CBA8A-51FA-4FB3-AFAE-0FF3ED630A2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52546867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4B031-5DCD-4C84-BDFA-81269EC3AB3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66554016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1188" y="1268413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451725" y="6584950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r"/>
            <a:fld id="{8BD17547-DBE1-4B99-9EA9-2E3A7F374022}" type="slidenum">
              <a:rPr lang="en-GB" altLang="en-US" sz="1400" b="1">
                <a:solidFill>
                  <a:schemeClr val="bg1"/>
                </a:solidFill>
              </a:rPr>
              <a:pPr algn="r"/>
              <a:t>‹#›</a:t>
            </a:fld>
            <a:endParaRPr lang="en-GB" altLang="en-US" sz="1400" b="1">
              <a:solidFill>
                <a:schemeClr val="bg1"/>
              </a:solidFill>
            </a:endParaRPr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51725" y="6308725"/>
            <a:ext cx="1441450" cy="35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chemeClr val="bg1"/>
                </a:solidFill>
              </a:defRPr>
            </a:lvl1pPr>
          </a:lstStyle>
          <a:p>
            <a:fld id="{B8D654AA-748F-4024-9A61-6977FA317985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370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611188" y="188913"/>
            <a:ext cx="8229600" cy="868362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slow">
    <p:fade/>
  </p:transition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59595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rgbClr val="59595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59595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59595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595959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8D53FB3E-8C47-4F19-A392-AFCA9383843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63031"/>
            <a:ext cx="7772400" cy="1470025"/>
          </a:xfrm>
        </p:spPr>
        <p:txBody>
          <a:bodyPr/>
          <a:lstStyle/>
          <a:p>
            <a:r>
              <a:rPr lang="en-US" altLang="en-US" dirty="0" smtClean="0"/>
              <a:t>Celtic-Plus Core Group Meeting </a:t>
            </a:r>
            <a:br>
              <a:rPr lang="en-US" altLang="en-US" dirty="0" smtClean="0"/>
            </a:br>
            <a:r>
              <a:rPr lang="en-US" altLang="en-US" dirty="0" smtClean="0"/>
              <a:t>via WebEx, 14</a:t>
            </a:r>
            <a:r>
              <a:rPr lang="en-US" altLang="en-US" baseline="30000" dirty="0" smtClean="0"/>
              <a:t>th</a:t>
            </a:r>
            <a:r>
              <a:rPr lang="en-US" altLang="en-US" dirty="0"/>
              <a:t> </a:t>
            </a:r>
            <a:r>
              <a:rPr lang="en-US" altLang="en-US" dirty="0" smtClean="0"/>
              <a:t>September 2017</a:t>
            </a:r>
            <a:endParaRPr lang="en-US" altLang="en-US" dirty="0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Agenda 1/2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2</a:t>
            </a:fld>
            <a:endParaRPr lang="en-GB" alt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169948"/>
              </p:ext>
            </p:extLst>
          </p:nvPr>
        </p:nvGraphicFramePr>
        <p:xfrm>
          <a:off x="611560" y="1412776"/>
          <a:ext cx="7992888" cy="5262642"/>
        </p:xfrm>
        <a:graphic>
          <a:graphicData uri="http://schemas.openxmlformats.org/drawingml/2006/table">
            <a:tbl>
              <a:tblPr firstRow="1" firstCol="1" bandRow="1"/>
              <a:tblGrid>
                <a:gridCol w="692769"/>
                <a:gridCol w="6059800"/>
                <a:gridCol w="1240319"/>
              </a:tblGrid>
              <a:tr h="643146">
                <a:tc gridSpan="3">
                  <a:txBody>
                    <a:bodyPr/>
                    <a:lstStyle/>
                    <a:p>
                      <a:pPr marL="179705" indent="-179705" algn="just">
                        <a:spcBef>
                          <a:spcPts val="72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5220970" algn="l"/>
                        </a:tabLst>
                      </a:pPr>
                      <a:r>
                        <a:rPr lang="en-GB" sz="1600" b="1" cap="all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Celtic-Plus Core Group Meeting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179705" indent="-179705" algn="just">
                        <a:spcBef>
                          <a:spcPts val="72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5220970" algn="l"/>
                        </a:tabLst>
                      </a:pP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Wednesday, </a:t>
                      </a:r>
                      <a:r>
                        <a:rPr lang="en-GB" sz="16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 September </a:t>
                      </a: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2017, </a:t>
                      </a:r>
                      <a:r>
                        <a:rPr lang="en-GB" sz="16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11:00 </a:t>
                      </a: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en-GB" sz="16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13:00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219150">
                <a:tc>
                  <a:txBody>
                    <a:bodyPr/>
                    <a:lstStyle/>
                    <a:p>
                      <a:pPr marL="179705" indent="-179705" algn="just">
                        <a:spcBef>
                          <a:spcPts val="72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5220970" algn="l"/>
                        </a:tabLs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11:00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2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Welcome</a:t>
                      </a:r>
                      <a:endParaRPr lang="en-GB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Presentation </a:t>
                      </a: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of</a:t>
                      </a:r>
                      <a:r>
                        <a:rPr lang="en-GB" sz="1200" baseline="0" dirty="0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 participants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Agreement on the proposed </a:t>
                      </a: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agenda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GB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Review action points from previous meeting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endParaRPr lang="en-GB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indent="-179705" algn="just">
                        <a:spcBef>
                          <a:spcPts val="72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5220970" algn="l"/>
                        </a:tabLs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Jacques / Peter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976">
                <a:tc>
                  <a:txBody>
                    <a:bodyPr/>
                    <a:lstStyle/>
                    <a:p>
                      <a:pPr marL="179705" indent="-179705" algn="just">
                        <a:spcBef>
                          <a:spcPts val="72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5220970" algn="l"/>
                        </a:tabLs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11:15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20"/>
                        </a:spcBef>
                        <a:spcAft>
                          <a:spcPts val="300"/>
                        </a:spcAft>
                      </a:pPr>
                      <a:r>
                        <a:rPr lang="en-GB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Celtic-Plus Label renewal (this is the main subject of this CG Meeting all other topics will be done as</a:t>
                      </a:r>
                      <a:r>
                        <a:rPr lang="en-GB" sz="1400" b="1" baseline="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 second priority</a:t>
                      </a:r>
                      <a:r>
                        <a:rPr lang="en-GB" sz="1400" b="1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)</a:t>
                      </a:r>
                    </a:p>
                    <a:p>
                      <a:pPr marL="342900" lvl="0" indent="-342900" algn="l" defTabSz="914400" rtl="0" eaLnBrk="1" latinLnBrk="0" hangingPunct="1">
                        <a:spcBef>
                          <a:spcPts val="72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Timetable towards prolongation</a:t>
                      </a:r>
                    </a:p>
                    <a:p>
                      <a:pPr marL="342900" lvl="0" indent="-342900"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GB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Get support from the PAs for the continuation of Celtic</a:t>
                      </a:r>
                    </a:p>
                    <a:p>
                      <a:pPr marL="342900" lvl="0" indent="-342900"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GB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Support from Core Group members</a:t>
                      </a:r>
                    </a:p>
                    <a:p>
                      <a:pPr marL="342900" lvl="0" indent="-342900"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GB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Cluster Guidelines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72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5220970" algn="l"/>
                        </a:tabLs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Core </a:t>
                      </a: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Group</a:t>
                      </a:r>
                      <a:r>
                        <a:rPr lang="en-GB" sz="1200" baseline="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 </a:t>
                      </a: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Members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976">
                <a:tc>
                  <a:txBody>
                    <a:bodyPr/>
                    <a:lstStyle/>
                    <a:p>
                      <a:pPr marL="179705" indent="-179705" algn="just" defTabSz="914400" rtl="0" eaLnBrk="1" latinLnBrk="0" hangingPunct="1">
                        <a:spcBef>
                          <a:spcPts val="72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5220970" algn="l"/>
                        </a:tabLst>
                      </a:pPr>
                      <a:r>
                        <a:rPr lang="de-DE" sz="1200" kern="1200" dirty="0" smtClean="0"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/>
                          <a:cs typeface="Arial"/>
                        </a:rPr>
                        <a:t>12:25</a:t>
                      </a:r>
                      <a:endParaRPr lang="en-GB" sz="1200" kern="1200" dirty="0">
                        <a:solidFill>
                          <a:schemeClr val="tx1"/>
                        </a:solidFill>
                        <a:effectLst/>
                        <a:latin typeface="Arial"/>
                        <a:ea typeface="Times New Roman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2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BMBF Meeting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/>
                        <a:buChar char=""/>
                        <a:tabLst/>
                        <a:defRPr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Experts discussion on the future form of EUREKA Clusters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indent="-179705" algn="just">
                        <a:spcBef>
                          <a:spcPts val="72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5220970" algn="l"/>
                        </a:tabLst>
                      </a:pPr>
                      <a:r>
                        <a:rPr lang="de-DE" sz="120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Peter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5976">
                <a:tc>
                  <a:txBody>
                    <a:bodyPr/>
                    <a:lstStyle/>
                    <a:p>
                      <a:pPr marL="179705" indent="-179705" algn="just">
                        <a:spcBef>
                          <a:spcPts val="72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5220970" algn="l"/>
                        </a:tabLs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12:30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2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Projects and Calls</a:t>
                      </a:r>
                      <a:endParaRPr lang="en-GB" sz="1100" dirty="0" smtClean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 algn="l" defTabSz="914400" rtl="0" eaLnBrk="1" latinLnBrk="0" hangingPunct="1">
                        <a:spcBef>
                          <a:spcPts val="72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Calibri"/>
                        </a:rPr>
                        <a:t>Situation of projects finished, running, starting</a:t>
                      </a:r>
                    </a:p>
                    <a:p>
                      <a:pPr marL="342900" lvl="0" indent="-342900"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GB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4 Proposals received in the Celtic-Plus Spring Calls 2017</a:t>
                      </a:r>
                    </a:p>
                    <a:p>
                      <a:pPr marL="342900" lvl="0" indent="-342900"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GB" sz="1200" dirty="0" smtClean="0"/>
                        <a:t>Labelling &amp; national evaluations</a:t>
                      </a:r>
                      <a:endParaRPr lang="en-GB" sz="1200" dirty="0" smtClean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342900" lvl="0" indent="-342900"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de-DE" sz="1200" dirty="0" err="1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Running</a:t>
                      </a:r>
                      <a:r>
                        <a:rPr lang="de-DE" sz="1200" dirty="0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 </a:t>
                      </a:r>
                      <a:r>
                        <a:rPr lang="de-DE" sz="1200" dirty="0" err="1" smtClean="0">
                          <a:effectLst/>
                          <a:latin typeface="+mn-lt"/>
                          <a:ea typeface="Times New Roman"/>
                          <a:cs typeface="Calibri"/>
                        </a:rPr>
                        <a:t>projects</a:t>
                      </a:r>
                      <a:endParaRPr lang="en-GB" sz="1200" dirty="0" smtClean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  <a:p>
                      <a:pPr marL="342900" lvl="0" indent="-342900">
                        <a:spcAft>
                          <a:spcPts val="300"/>
                        </a:spcAft>
                        <a:buFont typeface="Symbol"/>
                        <a:buChar char=""/>
                      </a:pPr>
                      <a:endParaRPr lang="en-GB" sz="1200" dirty="0" smtClean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indent="-179705" algn="just">
                        <a:spcBef>
                          <a:spcPts val="72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5220970" algn="l"/>
                        </a:tabLs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Peter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53867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 2/2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F1B1E-6AFE-4261-906D-D1191F0F518F}" type="slidenum">
              <a:rPr lang="en-GB" altLang="en-US" smtClean="0"/>
              <a:pPr/>
              <a:t>3</a:t>
            </a:fld>
            <a:endParaRPr lang="en-GB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897913"/>
              </p:ext>
            </p:extLst>
          </p:nvPr>
        </p:nvGraphicFramePr>
        <p:xfrm>
          <a:off x="827586" y="1375440"/>
          <a:ext cx="7704854" cy="4690093"/>
        </p:xfrm>
        <a:graphic>
          <a:graphicData uri="http://schemas.openxmlformats.org/drawingml/2006/table">
            <a:tbl>
              <a:tblPr firstRow="1" firstCol="1" bandRow="1"/>
              <a:tblGrid>
                <a:gridCol w="667803"/>
                <a:gridCol w="5841428"/>
                <a:gridCol w="1195623"/>
              </a:tblGrid>
              <a:tr h="553733">
                <a:tc gridSpan="3">
                  <a:txBody>
                    <a:bodyPr/>
                    <a:lstStyle/>
                    <a:p>
                      <a:pPr marL="179705" indent="-179705" algn="just">
                        <a:spcBef>
                          <a:spcPts val="72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5220970" algn="l"/>
                        </a:tabLst>
                      </a:pPr>
                      <a:r>
                        <a:rPr lang="en-GB" sz="1600" b="1" cap="all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Celtic-Plus Core Group Meeting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179705" indent="-179705" algn="just">
                        <a:spcBef>
                          <a:spcPts val="72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5220970" algn="l"/>
                        </a:tabLst>
                      </a:pP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Wednesday, </a:t>
                      </a:r>
                      <a:r>
                        <a:rPr lang="en-GB" sz="1600" b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14 September</a:t>
                      </a:r>
                      <a:r>
                        <a:rPr lang="en-GB" sz="1600" b="1" baseline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600" b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2017</a:t>
                      </a:r>
                      <a:r>
                        <a:rPr lang="en-GB" sz="1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GB" sz="1600" b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11:00 </a:t>
                      </a:r>
                      <a:r>
                        <a:rPr lang="en-GB" sz="1600" b="1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en-GB" sz="1600" b="1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13:00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77" marR="6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06832">
                <a:tc>
                  <a:txBody>
                    <a:bodyPr/>
                    <a:lstStyle/>
                    <a:p>
                      <a:pPr marL="179705" indent="-179705" algn="just">
                        <a:spcBef>
                          <a:spcPts val="72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5220970" algn="l"/>
                        </a:tabLs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12:40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77" marR="6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2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Inter-Clu</a:t>
                      </a:r>
                      <a:r>
                        <a:rPr lang="en-GB" sz="11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ster and EUREKA activities</a:t>
                      </a:r>
                      <a:endParaRPr lang="en-GB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Summary of achievements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Participation in EUREKA Working Groups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To do’s and way ahead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7477" marR="6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indent="-179705" algn="l">
                        <a:spcBef>
                          <a:spcPts val="72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5220970" algn="l"/>
                        </a:tabLst>
                      </a:pPr>
                      <a:r>
                        <a:rPr lang="en-GB" sz="1200">
                          <a:effectLst/>
                          <a:latin typeface="Arial"/>
                          <a:ea typeface="Times New Roman"/>
                          <a:cs typeface="Arial"/>
                        </a:rPr>
                        <a:t>Jacques / Peter</a:t>
                      </a:r>
                      <a:endParaRPr lang="en-GB" sz="120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77" marR="6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6144">
                <a:tc>
                  <a:txBody>
                    <a:bodyPr/>
                    <a:lstStyle/>
                    <a:p>
                      <a:pPr marL="179705" indent="-179705" algn="just">
                        <a:spcBef>
                          <a:spcPts val="72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5220970" algn="l"/>
                        </a:tabLs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12:45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77" marR="6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2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Upcoming dates and </a:t>
                      </a:r>
                      <a:r>
                        <a:rPr lang="en-GB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Meetings</a:t>
                      </a:r>
                      <a:endParaRPr lang="en-GB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  <a:tabLst>
                          <a:tab pos="845185" algn="l"/>
                        </a:tabLs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Autumn Call ends on October 16</a:t>
                      </a:r>
                      <a:r>
                        <a:rPr lang="en-GB" sz="1200" baseline="30000" dirty="0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th</a:t>
                      </a: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.  </a:t>
                      </a: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  <a:tabLst>
                          <a:tab pos="845185" algn="l"/>
                        </a:tabLst>
                      </a:pPr>
                      <a:r>
                        <a:rPr lang="de-DE" sz="1200" dirty="0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EUREKA</a:t>
                      </a:r>
                      <a:r>
                        <a:rPr lang="de-DE" sz="1200" baseline="0" dirty="0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 HLR Meeting in Tampere 17th - 19th </a:t>
                      </a:r>
                      <a:r>
                        <a:rPr lang="de-DE" sz="1200" baseline="0" dirty="0" err="1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October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  <a:tabLst>
                          <a:tab pos="845185" algn="l"/>
                        </a:tabLs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SENDATE MTR Event 21</a:t>
                      </a:r>
                      <a:r>
                        <a:rPr lang="en-GB" sz="1200" baseline="30000" dirty="0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st</a:t>
                      </a:r>
                      <a:r>
                        <a:rPr lang="en-GB" sz="1200" baseline="0" dirty="0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 - 23</a:t>
                      </a:r>
                      <a:r>
                        <a:rPr lang="en-GB" sz="1200" baseline="30000" dirty="0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rd</a:t>
                      </a:r>
                      <a:r>
                        <a:rPr lang="en-GB" sz="1200" baseline="0" dirty="0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 November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845185" algn="l"/>
                        </a:tabLs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Luxembourg </a:t>
                      </a: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Proposers Day on </a:t>
                      </a: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December 13</a:t>
                      </a:r>
                      <a:r>
                        <a:rPr lang="en-GB" sz="1200" baseline="30000" dirty="0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th</a:t>
                      </a: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 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457200" algn="just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n-GB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</a:txBody>
                  <a:tcPr marL="67477" marR="6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indent="-179705" algn="l">
                        <a:spcBef>
                          <a:spcPts val="72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5220970" algn="l"/>
                        </a:tabLs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Peter and All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77" marR="6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89424">
                <a:tc>
                  <a:txBody>
                    <a:bodyPr/>
                    <a:lstStyle/>
                    <a:p>
                      <a:pPr marL="179705" indent="-179705" algn="just">
                        <a:spcBef>
                          <a:spcPts val="72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5220970" algn="l"/>
                        </a:tabLs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11:50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77" marR="6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20"/>
                        </a:spcBef>
                        <a:spcAft>
                          <a:spcPts val="300"/>
                        </a:spcAft>
                        <a:tabLst>
                          <a:tab pos="845185" algn="l"/>
                        </a:tabLst>
                      </a:pPr>
                      <a:r>
                        <a:rPr lang="en-GB" sz="12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Past</a:t>
                      </a:r>
                      <a:r>
                        <a:rPr lang="en-GB" sz="1200" b="1" baseline="0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Events and</a:t>
                      </a:r>
                      <a:r>
                        <a:rPr lang="en-GB" sz="12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Meetings </a:t>
                      </a:r>
                      <a:endParaRPr lang="en-GB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300"/>
                        </a:spcAft>
                        <a:buFont typeface="Symbol"/>
                        <a:buChar char=""/>
                        <a:tabLst>
                          <a:tab pos="565150" algn="l"/>
                        </a:tabLs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Proposers Day at Deutsche Telecom in</a:t>
                      </a:r>
                      <a:r>
                        <a:rPr lang="en-GB" sz="1200" baseline="0" dirty="0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 Berlin in February</a:t>
                      </a: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.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342900" lvl="0" indent="-342900">
                        <a:spcAft>
                          <a:spcPts val="300"/>
                        </a:spcAft>
                        <a:buFont typeface="Symbol"/>
                        <a:buChar char=""/>
                        <a:tabLst>
                          <a:tab pos="565150" algn="l"/>
                        </a:tabLst>
                      </a:pPr>
                      <a:r>
                        <a:rPr lang="de-DE" sz="1200" dirty="0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Celtic Event in Barcelona on 18th – 19th May</a:t>
                      </a:r>
                      <a:endParaRPr lang="en-GB" sz="1200" dirty="0" smtClean="0">
                        <a:effectLst/>
                        <a:latin typeface="Arial"/>
                        <a:ea typeface="Times New Roman"/>
                        <a:cs typeface="Calibri"/>
                      </a:endParaRPr>
                    </a:p>
                    <a:p>
                      <a:pPr marL="342900" lvl="0" indent="-342900">
                        <a:spcAft>
                          <a:spcPts val="300"/>
                        </a:spcAft>
                        <a:buFont typeface="Symbol"/>
                        <a:buChar char=""/>
                        <a:tabLst>
                          <a:tab pos="565150" algn="l"/>
                        </a:tabLs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Proposers Day in Helsinki on June 20th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7477" marR="6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Bef>
                          <a:spcPts val="72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5220970" algn="l"/>
                        </a:tabLs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Peter and Management Team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77" marR="6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2317">
                <a:tc>
                  <a:txBody>
                    <a:bodyPr/>
                    <a:lstStyle/>
                    <a:p>
                      <a:pPr marL="179705" indent="-179705" algn="just">
                        <a:spcBef>
                          <a:spcPts val="72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5220970" algn="l"/>
                        </a:tabLst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12:55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77" marR="6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720"/>
                        </a:spcBef>
                        <a:spcAft>
                          <a:spcPts val="300"/>
                        </a:spcAft>
                      </a:pPr>
                      <a:r>
                        <a:rPr lang="en-GB" sz="12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Any Other Business</a:t>
                      </a:r>
                      <a:endParaRPr lang="en-GB" sz="1100" dirty="0">
                        <a:effectLst/>
                        <a:latin typeface="Verdana"/>
                        <a:ea typeface="Times New Roman"/>
                        <a:cs typeface="Times New Roman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 smtClean="0">
                          <a:effectLst/>
                          <a:latin typeface="Arial"/>
                          <a:ea typeface="Times New Roman"/>
                          <a:cs typeface="Calibri"/>
                        </a:rPr>
                        <a:t>HIPERMED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  <a:p>
                      <a:pPr marL="342900" lvl="0" indent="-342900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Calibri"/>
                        </a:rPr>
                        <a:t>Next meetings of the Core Group and CELTAC </a:t>
                      </a:r>
                      <a:endParaRPr lang="en-GB" sz="12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7477" marR="6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705" indent="-179705" algn="just">
                        <a:spcBef>
                          <a:spcPts val="720"/>
                        </a:spcBef>
                        <a:spcAft>
                          <a:spcPts val="300"/>
                        </a:spcAft>
                        <a:tabLst>
                          <a:tab pos="228600" algn="l"/>
                          <a:tab pos="5220970" algn="l"/>
                        </a:tabLst>
                      </a:pPr>
                      <a:r>
                        <a:rPr lang="en-GB" sz="12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All</a:t>
                      </a:r>
                      <a:endParaRPr lang="en-GB" sz="12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477" marR="674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49346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ltic-Plus-white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Celtic-Plus-white</Template>
  <TotalTime>0</TotalTime>
  <Words>252</Words>
  <Application>Microsoft Office PowerPoint</Application>
  <PresentationFormat>On-screen Show (4:3)</PresentationFormat>
  <Paragraphs>60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Celtic-Plus-white</vt:lpstr>
      <vt:lpstr>Celtic-Plus Core Group Meeting  via WebEx, 14th September 2017</vt:lpstr>
      <vt:lpstr>Agenda 1/2</vt:lpstr>
      <vt:lpstr>Agenda 2/2</vt:lpstr>
    </vt:vector>
  </TitlesOfParts>
  <Company>Eurescom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Action Plan – RfP Summary</dc:title>
  <dc:creator>Peter Stollenmayer (CELTIC)</dc:creator>
  <cp:lastModifiedBy>Peter Herrmann</cp:lastModifiedBy>
  <cp:revision>616</cp:revision>
  <cp:lastPrinted>2017-05-04T14:20:49Z</cp:lastPrinted>
  <dcterms:created xsi:type="dcterms:W3CDTF">2014-06-18T11:29:22Z</dcterms:created>
  <dcterms:modified xsi:type="dcterms:W3CDTF">2017-09-05T13:13:02Z</dcterms:modified>
</cp:coreProperties>
</file>