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5"/>
    <p:sldMasterId id="2147483682" r:id="rId6"/>
  </p:sldMasterIdLst>
  <p:notesMasterIdLst>
    <p:notesMasterId r:id="rId14"/>
  </p:notesMasterIdLst>
  <p:sldIdLst>
    <p:sldId id="257" r:id="rId7"/>
    <p:sldId id="393" r:id="rId8"/>
    <p:sldId id="278" r:id="rId9"/>
    <p:sldId id="269" r:id="rId10"/>
    <p:sldId id="280" r:id="rId11"/>
    <p:sldId id="283"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97" userDrawn="1">
          <p15:clr>
            <a:srgbClr val="A4A3A4"/>
          </p15:clr>
        </p15:guide>
        <p15:guide id="4" pos="7355" userDrawn="1">
          <p15:clr>
            <a:srgbClr val="A4A3A4"/>
          </p15:clr>
        </p15:guide>
        <p15:guide id="5" pos="3840" userDrawn="1">
          <p15:clr>
            <a:srgbClr val="A4A3A4"/>
          </p15:clr>
        </p15:guide>
        <p15:guide id="6" orient="horz" pos="935" userDrawn="1">
          <p15:clr>
            <a:srgbClr val="A4A3A4"/>
          </p15:clr>
        </p15:guide>
        <p15:guide id="7" orient="horz" pos="3770" userDrawn="1">
          <p15:clr>
            <a:srgbClr val="A4A3A4"/>
          </p15:clr>
        </p15:guide>
        <p15:guide id="8" pos="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a:srgbClr val="FBBB10"/>
    <a:srgbClr val="E94D36"/>
    <a:srgbClr val="34D5AE"/>
    <a:srgbClr val="BE2BBB"/>
    <a:srgbClr val="FFFFFF"/>
    <a:srgbClr val="008AAD"/>
    <a:srgbClr val="2E2D62"/>
    <a:srgbClr val="003088"/>
    <a:srgbClr val="3E8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728"/>
  </p:normalViewPr>
  <p:slideViewPr>
    <p:cSldViewPr snapToGrid="0" snapToObjects="1">
      <p:cViewPr varScale="1">
        <p:scale>
          <a:sx n="62" d="100"/>
          <a:sy n="62" d="100"/>
        </p:scale>
        <p:origin x="932" y="56"/>
      </p:cViewPr>
      <p:guideLst>
        <p:guide orient="horz" pos="323"/>
        <p:guide pos="325"/>
        <p:guide orient="horz" pos="3997"/>
        <p:guide pos="7355"/>
        <p:guide pos="3840"/>
        <p:guide orient="horz" pos="935"/>
        <p:guide orient="horz" pos="3770"/>
        <p:guide pos="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E9A4A-3203-D544-A0F2-9B4A7A1B021E}"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BA1D-A00F-DB41-84DA-BE26C4853B35}" type="slidenum">
              <a:rPr lang="en-US" smtClean="0"/>
              <a:t>‹#›</a:t>
            </a:fld>
            <a:endParaRPr lang="en-US"/>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dirty="0"/>
          </a:p>
        </p:txBody>
      </p:sp>
    </p:spTree>
    <p:extLst>
      <p:ext uri="{BB962C8B-B14F-4D97-AF65-F5344CB8AC3E}">
        <p14:creationId xmlns:p14="http://schemas.microsoft.com/office/powerpoint/2010/main" val="38506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April 2021</a:t>
            </a:r>
          </a:p>
        </p:txBody>
      </p:sp>
      <p:sp>
        <p:nvSpPr>
          <p:cNvPr id="4" name="Slide Number Placeholder 3"/>
          <p:cNvSpPr>
            <a:spLocks noGrp="1"/>
          </p:cNvSpPr>
          <p:nvPr>
            <p:ph type="sldNum" sz="quarter" idx="5"/>
          </p:nvPr>
        </p:nvSpPr>
        <p:spPr/>
        <p:txBody>
          <a:bodyPr/>
          <a:lstStyle/>
          <a:p>
            <a:fld id="{5A2B6EE5-A699-8E40-B9DE-152024631041}" type="slidenum">
              <a:rPr lang="en-US" smtClean="0"/>
              <a:t>2</a:t>
            </a:fld>
            <a:endParaRPr lang="en-US" dirty="0"/>
          </a:p>
        </p:txBody>
      </p:sp>
    </p:spTree>
    <p:extLst>
      <p:ext uri="{BB962C8B-B14F-4D97-AF65-F5344CB8AC3E}">
        <p14:creationId xmlns:p14="http://schemas.microsoft.com/office/powerpoint/2010/main" val="80378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5</a:t>
            </a:fld>
            <a:endParaRPr lang="en-US"/>
          </a:p>
        </p:txBody>
      </p:sp>
    </p:spTree>
    <p:extLst>
      <p:ext uri="{BB962C8B-B14F-4D97-AF65-F5344CB8AC3E}">
        <p14:creationId xmlns:p14="http://schemas.microsoft.com/office/powerpoint/2010/main" val="939467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6</a:t>
            </a:fld>
            <a:endParaRPr lang="en-US"/>
          </a:p>
        </p:txBody>
      </p:sp>
    </p:spTree>
    <p:extLst>
      <p:ext uri="{BB962C8B-B14F-4D97-AF65-F5344CB8AC3E}">
        <p14:creationId xmlns:p14="http://schemas.microsoft.com/office/powerpoint/2010/main" val="89967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p:txBody>
      </p:sp>
      <p:sp>
        <p:nvSpPr>
          <p:cNvPr id="4" name="Slide Number Placeholder 3"/>
          <p:cNvSpPr>
            <a:spLocks noGrp="1"/>
          </p:cNvSpPr>
          <p:nvPr>
            <p:ph type="sldNum" sz="quarter" idx="5"/>
          </p:nvPr>
        </p:nvSpPr>
        <p:spPr/>
        <p:txBody>
          <a:bodyPr/>
          <a:lstStyle/>
          <a:p>
            <a:fld id="{C0F3BA1D-A00F-DB41-84DA-BE26C4853B35}" type="slidenum">
              <a:rPr lang="en-US" smtClean="0"/>
              <a:t>7</a:t>
            </a:fld>
            <a:endParaRPr lang="en-US"/>
          </a:p>
        </p:txBody>
      </p:sp>
    </p:spTree>
    <p:extLst>
      <p:ext uri="{BB962C8B-B14F-4D97-AF65-F5344CB8AC3E}">
        <p14:creationId xmlns:p14="http://schemas.microsoft.com/office/powerpoint/2010/main" val="47151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8302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15632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333413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730D-8E43-4536-8704-1205302146B9}"/>
              </a:ext>
            </a:extLst>
          </p:cNvPr>
          <p:cNvSpPr>
            <a:spLocks noGrp="1"/>
          </p:cNvSpPr>
          <p:nvPr>
            <p:ph type="title"/>
          </p:nvPr>
        </p:nvSpPr>
        <p:spPr>
          <a:xfrm>
            <a:off x="506706" y="425037"/>
            <a:ext cx="10515600" cy="1325563"/>
          </a:xfrm>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5701B67-998A-4A1B-921A-4C71BB59198E}"/>
              </a:ext>
            </a:extLst>
          </p:cNvPr>
          <p:cNvSpPr>
            <a:spLocks noGrp="1"/>
          </p:cNvSpPr>
          <p:nvPr>
            <p:ph idx="1" hasCustomPrompt="1"/>
          </p:nvPr>
        </p:nvSpPr>
        <p:spPr>
          <a:xfrm>
            <a:off x="523693" y="1825625"/>
            <a:ext cx="10515600" cy="3775075"/>
          </a:xfrm>
        </p:spPr>
        <p:txBody>
          <a:bodyPr/>
          <a:lstStyle>
            <a:lvl1pPr marL="0" indent="0">
              <a:buNone/>
              <a:defRPr/>
            </a:lvl1pPr>
          </a:lstStyle>
          <a:p>
            <a:pPr lvl="0"/>
            <a:r>
              <a:rPr lang="en-GB" dirty="0"/>
              <a:t>Click to edit Master text styles</a:t>
            </a:r>
          </a:p>
        </p:txBody>
      </p:sp>
    </p:spTree>
    <p:extLst>
      <p:ext uri="{BB962C8B-B14F-4D97-AF65-F5344CB8AC3E}">
        <p14:creationId xmlns:p14="http://schemas.microsoft.com/office/powerpoint/2010/main" val="3188948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74AAC-15D6-C347-8D92-4E63B1E04FBE}"/>
              </a:ext>
            </a:extLst>
          </p:cNvPr>
          <p:cNvSpPr txBox="1"/>
          <p:nvPr userDrawn="1"/>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Headline</a:t>
            </a:r>
          </a:p>
        </p:txBody>
      </p:sp>
      <p:sp>
        <p:nvSpPr>
          <p:cNvPr id="4" name="Rectangle 3">
            <a:extLst>
              <a:ext uri="{FF2B5EF4-FFF2-40B4-BE49-F238E27FC236}">
                <a16:creationId xmlns:a16="http://schemas.microsoft.com/office/drawing/2014/main" id="{23B1331F-0BD7-CA42-AD59-82D068CA2028}"/>
              </a:ext>
            </a:extLst>
          </p:cNvPr>
          <p:cNvSpPr/>
          <p:nvPr userDrawn="1"/>
        </p:nvSpPr>
        <p:spPr>
          <a:xfrm>
            <a:off x="416314" y="1387942"/>
            <a:ext cx="8660451" cy="3416320"/>
          </a:xfrm>
          <a:prstGeom prst="rect">
            <a:avLst/>
          </a:prstGeom>
        </p:spPr>
        <p:txBody>
          <a:bodyPr wrap="square">
            <a:spAutoFit/>
          </a:bodyPr>
          <a:lstStyle/>
          <a:p>
            <a:r>
              <a:rPr lang="en-GB" sz="2400" dirty="0" err="1">
                <a:solidFill>
                  <a:srgbClr val="626262"/>
                </a:solidFill>
                <a:latin typeface="Arial" panose="020B0604020202020204" pitchFamily="34" charset="0"/>
                <a:cs typeface="Arial" panose="020B0604020202020204" pitchFamily="34" charset="0"/>
              </a:rPr>
              <a:t>Quisque</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sagittis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purus</a:t>
            </a:r>
            <a:r>
              <a:rPr lang="en-GB" sz="2400" dirty="0">
                <a:solidFill>
                  <a:srgbClr val="626262"/>
                </a:solidFill>
                <a:latin typeface="Arial" panose="020B0604020202020204" pitchFamily="34" charset="0"/>
                <a:cs typeface="Arial" panose="020B0604020202020204" pitchFamily="34" charset="0"/>
              </a:rPr>
              <a:t> sit </a:t>
            </a:r>
            <a:r>
              <a:rPr lang="en-GB" sz="2400" dirty="0" err="1">
                <a:solidFill>
                  <a:srgbClr val="626262"/>
                </a:solidFill>
                <a:latin typeface="Arial" panose="020B0604020202020204" pitchFamily="34" charset="0"/>
                <a:cs typeface="Arial" panose="020B0604020202020204" pitchFamily="34" charset="0"/>
              </a:rPr>
              <a:t>amet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volutpat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consequat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mauris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nunc</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congue</a:t>
            </a:r>
            <a:r>
              <a:rPr lang="en-GB" sz="2400" dirty="0">
                <a:solidFill>
                  <a:srgbClr val="626262"/>
                </a:solidFill>
                <a:latin typeface="Arial" panose="020B0604020202020204" pitchFamily="34" charset="0"/>
                <a:cs typeface="Arial" panose="020B0604020202020204" pitchFamily="34" charset="0"/>
              </a:rPr>
              <a:t> nisi vitae </a:t>
            </a:r>
            <a:r>
              <a:rPr lang="en-GB" sz="2400" dirty="0" err="1">
                <a:solidFill>
                  <a:srgbClr val="626262"/>
                </a:solidFill>
                <a:latin typeface="Arial" panose="020B0604020202020204" pitchFamily="34" charset="0"/>
                <a:cs typeface="Arial" panose="020B0604020202020204" pitchFamily="34" charset="0"/>
              </a:rPr>
              <a:t>suscipit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tellus</a:t>
            </a:r>
            <a:r>
              <a:rPr lang="en-GB" sz="2400" dirty="0">
                <a:solidFill>
                  <a:srgbClr val="626262"/>
                </a:solidFill>
                <a:latin typeface="Arial" panose="020B0604020202020204" pitchFamily="34" charset="0"/>
                <a:cs typeface="Arial" panose="020B0604020202020204" pitchFamily="34" charset="0"/>
              </a:rPr>
              <a:t> </a:t>
            </a:r>
            <a:r>
              <a:rPr lang="en-GB" sz="2400" b="1" dirty="0" err="1">
                <a:solidFill>
                  <a:srgbClr val="626262"/>
                </a:solidFill>
                <a:latin typeface="Arial" panose="020B0604020202020204" pitchFamily="34" charset="0"/>
                <a:cs typeface="Arial" panose="020B0604020202020204" pitchFamily="34" charset="0"/>
              </a:rPr>
              <a:t>mauris</a:t>
            </a:r>
            <a:r>
              <a:rPr lang="en-GB" sz="2400" dirty="0">
                <a:solidFill>
                  <a:srgbClr val="626262"/>
                </a:solidFill>
                <a:latin typeface="Arial" panose="020B0604020202020204" pitchFamily="34" charset="0"/>
                <a:cs typeface="Arial" panose="020B0604020202020204" pitchFamily="34" charset="0"/>
              </a:rPr>
              <a:t> a </a:t>
            </a:r>
            <a:r>
              <a:rPr lang="en-GB" sz="2400" dirty="0" err="1">
                <a:solidFill>
                  <a:srgbClr val="626262"/>
                </a:solidFill>
                <a:latin typeface="Arial" panose="020B0604020202020204" pitchFamily="34" charset="0"/>
                <a:cs typeface="Arial" panose="020B0604020202020204" pitchFamily="34" charset="0"/>
              </a:rPr>
              <a:t>diam</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maecenas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sed</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enim</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ut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sem</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viverra</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aliquet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eget</a:t>
            </a:r>
            <a:r>
              <a:rPr lang="en-GB" sz="2400" dirty="0">
                <a:solidFill>
                  <a:srgbClr val="626262"/>
                </a:solidFill>
                <a:latin typeface="Arial" panose="020B0604020202020204" pitchFamily="34" charset="0"/>
                <a:cs typeface="Arial" panose="020B0604020202020204" pitchFamily="34" charset="0"/>
              </a:rPr>
              <a:t> sit </a:t>
            </a:r>
            <a:r>
              <a:rPr lang="en-GB" sz="2400" dirty="0" err="1">
                <a:solidFill>
                  <a:srgbClr val="626262"/>
                </a:solidFill>
                <a:latin typeface="Arial" panose="020B0604020202020204" pitchFamily="34" charset="0"/>
                <a:cs typeface="Arial" panose="020B0604020202020204" pitchFamily="34" charset="0"/>
              </a:rPr>
              <a:t>amet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tellus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cras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adipiscing</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enim</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eu</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turpis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egestas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pretium</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aenean</a:t>
            </a:r>
            <a:r>
              <a:rPr lang="en-GB" sz="2400" dirty="0">
                <a:solidFill>
                  <a:srgbClr val="626262"/>
                </a:solidFill>
                <a:latin typeface="Arial" panose="020B0604020202020204" pitchFamily="34" charset="0"/>
                <a:cs typeface="Arial" panose="020B0604020202020204" pitchFamily="34" charset="0"/>
              </a:rPr>
              <a:t> pharetra magna ac </a:t>
            </a:r>
            <a:r>
              <a:rPr lang="en-GB" sz="2400" dirty="0" err="1">
                <a:solidFill>
                  <a:srgbClr val="626262"/>
                </a:solidFill>
                <a:latin typeface="Arial" panose="020B0604020202020204" pitchFamily="34" charset="0"/>
                <a:cs typeface="Arial" panose="020B0604020202020204" pitchFamily="34" charset="0"/>
              </a:rPr>
              <a:t>placerat</a:t>
            </a:r>
            <a:r>
              <a:rPr lang="en-GB" sz="2400" dirty="0">
                <a:solidFill>
                  <a:srgbClr val="626262"/>
                </a:solidFill>
                <a:latin typeface="Arial" panose="020B0604020202020204" pitchFamily="34" charset="0"/>
                <a:cs typeface="Arial" panose="020B0604020202020204" pitchFamily="34" charset="0"/>
              </a:rPr>
              <a:t> vestibulum </a:t>
            </a:r>
            <a:r>
              <a:rPr lang="en-GB" sz="2400" dirty="0" err="1">
                <a:solidFill>
                  <a:srgbClr val="626262"/>
                </a:solidFill>
                <a:latin typeface="Arial" panose="020B0604020202020204" pitchFamily="34" charset="0"/>
                <a:cs typeface="Arial" panose="020B0604020202020204" pitchFamily="34" charset="0"/>
              </a:rPr>
              <a:t>lectus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mauris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ultrices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eros</a:t>
            </a:r>
            <a:r>
              <a:rPr lang="en-GB" sz="2400" dirty="0">
                <a:solidFill>
                  <a:srgbClr val="626262"/>
                </a:solidFill>
                <a:latin typeface="Arial" panose="020B0604020202020204" pitchFamily="34" charset="0"/>
                <a:cs typeface="Arial" panose="020B0604020202020204" pitchFamily="34" charset="0"/>
              </a:rPr>
              <a:t> in cursus </a:t>
            </a:r>
            <a:r>
              <a:rPr lang="en-GB" sz="2400" dirty="0" err="1">
                <a:solidFill>
                  <a:srgbClr val="626262"/>
                </a:solidFill>
                <a:latin typeface="Arial" panose="020B0604020202020204" pitchFamily="34" charset="0"/>
                <a:cs typeface="Arial" panose="020B0604020202020204" pitchFamily="34" charset="0"/>
              </a:rPr>
              <a:t>turpis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massa</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tincidunt</a:t>
            </a:r>
            <a:r>
              <a:rPr lang="en-GB" sz="2400" dirty="0">
                <a:solidFill>
                  <a:srgbClr val="626262"/>
                </a:solidFill>
                <a:latin typeface="Arial" panose="020B0604020202020204" pitchFamily="34" charset="0"/>
                <a:cs typeface="Arial" panose="020B0604020202020204" pitchFamily="34" charset="0"/>
              </a:rPr>
              <a:t> dui </a:t>
            </a:r>
            <a:r>
              <a:rPr lang="en-GB" sz="2400" dirty="0" err="1">
                <a:solidFill>
                  <a:srgbClr val="626262"/>
                </a:solidFill>
                <a:latin typeface="Arial" panose="020B0604020202020204" pitchFamily="34" charset="0"/>
                <a:cs typeface="Arial" panose="020B0604020202020204" pitchFamily="34" charset="0"/>
              </a:rPr>
              <a:t>ut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ornare</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lectus</a:t>
            </a:r>
            <a:r>
              <a:rPr lang="en-GB" sz="2400" dirty="0">
                <a:solidFill>
                  <a:srgbClr val="626262"/>
                </a:solidFill>
                <a:latin typeface="Arial" panose="020B0604020202020204" pitchFamily="34" charset="0"/>
                <a:cs typeface="Arial" panose="020B0604020202020204" pitchFamily="34" charset="0"/>
              </a:rPr>
              <a:t> sit </a:t>
            </a:r>
            <a:r>
              <a:rPr lang="en-GB" sz="2400" dirty="0" err="1">
                <a:solidFill>
                  <a:srgbClr val="626262"/>
                </a:solidFill>
                <a:latin typeface="Arial" panose="020B0604020202020204" pitchFamily="34" charset="0"/>
                <a:cs typeface="Arial" panose="020B0604020202020204" pitchFamily="34" charset="0"/>
              </a:rPr>
              <a:t>amet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est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placerat</a:t>
            </a:r>
            <a:r>
              <a:rPr lang="en-GB" sz="2400" dirty="0">
                <a:solidFill>
                  <a:srgbClr val="626262"/>
                </a:solidFill>
                <a:latin typeface="Arial" panose="020B0604020202020204" pitchFamily="34" charset="0"/>
                <a:cs typeface="Arial" panose="020B0604020202020204" pitchFamily="34" charset="0"/>
              </a:rPr>
              <a:t> in </a:t>
            </a:r>
            <a:r>
              <a:rPr lang="en-GB" sz="2400" dirty="0" err="1">
                <a:solidFill>
                  <a:srgbClr val="626262"/>
                </a:solidFill>
                <a:latin typeface="Arial" panose="020B0604020202020204" pitchFamily="34" charset="0"/>
                <a:cs typeface="Arial" panose="020B0604020202020204" pitchFamily="34" charset="0"/>
              </a:rPr>
              <a:t>egestas</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erat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imperdiet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sed</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euismod</a:t>
            </a:r>
            <a:r>
              <a:rPr lang="en-GB" sz="2400" dirty="0">
                <a:solidFill>
                  <a:srgbClr val="626262"/>
                </a:solidFill>
                <a:latin typeface="Arial" panose="020B0604020202020204" pitchFamily="34" charset="0"/>
                <a:cs typeface="Arial" panose="020B0604020202020204" pitchFamily="34" charset="0"/>
              </a:rPr>
              <a:t> nisi porta lorem </a:t>
            </a:r>
            <a:r>
              <a:rPr lang="en-GB" sz="2400" dirty="0" err="1">
                <a:solidFill>
                  <a:srgbClr val="626262"/>
                </a:solidFill>
                <a:latin typeface="Arial" panose="020B0604020202020204" pitchFamily="34" charset="0"/>
                <a:cs typeface="Arial" panose="020B0604020202020204" pitchFamily="34" charset="0"/>
              </a:rPr>
              <a:t>mollis</a:t>
            </a:r>
            <a:r>
              <a:rPr lang="en-GB" sz="2400" dirty="0">
                <a:solidFill>
                  <a:srgbClr val="626262"/>
                </a:solidFill>
                <a:latin typeface="Arial" panose="020B0604020202020204" pitchFamily="34" charset="0"/>
                <a:cs typeface="Arial" panose="020B0604020202020204" pitchFamily="34" charset="0"/>
              </a:rPr>
              <a:t> </a:t>
            </a:r>
            <a:r>
              <a:rPr lang="en-GB" sz="2400" b="1" dirty="0" err="1">
                <a:solidFill>
                  <a:srgbClr val="626262"/>
                </a:solidFill>
                <a:latin typeface="Arial" panose="020B0604020202020204" pitchFamily="34" charset="0"/>
                <a:cs typeface="Arial" panose="020B0604020202020204" pitchFamily="34" charset="0"/>
              </a:rPr>
              <a:t>aliquam</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ut</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porttitor</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leo</a:t>
            </a:r>
            <a:r>
              <a:rPr lang="en-GB" sz="2400" dirty="0">
                <a:solidFill>
                  <a:srgbClr val="626262"/>
                </a:solidFill>
                <a:latin typeface="Arial" panose="020B0604020202020204" pitchFamily="34" charset="0"/>
                <a:cs typeface="Arial" panose="020B0604020202020204" pitchFamily="34" charset="0"/>
              </a:rPr>
              <a:t> a </a:t>
            </a:r>
            <a:r>
              <a:rPr lang="en-GB" sz="2400" dirty="0" err="1">
                <a:solidFill>
                  <a:srgbClr val="626262"/>
                </a:solidFill>
                <a:latin typeface="Arial" panose="020B0604020202020204" pitchFamily="34" charset="0"/>
                <a:cs typeface="Arial" panose="020B0604020202020204" pitchFamily="34" charset="0"/>
              </a:rPr>
              <a:t>diam</a:t>
            </a:r>
            <a:r>
              <a:rPr lang="en-GB" sz="2400" dirty="0">
                <a:solidFill>
                  <a:srgbClr val="626262"/>
                </a:solidFill>
                <a:latin typeface="Arial" panose="020B0604020202020204" pitchFamily="34" charset="0"/>
                <a:cs typeface="Arial" panose="020B0604020202020204" pitchFamily="34" charset="0"/>
              </a:rPr>
              <a:t> </a:t>
            </a:r>
            <a:r>
              <a:rPr lang="en-GB" sz="2400" dirty="0" err="1">
                <a:solidFill>
                  <a:srgbClr val="626262"/>
                </a:solidFill>
                <a:latin typeface="Arial" panose="020B0604020202020204" pitchFamily="34" charset="0"/>
                <a:cs typeface="Arial" panose="020B0604020202020204" pitchFamily="34" charset="0"/>
              </a:rPr>
              <a:t>sollicitudin</a:t>
            </a:r>
            <a:r>
              <a:rPr lang="en-GB" sz="2400" dirty="0">
                <a:solidFill>
                  <a:srgbClr val="626262"/>
                </a:solidFill>
                <a:latin typeface="Arial" panose="020B0604020202020204" pitchFamily="34" charset="0"/>
                <a:cs typeface="Arial" panose="020B0604020202020204" pitchFamily="34" charset="0"/>
              </a:rPr>
              <a:t> </a:t>
            </a:r>
            <a:r>
              <a:rPr lang="en-GB" sz="2400" b="1" dirty="0" err="1">
                <a:solidFill>
                  <a:srgbClr val="626262"/>
                </a:solidFill>
                <a:latin typeface="Arial" panose="020B0604020202020204" pitchFamily="34" charset="0"/>
                <a:cs typeface="Arial" panose="020B0604020202020204" pitchFamily="34" charset="0"/>
              </a:rPr>
              <a:t>tempor</a:t>
            </a:r>
            <a:r>
              <a:rPr lang="en-GB" sz="2400" b="1" dirty="0">
                <a:solidFill>
                  <a:srgbClr val="626262"/>
                </a:solidFill>
                <a:latin typeface="Arial" panose="020B0604020202020204" pitchFamily="34" charset="0"/>
                <a:cs typeface="Arial" panose="020B0604020202020204" pitchFamily="34" charset="0"/>
              </a:rPr>
              <a:t>.</a:t>
            </a:r>
            <a:endParaRPr lang="en-GB" sz="2400" dirty="0">
              <a:solidFill>
                <a:srgbClr val="626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688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0DFF-3916-0B4A-B84D-C2732ED5B0A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DD0D351-91F7-034E-968A-A3236723A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CCDB3A1-7179-F645-AF8C-E9B7D3272788}"/>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F1D41B01-8BA8-D244-8516-6EB84BFC2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78062-78FD-9E44-A81E-5AC98CA51B7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46242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16003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701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59580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278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07D814-0F37-7045-BF9E-76EF7EF4E32D}"/>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4" name="Footer Placeholder 3">
            <a:extLst>
              <a:ext uri="{FF2B5EF4-FFF2-40B4-BE49-F238E27FC236}">
                <a16:creationId xmlns:a16="http://schemas.microsoft.com/office/drawing/2014/main" id="{BBBE4044-FEE8-0E48-AAC0-309063E27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F2B29F-4371-D14C-8FFB-2863B3B297D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37112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FD0F-BC89-3341-BEF5-1C56B0E6E5E7}"/>
              </a:ext>
            </a:extLst>
          </p:cNvPr>
          <p:cNvSpPr>
            <a:spLocks noGrp="1"/>
          </p:cNvSpPr>
          <p:nvPr>
            <p:ph type="title"/>
          </p:nvPr>
        </p:nvSpPr>
        <p:spPr>
          <a:xfrm>
            <a:off x="523693"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4930D44-0215-D248-87ED-89277D0BCA78}"/>
              </a:ext>
            </a:extLst>
          </p:cNvPr>
          <p:cNvSpPr>
            <a:spLocks noGrp="1"/>
          </p:cNvSpPr>
          <p:nvPr>
            <p:ph idx="1"/>
          </p:nvPr>
        </p:nvSpPr>
        <p:spPr>
          <a:xfrm>
            <a:off x="523693" y="1825625"/>
            <a:ext cx="10515600" cy="377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BFADF-3CB1-A44C-A2BE-79E6880DE006}"/>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3DA9675D-AB04-8348-BE44-CE18BB8F2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96C95-E4FD-8142-B065-C128516EFCA6}"/>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819193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948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60623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976899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5EF6-5D89-7748-8596-F9E2BEE5F8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3E38CE-7FD6-404C-8276-09E2D0F8C9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D28EE1-CB37-144D-BE53-35FE26E59BED}"/>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62B4CB85-7467-EA41-A01C-8988111E2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341E-21F0-8D49-B5F4-16F6097865D7}"/>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2448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D5F80C-7E89-704E-BEBB-76DF8087DE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30698D-BB01-DC4A-A5BE-861A384CF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F90F05-0F2E-E840-8B45-E403A2D0F56A}"/>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B54BE417-1044-134B-ABF1-7DCB00F4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84E22-19D9-5847-BE52-92951EBFCE3E}"/>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77378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0079-1CA4-4747-95A0-88F2B3095B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9DFF59-B037-E445-86E1-DC2169C35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3F387-F019-4F48-9FC8-031E1F1A2454}"/>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397CF4C4-5D7A-0C45-B394-F72F7480C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34801-F295-7648-9713-ED70A1A5B5C9}"/>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43658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DB49-3F42-BD41-B31C-4ED4614E7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2F9892-C65C-5E4F-A21B-1F7490174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E25AB-2711-944A-86B2-1DEA345D71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78C173-458B-D340-B1B3-C76C2CB79712}"/>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6" name="Footer Placeholder 5">
            <a:extLst>
              <a:ext uri="{FF2B5EF4-FFF2-40B4-BE49-F238E27FC236}">
                <a16:creationId xmlns:a16="http://schemas.microsoft.com/office/drawing/2014/main" id="{FE4CA2E5-F12B-BA4A-99A2-E45BC2ADA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94777-B486-9545-9F85-24D9787CB48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258997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8095E-DBC4-CA45-BC5A-FA2506035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685C2B-C1DD-4D4E-9481-F67788B52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65ADB-0A3A-264A-B3F2-C9FE34C9E7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BF135-216A-404E-9046-77061A75D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F0F6-2BF2-5644-BAE0-5B1D19CAD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F68C1-9101-FE4C-946A-BECA5AE73D5B}"/>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8" name="Footer Placeholder 7">
            <a:extLst>
              <a:ext uri="{FF2B5EF4-FFF2-40B4-BE49-F238E27FC236}">
                <a16:creationId xmlns:a16="http://schemas.microsoft.com/office/drawing/2014/main" id="{F6BA5FA9-2C6B-C94B-AB41-BEA6099639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E26E6-F856-6C4B-B612-DB42F5B961A8}"/>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250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6DE6-A1A7-9D40-837D-43CAE9D4D6BC}"/>
              </a:ext>
            </a:extLst>
          </p:cNvPr>
          <p:cNvSpPr>
            <a:spLocks noGrp="1"/>
          </p:cNvSpPr>
          <p:nvPr>
            <p:ph type="title"/>
          </p:nvPr>
        </p:nvSpPr>
        <p:spPr>
          <a:xfrm>
            <a:off x="506706" y="425037"/>
            <a:ext cx="10515600" cy="1325563"/>
          </a:xfrm>
        </p:spPr>
        <p:txBody>
          <a:bodyPr>
            <a:normAutofit/>
          </a:bodyPr>
          <a:lstStyle>
            <a:lvl1pPr>
              <a:defRPr sz="32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91D7F1A5-6600-4ADB-8F08-6AC5EF5763AF}"/>
              </a:ext>
            </a:extLst>
          </p:cNvPr>
          <p:cNvSpPr>
            <a:spLocks noGrp="1"/>
          </p:cNvSpPr>
          <p:nvPr>
            <p:ph idx="1"/>
          </p:nvPr>
        </p:nvSpPr>
        <p:spPr>
          <a:xfrm>
            <a:off x="523693" y="1825625"/>
            <a:ext cx="10515600" cy="377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20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13D379-6B66-4C43-8C11-027452FEC409}"/>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3" name="Footer Placeholder 2">
            <a:extLst>
              <a:ext uri="{FF2B5EF4-FFF2-40B4-BE49-F238E27FC236}">
                <a16:creationId xmlns:a16="http://schemas.microsoft.com/office/drawing/2014/main" id="{C61BB4D2-2BBB-5E4B-8DBA-1407013500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D3CEE-6069-BA46-BC1C-D1DD92649391}"/>
              </a:ext>
            </a:extLst>
          </p:cNvPr>
          <p:cNvSpPr>
            <a:spLocks noGrp="1"/>
          </p:cNvSpPr>
          <p:nvPr>
            <p:ph type="sldNum" sz="quarter" idx="12"/>
          </p:nvPr>
        </p:nvSpPr>
        <p:spPr/>
        <p:txBody>
          <a:bodyPr/>
          <a:lstStyle/>
          <a:p>
            <a:fld id="{5E0B49ED-3BDC-B645-964C-10CAC51D48A6}" type="slidenum">
              <a:rPr lang="en-US" smtClean="0"/>
              <a:t>‹#›</a:t>
            </a:fld>
            <a:endParaRPr lang="en-US"/>
          </a:p>
        </p:txBody>
      </p:sp>
      <p:sp>
        <p:nvSpPr>
          <p:cNvPr id="5" name="Title 1">
            <a:extLst>
              <a:ext uri="{FF2B5EF4-FFF2-40B4-BE49-F238E27FC236}">
                <a16:creationId xmlns:a16="http://schemas.microsoft.com/office/drawing/2014/main" id="{E0DC9A56-4728-4E36-B3BE-F828F61377A4}"/>
              </a:ext>
            </a:extLst>
          </p:cNvPr>
          <p:cNvSpPr>
            <a:spLocks noGrp="1"/>
          </p:cNvSpPr>
          <p:nvPr>
            <p:ph type="title"/>
          </p:nvPr>
        </p:nvSpPr>
        <p:spPr>
          <a:xfrm>
            <a:off x="506706" y="425037"/>
            <a:ext cx="10515600" cy="1325563"/>
          </a:xfrm>
        </p:spPr>
        <p:txBody>
          <a:bodyPr>
            <a:normAutofit/>
          </a:bodyPr>
          <a:lstStyle>
            <a:lvl1pPr>
              <a:defRPr sz="3200"/>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61142E18-D16E-4BB7-86A4-498418F65DFB}"/>
              </a:ext>
            </a:extLst>
          </p:cNvPr>
          <p:cNvSpPr>
            <a:spLocks noGrp="1"/>
          </p:cNvSpPr>
          <p:nvPr>
            <p:ph idx="1" hasCustomPrompt="1"/>
          </p:nvPr>
        </p:nvSpPr>
        <p:spPr>
          <a:xfrm>
            <a:off x="523693" y="1825625"/>
            <a:ext cx="10515600" cy="3775075"/>
          </a:xfrm>
        </p:spPr>
        <p:txBody>
          <a:bodyPr/>
          <a:lstStyle>
            <a:lvl1pPr marL="0" indent="0">
              <a:buNone/>
              <a:defRPr/>
            </a:lvl1pPr>
          </a:lstStyle>
          <a:p>
            <a:pPr lvl="0"/>
            <a:r>
              <a:rPr lang="en-GB" dirty="0"/>
              <a:t>Click to edit Master text styles</a:t>
            </a:r>
          </a:p>
        </p:txBody>
      </p:sp>
    </p:spTree>
    <p:extLst>
      <p:ext uri="{BB962C8B-B14F-4D97-AF65-F5344CB8AC3E}">
        <p14:creationId xmlns:p14="http://schemas.microsoft.com/office/powerpoint/2010/main" val="135076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E275-3175-8940-8941-B73F9487F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8D4FF-6DB8-CB47-84EE-F800EABE2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1A7C96-7710-754F-859E-3324D5BB2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5DE5A-17BC-A14B-BE2D-3C65DA828F95}"/>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6" name="Footer Placeholder 5">
            <a:extLst>
              <a:ext uri="{FF2B5EF4-FFF2-40B4-BE49-F238E27FC236}">
                <a16:creationId xmlns:a16="http://schemas.microsoft.com/office/drawing/2014/main" id="{B1998738-4EC7-1A4C-BC62-FA434DD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9C443E-082B-F54C-A3E9-C32507B6942F}"/>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421616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7BAB-D57F-5A41-9396-E5E951E94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5103D9-54E1-8248-8ED4-933DC986C6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B2CF96C-B930-C341-9E97-F2332D0BF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1E317-DA57-D046-BED1-C068CDB5DC1B}"/>
              </a:ext>
            </a:extLst>
          </p:cNvPr>
          <p:cNvSpPr>
            <a:spLocks noGrp="1"/>
          </p:cNvSpPr>
          <p:nvPr>
            <p:ph type="dt" sz="half" idx="10"/>
          </p:nvPr>
        </p:nvSpPr>
        <p:spPr/>
        <p:txBody>
          <a:bodyPr/>
          <a:lstStyle/>
          <a:p>
            <a:fld id="{94CEF251-E918-784C-8717-1F0B733AA660}" type="datetimeFigureOut">
              <a:rPr lang="en-US" smtClean="0"/>
              <a:t>9/13/2024</a:t>
            </a:fld>
            <a:endParaRPr lang="en-US"/>
          </a:p>
        </p:txBody>
      </p:sp>
      <p:sp>
        <p:nvSpPr>
          <p:cNvPr id="6" name="Footer Placeholder 5">
            <a:extLst>
              <a:ext uri="{FF2B5EF4-FFF2-40B4-BE49-F238E27FC236}">
                <a16:creationId xmlns:a16="http://schemas.microsoft.com/office/drawing/2014/main" id="{F0ED388F-32AC-9544-AB6D-949EB044B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30145-CB91-184B-9F8E-EE37057F405C}"/>
              </a:ext>
            </a:extLst>
          </p:cNvPr>
          <p:cNvSpPr>
            <a:spLocks noGrp="1"/>
          </p:cNvSpPr>
          <p:nvPr>
            <p:ph type="sldNum" sz="quarter" idx="12"/>
          </p:nvPr>
        </p:nvSpPr>
        <p:spPr/>
        <p:txBody>
          <a:bodyPr/>
          <a:lstStyle/>
          <a:p>
            <a:fld id="{5E0B49ED-3BDC-B645-964C-10CAC51D48A6}" type="slidenum">
              <a:rPr lang="en-US" smtClean="0"/>
              <a:t>‹#›</a:t>
            </a:fld>
            <a:endParaRPr lang="en-US"/>
          </a:p>
        </p:txBody>
      </p:sp>
    </p:spTree>
    <p:extLst>
      <p:ext uri="{BB962C8B-B14F-4D97-AF65-F5344CB8AC3E}">
        <p14:creationId xmlns:p14="http://schemas.microsoft.com/office/powerpoint/2010/main" val="103414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3775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pic>
        <p:nvPicPr>
          <p:cNvPr id="7" name="Picture 6">
            <a:extLst>
              <a:ext uri="{FF2B5EF4-FFF2-40B4-BE49-F238E27FC236}">
                <a16:creationId xmlns:a16="http://schemas.microsoft.com/office/drawing/2014/main" id="{8EAD00EF-584A-B74E-9B07-9D59591082B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38" y="5871124"/>
            <a:ext cx="1645372" cy="484067"/>
          </a:xfrm>
          <a:prstGeom prst="rect">
            <a:avLst/>
          </a:prstGeom>
        </p:spPr>
      </p:pic>
    </p:spTree>
    <p:extLst>
      <p:ext uri="{BB962C8B-B14F-4D97-AF65-F5344CB8AC3E}">
        <p14:creationId xmlns:p14="http://schemas.microsoft.com/office/powerpoint/2010/main" val="35547929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95" r:id="rId12"/>
    <p:sldLayoutId id="2147483668" r:id="rId13"/>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8F165-EA3E-BE4D-A166-E1808E695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E08D52-24AA-2746-B1C0-CFEBF6943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C816DB20-01DB-D84C-A74D-2C16DBBEB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F251-E918-784C-8717-1F0B733AA660}" type="datetimeFigureOut">
              <a:rPr lang="en-US" smtClean="0"/>
              <a:t>9/13/2024</a:t>
            </a:fld>
            <a:endParaRPr lang="en-US"/>
          </a:p>
        </p:txBody>
      </p:sp>
      <p:sp>
        <p:nvSpPr>
          <p:cNvPr id="5" name="Footer Placeholder 4">
            <a:extLst>
              <a:ext uri="{FF2B5EF4-FFF2-40B4-BE49-F238E27FC236}">
                <a16:creationId xmlns:a16="http://schemas.microsoft.com/office/drawing/2014/main" id="{7106315B-BB5B-9F4C-96E0-DAFAB644F0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D7268-6812-EE40-A071-66B15A590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49ED-3BDC-B645-964C-10CAC51D48A6}" type="slidenum">
              <a:rPr lang="en-US" smtClean="0"/>
              <a:t>‹#›</a:t>
            </a:fld>
            <a:endParaRPr lang="en-US"/>
          </a:p>
        </p:txBody>
      </p:sp>
    </p:spTree>
    <p:extLst>
      <p:ext uri="{BB962C8B-B14F-4D97-AF65-F5344CB8AC3E}">
        <p14:creationId xmlns:p14="http://schemas.microsoft.com/office/powerpoint/2010/main" val="28042416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b="1"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Wingdings" pitchFamily="2" charset="2"/>
        <a:buChar char="§"/>
        <a:defRPr sz="2800" kern="1200">
          <a:solidFill>
            <a:srgbClr val="6767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Wingdings" pitchFamily="2" charset="2"/>
        <a:buChar char="§"/>
        <a:defRPr sz="2400" kern="1200">
          <a:solidFill>
            <a:srgbClr val="6767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Wingdings" pitchFamily="2" charset="2"/>
        <a:buChar char="§"/>
        <a:defRPr sz="2000" kern="1200">
          <a:solidFill>
            <a:srgbClr val="6767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Wingdings" pitchFamily="2" charset="2"/>
        <a:buChar char="§"/>
        <a:defRPr sz="1800" kern="1200">
          <a:solidFill>
            <a:srgbClr val="6767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m.Kirkham@iuk.ukri.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Ben.Morris@iuk.ukri.org" TargetMode="External"/><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mailto:Alex.Watkins@iuk.ukri.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Alex.Watkins@iuk.ukri.or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E48954-942C-1C4C-818E-BEF11B1D1890}"/>
              </a:ext>
            </a:extLst>
          </p:cNvPr>
          <p:cNvSpPr txBox="1"/>
          <p:nvPr/>
        </p:nvSpPr>
        <p:spPr>
          <a:xfrm>
            <a:off x="1366033" y="2160730"/>
            <a:ext cx="8316591" cy="830997"/>
          </a:xfrm>
          <a:prstGeom prst="rect">
            <a:avLst/>
          </a:prstGeom>
          <a:noFill/>
        </p:spPr>
        <p:txBody>
          <a:bodyPr wrap="square" rtlCol="0" anchor="t">
            <a:spAutoFit/>
          </a:bodyPr>
          <a:lstStyle/>
          <a:p>
            <a:r>
              <a:rPr lang="en-US" sz="4800" b="1" spc="-150" dirty="0">
                <a:solidFill>
                  <a:srgbClr val="002060"/>
                </a:solidFill>
                <a:latin typeface="Arial" panose="020B0604020202020204" pitchFamily="34" charset="0"/>
                <a:cs typeface="Arial" panose="020B0604020202020204" pitchFamily="34" charset="0"/>
              </a:rPr>
              <a:t>UK CELTIC-NEXT Focus</a:t>
            </a:r>
          </a:p>
        </p:txBody>
      </p:sp>
      <p:sp>
        <p:nvSpPr>
          <p:cNvPr id="7" name="Rectangle 6">
            <a:extLst>
              <a:ext uri="{FF2B5EF4-FFF2-40B4-BE49-F238E27FC236}">
                <a16:creationId xmlns:a16="http://schemas.microsoft.com/office/drawing/2014/main" id="{9A16C876-2514-2E47-9712-09D7232D75F4}"/>
              </a:ext>
            </a:extLst>
          </p:cNvPr>
          <p:cNvSpPr/>
          <p:nvPr/>
        </p:nvSpPr>
        <p:spPr>
          <a:xfrm>
            <a:off x="1399486" y="3296255"/>
            <a:ext cx="7359032" cy="120032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Tom Kirkham</a:t>
            </a:r>
          </a:p>
          <a:p>
            <a:r>
              <a:rPr lang="en-GB" sz="2400" dirty="0">
                <a:latin typeface="Arial" panose="020B0604020202020204" pitchFamily="34" charset="0"/>
                <a:cs typeface="Arial" panose="020B0604020202020204" pitchFamily="34" charset="0"/>
              </a:rPr>
              <a:t>Innovation Lead Future Network Technology</a:t>
            </a:r>
          </a:p>
          <a:p>
            <a:r>
              <a:rPr lang="en-GB"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Tom.Kirkham@iuk.ukri.org</a:t>
            </a:r>
            <a:r>
              <a:rPr lang="en-GB" sz="2400" dirty="0">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D5E3F99-89A7-874F-8681-561B34E348D4}"/>
              </a:ext>
            </a:extLst>
          </p:cNvPr>
          <p:cNvSpPr txBox="1"/>
          <p:nvPr/>
        </p:nvSpPr>
        <p:spPr>
          <a:xfrm>
            <a:off x="2530258" y="5010411"/>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FA9A6445-1024-4693-9C23-543770EA29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961" y="5802309"/>
            <a:ext cx="1682753" cy="539751"/>
          </a:xfrm>
          <a:prstGeom prst="rect">
            <a:avLst/>
          </a:prstGeom>
        </p:spPr>
      </p:pic>
    </p:spTree>
    <p:extLst>
      <p:ext uri="{BB962C8B-B14F-4D97-AF65-F5344CB8AC3E}">
        <p14:creationId xmlns:p14="http://schemas.microsoft.com/office/powerpoint/2010/main" val="322438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F6C188-D33A-4B35-9B93-33F2DB48E389}"/>
              </a:ext>
            </a:extLst>
          </p:cNvPr>
          <p:cNvPicPr>
            <a:picLocks noChangeAspect="1"/>
          </p:cNvPicPr>
          <p:nvPr/>
        </p:nvPicPr>
        <p:blipFill>
          <a:blip r:embed="rId3"/>
          <a:stretch>
            <a:fillRect/>
          </a:stretch>
        </p:blipFill>
        <p:spPr>
          <a:xfrm>
            <a:off x="4438604" y="1517647"/>
            <a:ext cx="7617177" cy="4284662"/>
          </a:xfrm>
          <a:prstGeom prst="rect">
            <a:avLst/>
          </a:prstGeom>
        </p:spPr>
      </p:pic>
      <p:sp>
        <p:nvSpPr>
          <p:cNvPr id="7" name="Title 6">
            <a:extLst>
              <a:ext uri="{FF2B5EF4-FFF2-40B4-BE49-F238E27FC236}">
                <a16:creationId xmlns:a16="http://schemas.microsoft.com/office/drawing/2014/main" id="{A9FC0D28-3333-8A49-B531-479B26DAB8EB}"/>
              </a:ext>
            </a:extLst>
          </p:cNvPr>
          <p:cNvSpPr>
            <a:spLocks noGrp="1"/>
          </p:cNvSpPr>
          <p:nvPr>
            <p:ph type="title"/>
          </p:nvPr>
        </p:nvSpPr>
        <p:spPr>
          <a:xfrm>
            <a:off x="515961" y="413727"/>
            <a:ext cx="10515600" cy="1325563"/>
          </a:xfrm>
        </p:spPr>
        <p:txBody>
          <a:bodyPr>
            <a:normAutofit/>
          </a:bodyPr>
          <a:lstStyle/>
          <a:p>
            <a:r>
              <a:rPr lang="en-US" dirty="0"/>
              <a:t>Benefiting everyone through knowledge, talent and ideas</a:t>
            </a:r>
          </a:p>
        </p:txBody>
      </p:sp>
      <p:sp>
        <p:nvSpPr>
          <p:cNvPr id="8" name="Content Placeholder 7">
            <a:extLst>
              <a:ext uri="{FF2B5EF4-FFF2-40B4-BE49-F238E27FC236}">
                <a16:creationId xmlns:a16="http://schemas.microsoft.com/office/drawing/2014/main" id="{FCD7B4D2-2A9E-F04A-B4CD-47E153F75961}"/>
              </a:ext>
            </a:extLst>
          </p:cNvPr>
          <p:cNvSpPr>
            <a:spLocks noGrp="1"/>
          </p:cNvSpPr>
          <p:nvPr>
            <p:ph idx="1"/>
          </p:nvPr>
        </p:nvSpPr>
        <p:spPr>
          <a:xfrm>
            <a:off x="515961" y="2198684"/>
            <a:ext cx="3922643" cy="4351338"/>
          </a:xfrm>
        </p:spPr>
        <p:txBody>
          <a:bodyPr>
            <a:normAutofit/>
          </a:bodyPr>
          <a:lstStyle/>
          <a:p>
            <a:pPr marL="0" indent="0">
              <a:buNone/>
            </a:pPr>
            <a:r>
              <a:rPr lang="en-GB" sz="1800" dirty="0"/>
              <a:t>UK Research and Innovation brings together the 7 Research Councils, Innovate UK and Research England.</a:t>
            </a:r>
          </a:p>
          <a:p>
            <a:pPr marL="0" indent="0">
              <a:buNone/>
            </a:pPr>
            <a:r>
              <a:rPr lang="en-GB" sz="1800" dirty="0"/>
              <a:t>As part of UK Research and Innovation, Innovate UK drives productivity and economic growth by supporting businesses to develop and realise the potential of new ideas including those from the UK’s world-class research base.</a:t>
            </a:r>
          </a:p>
        </p:txBody>
      </p:sp>
      <p:sp>
        <p:nvSpPr>
          <p:cNvPr id="10" name="Rectangle 9">
            <a:extLst>
              <a:ext uri="{FF2B5EF4-FFF2-40B4-BE49-F238E27FC236}">
                <a16:creationId xmlns:a16="http://schemas.microsoft.com/office/drawing/2014/main" id="{2B6751F2-D733-46BD-B5E9-970AAB833214}"/>
              </a:ext>
            </a:extLst>
          </p:cNvPr>
          <p:cNvSpPr/>
          <p:nvPr/>
        </p:nvSpPr>
        <p:spPr>
          <a:xfrm>
            <a:off x="390418" y="5722706"/>
            <a:ext cx="2034283" cy="873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8B2B0124-24C0-4EF3-BEE7-4D2ED0A494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637" y="5968112"/>
            <a:ext cx="1682753" cy="539751"/>
          </a:xfrm>
          <a:prstGeom prst="rect">
            <a:avLst/>
          </a:prstGeom>
        </p:spPr>
      </p:pic>
    </p:spTree>
    <p:extLst>
      <p:ext uri="{BB962C8B-B14F-4D97-AF65-F5344CB8AC3E}">
        <p14:creationId xmlns:p14="http://schemas.microsoft.com/office/powerpoint/2010/main" val="31068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67786B-8CF6-7140-A9BE-F2F0A0F1F7F0}"/>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UK Funding Situation</a:t>
            </a:r>
          </a:p>
        </p:txBody>
      </p:sp>
      <p:sp>
        <p:nvSpPr>
          <p:cNvPr id="6" name="Rectangle 5">
            <a:extLst>
              <a:ext uri="{FF2B5EF4-FFF2-40B4-BE49-F238E27FC236}">
                <a16:creationId xmlns:a16="http://schemas.microsoft.com/office/drawing/2014/main" id="{BF6E0F96-1CD5-8B49-A9CE-138B1B2309BC}"/>
              </a:ext>
            </a:extLst>
          </p:cNvPr>
          <p:cNvSpPr/>
          <p:nvPr/>
        </p:nvSpPr>
        <p:spPr>
          <a:xfrm>
            <a:off x="236498" y="1397675"/>
            <a:ext cx="5675203" cy="646331"/>
          </a:xfrm>
          <a:prstGeom prst="rect">
            <a:avLst/>
          </a:prstGeom>
        </p:spPr>
        <p:txBody>
          <a:bodyPr wrap="square">
            <a:spAutoFit/>
          </a:bodyPr>
          <a:lstStyle/>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46DEB5DB-3ADE-1246-A629-D1C041BA8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65266" y="0"/>
            <a:ext cx="6126734" cy="6858000"/>
          </a:xfrm>
          <a:prstGeom prst="rect">
            <a:avLst/>
          </a:prstGeom>
        </p:spPr>
      </p:pic>
      <p:sp>
        <p:nvSpPr>
          <p:cNvPr id="7" name="Rectangle 6">
            <a:extLst>
              <a:ext uri="{FF2B5EF4-FFF2-40B4-BE49-F238E27FC236}">
                <a16:creationId xmlns:a16="http://schemas.microsoft.com/office/drawing/2014/main" id="{C25FCC6A-1ACB-4006-837B-2FD3F9186EE0}"/>
              </a:ext>
            </a:extLst>
          </p:cNvPr>
          <p:cNvSpPr/>
          <p:nvPr/>
        </p:nvSpPr>
        <p:spPr>
          <a:xfrm>
            <a:off x="236497" y="1858494"/>
            <a:ext cx="5675203" cy="3693319"/>
          </a:xfrm>
          <a:prstGeom prst="rect">
            <a:avLst/>
          </a:prstGeom>
        </p:spPr>
        <p:txBody>
          <a:bodyPr wrap="square">
            <a:spAutoFit/>
          </a:bodyPr>
          <a:lstStyle/>
          <a:p>
            <a:pPr marL="285750" indent="-285750">
              <a:buFontTx/>
              <a:buChar char="-"/>
            </a:pPr>
            <a:r>
              <a:rPr lang="en-GB" dirty="0">
                <a:cs typeface="Arial" panose="020B0604020202020204" pitchFamily="34" charset="0"/>
              </a:rPr>
              <a:t>Funding </a:t>
            </a:r>
            <a:r>
              <a:rPr lang="en-GB" b="1" dirty="0">
                <a:cs typeface="Arial" panose="020B0604020202020204" pitchFamily="34" charset="0"/>
              </a:rPr>
              <a:t>this round 5m</a:t>
            </a:r>
          </a:p>
          <a:p>
            <a:pPr marL="742950" lvl="1" indent="-285750">
              <a:buFontTx/>
              <a:buChar char="-"/>
            </a:pPr>
            <a:r>
              <a:rPr lang="en-GB" dirty="0">
                <a:cs typeface="Arial" panose="020B0604020202020204" pitchFamily="34" charset="0"/>
              </a:rPr>
              <a:t>Projects up to 700k grant contribution</a:t>
            </a:r>
          </a:p>
          <a:p>
            <a:pPr lvl="1"/>
            <a:endParaRPr lang="en-GB" dirty="0">
              <a:cs typeface="Arial" panose="020B0604020202020204" pitchFamily="34" charset="0"/>
            </a:endParaRPr>
          </a:p>
          <a:p>
            <a:pPr marL="285750" indent="-285750">
              <a:buFontTx/>
              <a:buChar char="-"/>
            </a:pPr>
            <a:r>
              <a:rPr lang="en-GB" dirty="0">
                <a:cs typeface="Arial" panose="020B0604020202020204" pitchFamily="34" charset="0"/>
              </a:rPr>
              <a:t>Innovate UK to administer the UK competition</a:t>
            </a:r>
          </a:p>
          <a:p>
            <a:pPr marL="742950" lvl="1" indent="-285750">
              <a:buFontTx/>
              <a:buChar char="-"/>
            </a:pPr>
            <a:r>
              <a:rPr lang="en-GB" b="1" dirty="0">
                <a:cs typeface="Arial" panose="020B0604020202020204" pitchFamily="34" charset="0"/>
              </a:rPr>
              <a:t>Usual IUK funding rates </a:t>
            </a:r>
            <a:r>
              <a:rPr lang="en-GB" dirty="0">
                <a:cs typeface="Arial" panose="020B0604020202020204" pitchFamily="34" charset="0"/>
              </a:rPr>
              <a:t>i.e.</a:t>
            </a:r>
          </a:p>
          <a:p>
            <a:pPr marL="1200150" lvl="2" indent="-285750">
              <a:buFontTx/>
              <a:buChar char="-"/>
            </a:pPr>
            <a:r>
              <a:rPr lang="en-GB" dirty="0">
                <a:cs typeface="Arial" panose="020B0604020202020204" pitchFamily="34" charset="0"/>
              </a:rPr>
              <a:t>70% SME Rate</a:t>
            </a:r>
          </a:p>
          <a:p>
            <a:pPr marL="1200150" lvl="2" indent="-285750">
              <a:buFontTx/>
              <a:buChar char="-"/>
            </a:pPr>
            <a:r>
              <a:rPr lang="en-GB" dirty="0">
                <a:cs typeface="Arial" panose="020B0604020202020204" pitchFamily="34" charset="0"/>
              </a:rPr>
              <a:t>100% Research </a:t>
            </a:r>
          </a:p>
          <a:p>
            <a:pPr marL="285750" indent="-285750">
              <a:buFontTx/>
              <a:buChar char="-"/>
            </a:pPr>
            <a:endParaRPr lang="en-GB" dirty="0">
              <a:cs typeface="Arial" panose="020B0604020202020204" pitchFamily="34" charset="0"/>
            </a:endParaRPr>
          </a:p>
          <a:p>
            <a:pPr marL="285750" indent="-285750">
              <a:buFontTx/>
              <a:buChar char="-"/>
            </a:pPr>
            <a:r>
              <a:rPr lang="en-GB" dirty="0">
                <a:cs typeface="Arial" panose="020B0604020202020204" pitchFamily="34" charset="0"/>
              </a:rPr>
              <a:t>More info please get in touch </a:t>
            </a:r>
          </a:p>
          <a:p>
            <a:r>
              <a:rPr lang="en-GB" dirty="0">
                <a:cs typeface="Arial" panose="020B0604020202020204" pitchFamily="34" charset="0"/>
              </a:rPr>
              <a:t> 	</a:t>
            </a:r>
            <a:r>
              <a:rPr lang="en-GB" b="1" dirty="0">
                <a:solidFill>
                  <a:srgbClr val="FF0000"/>
                </a:solidFill>
                <a:cs typeface="Arial" panose="020B0604020202020204" pitchFamily="34" charset="0"/>
                <a:hlinkClick r:id="rId3"/>
              </a:rPr>
              <a:t>Ben.Morris@iuk.ukri.org</a:t>
            </a:r>
            <a:endParaRPr lang="en-GB" b="1" dirty="0">
              <a:solidFill>
                <a:srgbClr val="FF0000"/>
              </a:solidFill>
              <a:cs typeface="Arial" panose="020B0604020202020204" pitchFamily="34" charset="0"/>
            </a:endParaRPr>
          </a:p>
          <a:p>
            <a:r>
              <a:rPr lang="en-GB" b="1" dirty="0">
                <a:solidFill>
                  <a:srgbClr val="FF0000"/>
                </a:solidFill>
                <a:cs typeface="Arial" panose="020B0604020202020204" pitchFamily="34" charset="0"/>
              </a:rPr>
              <a:t> 	</a:t>
            </a:r>
            <a:r>
              <a:rPr lang="en-GB" b="1" dirty="0">
                <a:solidFill>
                  <a:srgbClr val="FF0000"/>
                </a:solidFill>
                <a:cs typeface="Arial" panose="020B0604020202020204" pitchFamily="34" charset="0"/>
                <a:hlinkClick r:id="rId4"/>
              </a:rPr>
              <a:t>Alex.Watkins@iuk.ukri.org</a:t>
            </a:r>
            <a:endParaRPr lang="en-GB" b="1" dirty="0">
              <a:solidFill>
                <a:srgbClr val="FF0000"/>
              </a:solidFill>
              <a:cs typeface="Arial" panose="020B0604020202020204" pitchFamily="34" charset="0"/>
            </a:endParaRPr>
          </a:p>
          <a:p>
            <a:endParaRPr lang="en-GB" b="1" dirty="0">
              <a:solidFill>
                <a:srgbClr val="FF0000"/>
              </a:solidFill>
              <a:cs typeface="Arial" panose="020B0604020202020204" pitchFamily="34" charset="0"/>
            </a:endParaRPr>
          </a:p>
          <a:p>
            <a:pPr lvl="1"/>
            <a:r>
              <a:rPr lang="en-GB" dirty="0">
                <a:cs typeface="Arial" panose="020B0604020202020204" pitchFamily="34" charset="0"/>
              </a:rPr>
              <a:t>		</a:t>
            </a:r>
          </a:p>
        </p:txBody>
      </p:sp>
      <p:sp>
        <p:nvSpPr>
          <p:cNvPr id="8" name="Rectangle 7">
            <a:extLst>
              <a:ext uri="{FF2B5EF4-FFF2-40B4-BE49-F238E27FC236}">
                <a16:creationId xmlns:a16="http://schemas.microsoft.com/office/drawing/2014/main" id="{9F8AC135-AE85-4F9A-AD29-B686F22C9F5D}"/>
              </a:ext>
            </a:extLst>
          </p:cNvPr>
          <p:cNvSpPr/>
          <p:nvPr/>
        </p:nvSpPr>
        <p:spPr>
          <a:xfrm>
            <a:off x="390418" y="5722706"/>
            <a:ext cx="2034283" cy="873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58B04F7-5E2D-4560-8340-75D9CA718F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637" y="5968112"/>
            <a:ext cx="1682753" cy="539751"/>
          </a:xfrm>
          <a:prstGeom prst="rect">
            <a:avLst/>
          </a:prstGeom>
        </p:spPr>
      </p:pic>
    </p:spTree>
    <p:extLst>
      <p:ext uri="{BB962C8B-B14F-4D97-AF65-F5344CB8AC3E}">
        <p14:creationId xmlns:p14="http://schemas.microsoft.com/office/powerpoint/2010/main" val="301257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B54F19-1212-9345-95FF-9D2815FD6E96}"/>
              </a:ext>
            </a:extLst>
          </p:cNvPr>
          <p:cNvSpPr txBox="1"/>
          <p:nvPr/>
        </p:nvSpPr>
        <p:spPr>
          <a:xfrm>
            <a:off x="403341" y="345182"/>
            <a:ext cx="6356456" cy="769441"/>
          </a:xfrm>
          <a:prstGeom prst="rect">
            <a:avLst/>
          </a:prstGeom>
          <a:noFill/>
        </p:spPr>
        <p:txBody>
          <a:bodyPr wrap="square" rtlCol="0" anchor="t">
            <a:spAutoFit/>
          </a:bodyPr>
          <a:lstStyle/>
          <a:p>
            <a:r>
              <a:rPr lang="en-US" sz="4400" b="1" spc="-150" dirty="0">
                <a:solidFill>
                  <a:srgbClr val="2E2D62"/>
                </a:solidFill>
                <a:latin typeface="Arial" panose="020B0604020202020204" pitchFamily="34" charset="0"/>
                <a:cs typeface="Arial" panose="020B0604020202020204" pitchFamily="34" charset="0"/>
              </a:rPr>
              <a:t>Competition Process</a:t>
            </a:r>
          </a:p>
        </p:txBody>
      </p:sp>
      <p:sp>
        <p:nvSpPr>
          <p:cNvPr id="4" name="Rectangle 3">
            <a:extLst>
              <a:ext uri="{FF2B5EF4-FFF2-40B4-BE49-F238E27FC236}">
                <a16:creationId xmlns:a16="http://schemas.microsoft.com/office/drawing/2014/main" id="{732EF011-BF39-A740-9684-B6A25873D16B}"/>
              </a:ext>
            </a:extLst>
          </p:cNvPr>
          <p:cNvSpPr/>
          <p:nvPr/>
        </p:nvSpPr>
        <p:spPr>
          <a:xfrm>
            <a:off x="416313" y="1387942"/>
            <a:ext cx="10783315" cy="4524315"/>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1. Initial </a:t>
            </a:r>
            <a:r>
              <a:rPr lang="en-GB" sz="2400" b="1" dirty="0">
                <a:latin typeface="Arial" panose="020B0604020202020204" pitchFamily="34" charset="0"/>
                <a:cs typeface="Arial" panose="020B0604020202020204" pitchFamily="34" charset="0"/>
              </a:rPr>
              <a:t>submission to CELTIC-NEXT </a:t>
            </a:r>
            <a:r>
              <a:rPr lang="en-GB" sz="2400" dirty="0">
                <a:latin typeface="Arial" panose="020B0604020202020204" pitchFamily="34" charset="0"/>
                <a:cs typeface="Arial" panose="020B0604020202020204" pitchFamily="34" charset="0"/>
              </a:rPr>
              <a:t>as part of </a:t>
            </a:r>
            <a:r>
              <a:rPr lang="en-GB" sz="2400" b="1" dirty="0">
                <a:latin typeface="Arial" panose="020B0604020202020204" pitchFamily="34" charset="0"/>
                <a:cs typeface="Arial" panose="020B0604020202020204" pitchFamily="34" charset="0"/>
              </a:rPr>
              <a:t>wider project </a:t>
            </a:r>
          </a:p>
          <a:p>
            <a:pPr marL="800100" lvl="1" indent="-342900">
              <a:buFontTx/>
              <a:buChar char="-"/>
            </a:pPr>
            <a:r>
              <a:rPr lang="en-GB" sz="2400" dirty="0">
                <a:latin typeface="Arial" panose="020B0604020202020204" pitchFamily="34" charset="0"/>
                <a:cs typeface="Arial" panose="020B0604020202020204" pitchFamily="34" charset="0"/>
              </a:rPr>
              <a:t>Projects </a:t>
            </a:r>
            <a:r>
              <a:rPr lang="en-GB" sz="2400" b="1" dirty="0">
                <a:latin typeface="Arial" panose="020B0604020202020204" pitchFamily="34" charset="0"/>
                <a:cs typeface="Arial" panose="020B0604020202020204" pitchFamily="34" charset="0"/>
              </a:rPr>
              <a:t>ranked </a:t>
            </a:r>
            <a:r>
              <a:rPr lang="en-GB" sz="2400" dirty="0">
                <a:latin typeface="Arial" panose="020B0604020202020204" pitchFamily="34" charset="0"/>
                <a:cs typeface="Arial" panose="020B0604020202020204" pitchFamily="34" charset="0"/>
              </a:rPr>
              <a:t>and successful projects notified</a:t>
            </a:r>
          </a:p>
          <a:p>
            <a:pPr marL="342900" indent="-342900">
              <a:buFontTx/>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2. Projects with OK from CELTIC-NEXT UK </a:t>
            </a:r>
            <a:r>
              <a:rPr lang="en-GB" sz="2400" b="1" dirty="0">
                <a:latin typeface="Arial" panose="020B0604020202020204" pitchFamily="34" charset="0"/>
                <a:cs typeface="Arial" panose="020B0604020202020204" pitchFamily="34" charset="0"/>
              </a:rPr>
              <a:t>apply via </a:t>
            </a:r>
            <a:r>
              <a:rPr lang="en-GB" sz="2400" b="1" dirty="0" err="1">
                <a:latin typeface="Arial" panose="020B0604020202020204" pitchFamily="34" charset="0"/>
                <a:cs typeface="Arial" panose="020B0604020202020204" pitchFamily="34" charset="0"/>
              </a:rPr>
              <a:t>InnovateUK</a:t>
            </a:r>
            <a:endParaRPr lang="en-GB" sz="2400" b="1" dirty="0">
              <a:latin typeface="Arial" panose="020B0604020202020204" pitchFamily="34" charset="0"/>
              <a:cs typeface="Arial" panose="020B0604020202020204" pitchFamily="34" charset="0"/>
            </a:endParaRPr>
          </a:p>
          <a:p>
            <a:pPr marL="800100" lvl="1" indent="-342900">
              <a:buFontTx/>
              <a:buChar char="-"/>
            </a:pPr>
            <a:r>
              <a:rPr lang="en-GB" sz="2400" dirty="0">
                <a:latin typeface="Arial" panose="020B0604020202020204" pitchFamily="34" charset="0"/>
                <a:cs typeface="Arial" panose="020B0604020202020204" pitchFamily="34" charset="0"/>
              </a:rPr>
              <a:t>Using </a:t>
            </a:r>
            <a:r>
              <a:rPr lang="en-GB" sz="2400" b="1" dirty="0">
                <a:latin typeface="Arial" panose="020B0604020202020204" pitchFamily="34" charset="0"/>
                <a:cs typeface="Arial" panose="020B0604020202020204" pitchFamily="34" charset="0"/>
              </a:rPr>
              <a:t>IFS portal </a:t>
            </a:r>
            <a:r>
              <a:rPr lang="en-GB" sz="2400" dirty="0">
                <a:latin typeface="Arial" panose="020B0604020202020204" pitchFamily="34" charset="0"/>
                <a:cs typeface="Arial" panose="020B0604020202020204" pitchFamily="34" charset="0"/>
              </a:rPr>
              <a:t>(to go live after results announced)</a:t>
            </a:r>
          </a:p>
          <a:p>
            <a:pPr marL="800100" lvl="1" indent="-342900">
              <a:buFontTx/>
              <a:buChar char="-"/>
            </a:pPr>
            <a:r>
              <a:rPr lang="en-GB" sz="2400" dirty="0">
                <a:latin typeface="Arial" panose="020B0604020202020204" pitchFamily="34" charset="0"/>
                <a:cs typeface="Arial" panose="020B0604020202020204" pitchFamily="34" charset="0"/>
              </a:rPr>
              <a:t>Deadline to be nearer end of year</a:t>
            </a:r>
          </a:p>
          <a:p>
            <a:pPr marL="342900" indent="-342900">
              <a:buFontTx/>
              <a:buChar char="-"/>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3. IUK support to </a:t>
            </a:r>
            <a:r>
              <a:rPr lang="en-GB" sz="2400" b="1" dirty="0">
                <a:latin typeface="Arial" panose="020B0604020202020204" pitchFamily="34" charset="0"/>
                <a:cs typeface="Arial" panose="020B0604020202020204" pitchFamily="34" charset="0"/>
              </a:rPr>
              <a:t>live projects</a:t>
            </a:r>
          </a:p>
          <a:p>
            <a:pPr marL="800100" lvl="1" indent="-342900">
              <a:buFontTx/>
              <a:buChar char="-"/>
            </a:pPr>
            <a:r>
              <a:rPr lang="en-GB" sz="2400" dirty="0">
                <a:latin typeface="Arial" panose="020B0604020202020204" pitchFamily="34" charset="0"/>
                <a:cs typeface="Arial" panose="020B0604020202020204" pitchFamily="34" charset="0"/>
              </a:rPr>
              <a:t>Help in forming collaboration agreements and project management</a:t>
            </a:r>
          </a:p>
          <a:p>
            <a:pPr marL="800100" lvl="1" indent="-342900">
              <a:buFontTx/>
              <a:buChar char="-"/>
            </a:pPr>
            <a:r>
              <a:rPr lang="en-GB" sz="2400" dirty="0">
                <a:latin typeface="Arial" panose="020B0604020202020204" pitchFamily="34" charset="0"/>
                <a:cs typeface="Arial" panose="020B0604020202020204" pitchFamily="34" charset="0"/>
              </a:rPr>
              <a:t>Assigned </a:t>
            </a:r>
            <a:r>
              <a:rPr lang="en-GB" sz="2400" b="1" dirty="0">
                <a:latin typeface="Arial" panose="020B0604020202020204" pitchFamily="34" charset="0"/>
                <a:cs typeface="Arial" panose="020B0604020202020204" pitchFamily="34" charset="0"/>
              </a:rPr>
              <a:t>monitoring officer </a:t>
            </a:r>
            <a:r>
              <a:rPr lang="en-GB" sz="2400" dirty="0">
                <a:latin typeface="Arial" panose="020B0604020202020204" pitchFamily="34" charset="0"/>
                <a:cs typeface="Arial" panose="020B0604020202020204" pitchFamily="34" charset="0"/>
              </a:rPr>
              <a:t>to help with reporting</a:t>
            </a:r>
          </a:p>
          <a:p>
            <a:pPr marL="800100" lvl="1" indent="-342900">
              <a:buFontTx/>
              <a:buChar char="-"/>
            </a:pPr>
            <a:endParaRPr lang="en-GB" sz="2400" dirty="0">
              <a:latin typeface="Arial" panose="020B0604020202020204" pitchFamily="34" charset="0"/>
              <a:cs typeface="Arial" panose="020B0604020202020204" pitchFamily="34" charset="0"/>
            </a:endParaRPr>
          </a:p>
          <a:p>
            <a:pPr marL="342900" indent="-342900">
              <a:buFontTx/>
              <a:buChar char="-"/>
            </a:pPr>
            <a:endParaRPr lang="en-GB"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5469D1E-799A-4759-A8EB-CEFDBE21BE27}"/>
              </a:ext>
            </a:extLst>
          </p:cNvPr>
          <p:cNvSpPr/>
          <p:nvPr/>
        </p:nvSpPr>
        <p:spPr>
          <a:xfrm>
            <a:off x="390418" y="5722706"/>
            <a:ext cx="2034283" cy="873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AFEEBB9-0B72-4CE8-A6DA-5187CCA495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637" y="5968112"/>
            <a:ext cx="1682753" cy="539751"/>
          </a:xfrm>
          <a:prstGeom prst="rect">
            <a:avLst/>
          </a:prstGeom>
        </p:spPr>
      </p:pic>
    </p:spTree>
    <p:extLst>
      <p:ext uri="{BB962C8B-B14F-4D97-AF65-F5344CB8AC3E}">
        <p14:creationId xmlns:p14="http://schemas.microsoft.com/office/powerpoint/2010/main" val="28267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7A03-CE53-47E2-B3BB-3D3EA5ED5FDA}"/>
              </a:ext>
            </a:extLst>
          </p:cNvPr>
          <p:cNvSpPr>
            <a:spLocks noGrp="1"/>
          </p:cNvSpPr>
          <p:nvPr>
            <p:ph type="title"/>
          </p:nvPr>
        </p:nvSpPr>
        <p:spPr/>
        <p:txBody>
          <a:bodyPr/>
          <a:lstStyle/>
          <a:p>
            <a:r>
              <a:rPr lang="en-GB" dirty="0"/>
              <a:t>Areas of Interest: Future Telecoms</a:t>
            </a:r>
          </a:p>
        </p:txBody>
      </p:sp>
      <p:sp>
        <p:nvSpPr>
          <p:cNvPr id="3" name="Content Placeholder 2">
            <a:extLst>
              <a:ext uri="{FF2B5EF4-FFF2-40B4-BE49-F238E27FC236}">
                <a16:creationId xmlns:a16="http://schemas.microsoft.com/office/drawing/2014/main" id="{E7A368B1-8603-43D0-A266-9FEA66A94C9A}"/>
              </a:ext>
            </a:extLst>
          </p:cNvPr>
          <p:cNvSpPr>
            <a:spLocks noGrp="1"/>
          </p:cNvSpPr>
          <p:nvPr>
            <p:ph idx="1"/>
          </p:nvPr>
        </p:nvSpPr>
        <p:spPr/>
        <p:txBody>
          <a:bodyPr>
            <a:normAutofit fontScale="85000" lnSpcReduction="20000"/>
          </a:bodyPr>
          <a:lstStyle/>
          <a:p>
            <a:r>
              <a:rPr lang="en-GB" b="1" dirty="0">
                <a:solidFill>
                  <a:schemeClr val="tx1"/>
                </a:solidFill>
              </a:rPr>
              <a:t>Push toward 6G and innovation from SMEs</a:t>
            </a:r>
          </a:p>
          <a:p>
            <a:endParaRPr lang="en-GB" i="1" dirty="0">
              <a:solidFill>
                <a:schemeClr val="tx1"/>
              </a:solidFill>
            </a:endParaRPr>
          </a:p>
          <a:p>
            <a:pPr algn="l">
              <a:buFont typeface="+mj-lt"/>
              <a:buAutoNum type="arabicPeriod"/>
            </a:pPr>
            <a:r>
              <a:rPr lang="en-GB" b="1" i="1" dirty="0">
                <a:solidFill>
                  <a:schemeClr val="tx1"/>
                </a:solidFill>
                <a:effectLst/>
                <a:latin typeface="GDS Transport"/>
              </a:rPr>
              <a:t>6G technology: </a:t>
            </a:r>
            <a:r>
              <a:rPr lang="en-GB" i="1" dirty="0">
                <a:solidFill>
                  <a:schemeClr val="tx1"/>
                </a:solidFill>
                <a:effectLst/>
                <a:latin typeface="GDS Transport"/>
              </a:rPr>
              <a:t>Examples include,</a:t>
            </a:r>
            <a:r>
              <a:rPr lang="en-GB" b="1" i="1" dirty="0">
                <a:solidFill>
                  <a:schemeClr val="tx1"/>
                </a:solidFill>
                <a:effectLst/>
                <a:latin typeface="GDS Transport"/>
              </a:rPr>
              <a:t> </a:t>
            </a:r>
            <a:r>
              <a:rPr lang="en-GB" i="1" dirty="0">
                <a:solidFill>
                  <a:schemeClr val="tx1"/>
                </a:solidFill>
                <a:effectLst/>
                <a:latin typeface="GDS Transport"/>
              </a:rPr>
              <a:t>Photonics and Non-Terrestrial based networking, using Dark Fibre Testbeds i.e. JOINER </a:t>
            </a:r>
          </a:p>
          <a:p>
            <a:pPr algn="l">
              <a:buFont typeface="+mj-lt"/>
              <a:buAutoNum type="arabicPeriod"/>
            </a:pPr>
            <a:r>
              <a:rPr lang="en-GB" b="1" i="1" dirty="0">
                <a:solidFill>
                  <a:schemeClr val="tx1"/>
                </a:solidFill>
                <a:effectLst/>
                <a:latin typeface="GDS Transport"/>
              </a:rPr>
              <a:t>SME innovation: </a:t>
            </a:r>
            <a:r>
              <a:rPr lang="en-GB" i="1" dirty="0">
                <a:solidFill>
                  <a:schemeClr val="tx1"/>
                </a:solidFill>
                <a:effectLst/>
                <a:latin typeface="GDS Transport"/>
              </a:rPr>
              <a:t>Exploitation of IP from research institutions, innovation within dis-aggregated open networks </a:t>
            </a:r>
            <a:r>
              <a:rPr lang="en-GB" i="1" dirty="0" err="1">
                <a:solidFill>
                  <a:schemeClr val="tx1"/>
                </a:solidFill>
                <a:effectLst/>
                <a:latin typeface="GDS Transport"/>
              </a:rPr>
              <a:t>i.e</a:t>
            </a:r>
            <a:r>
              <a:rPr lang="en-GB" i="1" dirty="0">
                <a:solidFill>
                  <a:schemeClr val="tx1"/>
                </a:solidFill>
                <a:effectLst/>
                <a:latin typeface="GDS Transport"/>
              </a:rPr>
              <a:t> Open RAN, use of AI on networks within telco Cloud etc</a:t>
            </a:r>
            <a:endParaRPr lang="en-GB" b="1" i="1" dirty="0">
              <a:solidFill>
                <a:schemeClr val="tx1"/>
              </a:solidFill>
              <a:effectLst/>
              <a:latin typeface="GDS Transport"/>
            </a:endParaRPr>
          </a:p>
          <a:p>
            <a:pPr algn="l">
              <a:buFont typeface="+mj-lt"/>
              <a:buAutoNum type="arabicPeriod"/>
            </a:pPr>
            <a:r>
              <a:rPr lang="en-GB" b="1" i="1" dirty="0">
                <a:solidFill>
                  <a:schemeClr val="tx1"/>
                </a:solidFill>
                <a:effectLst/>
                <a:latin typeface="GDS Transport"/>
              </a:rPr>
              <a:t>Standards-based compliance,</a:t>
            </a:r>
            <a:r>
              <a:rPr lang="en-GB" b="0" i="1" dirty="0">
                <a:solidFill>
                  <a:schemeClr val="tx1"/>
                </a:solidFill>
                <a:effectLst/>
                <a:latin typeface="GDS Transport"/>
              </a:rPr>
              <a:t> Solutions embracing open standards and development of neutral environments.</a:t>
            </a:r>
          </a:p>
          <a:p>
            <a:pPr algn="l">
              <a:buFont typeface="+mj-lt"/>
              <a:buAutoNum type="arabicPeriod"/>
            </a:pPr>
            <a:r>
              <a:rPr lang="en-GB" b="1" i="1" dirty="0">
                <a:solidFill>
                  <a:schemeClr val="tx1"/>
                </a:solidFill>
                <a:latin typeface="GDS Transport"/>
              </a:rPr>
              <a:t>Energy Efficient Networks, </a:t>
            </a:r>
            <a:r>
              <a:rPr lang="en-GB" i="1" dirty="0">
                <a:solidFill>
                  <a:schemeClr val="tx1"/>
                </a:solidFill>
                <a:latin typeface="GDS Transport"/>
              </a:rPr>
              <a:t>novel uses of hardware to reduce energy (</a:t>
            </a:r>
            <a:r>
              <a:rPr lang="en-GB" i="1" dirty="0" err="1">
                <a:solidFill>
                  <a:schemeClr val="tx1"/>
                </a:solidFill>
                <a:latin typeface="GDS Transport"/>
              </a:rPr>
              <a:t>i.e</a:t>
            </a:r>
            <a:r>
              <a:rPr lang="en-GB" i="1" dirty="0">
                <a:solidFill>
                  <a:schemeClr val="tx1"/>
                </a:solidFill>
                <a:latin typeface="GDS Transport"/>
              </a:rPr>
              <a:t> Compound Semiconductors) and other green telecoms innovation.</a:t>
            </a:r>
            <a:endParaRPr lang="en-GB" i="1" dirty="0">
              <a:solidFill>
                <a:schemeClr val="tx1"/>
              </a:solidFill>
              <a:effectLst/>
              <a:latin typeface="GDS Transport"/>
            </a:endParaRPr>
          </a:p>
          <a:p>
            <a:pPr marL="457200" indent="-457200">
              <a:buFontTx/>
              <a:buChar char="-"/>
            </a:pPr>
            <a:endParaRPr lang="en-GB" dirty="0">
              <a:solidFill>
                <a:schemeClr val="tx1"/>
              </a:solidFill>
            </a:endParaRPr>
          </a:p>
        </p:txBody>
      </p:sp>
      <p:sp>
        <p:nvSpPr>
          <p:cNvPr id="4" name="Rectangle 3">
            <a:extLst>
              <a:ext uri="{FF2B5EF4-FFF2-40B4-BE49-F238E27FC236}">
                <a16:creationId xmlns:a16="http://schemas.microsoft.com/office/drawing/2014/main" id="{E2F372D8-4220-47CD-AEFA-04BA2E8C1505}"/>
              </a:ext>
            </a:extLst>
          </p:cNvPr>
          <p:cNvSpPr/>
          <p:nvPr/>
        </p:nvSpPr>
        <p:spPr>
          <a:xfrm>
            <a:off x="390418" y="5702158"/>
            <a:ext cx="2034283" cy="873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C4D567F-9127-4DB3-8393-083A57157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637" y="5947564"/>
            <a:ext cx="1682753" cy="539751"/>
          </a:xfrm>
          <a:prstGeom prst="rect">
            <a:avLst/>
          </a:prstGeom>
        </p:spPr>
      </p:pic>
    </p:spTree>
    <p:extLst>
      <p:ext uri="{BB962C8B-B14F-4D97-AF65-F5344CB8AC3E}">
        <p14:creationId xmlns:p14="http://schemas.microsoft.com/office/powerpoint/2010/main" val="371694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7A03-CE53-47E2-B3BB-3D3EA5ED5FDA}"/>
              </a:ext>
            </a:extLst>
          </p:cNvPr>
          <p:cNvSpPr>
            <a:spLocks noGrp="1"/>
          </p:cNvSpPr>
          <p:nvPr>
            <p:ph type="title"/>
          </p:nvPr>
        </p:nvSpPr>
        <p:spPr/>
        <p:txBody>
          <a:bodyPr/>
          <a:lstStyle/>
          <a:p>
            <a:r>
              <a:rPr lang="en-GB" dirty="0"/>
              <a:t>Areas of Interest: Use Cases</a:t>
            </a:r>
          </a:p>
        </p:txBody>
      </p:sp>
      <p:sp>
        <p:nvSpPr>
          <p:cNvPr id="3" name="Content Placeholder 2">
            <a:extLst>
              <a:ext uri="{FF2B5EF4-FFF2-40B4-BE49-F238E27FC236}">
                <a16:creationId xmlns:a16="http://schemas.microsoft.com/office/drawing/2014/main" id="{E7A368B1-8603-43D0-A266-9FEA66A94C9A}"/>
              </a:ext>
            </a:extLst>
          </p:cNvPr>
          <p:cNvSpPr>
            <a:spLocks noGrp="1"/>
          </p:cNvSpPr>
          <p:nvPr>
            <p:ph idx="1"/>
          </p:nvPr>
        </p:nvSpPr>
        <p:spPr/>
        <p:txBody>
          <a:bodyPr>
            <a:normAutofit fontScale="92500" lnSpcReduction="20000"/>
          </a:bodyPr>
          <a:lstStyle/>
          <a:p>
            <a:pPr marL="457200" indent="-457200">
              <a:buFontTx/>
              <a:buChar char="-"/>
            </a:pPr>
            <a:r>
              <a:rPr lang="en-GB" b="1" dirty="0">
                <a:solidFill>
                  <a:srgbClr val="FF0000"/>
                </a:solidFill>
              </a:rPr>
              <a:t>Projects must be business focused</a:t>
            </a:r>
          </a:p>
          <a:p>
            <a:pPr marL="457200" indent="-457200">
              <a:buFontTx/>
              <a:buChar char="-"/>
            </a:pPr>
            <a:r>
              <a:rPr lang="en-GB" b="1" dirty="0">
                <a:solidFill>
                  <a:schemeClr val="tx1"/>
                </a:solidFill>
              </a:rPr>
              <a:t>Wide ranging application areas </a:t>
            </a:r>
            <a:r>
              <a:rPr lang="en-GB" dirty="0">
                <a:solidFill>
                  <a:schemeClr val="tx1"/>
                </a:solidFill>
              </a:rPr>
              <a:t>to align with wider CELTIC call</a:t>
            </a:r>
          </a:p>
          <a:p>
            <a:pPr lvl="1" indent="0">
              <a:buNone/>
            </a:pPr>
            <a:r>
              <a:rPr lang="en-GB" dirty="0">
                <a:solidFill>
                  <a:schemeClr val="tx1"/>
                </a:solidFill>
              </a:rPr>
              <a:t>Including by not limited to:</a:t>
            </a:r>
          </a:p>
          <a:p>
            <a:pPr marL="1143000" lvl="1" indent="-457200">
              <a:buFontTx/>
              <a:buChar char="-"/>
            </a:pPr>
            <a:r>
              <a:rPr lang="en-GB" dirty="0">
                <a:solidFill>
                  <a:schemeClr val="tx1"/>
                </a:solidFill>
              </a:rPr>
              <a:t>Smart City application of technology</a:t>
            </a:r>
          </a:p>
          <a:p>
            <a:pPr marL="1143000" lvl="1" indent="-457200">
              <a:buFontTx/>
              <a:buChar char="-"/>
            </a:pPr>
            <a:r>
              <a:rPr lang="en-GB" dirty="0" err="1">
                <a:solidFill>
                  <a:schemeClr val="tx1"/>
                </a:solidFill>
              </a:rPr>
              <a:t>eHeath</a:t>
            </a:r>
            <a:r>
              <a:rPr lang="en-GB" dirty="0">
                <a:solidFill>
                  <a:schemeClr val="tx1"/>
                </a:solidFill>
              </a:rPr>
              <a:t> Application</a:t>
            </a:r>
          </a:p>
          <a:p>
            <a:pPr marL="1143000" lvl="1" indent="-457200">
              <a:buFontTx/>
              <a:buChar char="-"/>
            </a:pPr>
            <a:r>
              <a:rPr lang="en-GB" dirty="0">
                <a:solidFill>
                  <a:schemeClr val="tx1"/>
                </a:solidFill>
              </a:rPr>
              <a:t>Industry 4.0 Manufacturing</a:t>
            </a:r>
          </a:p>
          <a:p>
            <a:pPr marL="457200" indent="-457200">
              <a:buFontTx/>
              <a:buChar char="-"/>
            </a:pPr>
            <a:r>
              <a:rPr lang="en-GB" b="1" dirty="0">
                <a:solidFill>
                  <a:schemeClr val="tx1"/>
                </a:solidFill>
              </a:rPr>
              <a:t>Innovations around RAN</a:t>
            </a:r>
          </a:p>
          <a:p>
            <a:pPr marL="1143000" lvl="1" indent="-457200">
              <a:buFontTx/>
              <a:buChar char="-"/>
            </a:pPr>
            <a:r>
              <a:rPr lang="en-GB" dirty="0">
                <a:solidFill>
                  <a:schemeClr val="tx1"/>
                </a:solidFill>
              </a:rPr>
              <a:t>Energy efficiency, beam forming etc</a:t>
            </a:r>
          </a:p>
          <a:p>
            <a:pPr marL="1143000" lvl="1" indent="-457200">
              <a:buFontTx/>
              <a:buChar char="-"/>
            </a:pPr>
            <a:r>
              <a:rPr lang="en-GB" dirty="0">
                <a:solidFill>
                  <a:schemeClr val="tx1"/>
                </a:solidFill>
              </a:rPr>
              <a:t>Sat / non terrestrial applications of mobile connectivity.</a:t>
            </a:r>
          </a:p>
          <a:p>
            <a:pPr marL="457200" indent="-457200">
              <a:buFontTx/>
              <a:buChar char="-"/>
            </a:pPr>
            <a:r>
              <a:rPr lang="en-GB" b="1" dirty="0">
                <a:solidFill>
                  <a:schemeClr val="tx1"/>
                </a:solidFill>
              </a:rPr>
              <a:t>Public and private </a:t>
            </a:r>
            <a:r>
              <a:rPr lang="en-GB" dirty="0">
                <a:solidFill>
                  <a:schemeClr val="tx1"/>
                </a:solidFill>
              </a:rPr>
              <a:t>deployments are valid</a:t>
            </a:r>
          </a:p>
          <a:p>
            <a:pPr marL="1143000" lvl="1" indent="-457200">
              <a:buFontTx/>
              <a:buChar char="-"/>
            </a:pPr>
            <a:r>
              <a:rPr lang="en-GB" dirty="0">
                <a:solidFill>
                  <a:schemeClr val="tx1"/>
                </a:solidFill>
              </a:rPr>
              <a:t>Preference to use open standards beyond ORAN such as OCF </a:t>
            </a:r>
          </a:p>
          <a:p>
            <a:pPr lvl="2" indent="0">
              <a:buNone/>
            </a:pPr>
            <a:endParaRPr lang="en-GB" dirty="0">
              <a:solidFill>
                <a:schemeClr val="tx1"/>
              </a:solidFill>
            </a:endParaRPr>
          </a:p>
        </p:txBody>
      </p:sp>
      <p:sp>
        <p:nvSpPr>
          <p:cNvPr id="4" name="Rectangle 3">
            <a:extLst>
              <a:ext uri="{FF2B5EF4-FFF2-40B4-BE49-F238E27FC236}">
                <a16:creationId xmlns:a16="http://schemas.microsoft.com/office/drawing/2014/main" id="{58D5FECF-C70A-4D1F-A229-2E5305D777B8}"/>
              </a:ext>
            </a:extLst>
          </p:cNvPr>
          <p:cNvSpPr/>
          <p:nvPr/>
        </p:nvSpPr>
        <p:spPr>
          <a:xfrm>
            <a:off x="390418" y="5722706"/>
            <a:ext cx="2034283" cy="873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9B78FA4-4B00-4681-BF94-B73B4CDD1D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637" y="5968112"/>
            <a:ext cx="1682753" cy="539751"/>
          </a:xfrm>
          <a:prstGeom prst="rect">
            <a:avLst/>
          </a:prstGeom>
        </p:spPr>
      </p:pic>
    </p:spTree>
    <p:extLst>
      <p:ext uri="{BB962C8B-B14F-4D97-AF65-F5344CB8AC3E}">
        <p14:creationId xmlns:p14="http://schemas.microsoft.com/office/powerpoint/2010/main" val="13969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E48954-942C-1C4C-818E-BEF11B1D1890}"/>
              </a:ext>
            </a:extLst>
          </p:cNvPr>
          <p:cNvSpPr txBox="1"/>
          <p:nvPr/>
        </p:nvSpPr>
        <p:spPr>
          <a:xfrm>
            <a:off x="1366033" y="2160730"/>
            <a:ext cx="8316591" cy="2308324"/>
          </a:xfrm>
          <a:prstGeom prst="rect">
            <a:avLst/>
          </a:prstGeom>
          <a:noFill/>
        </p:spPr>
        <p:txBody>
          <a:bodyPr wrap="square" rtlCol="0" anchor="t">
            <a:spAutoFit/>
          </a:bodyPr>
          <a:lstStyle/>
          <a:p>
            <a:r>
              <a:rPr lang="en-US" sz="4800" b="1" spc="-150" dirty="0">
                <a:solidFill>
                  <a:srgbClr val="002060"/>
                </a:solidFill>
                <a:latin typeface="Arial" panose="020B0604020202020204" pitchFamily="34" charset="0"/>
                <a:cs typeface="Arial" panose="020B0604020202020204" pitchFamily="34" charset="0"/>
              </a:rPr>
              <a:t>Thank you</a:t>
            </a:r>
          </a:p>
          <a:p>
            <a:r>
              <a:rPr lang="en-US" sz="4800" b="1" u="sng" spc="-150" dirty="0">
                <a:solidFill>
                  <a:srgbClr val="002060"/>
                </a:solidFill>
                <a:latin typeface="Arial" panose="020B0604020202020204" pitchFamily="34" charset="0"/>
                <a:cs typeface="Arial" panose="020B0604020202020204" pitchFamily="34" charset="0"/>
                <a:hlinkClick r:id="rId3"/>
              </a:rPr>
              <a:t>Alex.Watkins@iuk.ukri.org</a:t>
            </a:r>
            <a:endParaRPr lang="en-US" sz="4800" b="1" u="sng" spc="-150" dirty="0">
              <a:solidFill>
                <a:srgbClr val="002060"/>
              </a:solidFill>
              <a:latin typeface="Arial" panose="020B0604020202020204" pitchFamily="34" charset="0"/>
              <a:cs typeface="Arial" panose="020B0604020202020204" pitchFamily="34" charset="0"/>
            </a:endParaRPr>
          </a:p>
          <a:p>
            <a:r>
              <a:rPr lang="en-US" sz="4800" b="1" u="sng" spc="-150" dirty="0" err="1">
                <a:solidFill>
                  <a:srgbClr val="002060"/>
                </a:solidFill>
                <a:latin typeface="Arial" panose="020B0604020202020204" pitchFamily="34" charset="0"/>
                <a:cs typeface="Arial" panose="020B0604020202020204" pitchFamily="34" charset="0"/>
              </a:rPr>
              <a:t>Ben.Morris@iuk.</a:t>
            </a:r>
            <a:r>
              <a:rPr lang="en-US" sz="4800" b="1" u="sng" spc="-150" err="1">
                <a:solidFill>
                  <a:srgbClr val="002060"/>
                </a:solidFill>
                <a:latin typeface="Arial" panose="020B0604020202020204" pitchFamily="34" charset="0"/>
                <a:cs typeface="Arial" panose="020B0604020202020204" pitchFamily="34" charset="0"/>
              </a:rPr>
              <a:t>ukri</a:t>
            </a:r>
            <a:r>
              <a:rPr lang="en-US" sz="4800" b="1" u="sng" spc="-150">
                <a:solidFill>
                  <a:srgbClr val="002060"/>
                </a:solidFill>
                <a:latin typeface="Arial" panose="020B0604020202020204" pitchFamily="34" charset="0"/>
                <a:cs typeface="Arial" panose="020B0604020202020204" pitchFamily="34" charset="0"/>
              </a:rPr>
              <a:t>.org</a:t>
            </a:r>
            <a:endParaRPr lang="en-US" sz="4800" b="1" u="sng" spc="-150" dirty="0">
              <a:solidFill>
                <a:srgbClr val="00206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D21BD8D-9600-F248-84E9-9BA18EB4047B}"/>
              </a:ext>
            </a:extLst>
          </p:cNvPr>
          <p:cNvSpPr/>
          <p:nvPr/>
        </p:nvSpPr>
        <p:spPr>
          <a:xfrm>
            <a:off x="3708654" y="5914335"/>
            <a:ext cx="3322341" cy="646331"/>
          </a:xfrm>
          <a:prstGeom prst="rect">
            <a:avLst/>
          </a:prstGeom>
        </p:spPr>
        <p:txBody>
          <a:bodyPr wrap="square">
            <a:spAutoFit/>
          </a:bodyPr>
          <a:lstStyle/>
          <a:p>
            <a:r>
              <a:rPr lang="en-GB" b="1" dirty="0">
                <a:solidFill>
                  <a:schemeClr val="accent4"/>
                </a:solidFill>
                <a:latin typeface="Arial" panose="020B0604020202020204" pitchFamily="34" charset="0"/>
                <a:cs typeface="Arial" panose="020B0604020202020204" pitchFamily="34" charset="0"/>
              </a:rPr>
              <a:t>LinkedIn: </a:t>
            </a:r>
            <a:r>
              <a:rPr lang="en-GB" dirty="0">
                <a:solidFill>
                  <a:schemeClr val="accent4"/>
                </a:solidFill>
                <a:latin typeface="Arial" panose="020B0604020202020204" pitchFamily="34" charset="0"/>
                <a:cs typeface="Arial" panose="020B0604020202020204" pitchFamily="34" charset="0"/>
              </a:rPr>
              <a:t>UK Research and Innovation</a:t>
            </a:r>
            <a:endParaRPr lang="en-GB" sz="1600" dirty="0">
              <a:solidFill>
                <a:schemeClr val="accent4"/>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1C3C6E9-584A-174A-A523-181336345863}"/>
              </a:ext>
            </a:extLst>
          </p:cNvPr>
          <p:cNvSpPr/>
          <p:nvPr/>
        </p:nvSpPr>
        <p:spPr>
          <a:xfrm>
            <a:off x="776913" y="5914334"/>
            <a:ext cx="2734685" cy="369332"/>
          </a:xfrm>
          <a:prstGeom prst="rect">
            <a:avLst/>
          </a:prstGeom>
        </p:spPr>
        <p:txBody>
          <a:bodyPr wrap="square">
            <a:spAutoFit/>
          </a:bodyPr>
          <a:lstStyle/>
          <a:p>
            <a:r>
              <a:rPr lang="en-GB" sz="1600" b="1" dirty="0">
                <a:solidFill>
                  <a:schemeClr val="accent4"/>
                </a:solidFill>
                <a:latin typeface="Arial" panose="020B0604020202020204" pitchFamily="34" charset="0"/>
                <a:cs typeface="Arial" panose="020B0604020202020204" pitchFamily="34" charset="0"/>
              </a:rPr>
              <a:t>Twitter:@</a:t>
            </a:r>
            <a:r>
              <a:rPr lang="en-GB" dirty="0" err="1">
                <a:solidFill>
                  <a:schemeClr val="accent4"/>
                </a:solidFill>
                <a:latin typeface="Arial" panose="020B0604020202020204" pitchFamily="34" charset="0"/>
                <a:cs typeface="Arial" panose="020B0604020202020204" pitchFamily="34" charset="0"/>
              </a:rPr>
              <a:t>UKRI_News</a:t>
            </a:r>
            <a:endParaRPr lang="en-GB" sz="1600" dirty="0">
              <a:solidFill>
                <a:schemeClr val="accent4"/>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57B1967-7D14-D049-9CB6-6F21A1A622D6}"/>
              </a:ext>
            </a:extLst>
          </p:cNvPr>
          <p:cNvSpPr/>
          <p:nvPr/>
        </p:nvSpPr>
        <p:spPr>
          <a:xfrm>
            <a:off x="7228051" y="5914334"/>
            <a:ext cx="3322340" cy="646331"/>
          </a:xfrm>
          <a:prstGeom prst="rect">
            <a:avLst/>
          </a:prstGeom>
        </p:spPr>
        <p:txBody>
          <a:bodyPr wrap="square">
            <a:spAutoFit/>
          </a:bodyPr>
          <a:lstStyle/>
          <a:p>
            <a:r>
              <a:rPr lang="en-GB" b="1" dirty="0">
                <a:solidFill>
                  <a:schemeClr val="accent4"/>
                </a:solidFill>
                <a:latin typeface="Arial" panose="020B0604020202020204" pitchFamily="34" charset="0"/>
                <a:cs typeface="Arial" panose="020B0604020202020204" pitchFamily="34" charset="0"/>
              </a:rPr>
              <a:t>YouTube: </a:t>
            </a:r>
            <a:r>
              <a:rPr lang="en-GB" dirty="0">
                <a:solidFill>
                  <a:schemeClr val="accent4"/>
                </a:solidFill>
                <a:latin typeface="Arial" panose="020B0604020202020204" pitchFamily="34" charset="0"/>
                <a:cs typeface="Arial" panose="020B0604020202020204" pitchFamily="34" charset="0"/>
              </a:rPr>
              <a:t>UK Research and Innovation</a:t>
            </a:r>
            <a:endParaRPr lang="en-GB" sz="1600" dirty="0">
              <a:solidFill>
                <a:schemeClr val="accent4"/>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DC1756F-3B58-4583-9515-D28689E4AF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637" y="378971"/>
            <a:ext cx="1682753" cy="539751"/>
          </a:xfrm>
          <a:prstGeom prst="rect">
            <a:avLst/>
          </a:prstGeom>
        </p:spPr>
      </p:pic>
    </p:spTree>
    <p:extLst>
      <p:ext uri="{BB962C8B-B14F-4D97-AF65-F5344CB8AC3E}">
        <p14:creationId xmlns:p14="http://schemas.microsoft.com/office/powerpoint/2010/main" val="2953057155"/>
      </p:ext>
    </p:extLst>
  </p:cSld>
  <p:clrMapOvr>
    <a:masterClrMapping/>
  </p:clrMapOvr>
</p:sld>
</file>

<file path=ppt/theme/theme1.xml><?xml version="1.0" encoding="utf-8"?>
<a:theme xmlns:a="http://schemas.openxmlformats.org/drawingml/2006/main" name="Font and logo master">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master_template_BASIC_Nov19" id="{4EEE10BB-D3B1-4AAD-B590-FD7382147270}" vid="{BF8FA948-E0F3-4F10-9DC6-04A5E8AC7CB5}"/>
    </a:ext>
  </a:extLst>
</a:theme>
</file>

<file path=ppt/theme/theme2.xml><?xml version="1.0" encoding="utf-8"?>
<a:theme xmlns:a="http://schemas.openxmlformats.org/drawingml/2006/main" name="Font master without logo">
  <a:themeElements>
    <a:clrScheme name="UKRI theme">
      <a:dk1>
        <a:srgbClr val="000000"/>
      </a:dk1>
      <a:lt1>
        <a:srgbClr val="FFFFFF"/>
      </a:lt1>
      <a:dk2>
        <a:srgbClr val="44546A"/>
      </a:dk2>
      <a:lt2>
        <a:srgbClr val="E7E6E6"/>
      </a:lt2>
      <a:accent1>
        <a:srgbClr val="00A788"/>
      </a:accent1>
      <a:accent2>
        <a:srgbClr val="00BED5"/>
      </a:accent2>
      <a:accent3>
        <a:srgbClr val="1E5DF8"/>
      </a:accent3>
      <a:accent4>
        <a:srgbClr val="2E2C51"/>
      </a:accent4>
      <a:accent5>
        <a:srgbClr val="34D5AE"/>
      </a:accent5>
      <a:accent6>
        <a:srgbClr val="67C04D"/>
      </a:accent6>
      <a:hlink>
        <a:srgbClr val="676767"/>
      </a:hlink>
      <a:folHlink>
        <a:srgbClr val="BE2BB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RI_master_template_BASIC_Nov19" id="{4EEE10BB-D3B1-4AAD-B590-FD7382147270}" vid="{5AFAF9BC-A7FC-4511-8A22-BFAE4DE510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B9F33AF53A4E4AA828DB3290806BE5" ma:contentTypeVersion="2" ma:contentTypeDescription="Create a new document." ma:contentTypeScope="" ma:versionID="b51d3f734c13fb74689af6ee0a599721">
  <xsd:schema xmlns:xsd="http://www.w3.org/2001/XMLSchema" xmlns:xs="http://www.w3.org/2001/XMLSchema" xmlns:p="http://schemas.microsoft.com/office/2006/metadata/properties" xmlns:ns2="4998d7c9-1a76-4231-b5fd-27a1b8bac0c6" xmlns:ns3="b5ab4784-f90f-4bc7-be56-a3966c3f42dc" targetNamespace="http://schemas.microsoft.com/office/2006/metadata/properties" ma:root="true" ma:fieldsID="ae8d1d180579460c6ebc5e32ce64a61e" ns2:_="" ns3:_="">
    <xsd:import namespace="4998d7c9-1a76-4231-b5fd-27a1b8bac0c6"/>
    <xsd:import namespace="b5ab4784-f90f-4bc7-be56-a3966c3f42d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98d7c9-1a76-4231-b5fd-27a1b8bac0c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5ab4784-f90f-4bc7-be56-a3966c3f42d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998d7c9-1a76-4231-b5fd-27a1b8bac0c6">FPHUB-955952051-10</_dlc_DocId>
    <_dlc_DocIdUrl xmlns="4998d7c9-1a76-4231-b5fd-27a1b8bac0c6">
      <Url>https://ukri.sharepoint.com/sites/fp-hub/_layouts/15/DocIdRedir.aspx?ID=FPHUB-955952051-10</Url>
      <Description>FPHUB-955952051-10</Description>
    </_dlc_DocIdUrl>
  </documentManagement>
</p:properties>
</file>

<file path=customXml/itemProps1.xml><?xml version="1.0" encoding="utf-8"?>
<ds:datastoreItem xmlns:ds="http://schemas.openxmlformats.org/officeDocument/2006/customXml" ds:itemID="{1A27ECED-6552-4D8F-94FF-88735E8B2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98d7c9-1a76-4231-b5fd-27a1b8bac0c6"/>
    <ds:schemaRef ds:uri="b5ab4784-f90f-4bc7-be56-a3966c3f42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B2654-3992-43F1-812C-AFCA6FF86043}">
  <ds:schemaRefs>
    <ds:schemaRef ds:uri="http://schemas.microsoft.com/sharepoint/events"/>
  </ds:schemaRefs>
</ds:datastoreItem>
</file>

<file path=customXml/itemProps3.xml><?xml version="1.0" encoding="utf-8"?>
<ds:datastoreItem xmlns:ds="http://schemas.openxmlformats.org/officeDocument/2006/customXml" ds:itemID="{931E60A1-0927-42A1-A130-DF3D1B9F9B72}">
  <ds:schemaRefs>
    <ds:schemaRef ds:uri="http://schemas.microsoft.com/sharepoint/v3/contenttype/forms"/>
  </ds:schemaRefs>
</ds:datastoreItem>
</file>

<file path=customXml/itemProps4.xml><?xml version="1.0" encoding="utf-8"?>
<ds:datastoreItem xmlns:ds="http://schemas.openxmlformats.org/officeDocument/2006/customXml" ds:itemID="{67D2B572-9DB2-484E-87AD-DCA51D1D4404}">
  <ds:schemaRefs>
    <ds:schemaRef ds:uri="http://schemas.microsoft.com/office/2006/metadata/properties"/>
    <ds:schemaRef ds:uri="http://schemas.microsoft.com/office/infopath/2007/PartnerControls"/>
    <ds:schemaRef ds:uri="4998d7c9-1a76-4231-b5fd-27a1b8bac0c6"/>
  </ds:schemaRefs>
</ds:datastoreItem>
</file>

<file path=docProps/app.xml><?xml version="1.0" encoding="utf-8"?>
<Properties xmlns="http://schemas.openxmlformats.org/officeDocument/2006/extended-properties" xmlns:vt="http://schemas.openxmlformats.org/officeDocument/2006/docPropsVTypes">
  <Template>UKRI_master_template_BASIC_Nov19</Template>
  <TotalTime>3381</TotalTime>
  <Words>493</Words>
  <Application>Microsoft Office PowerPoint</Application>
  <PresentationFormat>Widescreen</PresentationFormat>
  <Paragraphs>67</Paragraphs>
  <Slides>7</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GDS Transport</vt:lpstr>
      <vt:lpstr>Wingdings</vt:lpstr>
      <vt:lpstr>Font and logo master</vt:lpstr>
      <vt:lpstr>Font master without logo</vt:lpstr>
      <vt:lpstr>PowerPoint Presentation</vt:lpstr>
      <vt:lpstr>Benefiting everyone through knowledge, talent and ideas</vt:lpstr>
      <vt:lpstr>PowerPoint Presentation</vt:lpstr>
      <vt:lpstr>PowerPoint Presentation</vt:lpstr>
      <vt:lpstr>Areas of Interest: Future Telecoms</vt:lpstr>
      <vt:lpstr>Areas of Interest: Use Cases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Kirkham, Tom (STFC,DL,SC)</cp:lastModifiedBy>
  <cp:revision>6</cp:revision>
  <dcterms:created xsi:type="dcterms:W3CDTF">2022-09-07T08:37:45Z</dcterms:created>
  <dcterms:modified xsi:type="dcterms:W3CDTF">2024-09-15T17:25:12Z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0x0101004DB9F33AF53A4E4AA828DB3290806BE5</vt:lpwstr>
  </property>
  <property fmtid="{D5CDD505-2E9C-101B-9397-08002B2CF9AE}" pid="3" name="_dlc_DocIdItemGuid">
    <vt:lpwstr>1599c96a-e2d4-4387-83cd-7c7e7e51e580</vt:lpwstr>
  </property>
</Properties>
</file>