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01"/>
  </p:notesMasterIdLst>
  <p:sldIdLst>
    <p:sldId id="398" r:id="rId3"/>
    <p:sldId id="399" r:id="rId4"/>
    <p:sldId id="400" r:id="rId5"/>
    <p:sldId id="401" r:id="rId6"/>
    <p:sldId id="402" r:id="rId7"/>
    <p:sldId id="404" r:id="rId8"/>
    <p:sldId id="403" r:id="rId9"/>
    <p:sldId id="256" r:id="rId10"/>
    <p:sldId id="257" r:id="rId11"/>
    <p:sldId id="258" r:id="rId12"/>
    <p:sldId id="259" r:id="rId13"/>
    <p:sldId id="260" r:id="rId14"/>
    <p:sldId id="261" r:id="rId15"/>
    <p:sldId id="262" r:id="rId16"/>
    <p:sldId id="328" r:id="rId17"/>
    <p:sldId id="272" r:id="rId18"/>
    <p:sldId id="315" r:id="rId19"/>
    <p:sldId id="316" r:id="rId20"/>
    <p:sldId id="317" r:id="rId21"/>
    <p:sldId id="318" r:id="rId22"/>
    <p:sldId id="322" r:id="rId23"/>
    <p:sldId id="320" r:id="rId24"/>
    <p:sldId id="329" r:id="rId25"/>
    <p:sldId id="330" r:id="rId26"/>
    <p:sldId id="331" r:id="rId27"/>
    <p:sldId id="332" r:id="rId28"/>
    <p:sldId id="333" r:id="rId29"/>
    <p:sldId id="334" r:id="rId30"/>
    <p:sldId id="319"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24" r:id="rId67"/>
    <p:sldId id="370" r:id="rId68"/>
    <p:sldId id="327" r:id="rId69"/>
    <p:sldId id="371" r:id="rId70"/>
    <p:sldId id="372" r:id="rId71"/>
    <p:sldId id="326" r:id="rId72"/>
    <p:sldId id="323" r:id="rId73"/>
    <p:sldId id="373" r:id="rId74"/>
    <p:sldId id="374" r:id="rId75"/>
    <p:sldId id="375" r:id="rId76"/>
    <p:sldId id="376" r:id="rId77"/>
    <p:sldId id="377" r:id="rId78"/>
    <p:sldId id="378" r:id="rId79"/>
    <p:sldId id="379" r:id="rId80"/>
    <p:sldId id="380" r:id="rId81"/>
    <p:sldId id="381" r:id="rId82"/>
    <p:sldId id="263" r:id="rId83"/>
    <p:sldId id="382" r:id="rId84"/>
    <p:sldId id="383" r:id="rId85"/>
    <p:sldId id="384" r:id="rId86"/>
    <p:sldId id="385" r:id="rId87"/>
    <p:sldId id="386" r:id="rId88"/>
    <p:sldId id="387" r:id="rId89"/>
    <p:sldId id="388" r:id="rId90"/>
    <p:sldId id="389" r:id="rId91"/>
    <p:sldId id="390" r:id="rId92"/>
    <p:sldId id="391" r:id="rId93"/>
    <p:sldId id="392" r:id="rId94"/>
    <p:sldId id="393" r:id="rId95"/>
    <p:sldId id="394" r:id="rId96"/>
    <p:sldId id="395" r:id="rId97"/>
    <p:sldId id="396" r:id="rId98"/>
    <p:sldId id="397" r:id="rId99"/>
    <p:sldId id="405" r:id="rId100"/>
  </p:sldIdLst>
  <p:sldSz cx="24384000" cy="13716000"/>
  <p:notesSz cx="6858000" cy="9144000"/>
  <p:embeddedFontLst>
    <p:embeddedFont>
      <p:font typeface="Aleo" panose="00000500000000000000" pitchFamily="2" charset="0"/>
      <p:regular r:id="rId102"/>
      <p:bold r:id="rId103"/>
      <p:italic r:id="rId104"/>
      <p:boldItalic r:id="rId105"/>
    </p:embeddedFont>
    <p:embeddedFont>
      <p:font typeface="Century Gothic" panose="020B0502020202020204" pitchFamily="34" charset="0"/>
      <p:regular r:id="rId106"/>
      <p:bold r:id="rId107"/>
      <p:italic r:id="rId108"/>
      <p:boldItalic r:id="rId109"/>
    </p:embeddedFont>
    <p:embeddedFont>
      <p:font typeface="Gill Sans" panose="020B0604020202020204" charset="0"/>
      <p:regular r:id="rId110"/>
      <p:bold r:id="rId111"/>
    </p:embeddedFont>
    <p:embeddedFont>
      <p:font typeface="Gill Sans MT" panose="020B0502020104020203" pitchFamily="34" charset="0"/>
      <p:regular r:id="rId112"/>
      <p:bold r:id="rId113"/>
      <p:italic r:id="rId114"/>
      <p:boldItalic r:id="rId115"/>
    </p:embeddedFont>
    <p:embeddedFont>
      <p:font typeface="Roboto" panose="02000000000000000000" pitchFamily="2" charset="0"/>
      <p:regular r:id="rId116"/>
      <p:bold r:id="rId117"/>
      <p:italic r:id="rId118"/>
      <p:boldItalic r:id="rId119"/>
    </p:embeddedFont>
    <p:embeddedFont>
      <p:font typeface="Roboto Medium" panose="02000000000000000000" pitchFamily="2" charset="0"/>
      <p:regular r:id="rId120"/>
      <p:italic r:id="rId1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2" roundtripDataSignature="AMtx7miqhjcmY4E7BguHyqjWYCDSD9f5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90" y="50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6.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1.fntdata"/><Relationship Id="rId16" Type="http://schemas.openxmlformats.org/officeDocument/2006/relationships/slide" Target="slides/slide14.xml"/><Relationship Id="rId107" Type="http://schemas.openxmlformats.org/officeDocument/2006/relationships/font" Target="fonts/font6.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fntdata"/><Relationship Id="rId123"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4.fntdata"/><Relationship Id="rId113" Type="http://schemas.openxmlformats.org/officeDocument/2006/relationships/font" Target="fonts/font12.fntdata"/><Relationship Id="rId118" Type="http://schemas.openxmlformats.org/officeDocument/2006/relationships/font" Target="fonts/font17.fntdata"/><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2.fntdata"/><Relationship Id="rId108" Type="http://schemas.openxmlformats.org/officeDocument/2006/relationships/font" Target="fonts/font7.fntdata"/><Relationship Id="rId116" Type="http://schemas.openxmlformats.org/officeDocument/2006/relationships/font" Target="fonts/font15.fntdata"/><Relationship Id="rId124"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5.fntdata"/><Relationship Id="rId114" Type="http://schemas.openxmlformats.org/officeDocument/2006/relationships/font" Target="fonts/font13.fntdata"/><Relationship Id="rId119" Type="http://schemas.openxmlformats.org/officeDocument/2006/relationships/font" Target="fonts/font1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12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8.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9.fntdata"/><Relationship Id="rId11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rgbClr val="000000"/>
                </a:solidFill>
                <a:latin typeface="Aleo"/>
                <a:ea typeface="Aleo"/>
                <a:cs typeface="Aleo"/>
                <a:sym typeface="Aleo"/>
              </a:defRPr>
            </a:lvl1pPr>
            <a:lvl2pPr marR="0" lvl="1"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2pPr>
            <a:lvl3pPr marR="0" lvl="2"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3pPr>
            <a:lvl4pPr marR="0" lvl="3"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4pPr>
            <a:lvl5pPr marR="0" lvl="4"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5pPr>
            <a:lvl6pPr marR="0" lvl="5"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6pPr>
            <a:lvl7pPr marR="0" lvl="6"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7pPr>
            <a:lvl8pPr marR="0" lvl="7"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8pPr>
            <a:lvl9pPr marR="0" lvl="8"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rgbClr val="000000"/>
                </a:solidFill>
                <a:latin typeface="Aleo"/>
                <a:ea typeface="Aleo"/>
                <a:cs typeface="Aleo"/>
                <a:sym typeface="Aleo"/>
              </a:defRPr>
            </a:lvl1pPr>
            <a:lvl2pPr marR="0" lvl="1"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2pPr>
            <a:lvl3pPr marR="0" lvl="2"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3pPr>
            <a:lvl4pPr marR="0" lvl="3"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4pPr>
            <a:lvl5pPr marR="0" lvl="4"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5pPr>
            <a:lvl6pPr marR="0" lvl="5"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6pPr>
            <a:lvl7pPr marR="0" lvl="6"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7pPr>
            <a:lvl8pPr marR="0" lvl="7"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8pPr>
            <a:lvl9pPr marR="0" lvl="8"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rgbClr val="000000"/>
                </a:solidFill>
                <a:latin typeface="Aleo"/>
                <a:ea typeface="Aleo"/>
                <a:cs typeface="Aleo"/>
                <a:sym typeface="Aleo"/>
              </a:defRPr>
            </a:lvl1pPr>
            <a:lvl2pPr marR="0" lvl="1"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2pPr>
            <a:lvl3pPr marR="0" lvl="2"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3pPr>
            <a:lvl4pPr marR="0" lvl="3"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4pPr>
            <a:lvl5pPr marR="0" lvl="4"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5pPr>
            <a:lvl6pPr marR="0" lvl="5"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6pPr>
            <a:lvl7pPr marR="0" lvl="6"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7pPr>
            <a:lvl8pPr marR="0" lvl="7"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8pPr>
            <a:lvl9pPr marR="0" lvl="8"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rgbClr val="000000"/>
                </a:solidFill>
                <a:latin typeface="Aleo"/>
                <a:ea typeface="Aleo"/>
                <a:cs typeface="Aleo"/>
                <a:sym typeface="Aleo"/>
              </a:rPr>
              <a:t>‹#›</a:t>
            </a:fld>
            <a:endParaRPr sz="1200" b="0" i="0" u="none" strike="noStrike" cap="none">
              <a:solidFill>
                <a:srgbClr val="000000"/>
              </a:solidFill>
              <a:latin typeface="Aleo"/>
              <a:ea typeface="Aleo"/>
              <a:cs typeface="Aleo"/>
              <a:sym typeface="Aleo"/>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E8C199-60EB-4919-9D02-E23353818F46}" type="slidenum">
              <a:rPr lang="en-US" smtClean="0"/>
              <a:pPr/>
              <a:t>3</a:t>
            </a:fld>
            <a:endParaRPr lang="en-US" dirty="0"/>
          </a:p>
        </p:txBody>
      </p:sp>
    </p:spTree>
    <p:extLst>
      <p:ext uri="{BB962C8B-B14F-4D97-AF65-F5344CB8AC3E}">
        <p14:creationId xmlns:p14="http://schemas.microsoft.com/office/powerpoint/2010/main" val="225108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1E8C199-60EB-4919-9D02-E23353818F46}" type="slidenum">
              <a:rPr lang="en-US" smtClean="0"/>
              <a:pPr/>
              <a:t>17</a:t>
            </a:fld>
            <a:endParaRPr lang="en-US" dirty="0"/>
          </a:p>
        </p:txBody>
      </p:sp>
    </p:spTree>
    <p:extLst>
      <p:ext uri="{BB962C8B-B14F-4D97-AF65-F5344CB8AC3E}">
        <p14:creationId xmlns:p14="http://schemas.microsoft.com/office/powerpoint/2010/main" val="3285999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1E8C199-60EB-4919-9D02-E23353818F46}" type="slidenum">
              <a:rPr lang="en-US" smtClean="0"/>
              <a:pPr/>
              <a:t>25</a:t>
            </a:fld>
            <a:endParaRPr lang="en-US" dirty="0"/>
          </a:p>
        </p:txBody>
      </p:sp>
    </p:spTree>
    <p:extLst>
      <p:ext uri="{BB962C8B-B14F-4D97-AF65-F5344CB8AC3E}">
        <p14:creationId xmlns:p14="http://schemas.microsoft.com/office/powerpoint/2010/main" val="3285999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1E8C199-60EB-4919-9D02-E23353818F46}" type="slidenum">
              <a:rPr lang="en-US" smtClean="0"/>
              <a:pPr/>
              <a:t>33</a:t>
            </a:fld>
            <a:endParaRPr lang="en-US" dirty="0"/>
          </a:p>
        </p:txBody>
      </p:sp>
    </p:spTree>
    <p:extLst>
      <p:ext uri="{BB962C8B-B14F-4D97-AF65-F5344CB8AC3E}">
        <p14:creationId xmlns:p14="http://schemas.microsoft.com/office/powerpoint/2010/main" val="3285999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41E8C199-60EB-4919-9D02-E23353818F46}" type="slidenum">
              <a:rPr lang="en-US" smtClean="0"/>
              <a:pPr/>
              <a:t>40</a:t>
            </a:fld>
            <a:endParaRPr lang="en-US" dirty="0"/>
          </a:p>
        </p:txBody>
      </p:sp>
    </p:spTree>
    <p:extLst>
      <p:ext uri="{BB962C8B-B14F-4D97-AF65-F5344CB8AC3E}">
        <p14:creationId xmlns:p14="http://schemas.microsoft.com/office/powerpoint/2010/main" val="2887201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i="1" dirty="0">
                <a:solidFill>
                  <a:srgbClr val="0070C0"/>
                </a:solidFill>
              </a:rPr>
              <a:t>1 slide: </a:t>
            </a:r>
          </a:p>
          <a:p>
            <a:pPr algn="ctr"/>
            <a:r>
              <a:rPr lang="en-GB" sz="1200" i="1" dirty="0">
                <a:solidFill>
                  <a:srgbClr val="0070C0"/>
                </a:solidFill>
              </a:rPr>
              <a:t>What is the main benefit of the idea/proposal?</a:t>
            </a:r>
          </a:p>
          <a:p>
            <a:pPr algn="ctr"/>
            <a:r>
              <a:rPr lang="de-DE" sz="1200" i="1" dirty="0">
                <a:solidFill>
                  <a:srgbClr val="0070C0"/>
                </a:solidFill>
              </a:rPr>
              <a:t>What makes the added value?</a:t>
            </a:r>
            <a:endParaRPr lang="en-GB" sz="1200" i="1" dirty="0">
              <a:solidFill>
                <a:srgbClr val="0070C0"/>
              </a:solidFill>
            </a:endParaRPr>
          </a:p>
          <a:p>
            <a:pPr algn="ctr"/>
            <a:r>
              <a:rPr lang="de-DE" sz="1200" i="1" dirty="0">
                <a:solidFill>
                  <a:srgbClr val="0070C0"/>
                </a:solidFill>
              </a:rPr>
              <a:t>Why should I participate in the project?</a:t>
            </a:r>
            <a:endParaRPr lang="en-GB" sz="1200" i="1" dirty="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41E8C199-60EB-4919-9D02-E23353818F46}" type="slidenum">
              <a:rPr lang="en-US" smtClean="0"/>
              <a:pPr/>
              <a:t>41</a:t>
            </a:fld>
            <a:endParaRPr lang="en-US" dirty="0"/>
          </a:p>
        </p:txBody>
      </p:sp>
    </p:spTree>
    <p:extLst>
      <p:ext uri="{BB962C8B-B14F-4D97-AF65-F5344CB8AC3E}">
        <p14:creationId xmlns:p14="http://schemas.microsoft.com/office/powerpoint/2010/main" val="3285999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i="1" dirty="0">
                <a:solidFill>
                  <a:srgbClr val="0070C0"/>
                </a:solidFill>
              </a:rPr>
              <a:t>1 slide: </a:t>
            </a:r>
          </a:p>
          <a:p>
            <a:pPr algn="ctr"/>
            <a:r>
              <a:rPr lang="en-GB" sz="1200" i="1" dirty="0">
                <a:solidFill>
                  <a:srgbClr val="0070C0"/>
                </a:solidFill>
              </a:rPr>
              <a:t>Very short info about the profile of your organisation</a:t>
            </a:r>
            <a:r>
              <a:rPr lang="en-GB" sz="1200" i="1" dirty="0">
                <a:solidFill>
                  <a:srgbClr val="00B0F0"/>
                </a:solidFill>
              </a:rPr>
              <a:t> </a:t>
            </a:r>
          </a:p>
          <a:p>
            <a:endParaRPr lang="en-US" dirty="0"/>
          </a:p>
        </p:txBody>
      </p:sp>
      <p:sp>
        <p:nvSpPr>
          <p:cNvPr id="4" name="Slide Number Placeholder 3"/>
          <p:cNvSpPr>
            <a:spLocks noGrp="1"/>
          </p:cNvSpPr>
          <p:nvPr>
            <p:ph type="sldNum" sz="quarter" idx="5"/>
          </p:nvPr>
        </p:nvSpPr>
        <p:spPr/>
        <p:txBody>
          <a:bodyPr/>
          <a:lstStyle/>
          <a:p>
            <a:fld id="{41E8C199-60EB-4919-9D02-E23353818F46}" type="slidenum">
              <a:rPr lang="en-US" smtClean="0"/>
              <a:pPr/>
              <a:t>42</a:t>
            </a:fld>
            <a:endParaRPr lang="en-US" dirty="0"/>
          </a:p>
        </p:txBody>
      </p:sp>
    </p:spTree>
    <p:extLst>
      <p:ext uri="{BB962C8B-B14F-4D97-AF65-F5344CB8AC3E}">
        <p14:creationId xmlns:p14="http://schemas.microsoft.com/office/powerpoint/2010/main" val="1726615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i="1" dirty="0">
                <a:solidFill>
                  <a:srgbClr val="0070C0"/>
                </a:solidFill>
              </a:rPr>
              <a:t>1 slide: </a:t>
            </a:r>
          </a:p>
          <a:p>
            <a:pPr algn="ctr"/>
            <a:r>
              <a:rPr lang="en-GB" sz="1200" i="1" dirty="0">
                <a:solidFill>
                  <a:srgbClr val="0070C0"/>
                </a:solidFill>
              </a:rPr>
              <a:t>Short info what the idea/proposal is about </a:t>
            </a:r>
            <a:br>
              <a:rPr lang="en-GB" sz="1200" i="1" dirty="0">
                <a:solidFill>
                  <a:srgbClr val="0070C0"/>
                </a:solidFill>
              </a:rPr>
            </a:br>
            <a:r>
              <a:rPr lang="en-GB" sz="1200" i="1" dirty="0">
                <a:solidFill>
                  <a:srgbClr val="0070C0"/>
                </a:solidFill>
              </a:rPr>
              <a:t>(vision, motivation, content,</a:t>
            </a:r>
          </a:p>
          <a:p>
            <a:pPr algn="ctr"/>
            <a:r>
              <a:rPr lang="de-DE" sz="1200" i="1" dirty="0">
                <a:solidFill>
                  <a:srgbClr val="0070C0"/>
                </a:solidFill>
              </a:rPr>
              <a:t>please include a picture describing your idea)</a:t>
            </a:r>
            <a:endParaRPr lang="en-GB" sz="1200" i="1" dirty="0">
              <a:solidFill>
                <a:srgbClr val="0070C0"/>
              </a:solidFill>
            </a:endParaRPr>
          </a:p>
          <a:p>
            <a:endParaRPr lang="en-US" dirty="0"/>
          </a:p>
        </p:txBody>
      </p:sp>
      <p:sp>
        <p:nvSpPr>
          <p:cNvPr id="4" name="Slide Number Placeholder 3"/>
          <p:cNvSpPr>
            <a:spLocks noGrp="1"/>
          </p:cNvSpPr>
          <p:nvPr>
            <p:ph type="sldNum" sz="quarter" idx="5"/>
          </p:nvPr>
        </p:nvSpPr>
        <p:spPr/>
        <p:txBody>
          <a:bodyPr/>
          <a:lstStyle/>
          <a:p>
            <a:fld id="{41E8C199-60EB-4919-9D02-E23353818F46}" type="slidenum">
              <a:rPr lang="en-US" smtClean="0"/>
              <a:pPr/>
              <a:t>43</a:t>
            </a:fld>
            <a:endParaRPr lang="en-US" dirty="0"/>
          </a:p>
        </p:txBody>
      </p:sp>
    </p:spTree>
    <p:extLst>
      <p:ext uri="{BB962C8B-B14F-4D97-AF65-F5344CB8AC3E}">
        <p14:creationId xmlns:p14="http://schemas.microsoft.com/office/powerpoint/2010/main" val="3521119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i="1" dirty="0">
                <a:solidFill>
                  <a:srgbClr val="0070C0"/>
                </a:solidFill>
              </a:rPr>
              <a:t>1 slide: </a:t>
            </a:r>
          </a:p>
          <a:p>
            <a:pPr algn="ctr"/>
            <a:r>
              <a:rPr lang="en-GB" sz="1200" i="1" dirty="0">
                <a:solidFill>
                  <a:srgbClr val="0070C0"/>
                </a:solidFill>
              </a:rPr>
              <a:t>Short info on expected outcome, impacts, schedule typical project duration 36 month </a:t>
            </a:r>
          </a:p>
          <a:p>
            <a:endParaRPr lang="en-US" dirty="0"/>
          </a:p>
        </p:txBody>
      </p:sp>
      <p:sp>
        <p:nvSpPr>
          <p:cNvPr id="4" name="Slide Number Placeholder 3"/>
          <p:cNvSpPr>
            <a:spLocks noGrp="1"/>
          </p:cNvSpPr>
          <p:nvPr>
            <p:ph type="sldNum" sz="quarter" idx="5"/>
          </p:nvPr>
        </p:nvSpPr>
        <p:spPr/>
        <p:txBody>
          <a:bodyPr/>
          <a:lstStyle/>
          <a:p>
            <a:fld id="{41E8C199-60EB-4919-9D02-E23353818F46}" type="slidenum">
              <a:rPr lang="en-US" smtClean="0"/>
              <a:pPr/>
              <a:t>44</a:t>
            </a:fld>
            <a:endParaRPr lang="en-US" dirty="0"/>
          </a:p>
        </p:txBody>
      </p:sp>
    </p:spTree>
    <p:extLst>
      <p:ext uri="{BB962C8B-B14F-4D97-AF65-F5344CB8AC3E}">
        <p14:creationId xmlns:p14="http://schemas.microsoft.com/office/powerpoint/2010/main" val="3659212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i="1" dirty="0">
                <a:solidFill>
                  <a:srgbClr val="0070C0"/>
                </a:solidFill>
              </a:rPr>
              <a:t>1 slide: </a:t>
            </a:r>
          </a:p>
          <a:p>
            <a:pPr algn="ctr"/>
            <a:r>
              <a:rPr lang="en-GB" sz="1200" i="1" dirty="0">
                <a:solidFill>
                  <a:srgbClr val="0070C0"/>
                </a:solidFill>
              </a:rPr>
              <a:t>Existing consortium, involved countries.</a:t>
            </a:r>
          </a:p>
          <a:p>
            <a:pPr algn="ctr"/>
            <a:r>
              <a:rPr lang="en-GB" sz="1200" i="1" dirty="0">
                <a:solidFill>
                  <a:srgbClr val="0070C0"/>
                </a:solidFill>
              </a:rPr>
              <a:t>Expertise, profiles and types of partners you are looking for.</a:t>
            </a:r>
            <a:br>
              <a:rPr lang="en-GB" sz="1200" i="1" dirty="0">
                <a:solidFill>
                  <a:srgbClr val="0070C0"/>
                </a:solidFill>
              </a:rPr>
            </a:br>
            <a:endParaRPr lang="en-GB" sz="1200" i="1" dirty="0">
              <a:solidFill>
                <a:srgbClr val="0070C0"/>
              </a:solidFill>
            </a:endParaRPr>
          </a:p>
          <a:p>
            <a:endParaRPr lang="en-US" dirty="0"/>
          </a:p>
        </p:txBody>
      </p:sp>
      <p:sp>
        <p:nvSpPr>
          <p:cNvPr id="4" name="Slide Number Placeholder 3"/>
          <p:cNvSpPr>
            <a:spLocks noGrp="1"/>
          </p:cNvSpPr>
          <p:nvPr>
            <p:ph type="sldNum" sz="quarter" idx="5"/>
          </p:nvPr>
        </p:nvSpPr>
        <p:spPr/>
        <p:txBody>
          <a:bodyPr/>
          <a:lstStyle/>
          <a:p>
            <a:fld id="{41E8C199-60EB-4919-9D02-E23353818F46}" type="slidenum">
              <a:rPr lang="en-US" smtClean="0"/>
              <a:pPr/>
              <a:t>45</a:t>
            </a:fld>
            <a:endParaRPr lang="en-US" dirty="0"/>
          </a:p>
        </p:txBody>
      </p:sp>
    </p:spTree>
    <p:extLst>
      <p:ext uri="{BB962C8B-B14F-4D97-AF65-F5344CB8AC3E}">
        <p14:creationId xmlns:p14="http://schemas.microsoft.com/office/powerpoint/2010/main" val="2633460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E8C199-60EB-4919-9D02-E23353818F46}" type="slidenum">
              <a:rPr lang="en-US" smtClean="0"/>
              <a:pPr/>
              <a:t>6</a:t>
            </a:fld>
            <a:endParaRPr lang="en-US" dirty="0"/>
          </a:p>
        </p:txBody>
      </p:sp>
    </p:spTree>
    <p:extLst>
      <p:ext uri="{BB962C8B-B14F-4D97-AF65-F5344CB8AC3E}">
        <p14:creationId xmlns:p14="http://schemas.microsoft.com/office/powerpoint/2010/main" val="3413218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E8C199-60EB-4919-9D02-E23353818F46}" type="slidenum">
              <a:rPr lang="en-US" smtClean="0"/>
              <a:pPr/>
              <a:t>48</a:t>
            </a:fld>
            <a:endParaRPr lang="en-US"/>
          </a:p>
        </p:txBody>
      </p:sp>
    </p:spTree>
    <p:extLst>
      <p:ext uri="{BB962C8B-B14F-4D97-AF65-F5344CB8AC3E}">
        <p14:creationId xmlns:p14="http://schemas.microsoft.com/office/powerpoint/2010/main" val="1193290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1E8C199-60EB-4919-9D02-E23353818F46}" type="slidenum">
              <a:rPr lang="en-US" smtClean="0"/>
              <a:pPr/>
              <a:t>49</a:t>
            </a:fld>
            <a:endParaRPr lang="en-US"/>
          </a:p>
        </p:txBody>
      </p:sp>
    </p:spTree>
    <p:extLst>
      <p:ext uri="{BB962C8B-B14F-4D97-AF65-F5344CB8AC3E}">
        <p14:creationId xmlns:p14="http://schemas.microsoft.com/office/powerpoint/2010/main" val="3285999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Scenario: Red and Blue team</a:t>
            </a:r>
          </a:p>
          <a:p>
            <a:r>
              <a:rPr lang="en-US"/>
              <a:t>Data leakage attack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solidFill>
                  <a:srgbClr val="0070C0"/>
                </a:solidFill>
              </a:rPr>
              <a:t>Auditing: Is it safe to release the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solidFill>
                  <a:srgbClr val="0070C0"/>
                </a:solidFill>
              </a:rPr>
              <a:t>Vertical federated learning: multiple parties with different </a:t>
            </a:r>
            <a:r>
              <a:rPr lang="en-US" sz="1200" i="1">
                <a:solidFill>
                  <a:srgbClr val="0070C0"/>
                </a:solidFill>
              </a:rPr>
              <a:t>features  about the same users/ samples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rgbClr val="0070C0"/>
                </a:solidFill>
              </a:rPr>
              <a:t>Previous projects some reference papers </a:t>
            </a:r>
            <a:endParaRPr lang="en-GB" sz="1200" i="1">
              <a:solidFill>
                <a:srgbClr val="0070C0"/>
              </a:solidFill>
            </a:endParaRPr>
          </a:p>
        </p:txBody>
      </p:sp>
      <p:sp>
        <p:nvSpPr>
          <p:cNvPr id="4" name="Slide Number Placeholder 3"/>
          <p:cNvSpPr>
            <a:spLocks noGrp="1"/>
          </p:cNvSpPr>
          <p:nvPr>
            <p:ph type="sldNum" sz="quarter" idx="5"/>
          </p:nvPr>
        </p:nvSpPr>
        <p:spPr/>
        <p:txBody>
          <a:bodyPr/>
          <a:lstStyle/>
          <a:p>
            <a:fld id="{41E8C199-60EB-4919-9D02-E23353818F46}" type="slidenum">
              <a:rPr lang="en-US" smtClean="0"/>
              <a:pPr/>
              <a:t>52</a:t>
            </a:fld>
            <a:endParaRPr lang="en-US"/>
          </a:p>
        </p:txBody>
      </p:sp>
    </p:spTree>
    <p:extLst>
      <p:ext uri="{BB962C8B-B14F-4D97-AF65-F5344CB8AC3E}">
        <p14:creationId xmlns:p14="http://schemas.microsoft.com/office/powerpoint/2010/main" val="1878014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E8C199-60EB-4919-9D02-E23353818F46}" type="slidenum">
              <a:rPr lang="en-US" smtClean="0"/>
              <a:pPr/>
              <a:t>54</a:t>
            </a:fld>
            <a:endParaRPr lang="en-US"/>
          </a:p>
        </p:txBody>
      </p:sp>
    </p:spTree>
    <p:extLst>
      <p:ext uri="{BB962C8B-B14F-4D97-AF65-F5344CB8AC3E}">
        <p14:creationId xmlns:p14="http://schemas.microsoft.com/office/powerpoint/2010/main" val="74063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1E8C199-60EB-4919-9D02-E23353818F46}" type="slidenum">
              <a:rPr lang="en-US" smtClean="0"/>
              <a:pPr/>
              <a:t>65</a:t>
            </a:fld>
            <a:endParaRPr lang="en-US" dirty="0"/>
          </a:p>
        </p:txBody>
      </p:sp>
    </p:spTree>
    <p:extLst>
      <p:ext uri="{BB962C8B-B14F-4D97-AF65-F5344CB8AC3E}">
        <p14:creationId xmlns:p14="http://schemas.microsoft.com/office/powerpoint/2010/main" val="1723631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1E8C199-60EB-4919-9D02-E23353818F46}" type="slidenum">
              <a:rPr lang="en-US" smtClean="0"/>
              <a:pPr/>
              <a:t>66</a:t>
            </a:fld>
            <a:endParaRPr lang="en-US" dirty="0"/>
          </a:p>
        </p:txBody>
      </p:sp>
    </p:spTree>
    <p:extLst>
      <p:ext uri="{BB962C8B-B14F-4D97-AF65-F5344CB8AC3E}">
        <p14:creationId xmlns:p14="http://schemas.microsoft.com/office/powerpoint/2010/main" val="3879467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1E8C199-60EB-4919-9D02-E23353818F46}" type="slidenum">
              <a:rPr lang="en-US" smtClean="0"/>
              <a:pPr/>
              <a:t>67</a:t>
            </a:fld>
            <a:endParaRPr lang="en-US" dirty="0"/>
          </a:p>
        </p:txBody>
      </p:sp>
    </p:spTree>
    <p:extLst>
      <p:ext uri="{BB962C8B-B14F-4D97-AF65-F5344CB8AC3E}">
        <p14:creationId xmlns:p14="http://schemas.microsoft.com/office/powerpoint/2010/main" val="2413249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laceHolder 1"/>
          <p:cNvSpPr>
            <a:spLocks noGrp="1" noRot="1" noChangeAspect="1"/>
          </p:cNvSpPr>
          <p:nvPr>
            <p:ph type="sldImg"/>
          </p:nvPr>
        </p:nvSpPr>
        <p:spPr>
          <a:xfrm>
            <a:off x="685800" y="1143000"/>
            <a:ext cx="5486400" cy="3086100"/>
          </a:xfrm>
          <a:prstGeom prst="rect">
            <a:avLst/>
          </a:prstGeom>
          <a:ln w="0">
            <a:noFill/>
          </a:ln>
        </p:spPr>
      </p:sp>
      <p:sp>
        <p:nvSpPr>
          <p:cNvPr id="15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Arial"/>
            </a:endParaRPr>
          </a:p>
        </p:txBody>
      </p:sp>
      <p:sp>
        <p:nvSpPr>
          <p:cNvPr id="155" name="PlaceHolder 3"/>
          <p:cNvSpPr>
            <a:spLocks noGrp="1"/>
          </p:cNvSpPr>
          <p:nvPr>
            <p:ph type="sldNum" idx="3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Aleo"/>
                <a:ea typeface="ヒラギノ角ゴ ProN W3"/>
              </a:defRPr>
            </a:lvl1pPr>
          </a:lstStyle>
          <a:p>
            <a:pPr indent="0" algn="r">
              <a:lnSpc>
                <a:spcPct val="100000"/>
              </a:lnSpc>
              <a:buNone/>
            </a:pPr>
            <a:fld id="{2BF39B67-E911-4D3C-8B16-0709CAA4A9A8}" type="slidenum">
              <a:rPr lang="en-US" sz="1200" b="0" strike="noStrike" spc="-1">
                <a:solidFill>
                  <a:srgbClr val="000000"/>
                </a:solidFill>
                <a:latin typeface="Aleo"/>
                <a:ea typeface="ヒラギノ角ゴ ProN W3"/>
              </a:rPr>
              <a:t>75</a:t>
            </a:fld>
            <a:endParaRPr lang="de-DE" sz="12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1E8C199-60EB-4919-9D02-E23353818F46}" type="slidenum">
              <a:rPr lang="en-US" smtClean="0"/>
              <a:pPr/>
              <a:t>84</a:t>
            </a:fld>
            <a:endParaRPr lang="en-US" dirty="0"/>
          </a:p>
        </p:txBody>
      </p:sp>
    </p:spTree>
    <p:extLst>
      <p:ext uri="{BB962C8B-B14F-4D97-AF65-F5344CB8AC3E}">
        <p14:creationId xmlns:p14="http://schemas.microsoft.com/office/powerpoint/2010/main" val="3285999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E8C199-60EB-4919-9D02-E23353818F46}" type="slidenum">
              <a:rPr lang="en-US" smtClean="0"/>
              <a:pPr/>
              <a:t>7</a:t>
            </a:fld>
            <a:endParaRPr lang="en-US" dirty="0"/>
          </a:p>
        </p:txBody>
      </p:sp>
    </p:spTree>
    <p:extLst>
      <p:ext uri="{BB962C8B-B14F-4D97-AF65-F5344CB8AC3E}">
        <p14:creationId xmlns:p14="http://schemas.microsoft.com/office/powerpoint/2010/main" val="3941473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i="1">
                <a:solidFill>
                  <a:srgbClr val="0070C0"/>
                </a:solidFill>
              </a:rPr>
              <a:t>Current technology, such as centralised cloud services and AI on smart phone, often </a:t>
            </a:r>
            <a:r>
              <a:rPr lang="en-GB" sz="1200" b="1" i="1">
                <a:solidFill>
                  <a:srgbClr val="0070C0"/>
                </a:solidFill>
              </a:rPr>
              <a:t>require expensive client hardware or intense data movements </a:t>
            </a:r>
            <a:r>
              <a:rPr lang="en-GB" sz="1200" i="1">
                <a:solidFill>
                  <a:srgbClr val="0070C0"/>
                </a:solidFill>
              </a:rPr>
              <a:t>between clients/servers. </a:t>
            </a:r>
            <a:endParaRPr/>
          </a:p>
        </p:txBody>
      </p:sp>
      <p:sp>
        <p:nvSpPr>
          <p:cNvPr id="165" name="Google Shape;1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143000" lvl="1" indent="-381000" algn="l" rtl="0">
              <a:spcBef>
                <a:spcPts val="0"/>
              </a:spcBef>
              <a:spcAft>
                <a:spcPts val="0"/>
              </a:spcAft>
              <a:buClr>
                <a:schemeClr val="dk1"/>
              </a:buClr>
              <a:buSzPts val="4800"/>
              <a:buFont typeface="Arial"/>
              <a:buNone/>
            </a:pPr>
            <a:endParaRPr sz="4800" i="1">
              <a:solidFill>
                <a:srgbClr val="0070C0"/>
              </a:solidFill>
            </a:endParaRPr>
          </a:p>
          <a:p>
            <a:pPr marL="0" lvl="0" indent="0" algn="l" rtl="0">
              <a:spcBef>
                <a:spcPts val="0"/>
              </a:spcBef>
              <a:spcAft>
                <a:spcPts val="0"/>
              </a:spcAft>
              <a:buNone/>
            </a:pPr>
            <a:endParaRPr sz="4800" i="1">
              <a:solidFill>
                <a:srgbClr val="0070C0"/>
              </a:solidFill>
            </a:endParaRPr>
          </a:p>
          <a:p>
            <a:pPr marL="0" lvl="0" indent="0" algn="l" rtl="0">
              <a:spcBef>
                <a:spcPts val="0"/>
              </a:spcBef>
              <a:spcAft>
                <a:spcPts val="0"/>
              </a:spcAft>
              <a:buNone/>
            </a:pPr>
            <a:r>
              <a:rPr lang="en-GB" sz="4800" i="1">
                <a:solidFill>
                  <a:srgbClr val="0070C0"/>
                </a:solidFill>
              </a:rPr>
              <a:t>1 slide: </a:t>
            </a:r>
            <a:endParaRPr/>
          </a:p>
          <a:p>
            <a:pPr marL="0" lvl="0" indent="0" algn="l" rtl="0">
              <a:spcBef>
                <a:spcPts val="0"/>
              </a:spcBef>
              <a:spcAft>
                <a:spcPts val="0"/>
              </a:spcAft>
              <a:buNone/>
            </a:pPr>
            <a:r>
              <a:rPr lang="en-GB" sz="4800" i="1">
                <a:solidFill>
                  <a:srgbClr val="0070C0"/>
                </a:solidFill>
              </a:rPr>
              <a:t>Short info on expected outcome, impacts, schedule typical project duration 36 month </a:t>
            </a:r>
            <a:endParaRPr/>
          </a:p>
          <a:p>
            <a:pPr marL="0" lvl="0" indent="0" algn="l" rtl="0">
              <a:spcBef>
                <a:spcPts val="0"/>
              </a:spcBef>
              <a:spcAft>
                <a:spcPts val="0"/>
              </a:spcAft>
              <a:buNone/>
            </a:pPr>
            <a:endParaRPr/>
          </a:p>
        </p:txBody>
      </p:sp>
      <p:sp>
        <p:nvSpPr>
          <p:cNvPr id="192" name="Google Shape;19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i="1">
                <a:solidFill>
                  <a:srgbClr val="0070C0"/>
                </a:solidFill>
              </a:rPr>
              <a:t>1 slide: </a:t>
            </a:r>
            <a:endParaRPr/>
          </a:p>
          <a:p>
            <a:pPr marL="0" lvl="0" indent="0" algn="l" rtl="0">
              <a:spcBef>
                <a:spcPts val="0"/>
              </a:spcBef>
              <a:spcAft>
                <a:spcPts val="0"/>
              </a:spcAft>
              <a:buNone/>
            </a:pPr>
            <a:r>
              <a:rPr lang="en-GB" sz="1200" i="1">
                <a:solidFill>
                  <a:srgbClr val="0070C0"/>
                </a:solidFill>
              </a:rPr>
              <a:t>Existing consortium, involved countries.</a:t>
            </a:r>
            <a:endParaRPr/>
          </a:p>
          <a:p>
            <a:pPr marL="0" lvl="0" indent="0" algn="l" rtl="0">
              <a:spcBef>
                <a:spcPts val="0"/>
              </a:spcBef>
              <a:spcAft>
                <a:spcPts val="0"/>
              </a:spcAft>
              <a:buNone/>
            </a:pPr>
            <a:r>
              <a:rPr lang="en-GB" sz="1200" i="1">
                <a:solidFill>
                  <a:srgbClr val="0070C0"/>
                </a:solidFill>
              </a:rPr>
              <a:t>Expertise, profiles and types of partners you are looking for.</a:t>
            </a:r>
            <a:br>
              <a:rPr lang="en-GB" sz="1200" i="1">
                <a:solidFill>
                  <a:srgbClr val="0070C0"/>
                </a:solidFill>
              </a:rPr>
            </a:br>
            <a:endParaRPr sz="1200" i="1">
              <a:solidFill>
                <a:srgbClr val="0070C0"/>
              </a:solidFill>
            </a:endParaRPr>
          </a:p>
          <a:p>
            <a:pPr marL="0" lvl="0" indent="0" algn="l" rtl="0">
              <a:spcBef>
                <a:spcPts val="0"/>
              </a:spcBef>
              <a:spcAft>
                <a:spcPts val="0"/>
              </a:spcAft>
              <a:buNone/>
            </a:pPr>
            <a:endParaRPr/>
          </a:p>
        </p:txBody>
      </p:sp>
      <p:sp>
        <p:nvSpPr>
          <p:cNvPr id="206" name="Google Shape;20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celticnext.eu/"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9"/>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body" idx="1"/>
          </p:nvPr>
        </p:nvSpPr>
        <p:spPr>
          <a:xfrm>
            <a:off x="1219200" y="3200411"/>
            <a:ext cx="21945600" cy="9051926"/>
          </a:xfrm>
          <a:prstGeom prst="rect">
            <a:avLst/>
          </a:prstGeom>
          <a:noFill/>
          <a:ln>
            <a:noFill/>
          </a:ln>
        </p:spPr>
        <p:txBody>
          <a:bodyPr spcFirstLastPara="1" wrap="square" lIns="217675" tIns="108825" rIns="217675" bIns="1088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9"/>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8"/>
          <p:cNvSpPr txBox="1">
            <a:spLocks noGrp="1"/>
          </p:cNvSpPr>
          <p:nvPr>
            <p:ph type="body" idx="1"/>
          </p:nvPr>
        </p:nvSpPr>
        <p:spPr>
          <a:xfrm rot="5400000">
            <a:off x="7666037" y="-3246426"/>
            <a:ext cx="9051926" cy="21945600"/>
          </a:xfrm>
          <a:prstGeom prst="rect">
            <a:avLst/>
          </a:prstGeom>
          <a:noFill/>
          <a:ln>
            <a:noFill/>
          </a:ln>
        </p:spPr>
        <p:txBody>
          <a:bodyPr spcFirstLastPara="1" wrap="square" lIns="217675" tIns="108825" rIns="217675" bIns="1088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8"/>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rot="5400000">
            <a:off x="42754550" y="5486400"/>
            <a:ext cx="23406100" cy="14630400"/>
          </a:xfrm>
          <a:prstGeom prst="rect">
            <a:avLst/>
          </a:prstGeom>
          <a:noFill/>
          <a:ln>
            <a:noFill/>
          </a:ln>
        </p:spPr>
        <p:txBody>
          <a:bodyPr spcFirstLastPara="1" wrap="square" lIns="217675" tIns="108825" rIns="217675" bIns="10882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body" idx="1"/>
          </p:nvPr>
        </p:nvSpPr>
        <p:spPr>
          <a:xfrm rot="5400000">
            <a:off x="13290550" y="-8940800"/>
            <a:ext cx="23406100" cy="43484800"/>
          </a:xfrm>
          <a:prstGeom prst="rect">
            <a:avLst/>
          </a:prstGeom>
          <a:noFill/>
          <a:ln>
            <a:noFill/>
          </a:ln>
        </p:spPr>
        <p:txBody>
          <a:bodyPr spcFirstLastPara="1" wrap="square" lIns="217675" tIns="108825" rIns="217675" bIns="1088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9"/>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75119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219320" y="549360"/>
            <a:ext cx="21945240" cy="2285640"/>
          </a:xfrm>
          <a:prstGeom prst="rect">
            <a:avLst/>
          </a:prstGeom>
          <a:noFill/>
          <a:ln w="0">
            <a:noFill/>
          </a:ln>
        </p:spPr>
        <p:txBody>
          <a:bodyPr lIns="0" tIns="0" rIns="0" bIns="0" anchor="ctr">
            <a:noAutofit/>
          </a:bodyPr>
          <a:lstStyle/>
          <a:p>
            <a:pPr indent="0">
              <a:buNone/>
            </a:pPr>
            <a:endParaRPr lang="en-US" sz="5600" b="0" strike="noStrike" spc="-1">
              <a:solidFill>
                <a:srgbClr val="000000"/>
              </a:solidFill>
              <a:latin typeface="Gill Sans"/>
            </a:endParaRPr>
          </a:p>
        </p:txBody>
      </p:sp>
      <p:sp>
        <p:nvSpPr>
          <p:cNvPr id="51" name="PlaceHolder 2"/>
          <p:cNvSpPr>
            <a:spLocks noGrp="1"/>
          </p:cNvSpPr>
          <p:nvPr>
            <p:ph/>
          </p:nvPr>
        </p:nvSpPr>
        <p:spPr>
          <a:xfrm>
            <a:off x="1219320" y="3200400"/>
            <a:ext cx="21945240" cy="9051480"/>
          </a:xfrm>
          <a:prstGeom prst="rect">
            <a:avLst/>
          </a:prstGeom>
          <a:noFill/>
          <a:ln w="0">
            <a:noFill/>
          </a:ln>
        </p:spPr>
        <p:txBody>
          <a:bodyPr lIns="0" tIns="0" rIns="0" bIns="0" anchor="t">
            <a:normAutofit/>
          </a:bodyPr>
          <a:lstStyle/>
          <a:p>
            <a:pPr indent="0">
              <a:spcBef>
                <a:spcPts val="1417"/>
              </a:spcBef>
              <a:buNone/>
            </a:pPr>
            <a:endParaRPr lang="en-US" sz="7600" b="0" strike="noStrike" spc="-1">
              <a:solidFill>
                <a:schemeClr val="dk1"/>
              </a:solidFill>
              <a:latin typeface="Calibri"/>
            </a:endParaRPr>
          </a:p>
        </p:txBody>
      </p:sp>
      <p:sp>
        <p:nvSpPr>
          <p:cNvPr id="4" name="PlaceHolder 3"/>
          <p:cNvSpPr>
            <a:spLocks noGrp="1"/>
          </p:cNvSpPr>
          <p:nvPr>
            <p:ph type="ftr" idx="13"/>
          </p:nvPr>
        </p:nvSpPr>
        <p:spPr/>
        <p:txBody>
          <a:bodyPr/>
          <a:lstStyle/>
          <a:p>
            <a:r>
              <a:t>Footer</a:t>
            </a:r>
          </a:p>
        </p:txBody>
      </p:sp>
      <p:sp>
        <p:nvSpPr>
          <p:cNvPr id="5" name="PlaceHolder 4"/>
          <p:cNvSpPr>
            <a:spLocks noGrp="1"/>
          </p:cNvSpPr>
          <p:nvPr>
            <p:ph type="sldNum" idx="14"/>
          </p:nvPr>
        </p:nvSpPr>
        <p:spPr/>
        <p:txBody>
          <a:bodyPr/>
          <a:lstStyle/>
          <a:p>
            <a:fld id="{5A9E3F75-90E1-4560-BC8C-980B46E85B23}" type="slidenum">
              <a:t>‹#›</a:t>
            </a:fld>
            <a:endParaRPr/>
          </a:p>
        </p:txBody>
      </p:sp>
      <p:sp>
        <p:nvSpPr>
          <p:cNvPr id="6" name="PlaceHolder 5"/>
          <p:cNvSpPr>
            <a:spLocks noGrp="1"/>
          </p:cNvSpPr>
          <p:nvPr>
            <p:ph type="dt" idx="12"/>
          </p:nvPr>
        </p:nvSpPr>
        <p:spPr/>
        <p:txBody>
          <a:bodyPr/>
          <a:lstStyle/>
          <a:p>
            <a:endParaRPr/>
          </a:p>
        </p:txBody>
      </p:sp>
    </p:spTree>
    <p:extLst>
      <p:ext uri="{BB962C8B-B14F-4D97-AF65-F5344CB8AC3E}">
        <p14:creationId xmlns:p14="http://schemas.microsoft.com/office/powerpoint/2010/main" val="3738228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537BDC5-911B-A5E1-714E-B733D23C64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14" name="Rectangle 13">
            <a:extLst>
              <a:ext uri="{FF2B5EF4-FFF2-40B4-BE49-F238E27FC236}">
                <a16:creationId xmlns:a16="http://schemas.microsoft.com/office/drawing/2014/main" id="{A5EB196E-CC63-3FB9-D87D-119D716E8715}"/>
              </a:ext>
            </a:extLst>
          </p:cNvPr>
          <p:cNvSpPr/>
          <p:nvPr userDrawn="1"/>
        </p:nvSpPr>
        <p:spPr>
          <a:xfrm rot="2820189">
            <a:off x="5780682" y="-10054557"/>
            <a:ext cx="12263836" cy="19126114"/>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0652855-3CA6-C5C3-4F8E-8D54B9D3DCC5}"/>
              </a:ext>
            </a:extLst>
          </p:cNvPr>
          <p:cNvSpPr/>
          <p:nvPr userDrawn="1"/>
        </p:nvSpPr>
        <p:spPr>
          <a:xfrm rot="7950383">
            <a:off x="10325124" y="5452141"/>
            <a:ext cx="12263836" cy="19126114"/>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342F7C71-B1A9-43D9-2D61-893D160CFA07}"/>
              </a:ext>
            </a:extLst>
          </p:cNvPr>
          <p:cNvSpPr/>
          <p:nvPr userDrawn="1"/>
        </p:nvSpPr>
        <p:spPr>
          <a:xfrm>
            <a:off x="-71836" y="0"/>
            <a:ext cx="12263836" cy="13716000"/>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lvl1pPr>
              <a:defRPr>
                <a:solidFill>
                  <a:schemeClr val="bg1"/>
                </a:solidFill>
              </a:defRPr>
            </a:lvl1pPr>
          </a:lstStyle>
          <a:p>
            <a:fld id="{CDD65129-34CC-479A-BD0C-81B95D0026CB}" type="datetime1">
              <a:rPr lang="fr-FR" smtClean="0"/>
              <a:pPr/>
              <a:t>17/09/2024</a:t>
            </a:fld>
            <a:endParaRPr lang="fr-FR"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fr-FR"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499AE8B-0830-4386-ABE1-109AB8F9E83B}" type="slidenum">
              <a:rPr lang="fr-FR" smtClean="0"/>
              <a:pPr/>
              <a:t>‹#›</a:t>
            </a:fld>
            <a:endParaRPr lang="fr-FR" dirty="0"/>
          </a:p>
        </p:txBody>
      </p:sp>
      <p:sp>
        <p:nvSpPr>
          <p:cNvPr id="4" name="Slide Number Placeholder 1">
            <a:extLst>
              <a:ext uri="{FF2B5EF4-FFF2-40B4-BE49-F238E27FC236}">
                <a16:creationId xmlns:a16="http://schemas.microsoft.com/office/drawing/2014/main" id="{2996240F-DAB5-00A1-7DAC-6EADFAB4C5FC}"/>
              </a:ext>
            </a:extLst>
          </p:cNvPr>
          <p:cNvSpPr txBox="1">
            <a:spLocks/>
          </p:cNvSpPr>
          <p:nvPr userDrawn="1"/>
        </p:nvSpPr>
        <p:spPr>
          <a:xfrm>
            <a:off x="20312979" y="12712701"/>
            <a:ext cx="3061854" cy="730250"/>
          </a:xfrm>
          <a:prstGeom prst="rect">
            <a:avLst/>
          </a:prstGeom>
        </p:spPr>
        <p:txBody>
          <a:bodyPr vert="horz" lIns="182880" tIns="91440" rIns="182880" bIns="91440" rtlCol="0" anchor="ctr"/>
          <a:lstStyle>
            <a:defPPr>
              <a:defRPr lang="en-US"/>
            </a:defPPr>
            <a:lvl1pPr marL="0" algn="r"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99AE8B-0830-4386-ABE1-109AB8F9E83B}" type="slidenum">
              <a:rPr lang="fr-FR" sz="2400" smtClean="0">
                <a:solidFill>
                  <a:schemeClr val="bg1"/>
                </a:solidFill>
              </a:rPr>
              <a:pPr/>
              <a:t>‹#›</a:t>
            </a:fld>
            <a:endParaRPr lang="fr-FR" sz="2400" dirty="0">
              <a:solidFill>
                <a:schemeClr val="bg1"/>
              </a:solidFill>
            </a:endParaRPr>
          </a:p>
        </p:txBody>
      </p:sp>
      <p:sp>
        <p:nvSpPr>
          <p:cNvPr id="11" name="TextBox 10">
            <a:extLst>
              <a:ext uri="{FF2B5EF4-FFF2-40B4-BE49-F238E27FC236}">
                <a16:creationId xmlns:a16="http://schemas.microsoft.com/office/drawing/2014/main" id="{C85F256F-EFDD-A61F-12B5-7808E88A75CD}"/>
              </a:ext>
            </a:extLst>
          </p:cNvPr>
          <p:cNvSpPr txBox="1"/>
          <p:nvPr userDrawn="1"/>
        </p:nvSpPr>
        <p:spPr>
          <a:xfrm>
            <a:off x="14524123" y="11792795"/>
            <a:ext cx="4071022" cy="523220"/>
          </a:xfrm>
          <a:prstGeom prst="rect">
            <a:avLst/>
          </a:prstGeom>
          <a:noFill/>
        </p:spPr>
        <p:txBody>
          <a:bodyPr wrap="square">
            <a:spAutoFit/>
          </a:bodyPr>
          <a:lstStyle/>
          <a:p>
            <a:r>
              <a:rPr lang="x-none" sz="2800" dirty="0">
                <a:solidFill>
                  <a:schemeClr val="bg1"/>
                </a:solidFill>
                <a:hlinkClick r:id="rId3">
                  <a:extLst>
                    <a:ext uri="{A12FA001-AC4F-418D-AE19-62706E023703}">
                      <ahyp:hlinkClr xmlns:ahyp="http://schemas.microsoft.com/office/drawing/2018/hyperlinkcolor" val="tx"/>
                    </a:ext>
                  </a:extLst>
                </a:hlinkClick>
              </a:rPr>
              <a:t>www.celticnext.eu</a:t>
            </a:r>
            <a:r>
              <a:rPr lang="x-none" sz="2800" dirty="0">
                <a:solidFill>
                  <a:schemeClr val="bg1"/>
                </a:solidFill>
              </a:rPr>
              <a:t> </a:t>
            </a:r>
          </a:p>
        </p:txBody>
      </p:sp>
      <p:pic>
        <p:nvPicPr>
          <p:cNvPr id="12" name="Picture 11">
            <a:extLst>
              <a:ext uri="{FF2B5EF4-FFF2-40B4-BE49-F238E27FC236}">
                <a16:creationId xmlns:a16="http://schemas.microsoft.com/office/drawing/2014/main" id="{D68D7613-F4AE-549B-ADB1-D8869F38FD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705" t="27966" r="13496" b="-1760"/>
          <a:stretch/>
        </p:blipFill>
        <p:spPr>
          <a:xfrm>
            <a:off x="18595144" y="10506798"/>
            <a:ext cx="1932852" cy="1932852"/>
          </a:xfrm>
          <a:prstGeom prst="rect">
            <a:avLst/>
          </a:prstGeom>
          <a:solidFill>
            <a:schemeClr val="bg1"/>
          </a:solidFill>
        </p:spPr>
      </p:pic>
      <p:sp>
        <p:nvSpPr>
          <p:cNvPr id="13" name="Title 1">
            <a:extLst>
              <a:ext uri="{FF2B5EF4-FFF2-40B4-BE49-F238E27FC236}">
                <a16:creationId xmlns:a16="http://schemas.microsoft.com/office/drawing/2014/main" id="{6F0136D0-4DDD-EC05-4DB9-3FD504B97BCC}"/>
              </a:ext>
            </a:extLst>
          </p:cNvPr>
          <p:cNvSpPr>
            <a:spLocks noGrp="1"/>
          </p:cNvSpPr>
          <p:nvPr>
            <p:ph type="ctrTitle" hasCustomPrompt="1"/>
          </p:nvPr>
        </p:nvSpPr>
        <p:spPr>
          <a:xfrm>
            <a:off x="0" y="2997916"/>
            <a:ext cx="14630400" cy="3298976"/>
          </a:xfrm>
        </p:spPr>
        <p:txBody>
          <a:bodyPr anchor="b">
            <a:normAutofit/>
          </a:bodyPr>
          <a:lstStyle>
            <a:lvl1pPr algn="ctr">
              <a:defRPr sz="11800" spc="-200" baseline="0">
                <a:solidFill>
                  <a:srgbClr val="FFFFFF"/>
                </a:solidFill>
              </a:defRPr>
            </a:lvl1pPr>
          </a:lstStyle>
          <a:p>
            <a:r>
              <a:rPr lang="en-US" dirty="0"/>
              <a:t>Click to edit the Master title style</a:t>
            </a:r>
          </a:p>
        </p:txBody>
      </p:sp>
      <p:sp>
        <p:nvSpPr>
          <p:cNvPr id="15" name="Title 1">
            <a:extLst>
              <a:ext uri="{FF2B5EF4-FFF2-40B4-BE49-F238E27FC236}">
                <a16:creationId xmlns:a16="http://schemas.microsoft.com/office/drawing/2014/main" id="{73F9F2B8-716E-E02F-299E-757BCE8B0C09}"/>
              </a:ext>
            </a:extLst>
          </p:cNvPr>
          <p:cNvSpPr txBox="1">
            <a:spLocks/>
          </p:cNvSpPr>
          <p:nvPr userDrawn="1"/>
        </p:nvSpPr>
        <p:spPr>
          <a:xfrm>
            <a:off x="-71836" y="8082904"/>
            <a:ext cx="14630400" cy="3298976"/>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r>
              <a:rPr lang="en-US" sz="5600" dirty="0"/>
              <a:t>Sub-title text or presenter name</a:t>
            </a:r>
          </a:p>
        </p:txBody>
      </p:sp>
      <p:sp>
        <p:nvSpPr>
          <p:cNvPr id="10" name="Rectangle 9">
            <a:extLst>
              <a:ext uri="{FF2B5EF4-FFF2-40B4-BE49-F238E27FC236}">
                <a16:creationId xmlns:a16="http://schemas.microsoft.com/office/drawing/2014/main" id="{2814A8AA-60F7-EC40-77E7-DD6B2E6CDC58}"/>
              </a:ext>
            </a:extLst>
          </p:cNvPr>
          <p:cNvSpPr/>
          <p:nvPr userDrawn="1"/>
        </p:nvSpPr>
        <p:spPr>
          <a:xfrm>
            <a:off x="-71835" y="6858001"/>
            <a:ext cx="24455834" cy="3298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a:extLst>
              <a:ext uri="{FF2B5EF4-FFF2-40B4-BE49-F238E27FC236}">
                <a16:creationId xmlns:a16="http://schemas.microsoft.com/office/drawing/2014/main" id="{5B0100C9-B6C0-0620-DF15-D70A67FA68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7122" y="7525498"/>
            <a:ext cx="11645480" cy="2322844"/>
          </a:xfrm>
          <a:prstGeom prst="rect">
            <a:avLst/>
          </a:prstGeom>
        </p:spPr>
      </p:pic>
    </p:spTree>
    <p:extLst>
      <p:ext uri="{BB962C8B-B14F-4D97-AF65-F5344CB8AC3E}">
        <p14:creationId xmlns:p14="http://schemas.microsoft.com/office/powerpoint/2010/main" val="1096499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ortada">
  <p:cSld name="Portada">
    <p:spTree>
      <p:nvGrpSpPr>
        <p:cNvPr id="1" name="Shape 86"/>
        <p:cNvGrpSpPr/>
        <p:nvPr/>
      </p:nvGrpSpPr>
      <p:grpSpPr>
        <a:xfrm>
          <a:off x="0" y="0"/>
          <a:ext cx="0" cy="0"/>
          <a:chOff x="0" y="0"/>
          <a:chExt cx="0" cy="0"/>
        </a:xfrm>
      </p:grpSpPr>
      <p:sp>
        <p:nvSpPr>
          <p:cNvPr id="87" name="Google Shape;87;p21"/>
          <p:cNvSpPr txBox="1">
            <a:spLocks noGrp="1"/>
          </p:cNvSpPr>
          <p:nvPr>
            <p:ph type="body" idx="1"/>
          </p:nvPr>
        </p:nvSpPr>
        <p:spPr>
          <a:xfrm>
            <a:off x="1401304" y="1692101"/>
            <a:ext cx="21608328" cy="148336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A8D200"/>
              </a:buClr>
              <a:buSzPts val="10800"/>
              <a:buFont typeface="Arial"/>
              <a:buNone/>
              <a:defRPr sz="10800" b="1" i="0" u="sng" strike="noStrike" cap="none">
                <a:solidFill>
                  <a:srgbClr val="A8D200"/>
                </a:solidFill>
                <a:latin typeface="Arial"/>
                <a:ea typeface="Arial"/>
                <a:cs typeface="Arial"/>
                <a:sym typeface="Arial"/>
              </a:defRPr>
            </a:lvl1pPr>
            <a:lvl2pPr marL="914400" marR="0" lvl="1" indent="-228600" algn="l" rtl="0">
              <a:lnSpc>
                <a:spcPct val="90000"/>
              </a:lnSpc>
              <a:spcBef>
                <a:spcPts val="1000"/>
              </a:spcBef>
              <a:spcAft>
                <a:spcPts val="0"/>
              </a:spcAft>
              <a:buClr>
                <a:srgbClr val="595959"/>
              </a:buClr>
              <a:buSzPts val="5600"/>
              <a:buFont typeface="Arial"/>
              <a:buNone/>
              <a:defRPr sz="5600" b="0" i="0" u="none" strike="noStrike" cap="none">
                <a:solidFill>
                  <a:srgbClr val="595959"/>
                </a:solidFill>
                <a:latin typeface="Arial"/>
                <a:ea typeface="Arial"/>
                <a:cs typeface="Arial"/>
                <a:sym typeface="Arial"/>
              </a:defRPr>
            </a:lvl2pPr>
            <a:lvl3pPr marL="1371600" marR="0" lvl="2" indent="-228600"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8" name="Google Shape;88;p21"/>
          <p:cNvSpPr txBox="1">
            <a:spLocks noGrp="1"/>
          </p:cNvSpPr>
          <p:nvPr>
            <p:ph type="body" idx="2"/>
          </p:nvPr>
        </p:nvSpPr>
        <p:spPr>
          <a:xfrm>
            <a:off x="3576637" y="4738977"/>
            <a:ext cx="19432994" cy="56020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595959"/>
              </a:buClr>
              <a:buSzPts val="7200"/>
              <a:buFont typeface="Arial"/>
              <a:buNone/>
              <a:defRPr sz="7200" b="1" i="0" u="none" strike="noStrike" cap="none">
                <a:solidFill>
                  <a:srgbClr val="595959"/>
                </a:solidFill>
                <a:latin typeface="Arial"/>
                <a:ea typeface="Arial"/>
                <a:cs typeface="Arial"/>
                <a:sym typeface="Arial"/>
              </a:defRPr>
            </a:lvl1pPr>
            <a:lvl2pPr marL="914400" marR="0" lvl="1"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L="1828800" marR="0" lvl="3"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L="2286000" marR="0" lvl="4"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9" name="Google Shape;89;p21"/>
          <p:cNvSpPr txBox="1">
            <a:spLocks noGrp="1"/>
          </p:cNvSpPr>
          <p:nvPr>
            <p:ph type="body" idx="3"/>
          </p:nvPr>
        </p:nvSpPr>
        <p:spPr>
          <a:xfrm>
            <a:off x="16617488" y="12403688"/>
            <a:ext cx="6874280" cy="447788"/>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2000"/>
              </a:spcBef>
              <a:spcAft>
                <a:spcPts val="0"/>
              </a:spcAft>
              <a:buClr>
                <a:srgbClr val="A8D200"/>
              </a:buClr>
              <a:buSzPts val="3000"/>
              <a:buFont typeface="Arial"/>
              <a:buNone/>
              <a:defRPr sz="3000" b="0" i="0" u="none" strike="noStrike" cap="none">
                <a:solidFill>
                  <a:srgbClr val="A8D200"/>
                </a:solidFill>
                <a:latin typeface="Arial"/>
                <a:ea typeface="Arial"/>
                <a:cs typeface="Arial"/>
                <a:sym typeface="Arial"/>
              </a:defRPr>
            </a:lvl1pPr>
            <a:lvl2pPr marL="914400" marR="0" lvl="1" indent="-22860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2pPr>
            <a:lvl3pPr marL="1371600" marR="0" lvl="2" indent="-22860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3pPr>
            <a:lvl4pPr marL="1828800" marR="0" lvl="3" indent="-22860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4pPr>
            <a:lvl5pPr marL="2286000" marR="0" lvl="4" indent="-22860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90" name="Google Shape;90;p21"/>
          <p:cNvSpPr txBox="1">
            <a:spLocks noGrp="1"/>
          </p:cNvSpPr>
          <p:nvPr>
            <p:ph type="body" idx="4"/>
          </p:nvPr>
        </p:nvSpPr>
        <p:spPr>
          <a:xfrm>
            <a:off x="1400178" y="4741998"/>
            <a:ext cx="1675532" cy="924640"/>
          </a:xfrm>
          <a:prstGeom prst="rect">
            <a:avLst/>
          </a:prstGeom>
          <a:solidFill>
            <a:srgbClr val="A8D200"/>
          </a:solidFill>
          <a:ln>
            <a:noFill/>
          </a:ln>
        </p:spPr>
        <p:txBody>
          <a:bodyPr spcFirstLastPara="1" wrap="square" lIns="144000" tIns="72000" rIns="144000" bIns="72000" anchor="t" anchorCtr="0">
            <a:noAutofit/>
          </a:bodyPr>
          <a:lstStyle>
            <a:lvl1pPr marL="457200" marR="0" lvl="0" indent="-228600" algn="ctr" rtl="0">
              <a:lnSpc>
                <a:spcPct val="90000"/>
              </a:lnSpc>
              <a:spcBef>
                <a:spcPts val="2000"/>
              </a:spcBef>
              <a:spcAft>
                <a:spcPts val="0"/>
              </a:spcAft>
              <a:buClr>
                <a:srgbClr val="595959"/>
              </a:buClr>
              <a:buSzPts val="5600"/>
              <a:buFont typeface="Arial"/>
              <a:buNone/>
              <a:defRPr sz="56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mario">
  <p:cSld name="Sumario">
    <p:spTree>
      <p:nvGrpSpPr>
        <p:cNvPr id="1" name="Shape 91"/>
        <p:cNvGrpSpPr/>
        <p:nvPr/>
      </p:nvGrpSpPr>
      <p:grpSpPr>
        <a:xfrm>
          <a:off x="0" y="0"/>
          <a:ext cx="0" cy="0"/>
          <a:chOff x="0" y="0"/>
          <a:chExt cx="0" cy="0"/>
        </a:xfrm>
      </p:grpSpPr>
      <p:sp>
        <p:nvSpPr>
          <p:cNvPr id="92" name="Google Shape;92;p22"/>
          <p:cNvSpPr txBox="1">
            <a:spLocks noGrp="1"/>
          </p:cNvSpPr>
          <p:nvPr>
            <p:ph type="sldNum" idx="12"/>
          </p:nvPr>
        </p:nvSpPr>
        <p:spPr>
          <a:xfrm>
            <a:off x="23303950" y="12780835"/>
            <a:ext cx="504000" cy="412158"/>
          </a:xfrm>
          <a:prstGeom prst="rect">
            <a:avLst/>
          </a:prstGeom>
          <a:noFill/>
          <a:ln>
            <a:noFill/>
          </a:ln>
        </p:spPr>
        <p:txBody>
          <a:bodyPr spcFirstLastPara="1" wrap="square" lIns="182875" tIns="91425" rIns="182875" bIns="91425" anchor="t" anchorCtr="0">
            <a:noAutofit/>
          </a:bodyPr>
          <a:lstStyle>
            <a:lvl1pPr marL="0" marR="0" lvl="0" indent="0" algn="l" rtl="0">
              <a:spcBef>
                <a:spcPts val="0"/>
              </a:spcBef>
              <a:spcAft>
                <a:spcPts val="0"/>
              </a:spcAft>
              <a:buNone/>
              <a:defRPr sz="3600">
                <a:solidFill>
                  <a:srgbClr val="000000"/>
                </a:solidFill>
                <a:latin typeface="Calibri"/>
                <a:ea typeface="Calibri"/>
                <a:cs typeface="Calibri"/>
                <a:sym typeface="Calibri"/>
              </a:defRPr>
            </a:lvl1pPr>
            <a:lvl2pPr marL="0" marR="0" lvl="1" indent="0" algn="l" rtl="0">
              <a:spcBef>
                <a:spcPts val="0"/>
              </a:spcBef>
              <a:spcAft>
                <a:spcPts val="0"/>
              </a:spcAft>
              <a:buNone/>
              <a:defRPr sz="3600">
                <a:solidFill>
                  <a:srgbClr val="000000"/>
                </a:solidFill>
                <a:latin typeface="Calibri"/>
                <a:ea typeface="Calibri"/>
                <a:cs typeface="Calibri"/>
                <a:sym typeface="Calibri"/>
              </a:defRPr>
            </a:lvl2pPr>
            <a:lvl3pPr marL="0" marR="0" lvl="2" indent="0" algn="l" rtl="0">
              <a:spcBef>
                <a:spcPts val="0"/>
              </a:spcBef>
              <a:spcAft>
                <a:spcPts val="0"/>
              </a:spcAft>
              <a:buNone/>
              <a:defRPr sz="3600">
                <a:solidFill>
                  <a:srgbClr val="000000"/>
                </a:solidFill>
                <a:latin typeface="Calibri"/>
                <a:ea typeface="Calibri"/>
                <a:cs typeface="Calibri"/>
                <a:sym typeface="Calibri"/>
              </a:defRPr>
            </a:lvl3pPr>
            <a:lvl4pPr marL="0" marR="0" lvl="3" indent="0" algn="l" rtl="0">
              <a:spcBef>
                <a:spcPts val="0"/>
              </a:spcBef>
              <a:spcAft>
                <a:spcPts val="0"/>
              </a:spcAft>
              <a:buNone/>
              <a:defRPr sz="3600">
                <a:solidFill>
                  <a:srgbClr val="000000"/>
                </a:solidFill>
                <a:latin typeface="Calibri"/>
                <a:ea typeface="Calibri"/>
                <a:cs typeface="Calibri"/>
                <a:sym typeface="Calibri"/>
              </a:defRPr>
            </a:lvl4pPr>
            <a:lvl5pPr marL="0" marR="0" lvl="4" indent="0" algn="l" rtl="0">
              <a:spcBef>
                <a:spcPts val="0"/>
              </a:spcBef>
              <a:spcAft>
                <a:spcPts val="0"/>
              </a:spcAft>
              <a:buNone/>
              <a:defRPr sz="3600">
                <a:solidFill>
                  <a:srgbClr val="000000"/>
                </a:solidFill>
                <a:latin typeface="Calibri"/>
                <a:ea typeface="Calibri"/>
                <a:cs typeface="Calibri"/>
                <a:sym typeface="Calibri"/>
              </a:defRPr>
            </a:lvl5pPr>
            <a:lvl6pPr marL="0" marR="0" lvl="5" indent="0" algn="l" rtl="0">
              <a:spcBef>
                <a:spcPts val="0"/>
              </a:spcBef>
              <a:spcAft>
                <a:spcPts val="0"/>
              </a:spcAft>
              <a:buNone/>
              <a:defRPr sz="3600">
                <a:solidFill>
                  <a:srgbClr val="000000"/>
                </a:solidFill>
                <a:latin typeface="Calibri"/>
                <a:ea typeface="Calibri"/>
                <a:cs typeface="Calibri"/>
                <a:sym typeface="Calibri"/>
              </a:defRPr>
            </a:lvl6pPr>
            <a:lvl7pPr marL="0" marR="0" lvl="6" indent="0" algn="l" rtl="0">
              <a:spcBef>
                <a:spcPts val="0"/>
              </a:spcBef>
              <a:spcAft>
                <a:spcPts val="0"/>
              </a:spcAft>
              <a:buNone/>
              <a:defRPr sz="3600">
                <a:solidFill>
                  <a:srgbClr val="000000"/>
                </a:solidFill>
                <a:latin typeface="Calibri"/>
                <a:ea typeface="Calibri"/>
                <a:cs typeface="Calibri"/>
                <a:sym typeface="Calibri"/>
              </a:defRPr>
            </a:lvl7pPr>
            <a:lvl8pPr marL="0" marR="0" lvl="7" indent="0" algn="l" rtl="0">
              <a:spcBef>
                <a:spcPts val="0"/>
              </a:spcBef>
              <a:spcAft>
                <a:spcPts val="0"/>
              </a:spcAft>
              <a:buNone/>
              <a:defRPr sz="3600">
                <a:solidFill>
                  <a:srgbClr val="000000"/>
                </a:solidFill>
                <a:latin typeface="Calibri"/>
                <a:ea typeface="Calibri"/>
                <a:cs typeface="Calibri"/>
                <a:sym typeface="Calibri"/>
              </a:defRPr>
            </a:lvl8pPr>
            <a:lvl9pPr marL="0" marR="0" lvl="8" indent="0" algn="l" rtl="0">
              <a:spcBef>
                <a:spcPts val="0"/>
              </a:spcBef>
              <a:spcAft>
                <a:spcPts val="0"/>
              </a:spcAft>
              <a:buNone/>
              <a:defRPr sz="36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93" name="Google Shape;93;p22"/>
          <p:cNvSpPr txBox="1">
            <a:spLocks noGrp="1"/>
          </p:cNvSpPr>
          <p:nvPr>
            <p:ph type="body" idx="1"/>
          </p:nvPr>
        </p:nvSpPr>
        <p:spPr>
          <a:xfrm>
            <a:off x="1400177" y="5171104"/>
            <a:ext cx="3197462" cy="59802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A8D200"/>
              </a:buClr>
              <a:buSzPts val="3600"/>
              <a:buFont typeface="Arial"/>
              <a:buNone/>
              <a:defRPr sz="3600" b="1" i="0" u="none" strike="noStrike" cap="none">
                <a:solidFill>
                  <a:srgbClr val="A8D200"/>
                </a:solidFill>
                <a:latin typeface="Calibri"/>
                <a:ea typeface="Calibri"/>
                <a:cs typeface="Calibri"/>
                <a:sym typeface="Calibri"/>
              </a:defRPr>
            </a:lvl1pPr>
            <a:lvl2pPr marL="914400" marR="0" lvl="1"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2pPr>
            <a:lvl3pPr marL="1371600" marR="0" lvl="2"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3pPr>
            <a:lvl4pPr marL="1828800" marR="0" lvl="3"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4pPr>
            <a:lvl5pPr marL="2286000" marR="0" lvl="4"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94" name="Google Shape;94;p22"/>
          <p:cNvSpPr txBox="1">
            <a:spLocks noGrp="1"/>
          </p:cNvSpPr>
          <p:nvPr>
            <p:ph type="body" idx="2"/>
          </p:nvPr>
        </p:nvSpPr>
        <p:spPr>
          <a:xfrm>
            <a:off x="1400177" y="6196750"/>
            <a:ext cx="3693118" cy="54660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2pPr>
            <a:lvl3pPr marL="1371600" marR="0" lvl="2"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3pPr>
            <a:lvl4pPr marL="1828800" marR="0" lvl="3"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4pPr>
            <a:lvl5pPr marL="2286000" marR="0" lvl="4"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95" name="Google Shape;95;p22"/>
          <p:cNvSpPr txBox="1">
            <a:spLocks noGrp="1"/>
          </p:cNvSpPr>
          <p:nvPr>
            <p:ph type="body" idx="3"/>
          </p:nvPr>
        </p:nvSpPr>
        <p:spPr>
          <a:xfrm>
            <a:off x="7296775" y="5171104"/>
            <a:ext cx="3197462" cy="59802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A8D200"/>
              </a:buClr>
              <a:buSzPts val="3600"/>
              <a:buFont typeface="Arial"/>
              <a:buNone/>
              <a:defRPr sz="3600" b="1" i="0" u="none" strike="noStrike" cap="none">
                <a:solidFill>
                  <a:srgbClr val="A8D200"/>
                </a:solidFill>
                <a:latin typeface="Calibri"/>
                <a:ea typeface="Calibri"/>
                <a:cs typeface="Calibri"/>
                <a:sym typeface="Calibri"/>
              </a:defRPr>
            </a:lvl1pPr>
            <a:lvl2pPr marL="914400" marR="0" lvl="1"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2pPr>
            <a:lvl3pPr marL="1371600" marR="0" lvl="2"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3pPr>
            <a:lvl4pPr marL="1828800" marR="0" lvl="3"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4pPr>
            <a:lvl5pPr marL="2286000" marR="0" lvl="4"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96" name="Google Shape;96;p22"/>
          <p:cNvSpPr txBox="1">
            <a:spLocks noGrp="1"/>
          </p:cNvSpPr>
          <p:nvPr>
            <p:ph type="body" idx="4"/>
          </p:nvPr>
        </p:nvSpPr>
        <p:spPr>
          <a:xfrm>
            <a:off x="7296775" y="6196750"/>
            <a:ext cx="3693118" cy="54660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2pPr>
            <a:lvl3pPr marL="1371600" marR="0" lvl="2"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3pPr>
            <a:lvl4pPr marL="1828800" marR="0" lvl="3"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4pPr>
            <a:lvl5pPr marL="2286000" marR="0" lvl="4"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97" name="Google Shape;97;p22"/>
          <p:cNvSpPr txBox="1">
            <a:spLocks noGrp="1"/>
          </p:cNvSpPr>
          <p:nvPr>
            <p:ph type="body" idx="5"/>
          </p:nvPr>
        </p:nvSpPr>
        <p:spPr>
          <a:xfrm>
            <a:off x="13073731" y="5171104"/>
            <a:ext cx="3197462" cy="59802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A8D200"/>
              </a:buClr>
              <a:buSzPts val="3600"/>
              <a:buFont typeface="Arial"/>
              <a:buNone/>
              <a:defRPr sz="3600" b="1" i="0" u="none" strike="noStrike" cap="none">
                <a:solidFill>
                  <a:srgbClr val="A8D200"/>
                </a:solidFill>
                <a:latin typeface="Calibri"/>
                <a:ea typeface="Calibri"/>
                <a:cs typeface="Calibri"/>
                <a:sym typeface="Calibri"/>
              </a:defRPr>
            </a:lvl1pPr>
            <a:lvl2pPr marL="914400" marR="0" lvl="1"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2pPr>
            <a:lvl3pPr marL="1371600" marR="0" lvl="2"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3pPr>
            <a:lvl4pPr marL="1828800" marR="0" lvl="3"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4pPr>
            <a:lvl5pPr marL="2286000" marR="0" lvl="4"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98" name="Google Shape;98;p22"/>
          <p:cNvSpPr txBox="1">
            <a:spLocks noGrp="1"/>
          </p:cNvSpPr>
          <p:nvPr>
            <p:ph type="body" idx="6"/>
          </p:nvPr>
        </p:nvSpPr>
        <p:spPr>
          <a:xfrm>
            <a:off x="13073731" y="6196750"/>
            <a:ext cx="3693118" cy="54660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2pPr>
            <a:lvl3pPr marL="1371600" marR="0" lvl="2"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3pPr>
            <a:lvl4pPr marL="1828800" marR="0" lvl="3"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4pPr>
            <a:lvl5pPr marL="2286000" marR="0" lvl="4"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99" name="Google Shape;99;p22"/>
          <p:cNvSpPr txBox="1">
            <a:spLocks noGrp="1"/>
          </p:cNvSpPr>
          <p:nvPr>
            <p:ph type="body" idx="7"/>
          </p:nvPr>
        </p:nvSpPr>
        <p:spPr>
          <a:xfrm>
            <a:off x="18816505" y="5171104"/>
            <a:ext cx="3197462" cy="59802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A8D200"/>
              </a:buClr>
              <a:buSzPts val="3600"/>
              <a:buFont typeface="Arial"/>
              <a:buNone/>
              <a:defRPr sz="3600" b="1" i="0" u="none" strike="noStrike" cap="none">
                <a:solidFill>
                  <a:srgbClr val="A8D200"/>
                </a:solidFill>
                <a:latin typeface="Calibri"/>
                <a:ea typeface="Calibri"/>
                <a:cs typeface="Calibri"/>
                <a:sym typeface="Calibri"/>
              </a:defRPr>
            </a:lvl1pPr>
            <a:lvl2pPr marL="914400" marR="0" lvl="1"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2pPr>
            <a:lvl3pPr marL="1371600" marR="0" lvl="2"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3pPr>
            <a:lvl4pPr marL="1828800" marR="0" lvl="3"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4pPr>
            <a:lvl5pPr marL="2286000" marR="0" lvl="4" indent="-228600" algn="l" rtl="0">
              <a:lnSpc>
                <a:spcPct val="90000"/>
              </a:lnSpc>
              <a:spcBef>
                <a:spcPts val="1000"/>
              </a:spcBef>
              <a:spcAft>
                <a:spcPts val="0"/>
              </a:spcAft>
              <a:buClr>
                <a:srgbClr val="B6D900"/>
              </a:buClr>
              <a:buSzPts val="3600"/>
              <a:buFont typeface="Arial"/>
              <a:buNone/>
              <a:defRPr sz="3600" b="1" i="0" u="none" strike="noStrike" cap="none">
                <a:solidFill>
                  <a:srgbClr val="B6D900"/>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00" name="Google Shape;100;p22"/>
          <p:cNvSpPr txBox="1">
            <a:spLocks noGrp="1"/>
          </p:cNvSpPr>
          <p:nvPr>
            <p:ph type="body" idx="8"/>
          </p:nvPr>
        </p:nvSpPr>
        <p:spPr>
          <a:xfrm>
            <a:off x="18816505" y="6196750"/>
            <a:ext cx="3693118" cy="54660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2pPr>
            <a:lvl3pPr marL="1371600" marR="0" lvl="2"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3pPr>
            <a:lvl4pPr marL="1828800" marR="0" lvl="3"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4pPr>
            <a:lvl5pPr marL="2286000" marR="0" lvl="4"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01" name="Google Shape;101;p22"/>
          <p:cNvSpPr txBox="1">
            <a:spLocks noGrp="1"/>
          </p:cNvSpPr>
          <p:nvPr>
            <p:ph type="body" idx="9"/>
          </p:nvPr>
        </p:nvSpPr>
        <p:spPr>
          <a:xfrm>
            <a:off x="1401304" y="1692101"/>
            <a:ext cx="21608328" cy="148336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595959"/>
              </a:buClr>
              <a:buSzPts val="9600"/>
              <a:buFont typeface="Arial"/>
              <a:buNone/>
              <a:defRPr sz="9600" b="1" i="0" u="none" strike="noStrike" cap="none">
                <a:solidFill>
                  <a:srgbClr val="595959"/>
                </a:solidFill>
                <a:latin typeface="Arial"/>
                <a:ea typeface="Arial"/>
                <a:cs typeface="Arial"/>
                <a:sym typeface="Arial"/>
              </a:defRPr>
            </a:lvl1pPr>
            <a:lvl2pPr marL="914400" marR="0" lvl="1" indent="-228600" algn="l" rtl="0">
              <a:lnSpc>
                <a:spcPct val="90000"/>
              </a:lnSpc>
              <a:spcBef>
                <a:spcPts val="1000"/>
              </a:spcBef>
              <a:spcAft>
                <a:spcPts val="0"/>
              </a:spcAft>
              <a:buClr>
                <a:srgbClr val="595959"/>
              </a:buClr>
              <a:buSzPts val="5600"/>
              <a:buFont typeface="Arial"/>
              <a:buNone/>
              <a:defRPr sz="5600" b="0" i="0" u="none" strike="noStrike" cap="none">
                <a:solidFill>
                  <a:srgbClr val="595959"/>
                </a:solidFill>
                <a:latin typeface="Arial"/>
                <a:ea typeface="Arial"/>
                <a:cs typeface="Arial"/>
                <a:sym typeface="Arial"/>
              </a:defRPr>
            </a:lvl2pPr>
            <a:lvl3pPr marL="1371600" marR="0" lvl="2" indent="-228600"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0" y="0"/>
            <a:ext cx="3000000" cy="3000000"/>
          </a:xfrm>
          <a:prstGeom prst="rect">
            <a:avLst/>
          </a:prstGeom>
          <a:noFill/>
          <a:ln>
            <a:noFill/>
          </a:ln>
        </p:spPr>
        <p:txBody>
          <a:bodyPr spcFirstLastPara="1" wrap="square" lIns="182875" tIns="91425" rIns="182875" bIns="91425"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p23"/>
          <p:cNvSpPr txBox="1">
            <a:spLocks noGrp="1"/>
          </p:cNvSpPr>
          <p:nvPr>
            <p:ph type="body" idx="1"/>
          </p:nvPr>
        </p:nvSpPr>
        <p:spPr>
          <a:xfrm>
            <a:off x="0" y="0"/>
            <a:ext cx="3000000" cy="3000000"/>
          </a:xfrm>
          <a:prstGeom prst="rect">
            <a:avLst/>
          </a:prstGeom>
          <a:noFill/>
          <a:ln>
            <a:noFill/>
          </a:ln>
        </p:spPr>
        <p:txBody>
          <a:bodyPr spcFirstLastPara="1" wrap="square" lIns="182875" tIns="91425" rIns="182875" bIns="91425"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05" name="Google Shape;105;p23"/>
          <p:cNvSpPr txBox="1">
            <a:spLocks noGrp="1"/>
          </p:cNvSpPr>
          <p:nvPr>
            <p:ph type="sldNum" idx="12"/>
          </p:nvPr>
        </p:nvSpPr>
        <p:spPr>
          <a:xfrm>
            <a:off x="23170486" y="12635504"/>
            <a:ext cx="753412" cy="738664"/>
          </a:xfrm>
          <a:prstGeom prst="rect">
            <a:avLst/>
          </a:prstGeom>
          <a:noFill/>
          <a:ln>
            <a:noFill/>
          </a:ln>
        </p:spPr>
        <p:txBody>
          <a:bodyPr spcFirstLastPara="1" wrap="square" lIns="0" tIns="0" rIns="0" bIns="0" anchor="ctr" anchorCtr="0">
            <a:spAutoFit/>
          </a:bodyPr>
          <a:lstStyle>
            <a:lvl1pPr marL="0" marR="0" lvl="0" indent="0" algn="r" rtl="0">
              <a:spcBef>
                <a:spcPts val="0"/>
              </a:spcBef>
              <a:spcAft>
                <a:spcPts val="0"/>
              </a:spcAft>
              <a:buNone/>
              <a:defRPr sz="4800" b="1" i="0">
                <a:solidFill>
                  <a:srgbClr val="C1C1C1"/>
                </a:solidFill>
                <a:latin typeface="Arial"/>
                <a:ea typeface="Arial"/>
                <a:cs typeface="Arial"/>
                <a:sym typeface="Arial"/>
              </a:defRPr>
            </a:lvl1pPr>
            <a:lvl2pPr marL="0" marR="0" lvl="1" indent="0" algn="r" rtl="0">
              <a:spcBef>
                <a:spcPts val="0"/>
              </a:spcBef>
              <a:spcAft>
                <a:spcPts val="0"/>
              </a:spcAft>
              <a:buNone/>
              <a:defRPr sz="4800" b="1" i="0">
                <a:solidFill>
                  <a:srgbClr val="C1C1C1"/>
                </a:solidFill>
                <a:latin typeface="Arial"/>
                <a:ea typeface="Arial"/>
                <a:cs typeface="Arial"/>
                <a:sym typeface="Arial"/>
              </a:defRPr>
            </a:lvl2pPr>
            <a:lvl3pPr marL="0" marR="0" lvl="2" indent="0" algn="r" rtl="0">
              <a:spcBef>
                <a:spcPts val="0"/>
              </a:spcBef>
              <a:spcAft>
                <a:spcPts val="0"/>
              </a:spcAft>
              <a:buNone/>
              <a:defRPr sz="4800" b="1" i="0">
                <a:solidFill>
                  <a:srgbClr val="C1C1C1"/>
                </a:solidFill>
                <a:latin typeface="Arial"/>
                <a:ea typeface="Arial"/>
                <a:cs typeface="Arial"/>
                <a:sym typeface="Arial"/>
              </a:defRPr>
            </a:lvl3pPr>
            <a:lvl4pPr marL="0" marR="0" lvl="3" indent="0" algn="r" rtl="0">
              <a:spcBef>
                <a:spcPts val="0"/>
              </a:spcBef>
              <a:spcAft>
                <a:spcPts val="0"/>
              </a:spcAft>
              <a:buNone/>
              <a:defRPr sz="4800" b="1" i="0">
                <a:solidFill>
                  <a:srgbClr val="C1C1C1"/>
                </a:solidFill>
                <a:latin typeface="Arial"/>
                <a:ea typeface="Arial"/>
                <a:cs typeface="Arial"/>
                <a:sym typeface="Arial"/>
              </a:defRPr>
            </a:lvl4pPr>
            <a:lvl5pPr marL="0" marR="0" lvl="4" indent="0" algn="r" rtl="0">
              <a:spcBef>
                <a:spcPts val="0"/>
              </a:spcBef>
              <a:spcAft>
                <a:spcPts val="0"/>
              </a:spcAft>
              <a:buNone/>
              <a:defRPr sz="4800" b="1" i="0">
                <a:solidFill>
                  <a:srgbClr val="C1C1C1"/>
                </a:solidFill>
                <a:latin typeface="Arial"/>
                <a:ea typeface="Arial"/>
                <a:cs typeface="Arial"/>
                <a:sym typeface="Arial"/>
              </a:defRPr>
            </a:lvl5pPr>
            <a:lvl6pPr marL="0" marR="0" lvl="5" indent="0" algn="r" rtl="0">
              <a:spcBef>
                <a:spcPts val="0"/>
              </a:spcBef>
              <a:spcAft>
                <a:spcPts val="0"/>
              </a:spcAft>
              <a:buNone/>
              <a:defRPr sz="4800" b="1" i="0">
                <a:solidFill>
                  <a:srgbClr val="C1C1C1"/>
                </a:solidFill>
                <a:latin typeface="Arial"/>
                <a:ea typeface="Arial"/>
                <a:cs typeface="Arial"/>
                <a:sym typeface="Arial"/>
              </a:defRPr>
            </a:lvl6pPr>
            <a:lvl7pPr marL="0" marR="0" lvl="6" indent="0" algn="r" rtl="0">
              <a:spcBef>
                <a:spcPts val="0"/>
              </a:spcBef>
              <a:spcAft>
                <a:spcPts val="0"/>
              </a:spcAft>
              <a:buNone/>
              <a:defRPr sz="4800" b="1" i="0">
                <a:solidFill>
                  <a:srgbClr val="C1C1C1"/>
                </a:solidFill>
                <a:latin typeface="Arial"/>
                <a:ea typeface="Arial"/>
                <a:cs typeface="Arial"/>
                <a:sym typeface="Arial"/>
              </a:defRPr>
            </a:lvl7pPr>
            <a:lvl8pPr marL="0" marR="0" lvl="7" indent="0" algn="r" rtl="0">
              <a:spcBef>
                <a:spcPts val="0"/>
              </a:spcBef>
              <a:spcAft>
                <a:spcPts val="0"/>
              </a:spcAft>
              <a:buNone/>
              <a:defRPr sz="4800" b="1" i="0">
                <a:solidFill>
                  <a:srgbClr val="C1C1C1"/>
                </a:solidFill>
                <a:latin typeface="Arial"/>
                <a:ea typeface="Arial"/>
                <a:cs typeface="Arial"/>
                <a:sym typeface="Arial"/>
              </a:defRPr>
            </a:lvl8pPr>
            <a:lvl9pPr marL="0" marR="0" lvl="8" indent="0" algn="r" rtl="0">
              <a:spcBef>
                <a:spcPts val="0"/>
              </a:spcBef>
              <a:spcAft>
                <a:spcPts val="0"/>
              </a:spcAft>
              <a:buNone/>
              <a:defRPr sz="4800" b="1" i="0">
                <a:solidFill>
                  <a:srgbClr val="C1C1C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ortadillas">
  <p:cSld name="Portadillas">
    <p:spTree>
      <p:nvGrpSpPr>
        <p:cNvPr id="1" name="Shape 106"/>
        <p:cNvGrpSpPr/>
        <p:nvPr/>
      </p:nvGrpSpPr>
      <p:grpSpPr>
        <a:xfrm>
          <a:off x="0" y="0"/>
          <a:ext cx="0" cy="0"/>
          <a:chOff x="0" y="0"/>
          <a:chExt cx="0" cy="0"/>
        </a:xfrm>
      </p:grpSpPr>
      <p:sp>
        <p:nvSpPr>
          <p:cNvPr id="107" name="Google Shape;107;p24"/>
          <p:cNvSpPr txBox="1">
            <a:spLocks noGrp="1"/>
          </p:cNvSpPr>
          <p:nvPr>
            <p:ph type="body" idx="1"/>
          </p:nvPr>
        </p:nvSpPr>
        <p:spPr>
          <a:xfrm>
            <a:off x="4044753" y="5083347"/>
            <a:ext cx="9787626" cy="662097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595959"/>
              </a:buClr>
              <a:buSzPts val="3200"/>
              <a:buFont typeface="Arial"/>
              <a:buNone/>
              <a:defRPr sz="3200" b="0" i="0" u="none" strike="noStrike" cap="none">
                <a:solidFill>
                  <a:srgbClr val="595959"/>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08" name="Google Shape;108;p24"/>
          <p:cNvSpPr txBox="1">
            <a:spLocks noGrp="1"/>
          </p:cNvSpPr>
          <p:nvPr>
            <p:ph type="body" idx="2"/>
          </p:nvPr>
        </p:nvSpPr>
        <p:spPr>
          <a:xfrm>
            <a:off x="4044753" y="1692101"/>
            <a:ext cx="12065314" cy="108435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595959"/>
              </a:buClr>
              <a:buSzPts val="9600"/>
              <a:buFont typeface="Arial"/>
              <a:buNone/>
              <a:defRPr sz="9600" b="1" i="0" u="none" strike="noStrike" cap="none">
                <a:solidFill>
                  <a:srgbClr val="595959"/>
                </a:solidFill>
                <a:latin typeface="Arial"/>
                <a:ea typeface="Arial"/>
                <a:cs typeface="Arial"/>
                <a:sym typeface="Arial"/>
              </a:defRPr>
            </a:lvl1pPr>
            <a:lvl2pPr marL="914400" marR="0" lvl="1" indent="-228600" algn="l" rtl="0">
              <a:lnSpc>
                <a:spcPct val="90000"/>
              </a:lnSpc>
              <a:spcBef>
                <a:spcPts val="1000"/>
              </a:spcBef>
              <a:spcAft>
                <a:spcPts val="0"/>
              </a:spcAft>
              <a:buClr>
                <a:srgbClr val="595959"/>
              </a:buClr>
              <a:buSzPts val="5600"/>
              <a:buFont typeface="Arial"/>
              <a:buNone/>
              <a:defRPr sz="5600" b="0" i="0" u="none" strike="noStrike" cap="none">
                <a:solidFill>
                  <a:srgbClr val="595959"/>
                </a:solidFill>
                <a:latin typeface="Arial"/>
                <a:ea typeface="Arial"/>
                <a:cs typeface="Arial"/>
                <a:sym typeface="Arial"/>
              </a:defRPr>
            </a:lvl2pPr>
            <a:lvl3pPr marL="1371600" marR="0" lvl="2" indent="-228600"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09" name="Google Shape;109;p24"/>
          <p:cNvSpPr txBox="1">
            <a:spLocks noGrp="1"/>
          </p:cNvSpPr>
          <p:nvPr>
            <p:ph type="body" idx="3"/>
          </p:nvPr>
        </p:nvSpPr>
        <p:spPr>
          <a:xfrm>
            <a:off x="1400176" y="761420"/>
            <a:ext cx="15757524" cy="93068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A8D200"/>
              </a:buClr>
              <a:buSzPts val="3200"/>
              <a:buFont typeface="Arial"/>
              <a:buNone/>
              <a:defRPr sz="3200" b="0" i="0" u="sng" strike="noStrike" cap="none">
                <a:solidFill>
                  <a:srgbClr val="A8D200"/>
                </a:solidFill>
                <a:latin typeface="Arial"/>
                <a:ea typeface="Arial"/>
                <a:cs typeface="Arial"/>
                <a:sym typeface="Arial"/>
              </a:defRPr>
            </a:lvl1pPr>
            <a:lvl2pPr marL="914400" marR="0" lvl="1"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L="1828800" marR="0" lvl="3"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L="2286000" marR="0" lvl="4"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10" name="Google Shape;110;p24"/>
          <p:cNvSpPr txBox="1">
            <a:spLocks noGrp="1"/>
          </p:cNvSpPr>
          <p:nvPr>
            <p:ph type="body" idx="4"/>
          </p:nvPr>
        </p:nvSpPr>
        <p:spPr>
          <a:xfrm>
            <a:off x="1400178" y="1851810"/>
            <a:ext cx="1924912" cy="924640"/>
          </a:xfrm>
          <a:prstGeom prst="rect">
            <a:avLst/>
          </a:prstGeom>
          <a:solidFill>
            <a:srgbClr val="A8D200"/>
          </a:solidFill>
          <a:ln>
            <a:noFill/>
          </a:ln>
        </p:spPr>
        <p:txBody>
          <a:bodyPr spcFirstLastPara="1" wrap="square" lIns="72000" tIns="72000" rIns="72000" bIns="72000" anchor="t" anchorCtr="0">
            <a:noAutofit/>
          </a:bodyPr>
          <a:lstStyle>
            <a:lvl1pPr marL="457200" marR="0" lvl="0" indent="-228600" algn="ctr" rtl="0">
              <a:lnSpc>
                <a:spcPct val="90000"/>
              </a:lnSpc>
              <a:spcBef>
                <a:spcPts val="2000"/>
              </a:spcBef>
              <a:spcAft>
                <a:spcPts val="0"/>
              </a:spcAft>
              <a:buClr>
                <a:srgbClr val="595959"/>
              </a:buClr>
              <a:buSzPts val="6400"/>
              <a:buFont typeface="Arial"/>
              <a:buNone/>
              <a:defRPr sz="6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11" name="Google Shape;111;p24"/>
          <p:cNvSpPr txBox="1">
            <a:spLocks noGrp="1"/>
          </p:cNvSpPr>
          <p:nvPr>
            <p:ph type="body" idx="5"/>
          </p:nvPr>
        </p:nvSpPr>
        <p:spPr>
          <a:xfrm>
            <a:off x="4044753" y="3707131"/>
            <a:ext cx="5117002" cy="7702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2000"/>
              </a:spcBef>
              <a:spcAft>
                <a:spcPts val="0"/>
              </a:spcAft>
              <a:buClr>
                <a:srgbClr val="A8D200"/>
              </a:buClr>
              <a:buSzPts val="5600"/>
              <a:buFont typeface="Arial"/>
              <a:buNone/>
              <a:defRPr sz="5600" b="1" i="0" u="none" strike="noStrike" cap="none">
                <a:solidFill>
                  <a:srgbClr val="A8D200"/>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12" name="Google Shape;112;p24"/>
          <p:cNvSpPr>
            <a:spLocks noGrp="1"/>
          </p:cNvSpPr>
          <p:nvPr>
            <p:ph type="chart" idx="6"/>
          </p:nvPr>
        </p:nvSpPr>
        <p:spPr>
          <a:xfrm>
            <a:off x="14281151" y="5083177"/>
            <a:ext cx="9442450" cy="6619874"/>
          </a:xfrm>
          <a:prstGeom prst="rect">
            <a:avLst/>
          </a:prstGeom>
          <a:noFill/>
          <a:ln>
            <a:noFill/>
          </a:ln>
        </p:spPr>
        <p:txBody>
          <a:bodyPr spcFirstLastPara="1" wrap="square" lIns="182875" tIns="91425" rIns="182875" bIns="91425" anchor="t" anchorCtr="0">
            <a:noAutofit/>
          </a:bodyPr>
          <a:lstStyle>
            <a:lvl1pPr marR="0" lvl="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R="0" lvl="2"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R="0" lvl="3"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R="0" lvl="4"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0"/>
          <p:cNvSpPr txBox="1">
            <a:spLocks noGrp="1"/>
          </p:cNvSpPr>
          <p:nvPr>
            <p:ph type="ctrTitle"/>
          </p:nvPr>
        </p:nvSpPr>
        <p:spPr>
          <a:xfrm>
            <a:off x="1828800" y="4260861"/>
            <a:ext cx="20726400" cy="2940050"/>
          </a:xfrm>
          <a:prstGeom prst="rect">
            <a:avLst/>
          </a:prstGeom>
          <a:noFill/>
          <a:ln>
            <a:noFill/>
          </a:ln>
        </p:spPr>
        <p:txBody>
          <a:bodyPr spcFirstLastPara="1" wrap="square" lIns="217675" tIns="108825" rIns="217675" bIns="10882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0"/>
          <p:cNvSpPr txBox="1">
            <a:spLocks noGrp="1"/>
          </p:cNvSpPr>
          <p:nvPr>
            <p:ph type="subTitle" idx="1"/>
          </p:nvPr>
        </p:nvSpPr>
        <p:spPr>
          <a:xfrm>
            <a:off x="3657600" y="7772400"/>
            <a:ext cx="17068800" cy="3505200"/>
          </a:xfrm>
          <a:prstGeom prst="rect">
            <a:avLst/>
          </a:prstGeom>
          <a:noFill/>
          <a:ln>
            <a:noFill/>
          </a:ln>
        </p:spPr>
        <p:txBody>
          <a:bodyPr spcFirstLastPara="1" wrap="square" lIns="217675" tIns="108825" rIns="217675" bIns="108825" anchor="t" anchorCtr="0">
            <a:normAutofit/>
          </a:bodyPr>
          <a:lstStyle>
            <a:lvl1pPr lvl="0" algn="ctr">
              <a:spcBef>
                <a:spcPts val="1520"/>
              </a:spcBef>
              <a:spcAft>
                <a:spcPts val="0"/>
              </a:spcAft>
              <a:buClr>
                <a:srgbClr val="888888"/>
              </a:buClr>
              <a:buSzPts val="7600"/>
              <a:buNone/>
              <a:defRPr>
                <a:solidFill>
                  <a:srgbClr val="888888"/>
                </a:solidFill>
              </a:defRPr>
            </a:lvl1pPr>
            <a:lvl2pPr lvl="1" algn="ctr">
              <a:spcBef>
                <a:spcPts val="1340"/>
              </a:spcBef>
              <a:spcAft>
                <a:spcPts val="0"/>
              </a:spcAft>
              <a:buClr>
                <a:srgbClr val="888888"/>
              </a:buClr>
              <a:buSzPts val="6700"/>
              <a:buNone/>
              <a:defRPr>
                <a:solidFill>
                  <a:srgbClr val="888888"/>
                </a:solidFill>
              </a:defRPr>
            </a:lvl2pPr>
            <a:lvl3pPr lvl="2" algn="ctr">
              <a:spcBef>
                <a:spcPts val="1140"/>
              </a:spcBef>
              <a:spcAft>
                <a:spcPts val="0"/>
              </a:spcAft>
              <a:buClr>
                <a:srgbClr val="888888"/>
              </a:buClr>
              <a:buSzPts val="5700"/>
              <a:buNone/>
              <a:defRPr>
                <a:solidFill>
                  <a:srgbClr val="888888"/>
                </a:solidFill>
              </a:defRPr>
            </a:lvl3pPr>
            <a:lvl4pPr lvl="3" algn="ctr">
              <a:spcBef>
                <a:spcPts val="960"/>
              </a:spcBef>
              <a:spcAft>
                <a:spcPts val="0"/>
              </a:spcAft>
              <a:buClr>
                <a:srgbClr val="888888"/>
              </a:buClr>
              <a:buSzPts val="4800"/>
              <a:buNone/>
              <a:defRPr>
                <a:solidFill>
                  <a:srgbClr val="888888"/>
                </a:solidFill>
              </a:defRPr>
            </a:lvl4pPr>
            <a:lvl5pPr lvl="4" algn="ctr">
              <a:spcBef>
                <a:spcPts val="960"/>
              </a:spcBef>
              <a:spcAft>
                <a:spcPts val="0"/>
              </a:spcAft>
              <a:buClr>
                <a:srgbClr val="888888"/>
              </a:buClr>
              <a:buSzPts val="4800"/>
              <a:buNone/>
              <a:defRPr>
                <a:solidFill>
                  <a:srgbClr val="888888"/>
                </a:solidFill>
              </a:defRPr>
            </a:lvl5pPr>
            <a:lvl6pPr lvl="5" algn="ctr">
              <a:spcBef>
                <a:spcPts val="960"/>
              </a:spcBef>
              <a:spcAft>
                <a:spcPts val="0"/>
              </a:spcAft>
              <a:buClr>
                <a:srgbClr val="888888"/>
              </a:buClr>
              <a:buSzPts val="4800"/>
              <a:buNone/>
              <a:defRPr>
                <a:solidFill>
                  <a:srgbClr val="888888"/>
                </a:solidFill>
              </a:defRPr>
            </a:lvl6pPr>
            <a:lvl7pPr lvl="6" algn="ctr">
              <a:spcBef>
                <a:spcPts val="960"/>
              </a:spcBef>
              <a:spcAft>
                <a:spcPts val="0"/>
              </a:spcAft>
              <a:buClr>
                <a:srgbClr val="888888"/>
              </a:buClr>
              <a:buSzPts val="4800"/>
              <a:buNone/>
              <a:defRPr>
                <a:solidFill>
                  <a:srgbClr val="888888"/>
                </a:solidFill>
              </a:defRPr>
            </a:lvl7pPr>
            <a:lvl8pPr lvl="7" algn="ctr">
              <a:spcBef>
                <a:spcPts val="960"/>
              </a:spcBef>
              <a:spcAft>
                <a:spcPts val="0"/>
              </a:spcAft>
              <a:buClr>
                <a:srgbClr val="888888"/>
              </a:buClr>
              <a:buSzPts val="4800"/>
              <a:buNone/>
              <a:defRPr>
                <a:solidFill>
                  <a:srgbClr val="888888"/>
                </a:solidFill>
              </a:defRPr>
            </a:lvl8pPr>
            <a:lvl9pPr lvl="8" algn="ctr">
              <a:spcBef>
                <a:spcPts val="960"/>
              </a:spcBef>
              <a:spcAft>
                <a:spcPts val="0"/>
              </a:spcAft>
              <a:buClr>
                <a:srgbClr val="888888"/>
              </a:buClr>
              <a:buSzPts val="4800"/>
              <a:buNone/>
              <a:defRPr>
                <a:solidFill>
                  <a:srgbClr val="888888"/>
                </a:solidFill>
              </a:defRPr>
            </a:lvl9pPr>
          </a:lstStyle>
          <a:p>
            <a:endParaRPr/>
          </a:p>
        </p:txBody>
      </p:sp>
      <p:sp>
        <p:nvSpPr>
          <p:cNvPr id="24" name="Google Shape;24;p10"/>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1926168" y="8813811"/>
            <a:ext cx="20726400" cy="2724150"/>
          </a:xfrm>
          <a:prstGeom prst="rect">
            <a:avLst/>
          </a:prstGeom>
          <a:noFill/>
          <a:ln>
            <a:noFill/>
          </a:ln>
        </p:spPr>
        <p:txBody>
          <a:bodyPr spcFirstLastPara="1" wrap="square" lIns="217675" tIns="108825" rIns="217675" bIns="108825" anchor="t" anchorCtr="0">
            <a:normAutofit/>
          </a:bodyPr>
          <a:lstStyle>
            <a:lvl1pPr lvl="0" algn="l">
              <a:spcBef>
                <a:spcPts val="0"/>
              </a:spcBef>
              <a:spcAft>
                <a:spcPts val="0"/>
              </a:spcAft>
              <a:buClr>
                <a:schemeClr val="dk1"/>
              </a:buClr>
              <a:buSzPts val="9500"/>
              <a:buFont typeface="Calibri"/>
              <a:buNone/>
              <a:defRPr sz="95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
          <p:cNvSpPr txBox="1">
            <a:spLocks noGrp="1"/>
          </p:cNvSpPr>
          <p:nvPr>
            <p:ph type="body" idx="1"/>
          </p:nvPr>
        </p:nvSpPr>
        <p:spPr>
          <a:xfrm>
            <a:off x="1926168" y="5813427"/>
            <a:ext cx="20726400" cy="3000374"/>
          </a:xfrm>
          <a:prstGeom prst="rect">
            <a:avLst/>
          </a:prstGeom>
          <a:noFill/>
          <a:ln>
            <a:noFill/>
          </a:ln>
        </p:spPr>
        <p:txBody>
          <a:bodyPr spcFirstLastPara="1" wrap="square" lIns="217675" tIns="108825" rIns="217675" bIns="108825" anchor="b" anchorCtr="0">
            <a:normAutofit/>
          </a:bodyPr>
          <a:lstStyle>
            <a:lvl1pPr marL="457200" lvl="0" indent="-228600" algn="l">
              <a:spcBef>
                <a:spcPts val="960"/>
              </a:spcBef>
              <a:spcAft>
                <a:spcPts val="0"/>
              </a:spcAft>
              <a:buClr>
                <a:srgbClr val="888888"/>
              </a:buClr>
              <a:buSzPts val="4800"/>
              <a:buNone/>
              <a:defRPr sz="4800">
                <a:solidFill>
                  <a:srgbClr val="888888"/>
                </a:solidFill>
              </a:defRPr>
            </a:lvl1pPr>
            <a:lvl2pPr marL="914400" lvl="1" indent="-228600" algn="l">
              <a:spcBef>
                <a:spcPts val="860"/>
              </a:spcBef>
              <a:spcAft>
                <a:spcPts val="0"/>
              </a:spcAft>
              <a:buClr>
                <a:srgbClr val="888888"/>
              </a:buClr>
              <a:buSzPts val="4300"/>
              <a:buNone/>
              <a:defRPr sz="4300">
                <a:solidFill>
                  <a:srgbClr val="888888"/>
                </a:solidFill>
              </a:defRPr>
            </a:lvl2pPr>
            <a:lvl3pPr marL="1371600" lvl="2" indent="-228600" algn="l">
              <a:spcBef>
                <a:spcPts val="760"/>
              </a:spcBef>
              <a:spcAft>
                <a:spcPts val="0"/>
              </a:spcAft>
              <a:buClr>
                <a:srgbClr val="888888"/>
              </a:buClr>
              <a:buSzPts val="3800"/>
              <a:buNone/>
              <a:defRPr sz="3800">
                <a:solidFill>
                  <a:srgbClr val="888888"/>
                </a:solidFill>
              </a:defRPr>
            </a:lvl3pPr>
            <a:lvl4pPr marL="1828800" lvl="3" indent="-228600" algn="l">
              <a:spcBef>
                <a:spcPts val="660"/>
              </a:spcBef>
              <a:spcAft>
                <a:spcPts val="0"/>
              </a:spcAft>
              <a:buClr>
                <a:srgbClr val="888888"/>
              </a:buClr>
              <a:buSzPts val="3300"/>
              <a:buNone/>
              <a:defRPr sz="3300">
                <a:solidFill>
                  <a:srgbClr val="888888"/>
                </a:solidFill>
              </a:defRPr>
            </a:lvl4pPr>
            <a:lvl5pPr marL="2286000" lvl="4" indent="-228600" algn="l">
              <a:spcBef>
                <a:spcPts val="660"/>
              </a:spcBef>
              <a:spcAft>
                <a:spcPts val="0"/>
              </a:spcAft>
              <a:buClr>
                <a:srgbClr val="888888"/>
              </a:buClr>
              <a:buSzPts val="3300"/>
              <a:buNone/>
              <a:defRPr sz="3300">
                <a:solidFill>
                  <a:srgbClr val="888888"/>
                </a:solidFill>
              </a:defRPr>
            </a:lvl5pPr>
            <a:lvl6pPr marL="2743200" lvl="5" indent="-228600" algn="l">
              <a:spcBef>
                <a:spcPts val="660"/>
              </a:spcBef>
              <a:spcAft>
                <a:spcPts val="0"/>
              </a:spcAft>
              <a:buClr>
                <a:srgbClr val="888888"/>
              </a:buClr>
              <a:buSzPts val="3300"/>
              <a:buNone/>
              <a:defRPr sz="3300">
                <a:solidFill>
                  <a:srgbClr val="888888"/>
                </a:solidFill>
              </a:defRPr>
            </a:lvl6pPr>
            <a:lvl7pPr marL="3200400" lvl="6" indent="-228600" algn="l">
              <a:spcBef>
                <a:spcPts val="660"/>
              </a:spcBef>
              <a:spcAft>
                <a:spcPts val="0"/>
              </a:spcAft>
              <a:buClr>
                <a:srgbClr val="888888"/>
              </a:buClr>
              <a:buSzPts val="3300"/>
              <a:buNone/>
              <a:defRPr sz="3300">
                <a:solidFill>
                  <a:srgbClr val="888888"/>
                </a:solidFill>
              </a:defRPr>
            </a:lvl7pPr>
            <a:lvl8pPr marL="3657600" lvl="7" indent="-228600" algn="l">
              <a:spcBef>
                <a:spcPts val="660"/>
              </a:spcBef>
              <a:spcAft>
                <a:spcPts val="0"/>
              </a:spcAft>
              <a:buClr>
                <a:srgbClr val="888888"/>
              </a:buClr>
              <a:buSzPts val="3300"/>
              <a:buNone/>
              <a:defRPr sz="3300">
                <a:solidFill>
                  <a:srgbClr val="888888"/>
                </a:solidFill>
              </a:defRPr>
            </a:lvl8pPr>
            <a:lvl9pPr marL="4114800" lvl="8" indent="-228600" algn="l">
              <a:spcBef>
                <a:spcPts val="660"/>
              </a:spcBef>
              <a:spcAft>
                <a:spcPts val="0"/>
              </a:spcAft>
              <a:buClr>
                <a:srgbClr val="888888"/>
              </a:buClr>
              <a:buSzPts val="3300"/>
              <a:buNone/>
              <a:defRPr sz="3300">
                <a:solidFill>
                  <a:srgbClr val="888888"/>
                </a:solidFill>
              </a:defRPr>
            </a:lvl9pPr>
          </a:lstStyle>
          <a:p>
            <a:endParaRPr/>
          </a:p>
        </p:txBody>
      </p:sp>
      <p:sp>
        <p:nvSpPr>
          <p:cNvPr id="30" name="Google Shape;30;p11"/>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3251200" y="6400811"/>
            <a:ext cx="29057600" cy="18103850"/>
          </a:xfrm>
          <a:prstGeom prst="rect">
            <a:avLst/>
          </a:prstGeom>
          <a:noFill/>
          <a:ln>
            <a:noFill/>
          </a:ln>
        </p:spPr>
        <p:txBody>
          <a:bodyPr spcFirstLastPara="1" wrap="square" lIns="217675" tIns="108825" rIns="217675" bIns="108825" anchor="t" anchorCtr="0">
            <a:normAutofit/>
          </a:bodyPr>
          <a:lstStyle>
            <a:lvl1pPr marL="457200" lvl="0" indent="-654050" algn="l">
              <a:spcBef>
                <a:spcPts val="1340"/>
              </a:spcBef>
              <a:spcAft>
                <a:spcPts val="0"/>
              </a:spcAft>
              <a:buClr>
                <a:schemeClr val="dk1"/>
              </a:buClr>
              <a:buSzPts val="6700"/>
              <a:buChar char="•"/>
              <a:defRPr sz="6700"/>
            </a:lvl1pPr>
            <a:lvl2pPr marL="914400" lvl="1" indent="-590550" algn="l">
              <a:spcBef>
                <a:spcPts val="1140"/>
              </a:spcBef>
              <a:spcAft>
                <a:spcPts val="0"/>
              </a:spcAft>
              <a:buClr>
                <a:schemeClr val="dk1"/>
              </a:buClr>
              <a:buSzPts val="5700"/>
              <a:buChar char="–"/>
              <a:defRPr sz="5700"/>
            </a:lvl2pPr>
            <a:lvl3pPr marL="1371600" lvl="2" indent="-533400" algn="l">
              <a:spcBef>
                <a:spcPts val="960"/>
              </a:spcBef>
              <a:spcAft>
                <a:spcPts val="0"/>
              </a:spcAft>
              <a:buClr>
                <a:schemeClr val="dk1"/>
              </a:buClr>
              <a:buSzPts val="4800"/>
              <a:buChar char="•"/>
              <a:defRPr sz="4800"/>
            </a:lvl3pPr>
            <a:lvl4pPr marL="1828800" lvl="3" indent="-501650" algn="l">
              <a:spcBef>
                <a:spcPts val="860"/>
              </a:spcBef>
              <a:spcAft>
                <a:spcPts val="0"/>
              </a:spcAft>
              <a:buClr>
                <a:schemeClr val="dk1"/>
              </a:buClr>
              <a:buSzPts val="4300"/>
              <a:buChar char="–"/>
              <a:defRPr sz="4300"/>
            </a:lvl4pPr>
            <a:lvl5pPr marL="2286000" lvl="4" indent="-501650" algn="l">
              <a:spcBef>
                <a:spcPts val="860"/>
              </a:spcBef>
              <a:spcAft>
                <a:spcPts val="0"/>
              </a:spcAft>
              <a:buClr>
                <a:schemeClr val="dk1"/>
              </a:buClr>
              <a:buSzPts val="4300"/>
              <a:buChar char="»"/>
              <a:defRPr sz="4300"/>
            </a:lvl5pPr>
            <a:lvl6pPr marL="2743200" lvl="5" indent="-501650" algn="l">
              <a:spcBef>
                <a:spcPts val="860"/>
              </a:spcBef>
              <a:spcAft>
                <a:spcPts val="0"/>
              </a:spcAft>
              <a:buClr>
                <a:schemeClr val="dk1"/>
              </a:buClr>
              <a:buSzPts val="4300"/>
              <a:buChar char="•"/>
              <a:defRPr sz="4300"/>
            </a:lvl6pPr>
            <a:lvl7pPr marL="3200400" lvl="6" indent="-501650" algn="l">
              <a:spcBef>
                <a:spcPts val="860"/>
              </a:spcBef>
              <a:spcAft>
                <a:spcPts val="0"/>
              </a:spcAft>
              <a:buClr>
                <a:schemeClr val="dk1"/>
              </a:buClr>
              <a:buSzPts val="4300"/>
              <a:buChar char="•"/>
              <a:defRPr sz="4300"/>
            </a:lvl7pPr>
            <a:lvl8pPr marL="3657600" lvl="7" indent="-501650" algn="l">
              <a:spcBef>
                <a:spcPts val="860"/>
              </a:spcBef>
              <a:spcAft>
                <a:spcPts val="0"/>
              </a:spcAft>
              <a:buClr>
                <a:schemeClr val="dk1"/>
              </a:buClr>
              <a:buSzPts val="4300"/>
              <a:buChar char="•"/>
              <a:defRPr sz="4300"/>
            </a:lvl8pPr>
            <a:lvl9pPr marL="4114800" lvl="8" indent="-501650" algn="l">
              <a:spcBef>
                <a:spcPts val="860"/>
              </a:spcBef>
              <a:spcAft>
                <a:spcPts val="0"/>
              </a:spcAft>
              <a:buClr>
                <a:schemeClr val="dk1"/>
              </a:buClr>
              <a:buSzPts val="4300"/>
              <a:buChar char="•"/>
              <a:defRPr sz="4300"/>
            </a:lvl9pPr>
          </a:lstStyle>
          <a:p>
            <a:endParaRPr/>
          </a:p>
        </p:txBody>
      </p:sp>
      <p:sp>
        <p:nvSpPr>
          <p:cNvPr id="36" name="Google Shape;36;p12"/>
          <p:cNvSpPr txBox="1">
            <a:spLocks noGrp="1"/>
          </p:cNvSpPr>
          <p:nvPr>
            <p:ph type="body" idx="2"/>
          </p:nvPr>
        </p:nvSpPr>
        <p:spPr>
          <a:xfrm>
            <a:off x="32715200" y="6400811"/>
            <a:ext cx="29057600" cy="18103850"/>
          </a:xfrm>
          <a:prstGeom prst="rect">
            <a:avLst/>
          </a:prstGeom>
          <a:noFill/>
          <a:ln>
            <a:noFill/>
          </a:ln>
        </p:spPr>
        <p:txBody>
          <a:bodyPr spcFirstLastPara="1" wrap="square" lIns="217675" tIns="108825" rIns="217675" bIns="108825" anchor="t" anchorCtr="0">
            <a:normAutofit/>
          </a:bodyPr>
          <a:lstStyle>
            <a:lvl1pPr marL="457200" lvl="0" indent="-654050" algn="l">
              <a:spcBef>
                <a:spcPts val="1340"/>
              </a:spcBef>
              <a:spcAft>
                <a:spcPts val="0"/>
              </a:spcAft>
              <a:buClr>
                <a:schemeClr val="dk1"/>
              </a:buClr>
              <a:buSzPts val="6700"/>
              <a:buChar char="•"/>
              <a:defRPr sz="6700"/>
            </a:lvl1pPr>
            <a:lvl2pPr marL="914400" lvl="1" indent="-590550" algn="l">
              <a:spcBef>
                <a:spcPts val="1140"/>
              </a:spcBef>
              <a:spcAft>
                <a:spcPts val="0"/>
              </a:spcAft>
              <a:buClr>
                <a:schemeClr val="dk1"/>
              </a:buClr>
              <a:buSzPts val="5700"/>
              <a:buChar char="–"/>
              <a:defRPr sz="5700"/>
            </a:lvl2pPr>
            <a:lvl3pPr marL="1371600" lvl="2" indent="-533400" algn="l">
              <a:spcBef>
                <a:spcPts val="960"/>
              </a:spcBef>
              <a:spcAft>
                <a:spcPts val="0"/>
              </a:spcAft>
              <a:buClr>
                <a:schemeClr val="dk1"/>
              </a:buClr>
              <a:buSzPts val="4800"/>
              <a:buChar char="•"/>
              <a:defRPr sz="4800"/>
            </a:lvl3pPr>
            <a:lvl4pPr marL="1828800" lvl="3" indent="-501650" algn="l">
              <a:spcBef>
                <a:spcPts val="860"/>
              </a:spcBef>
              <a:spcAft>
                <a:spcPts val="0"/>
              </a:spcAft>
              <a:buClr>
                <a:schemeClr val="dk1"/>
              </a:buClr>
              <a:buSzPts val="4300"/>
              <a:buChar char="–"/>
              <a:defRPr sz="4300"/>
            </a:lvl4pPr>
            <a:lvl5pPr marL="2286000" lvl="4" indent="-501650" algn="l">
              <a:spcBef>
                <a:spcPts val="860"/>
              </a:spcBef>
              <a:spcAft>
                <a:spcPts val="0"/>
              </a:spcAft>
              <a:buClr>
                <a:schemeClr val="dk1"/>
              </a:buClr>
              <a:buSzPts val="4300"/>
              <a:buChar char="»"/>
              <a:defRPr sz="4300"/>
            </a:lvl5pPr>
            <a:lvl6pPr marL="2743200" lvl="5" indent="-501650" algn="l">
              <a:spcBef>
                <a:spcPts val="860"/>
              </a:spcBef>
              <a:spcAft>
                <a:spcPts val="0"/>
              </a:spcAft>
              <a:buClr>
                <a:schemeClr val="dk1"/>
              </a:buClr>
              <a:buSzPts val="4300"/>
              <a:buChar char="•"/>
              <a:defRPr sz="4300"/>
            </a:lvl6pPr>
            <a:lvl7pPr marL="3200400" lvl="6" indent="-501650" algn="l">
              <a:spcBef>
                <a:spcPts val="860"/>
              </a:spcBef>
              <a:spcAft>
                <a:spcPts val="0"/>
              </a:spcAft>
              <a:buClr>
                <a:schemeClr val="dk1"/>
              </a:buClr>
              <a:buSzPts val="4300"/>
              <a:buChar char="•"/>
              <a:defRPr sz="4300"/>
            </a:lvl7pPr>
            <a:lvl8pPr marL="3657600" lvl="7" indent="-501650" algn="l">
              <a:spcBef>
                <a:spcPts val="860"/>
              </a:spcBef>
              <a:spcAft>
                <a:spcPts val="0"/>
              </a:spcAft>
              <a:buClr>
                <a:schemeClr val="dk1"/>
              </a:buClr>
              <a:buSzPts val="4300"/>
              <a:buChar char="•"/>
              <a:defRPr sz="4300"/>
            </a:lvl8pPr>
            <a:lvl9pPr marL="4114800" lvl="8" indent="-501650" algn="l">
              <a:spcBef>
                <a:spcPts val="860"/>
              </a:spcBef>
              <a:spcAft>
                <a:spcPts val="0"/>
              </a:spcAft>
              <a:buClr>
                <a:schemeClr val="dk1"/>
              </a:buClr>
              <a:buSzPts val="4300"/>
              <a:buChar char="•"/>
              <a:defRPr sz="4300"/>
            </a:lvl9pPr>
          </a:lstStyle>
          <a:p>
            <a:endParaRPr/>
          </a:p>
        </p:txBody>
      </p:sp>
      <p:sp>
        <p:nvSpPr>
          <p:cNvPr id="37" name="Google Shape;37;p12"/>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2"/>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2"/>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lvl1pPr lvl="0" algn="ctr">
              <a:spcBef>
                <a:spcPts val="0"/>
              </a:spcBef>
              <a:spcAft>
                <a:spcPts val="0"/>
              </a:spcAft>
              <a:buClr>
                <a:schemeClr val="dk1"/>
              </a:buClr>
              <a:buSzPts val="105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3"/>
          <p:cNvSpPr txBox="1">
            <a:spLocks noGrp="1"/>
          </p:cNvSpPr>
          <p:nvPr>
            <p:ph type="body" idx="1"/>
          </p:nvPr>
        </p:nvSpPr>
        <p:spPr>
          <a:xfrm>
            <a:off x="1219200" y="3070226"/>
            <a:ext cx="10773835" cy="1279524"/>
          </a:xfrm>
          <a:prstGeom prst="rect">
            <a:avLst/>
          </a:prstGeom>
          <a:noFill/>
          <a:ln>
            <a:noFill/>
          </a:ln>
        </p:spPr>
        <p:txBody>
          <a:bodyPr spcFirstLastPara="1" wrap="square" lIns="217675" tIns="108825" rIns="217675" bIns="108825" anchor="b" anchorCtr="0">
            <a:normAutofit/>
          </a:bodyPr>
          <a:lstStyle>
            <a:lvl1pPr marL="457200" lvl="0" indent="-228600" algn="l">
              <a:spcBef>
                <a:spcPts val="1140"/>
              </a:spcBef>
              <a:spcAft>
                <a:spcPts val="0"/>
              </a:spcAft>
              <a:buClr>
                <a:schemeClr val="dk1"/>
              </a:buClr>
              <a:buSzPts val="5700"/>
              <a:buNone/>
              <a:defRPr sz="5700" b="1"/>
            </a:lvl1pPr>
            <a:lvl2pPr marL="914400" lvl="1" indent="-228600" algn="l">
              <a:spcBef>
                <a:spcPts val="960"/>
              </a:spcBef>
              <a:spcAft>
                <a:spcPts val="0"/>
              </a:spcAft>
              <a:buClr>
                <a:schemeClr val="dk1"/>
              </a:buClr>
              <a:buSzPts val="4800"/>
              <a:buNone/>
              <a:defRPr sz="4800" b="1"/>
            </a:lvl2pPr>
            <a:lvl3pPr marL="1371600" lvl="2" indent="-228600" algn="l">
              <a:spcBef>
                <a:spcPts val="860"/>
              </a:spcBef>
              <a:spcAft>
                <a:spcPts val="0"/>
              </a:spcAft>
              <a:buClr>
                <a:schemeClr val="dk1"/>
              </a:buClr>
              <a:buSzPts val="4300"/>
              <a:buNone/>
              <a:defRPr sz="4300" b="1"/>
            </a:lvl3pPr>
            <a:lvl4pPr marL="1828800" lvl="3" indent="-228600" algn="l">
              <a:spcBef>
                <a:spcPts val="760"/>
              </a:spcBef>
              <a:spcAft>
                <a:spcPts val="0"/>
              </a:spcAft>
              <a:buClr>
                <a:schemeClr val="dk1"/>
              </a:buClr>
              <a:buSzPts val="3800"/>
              <a:buNone/>
              <a:defRPr sz="3800" b="1"/>
            </a:lvl4pPr>
            <a:lvl5pPr marL="2286000" lvl="4" indent="-228600" algn="l">
              <a:spcBef>
                <a:spcPts val="760"/>
              </a:spcBef>
              <a:spcAft>
                <a:spcPts val="0"/>
              </a:spcAft>
              <a:buClr>
                <a:schemeClr val="dk1"/>
              </a:buClr>
              <a:buSzPts val="3800"/>
              <a:buNone/>
              <a:defRPr sz="3800" b="1"/>
            </a:lvl5pPr>
            <a:lvl6pPr marL="2743200" lvl="5" indent="-228600" algn="l">
              <a:spcBef>
                <a:spcPts val="760"/>
              </a:spcBef>
              <a:spcAft>
                <a:spcPts val="0"/>
              </a:spcAft>
              <a:buClr>
                <a:schemeClr val="dk1"/>
              </a:buClr>
              <a:buSzPts val="3800"/>
              <a:buNone/>
              <a:defRPr sz="3800" b="1"/>
            </a:lvl6pPr>
            <a:lvl7pPr marL="3200400" lvl="6" indent="-228600" algn="l">
              <a:spcBef>
                <a:spcPts val="760"/>
              </a:spcBef>
              <a:spcAft>
                <a:spcPts val="0"/>
              </a:spcAft>
              <a:buClr>
                <a:schemeClr val="dk1"/>
              </a:buClr>
              <a:buSzPts val="3800"/>
              <a:buNone/>
              <a:defRPr sz="3800" b="1"/>
            </a:lvl7pPr>
            <a:lvl8pPr marL="3657600" lvl="7" indent="-228600" algn="l">
              <a:spcBef>
                <a:spcPts val="760"/>
              </a:spcBef>
              <a:spcAft>
                <a:spcPts val="0"/>
              </a:spcAft>
              <a:buClr>
                <a:schemeClr val="dk1"/>
              </a:buClr>
              <a:buSzPts val="3800"/>
              <a:buNone/>
              <a:defRPr sz="3800" b="1"/>
            </a:lvl8pPr>
            <a:lvl9pPr marL="4114800" lvl="8" indent="-228600" algn="l">
              <a:spcBef>
                <a:spcPts val="760"/>
              </a:spcBef>
              <a:spcAft>
                <a:spcPts val="0"/>
              </a:spcAft>
              <a:buClr>
                <a:schemeClr val="dk1"/>
              </a:buClr>
              <a:buSzPts val="3800"/>
              <a:buNone/>
              <a:defRPr sz="3800" b="1"/>
            </a:lvl9pPr>
          </a:lstStyle>
          <a:p>
            <a:endParaRPr/>
          </a:p>
        </p:txBody>
      </p:sp>
      <p:sp>
        <p:nvSpPr>
          <p:cNvPr id="43" name="Google Shape;43;p13"/>
          <p:cNvSpPr txBox="1">
            <a:spLocks noGrp="1"/>
          </p:cNvSpPr>
          <p:nvPr>
            <p:ph type="body" idx="2"/>
          </p:nvPr>
        </p:nvSpPr>
        <p:spPr>
          <a:xfrm>
            <a:off x="1219200" y="4349750"/>
            <a:ext cx="10773835" cy="7902576"/>
          </a:xfrm>
          <a:prstGeom prst="rect">
            <a:avLst/>
          </a:prstGeom>
          <a:noFill/>
          <a:ln>
            <a:noFill/>
          </a:ln>
        </p:spPr>
        <p:txBody>
          <a:bodyPr spcFirstLastPara="1" wrap="square" lIns="217675" tIns="108825" rIns="217675" bIns="108825" anchor="t" anchorCtr="0">
            <a:normAutofit/>
          </a:bodyPr>
          <a:lstStyle>
            <a:lvl1pPr marL="457200" lvl="0" indent="-590550" algn="l">
              <a:spcBef>
                <a:spcPts val="1140"/>
              </a:spcBef>
              <a:spcAft>
                <a:spcPts val="0"/>
              </a:spcAft>
              <a:buClr>
                <a:schemeClr val="dk1"/>
              </a:buClr>
              <a:buSzPts val="5700"/>
              <a:buChar char="•"/>
              <a:defRPr sz="5700"/>
            </a:lvl1pPr>
            <a:lvl2pPr marL="914400" lvl="1" indent="-533400" algn="l">
              <a:spcBef>
                <a:spcPts val="960"/>
              </a:spcBef>
              <a:spcAft>
                <a:spcPts val="0"/>
              </a:spcAft>
              <a:buClr>
                <a:schemeClr val="dk1"/>
              </a:buClr>
              <a:buSzPts val="4800"/>
              <a:buChar char="–"/>
              <a:defRPr sz="4800"/>
            </a:lvl2pPr>
            <a:lvl3pPr marL="1371600" lvl="2" indent="-501650" algn="l">
              <a:spcBef>
                <a:spcPts val="860"/>
              </a:spcBef>
              <a:spcAft>
                <a:spcPts val="0"/>
              </a:spcAft>
              <a:buClr>
                <a:schemeClr val="dk1"/>
              </a:buClr>
              <a:buSzPts val="4300"/>
              <a:buChar char="•"/>
              <a:defRPr sz="4300"/>
            </a:lvl3pPr>
            <a:lvl4pPr marL="1828800" lvl="3" indent="-469900" algn="l">
              <a:spcBef>
                <a:spcPts val="760"/>
              </a:spcBef>
              <a:spcAft>
                <a:spcPts val="0"/>
              </a:spcAft>
              <a:buClr>
                <a:schemeClr val="dk1"/>
              </a:buClr>
              <a:buSzPts val="3800"/>
              <a:buChar char="–"/>
              <a:defRPr sz="3800"/>
            </a:lvl4pPr>
            <a:lvl5pPr marL="2286000" lvl="4" indent="-469900" algn="l">
              <a:spcBef>
                <a:spcPts val="760"/>
              </a:spcBef>
              <a:spcAft>
                <a:spcPts val="0"/>
              </a:spcAft>
              <a:buClr>
                <a:schemeClr val="dk1"/>
              </a:buClr>
              <a:buSzPts val="3800"/>
              <a:buChar char="»"/>
              <a:defRPr sz="3800"/>
            </a:lvl5pPr>
            <a:lvl6pPr marL="2743200" lvl="5" indent="-469900" algn="l">
              <a:spcBef>
                <a:spcPts val="760"/>
              </a:spcBef>
              <a:spcAft>
                <a:spcPts val="0"/>
              </a:spcAft>
              <a:buClr>
                <a:schemeClr val="dk1"/>
              </a:buClr>
              <a:buSzPts val="3800"/>
              <a:buChar char="•"/>
              <a:defRPr sz="3800"/>
            </a:lvl6pPr>
            <a:lvl7pPr marL="3200400" lvl="6" indent="-469900" algn="l">
              <a:spcBef>
                <a:spcPts val="760"/>
              </a:spcBef>
              <a:spcAft>
                <a:spcPts val="0"/>
              </a:spcAft>
              <a:buClr>
                <a:schemeClr val="dk1"/>
              </a:buClr>
              <a:buSzPts val="3800"/>
              <a:buChar char="•"/>
              <a:defRPr sz="3800"/>
            </a:lvl7pPr>
            <a:lvl8pPr marL="3657600" lvl="7" indent="-469900" algn="l">
              <a:spcBef>
                <a:spcPts val="760"/>
              </a:spcBef>
              <a:spcAft>
                <a:spcPts val="0"/>
              </a:spcAft>
              <a:buClr>
                <a:schemeClr val="dk1"/>
              </a:buClr>
              <a:buSzPts val="3800"/>
              <a:buChar char="•"/>
              <a:defRPr sz="3800"/>
            </a:lvl8pPr>
            <a:lvl9pPr marL="4114800" lvl="8" indent="-469900" algn="l">
              <a:spcBef>
                <a:spcPts val="760"/>
              </a:spcBef>
              <a:spcAft>
                <a:spcPts val="0"/>
              </a:spcAft>
              <a:buClr>
                <a:schemeClr val="dk1"/>
              </a:buClr>
              <a:buSzPts val="3800"/>
              <a:buChar char="•"/>
              <a:defRPr sz="3800"/>
            </a:lvl9pPr>
          </a:lstStyle>
          <a:p>
            <a:endParaRPr/>
          </a:p>
        </p:txBody>
      </p:sp>
      <p:sp>
        <p:nvSpPr>
          <p:cNvPr id="44" name="Google Shape;44;p13"/>
          <p:cNvSpPr txBox="1">
            <a:spLocks noGrp="1"/>
          </p:cNvSpPr>
          <p:nvPr>
            <p:ph type="body" idx="3"/>
          </p:nvPr>
        </p:nvSpPr>
        <p:spPr>
          <a:xfrm>
            <a:off x="12386748" y="3070226"/>
            <a:ext cx="10778067" cy="1279524"/>
          </a:xfrm>
          <a:prstGeom prst="rect">
            <a:avLst/>
          </a:prstGeom>
          <a:noFill/>
          <a:ln>
            <a:noFill/>
          </a:ln>
        </p:spPr>
        <p:txBody>
          <a:bodyPr spcFirstLastPara="1" wrap="square" lIns="217675" tIns="108825" rIns="217675" bIns="108825" anchor="b" anchorCtr="0">
            <a:normAutofit/>
          </a:bodyPr>
          <a:lstStyle>
            <a:lvl1pPr marL="457200" lvl="0" indent="-228600" algn="l">
              <a:spcBef>
                <a:spcPts val="1140"/>
              </a:spcBef>
              <a:spcAft>
                <a:spcPts val="0"/>
              </a:spcAft>
              <a:buClr>
                <a:schemeClr val="dk1"/>
              </a:buClr>
              <a:buSzPts val="5700"/>
              <a:buNone/>
              <a:defRPr sz="5700" b="1"/>
            </a:lvl1pPr>
            <a:lvl2pPr marL="914400" lvl="1" indent="-228600" algn="l">
              <a:spcBef>
                <a:spcPts val="960"/>
              </a:spcBef>
              <a:spcAft>
                <a:spcPts val="0"/>
              </a:spcAft>
              <a:buClr>
                <a:schemeClr val="dk1"/>
              </a:buClr>
              <a:buSzPts val="4800"/>
              <a:buNone/>
              <a:defRPr sz="4800" b="1"/>
            </a:lvl2pPr>
            <a:lvl3pPr marL="1371600" lvl="2" indent="-228600" algn="l">
              <a:spcBef>
                <a:spcPts val="860"/>
              </a:spcBef>
              <a:spcAft>
                <a:spcPts val="0"/>
              </a:spcAft>
              <a:buClr>
                <a:schemeClr val="dk1"/>
              </a:buClr>
              <a:buSzPts val="4300"/>
              <a:buNone/>
              <a:defRPr sz="4300" b="1"/>
            </a:lvl3pPr>
            <a:lvl4pPr marL="1828800" lvl="3" indent="-228600" algn="l">
              <a:spcBef>
                <a:spcPts val="760"/>
              </a:spcBef>
              <a:spcAft>
                <a:spcPts val="0"/>
              </a:spcAft>
              <a:buClr>
                <a:schemeClr val="dk1"/>
              </a:buClr>
              <a:buSzPts val="3800"/>
              <a:buNone/>
              <a:defRPr sz="3800" b="1"/>
            </a:lvl4pPr>
            <a:lvl5pPr marL="2286000" lvl="4" indent="-228600" algn="l">
              <a:spcBef>
                <a:spcPts val="760"/>
              </a:spcBef>
              <a:spcAft>
                <a:spcPts val="0"/>
              </a:spcAft>
              <a:buClr>
                <a:schemeClr val="dk1"/>
              </a:buClr>
              <a:buSzPts val="3800"/>
              <a:buNone/>
              <a:defRPr sz="3800" b="1"/>
            </a:lvl5pPr>
            <a:lvl6pPr marL="2743200" lvl="5" indent="-228600" algn="l">
              <a:spcBef>
                <a:spcPts val="760"/>
              </a:spcBef>
              <a:spcAft>
                <a:spcPts val="0"/>
              </a:spcAft>
              <a:buClr>
                <a:schemeClr val="dk1"/>
              </a:buClr>
              <a:buSzPts val="3800"/>
              <a:buNone/>
              <a:defRPr sz="3800" b="1"/>
            </a:lvl6pPr>
            <a:lvl7pPr marL="3200400" lvl="6" indent="-228600" algn="l">
              <a:spcBef>
                <a:spcPts val="760"/>
              </a:spcBef>
              <a:spcAft>
                <a:spcPts val="0"/>
              </a:spcAft>
              <a:buClr>
                <a:schemeClr val="dk1"/>
              </a:buClr>
              <a:buSzPts val="3800"/>
              <a:buNone/>
              <a:defRPr sz="3800" b="1"/>
            </a:lvl7pPr>
            <a:lvl8pPr marL="3657600" lvl="7" indent="-228600" algn="l">
              <a:spcBef>
                <a:spcPts val="760"/>
              </a:spcBef>
              <a:spcAft>
                <a:spcPts val="0"/>
              </a:spcAft>
              <a:buClr>
                <a:schemeClr val="dk1"/>
              </a:buClr>
              <a:buSzPts val="3800"/>
              <a:buNone/>
              <a:defRPr sz="3800" b="1"/>
            </a:lvl8pPr>
            <a:lvl9pPr marL="4114800" lvl="8" indent="-228600" algn="l">
              <a:spcBef>
                <a:spcPts val="760"/>
              </a:spcBef>
              <a:spcAft>
                <a:spcPts val="0"/>
              </a:spcAft>
              <a:buClr>
                <a:schemeClr val="dk1"/>
              </a:buClr>
              <a:buSzPts val="3800"/>
              <a:buNone/>
              <a:defRPr sz="3800" b="1"/>
            </a:lvl9pPr>
          </a:lstStyle>
          <a:p>
            <a:endParaRPr/>
          </a:p>
        </p:txBody>
      </p:sp>
      <p:sp>
        <p:nvSpPr>
          <p:cNvPr id="45" name="Google Shape;45;p13"/>
          <p:cNvSpPr txBox="1">
            <a:spLocks noGrp="1"/>
          </p:cNvSpPr>
          <p:nvPr>
            <p:ph type="body" idx="4"/>
          </p:nvPr>
        </p:nvSpPr>
        <p:spPr>
          <a:xfrm>
            <a:off x="12386748" y="4349750"/>
            <a:ext cx="10778067" cy="7902576"/>
          </a:xfrm>
          <a:prstGeom prst="rect">
            <a:avLst/>
          </a:prstGeom>
          <a:noFill/>
          <a:ln>
            <a:noFill/>
          </a:ln>
        </p:spPr>
        <p:txBody>
          <a:bodyPr spcFirstLastPara="1" wrap="square" lIns="217675" tIns="108825" rIns="217675" bIns="108825" anchor="t" anchorCtr="0">
            <a:normAutofit/>
          </a:bodyPr>
          <a:lstStyle>
            <a:lvl1pPr marL="457200" lvl="0" indent="-590550" algn="l">
              <a:spcBef>
                <a:spcPts val="1140"/>
              </a:spcBef>
              <a:spcAft>
                <a:spcPts val="0"/>
              </a:spcAft>
              <a:buClr>
                <a:schemeClr val="dk1"/>
              </a:buClr>
              <a:buSzPts val="5700"/>
              <a:buChar char="•"/>
              <a:defRPr sz="5700"/>
            </a:lvl1pPr>
            <a:lvl2pPr marL="914400" lvl="1" indent="-533400" algn="l">
              <a:spcBef>
                <a:spcPts val="960"/>
              </a:spcBef>
              <a:spcAft>
                <a:spcPts val="0"/>
              </a:spcAft>
              <a:buClr>
                <a:schemeClr val="dk1"/>
              </a:buClr>
              <a:buSzPts val="4800"/>
              <a:buChar char="–"/>
              <a:defRPr sz="4800"/>
            </a:lvl2pPr>
            <a:lvl3pPr marL="1371600" lvl="2" indent="-501650" algn="l">
              <a:spcBef>
                <a:spcPts val="860"/>
              </a:spcBef>
              <a:spcAft>
                <a:spcPts val="0"/>
              </a:spcAft>
              <a:buClr>
                <a:schemeClr val="dk1"/>
              </a:buClr>
              <a:buSzPts val="4300"/>
              <a:buChar char="•"/>
              <a:defRPr sz="4300"/>
            </a:lvl3pPr>
            <a:lvl4pPr marL="1828800" lvl="3" indent="-469900" algn="l">
              <a:spcBef>
                <a:spcPts val="760"/>
              </a:spcBef>
              <a:spcAft>
                <a:spcPts val="0"/>
              </a:spcAft>
              <a:buClr>
                <a:schemeClr val="dk1"/>
              </a:buClr>
              <a:buSzPts val="3800"/>
              <a:buChar char="–"/>
              <a:defRPr sz="3800"/>
            </a:lvl4pPr>
            <a:lvl5pPr marL="2286000" lvl="4" indent="-469900" algn="l">
              <a:spcBef>
                <a:spcPts val="760"/>
              </a:spcBef>
              <a:spcAft>
                <a:spcPts val="0"/>
              </a:spcAft>
              <a:buClr>
                <a:schemeClr val="dk1"/>
              </a:buClr>
              <a:buSzPts val="3800"/>
              <a:buChar char="»"/>
              <a:defRPr sz="3800"/>
            </a:lvl5pPr>
            <a:lvl6pPr marL="2743200" lvl="5" indent="-469900" algn="l">
              <a:spcBef>
                <a:spcPts val="760"/>
              </a:spcBef>
              <a:spcAft>
                <a:spcPts val="0"/>
              </a:spcAft>
              <a:buClr>
                <a:schemeClr val="dk1"/>
              </a:buClr>
              <a:buSzPts val="3800"/>
              <a:buChar char="•"/>
              <a:defRPr sz="3800"/>
            </a:lvl6pPr>
            <a:lvl7pPr marL="3200400" lvl="6" indent="-469900" algn="l">
              <a:spcBef>
                <a:spcPts val="760"/>
              </a:spcBef>
              <a:spcAft>
                <a:spcPts val="0"/>
              </a:spcAft>
              <a:buClr>
                <a:schemeClr val="dk1"/>
              </a:buClr>
              <a:buSzPts val="3800"/>
              <a:buChar char="•"/>
              <a:defRPr sz="3800"/>
            </a:lvl7pPr>
            <a:lvl8pPr marL="3657600" lvl="7" indent="-469900" algn="l">
              <a:spcBef>
                <a:spcPts val="760"/>
              </a:spcBef>
              <a:spcAft>
                <a:spcPts val="0"/>
              </a:spcAft>
              <a:buClr>
                <a:schemeClr val="dk1"/>
              </a:buClr>
              <a:buSzPts val="3800"/>
              <a:buChar char="•"/>
              <a:defRPr sz="3800"/>
            </a:lvl8pPr>
            <a:lvl9pPr marL="4114800" lvl="8" indent="-469900" algn="l">
              <a:spcBef>
                <a:spcPts val="760"/>
              </a:spcBef>
              <a:spcAft>
                <a:spcPts val="0"/>
              </a:spcAft>
              <a:buClr>
                <a:schemeClr val="dk1"/>
              </a:buClr>
              <a:buSzPts val="3800"/>
              <a:buChar char="•"/>
              <a:defRPr sz="3800"/>
            </a:lvl9pPr>
          </a:lstStyle>
          <a:p>
            <a:endParaRPr/>
          </a:p>
        </p:txBody>
      </p:sp>
      <p:sp>
        <p:nvSpPr>
          <p:cNvPr id="46" name="Google Shape;46;p13"/>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3"/>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4"/>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5"/>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1219201" y="546100"/>
            <a:ext cx="8022168" cy="2324100"/>
          </a:xfrm>
          <a:prstGeom prst="rect">
            <a:avLst/>
          </a:prstGeom>
          <a:noFill/>
          <a:ln>
            <a:noFill/>
          </a:ln>
        </p:spPr>
        <p:txBody>
          <a:bodyPr spcFirstLastPara="1" wrap="square" lIns="217675" tIns="108825" rIns="217675" bIns="108825" anchor="b" anchorCtr="0">
            <a:normAutofit/>
          </a:bodyPr>
          <a:lstStyle>
            <a:lvl1pPr lvl="0" algn="l">
              <a:spcBef>
                <a:spcPts val="0"/>
              </a:spcBef>
              <a:spcAft>
                <a:spcPts val="0"/>
              </a:spcAft>
              <a:buClr>
                <a:schemeClr val="dk1"/>
              </a:buClr>
              <a:buSzPts val="4800"/>
              <a:buFont typeface="Calibri"/>
              <a:buNone/>
              <a:defRPr sz="48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9533467" y="546111"/>
            <a:ext cx="13631333" cy="11706226"/>
          </a:xfrm>
          <a:prstGeom prst="rect">
            <a:avLst/>
          </a:prstGeom>
          <a:noFill/>
          <a:ln>
            <a:noFill/>
          </a:ln>
        </p:spPr>
        <p:txBody>
          <a:bodyPr spcFirstLastPara="1" wrap="square" lIns="217675" tIns="108825" rIns="217675" bIns="108825" anchor="t" anchorCtr="0">
            <a:normAutofit/>
          </a:bodyPr>
          <a:lstStyle>
            <a:lvl1pPr marL="457200" lvl="0" indent="-711200" algn="l">
              <a:spcBef>
                <a:spcPts val="1520"/>
              </a:spcBef>
              <a:spcAft>
                <a:spcPts val="0"/>
              </a:spcAft>
              <a:buClr>
                <a:schemeClr val="dk1"/>
              </a:buClr>
              <a:buSzPts val="7600"/>
              <a:buChar char="•"/>
              <a:defRPr sz="7600"/>
            </a:lvl1pPr>
            <a:lvl2pPr marL="914400" lvl="1" indent="-654050" algn="l">
              <a:spcBef>
                <a:spcPts val="1340"/>
              </a:spcBef>
              <a:spcAft>
                <a:spcPts val="0"/>
              </a:spcAft>
              <a:buClr>
                <a:schemeClr val="dk1"/>
              </a:buClr>
              <a:buSzPts val="6700"/>
              <a:buChar char="–"/>
              <a:defRPr sz="6700"/>
            </a:lvl2pPr>
            <a:lvl3pPr marL="1371600" lvl="2" indent="-590550" algn="l">
              <a:spcBef>
                <a:spcPts val="1140"/>
              </a:spcBef>
              <a:spcAft>
                <a:spcPts val="0"/>
              </a:spcAft>
              <a:buClr>
                <a:schemeClr val="dk1"/>
              </a:buClr>
              <a:buSzPts val="5700"/>
              <a:buChar char="•"/>
              <a:defRPr sz="5700"/>
            </a:lvl3pPr>
            <a:lvl4pPr marL="1828800" lvl="3" indent="-533400" algn="l">
              <a:spcBef>
                <a:spcPts val="960"/>
              </a:spcBef>
              <a:spcAft>
                <a:spcPts val="0"/>
              </a:spcAft>
              <a:buClr>
                <a:schemeClr val="dk1"/>
              </a:buClr>
              <a:buSzPts val="4800"/>
              <a:buChar char="–"/>
              <a:defRPr sz="4800"/>
            </a:lvl4pPr>
            <a:lvl5pPr marL="2286000" lvl="4" indent="-533400" algn="l">
              <a:spcBef>
                <a:spcPts val="960"/>
              </a:spcBef>
              <a:spcAft>
                <a:spcPts val="0"/>
              </a:spcAft>
              <a:buClr>
                <a:schemeClr val="dk1"/>
              </a:buClr>
              <a:buSzPts val="4800"/>
              <a:buChar char="»"/>
              <a:defRPr sz="4800"/>
            </a:lvl5pPr>
            <a:lvl6pPr marL="2743200" lvl="5" indent="-533400" algn="l">
              <a:spcBef>
                <a:spcPts val="960"/>
              </a:spcBef>
              <a:spcAft>
                <a:spcPts val="0"/>
              </a:spcAft>
              <a:buClr>
                <a:schemeClr val="dk1"/>
              </a:buClr>
              <a:buSzPts val="4800"/>
              <a:buChar char="•"/>
              <a:defRPr sz="4800"/>
            </a:lvl6pPr>
            <a:lvl7pPr marL="3200400" lvl="6" indent="-533400" algn="l">
              <a:spcBef>
                <a:spcPts val="960"/>
              </a:spcBef>
              <a:spcAft>
                <a:spcPts val="0"/>
              </a:spcAft>
              <a:buClr>
                <a:schemeClr val="dk1"/>
              </a:buClr>
              <a:buSzPts val="4800"/>
              <a:buChar char="•"/>
              <a:defRPr sz="4800"/>
            </a:lvl7pPr>
            <a:lvl8pPr marL="3657600" lvl="7" indent="-533400" algn="l">
              <a:spcBef>
                <a:spcPts val="960"/>
              </a:spcBef>
              <a:spcAft>
                <a:spcPts val="0"/>
              </a:spcAft>
              <a:buClr>
                <a:schemeClr val="dk1"/>
              </a:buClr>
              <a:buSzPts val="4800"/>
              <a:buChar char="•"/>
              <a:defRPr sz="4800"/>
            </a:lvl8pPr>
            <a:lvl9pPr marL="4114800" lvl="8" indent="-533400" algn="l">
              <a:spcBef>
                <a:spcPts val="960"/>
              </a:spcBef>
              <a:spcAft>
                <a:spcPts val="0"/>
              </a:spcAft>
              <a:buClr>
                <a:schemeClr val="dk1"/>
              </a:buClr>
              <a:buSzPts val="4800"/>
              <a:buChar char="•"/>
              <a:defRPr sz="4800"/>
            </a:lvl9pPr>
          </a:lstStyle>
          <a:p>
            <a:endParaRPr/>
          </a:p>
        </p:txBody>
      </p:sp>
      <p:sp>
        <p:nvSpPr>
          <p:cNvPr id="61" name="Google Shape;61;p16"/>
          <p:cNvSpPr txBox="1">
            <a:spLocks noGrp="1"/>
          </p:cNvSpPr>
          <p:nvPr>
            <p:ph type="body" idx="2"/>
          </p:nvPr>
        </p:nvSpPr>
        <p:spPr>
          <a:xfrm>
            <a:off x="1219201" y="2870207"/>
            <a:ext cx="8022168" cy="9382126"/>
          </a:xfrm>
          <a:prstGeom prst="rect">
            <a:avLst/>
          </a:prstGeom>
          <a:noFill/>
          <a:ln>
            <a:noFill/>
          </a:ln>
        </p:spPr>
        <p:txBody>
          <a:bodyPr spcFirstLastPara="1" wrap="square" lIns="217675" tIns="108825" rIns="217675" bIns="108825" anchor="t" anchorCtr="0">
            <a:normAutofit/>
          </a:bodyPr>
          <a:lstStyle>
            <a:lvl1pPr marL="457200" lvl="0" indent="-228600" algn="l">
              <a:spcBef>
                <a:spcPts val="660"/>
              </a:spcBef>
              <a:spcAft>
                <a:spcPts val="0"/>
              </a:spcAft>
              <a:buClr>
                <a:schemeClr val="dk1"/>
              </a:buClr>
              <a:buSzPts val="3300"/>
              <a:buNone/>
              <a:defRPr sz="3300"/>
            </a:lvl1pPr>
            <a:lvl2pPr marL="914400" lvl="1" indent="-228600" algn="l">
              <a:spcBef>
                <a:spcPts val="580"/>
              </a:spcBef>
              <a:spcAft>
                <a:spcPts val="0"/>
              </a:spcAft>
              <a:buClr>
                <a:schemeClr val="dk1"/>
              </a:buClr>
              <a:buSzPts val="2900"/>
              <a:buNone/>
              <a:defRPr sz="2900"/>
            </a:lvl2pPr>
            <a:lvl3pPr marL="1371600" lvl="2" indent="-228600" algn="l">
              <a:spcBef>
                <a:spcPts val="480"/>
              </a:spcBef>
              <a:spcAft>
                <a:spcPts val="0"/>
              </a:spcAft>
              <a:buClr>
                <a:schemeClr val="dk1"/>
              </a:buClr>
              <a:buSzPts val="2400"/>
              <a:buNone/>
              <a:defRPr sz="2400"/>
            </a:lvl3pPr>
            <a:lvl4pPr marL="1828800" lvl="3" indent="-228600" algn="l">
              <a:spcBef>
                <a:spcPts val="420"/>
              </a:spcBef>
              <a:spcAft>
                <a:spcPts val="0"/>
              </a:spcAft>
              <a:buClr>
                <a:schemeClr val="dk1"/>
              </a:buClr>
              <a:buSzPts val="2100"/>
              <a:buNone/>
              <a:defRPr sz="2100"/>
            </a:lvl4pPr>
            <a:lvl5pPr marL="2286000" lvl="4" indent="-228600" algn="l">
              <a:spcBef>
                <a:spcPts val="420"/>
              </a:spcBef>
              <a:spcAft>
                <a:spcPts val="0"/>
              </a:spcAft>
              <a:buClr>
                <a:schemeClr val="dk1"/>
              </a:buClr>
              <a:buSzPts val="2100"/>
              <a:buNone/>
              <a:defRPr sz="2100"/>
            </a:lvl5pPr>
            <a:lvl6pPr marL="2743200" lvl="5" indent="-228600" algn="l">
              <a:spcBef>
                <a:spcPts val="420"/>
              </a:spcBef>
              <a:spcAft>
                <a:spcPts val="0"/>
              </a:spcAft>
              <a:buClr>
                <a:schemeClr val="dk1"/>
              </a:buClr>
              <a:buSzPts val="2100"/>
              <a:buNone/>
              <a:defRPr sz="2100"/>
            </a:lvl6pPr>
            <a:lvl7pPr marL="3200400" lvl="6" indent="-228600" algn="l">
              <a:spcBef>
                <a:spcPts val="420"/>
              </a:spcBef>
              <a:spcAft>
                <a:spcPts val="0"/>
              </a:spcAft>
              <a:buClr>
                <a:schemeClr val="dk1"/>
              </a:buClr>
              <a:buSzPts val="2100"/>
              <a:buNone/>
              <a:defRPr sz="2100"/>
            </a:lvl7pPr>
            <a:lvl8pPr marL="3657600" lvl="7" indent="-228600" algn="l">
              <a:spcBef>
                <a:spcPts val="420"/>
              </a:spcBef>
              <a:spcAft>
                <a:spcPts val="0"/>
              </a:spcAft>
              <a:buClr>
                <a:schemeClr val="dk1"/>
              </a:buClr>
              <a:buSzPts val="2100"/>
              <a:buNone/>
              <a:defRPr sz="2100"/>
            </a:lvl8pPr>
            <a:lvl9pPr marL="4114800" lvl="8" indent="-228600" algn="l">
              <a:spcBef>
                <a:spcPts val="420"/>
              </a:spcBef>
              <a:spcAft>
                <a:spcPts val="0"/>
              </a:spcAft>
              <a:buClr>
                <a:schemeClr val="dk1"/>
              </a:buClr>
              <a:buSzPts val="2100"/>
              <a:buNone/>
              <a:defRPr sz="2100"/>
            </a:lvl9pPr>
          </a:lstStyle>
          <a:p>
            <a:endParaRPr/>
          </a:p>
        </p:txBody>
      </p:sp>
      <p:sp>
        <p:nvSpPr>
          <p:cNvPr id="62" name="Google Shape;62;p16"/>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4779435" y="9601200"/>
            <a:ext cx="14630400" cy="1133476"/>
          </a:xfrm>
          <a:prstGeom prst="rect">
            <a:avLst/>
          </a:prstGeom>
          <a:noFill/>
          <a:ln>
            <a:noFill/>
          </a:ln>
        </p:spPr>
        <p:txBody>
          <a:bodyPr spcFirstLastPara="1" wrap="square" lIns="217675" tIns="108825" rIns="217675" bIns="108825" anchor="b" anchorCtr="0">
            <a:normAutofit/>
          </a:bodyPr>
          <a:lstStyle>
            <a:lvl1pPr lvl="0" algn="l">
              <a:spcBef>
                <a:spcPts val="0"/>
              </a:spcBef>
              <a:spcAft>
                <a:spcPts val="0"/>
              </a:spcAft>
              <a:buClr>
                <a:schemeClr val="dk1"/>
              </a:buClr>
              <a:buSzPts val="4800"/>
              <a:buFont typeface="Calibri"/>
              <a:buNone/>
              <a:defRPr sz="48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a:spLocks noGrp="1"/>
          </p:cNvSpPr>
          <p:nvPr>
            <p:ph type="pic" idx="2"/>
          </p:nvPr>
        </p:nvSpPr>
        <p:spPr>
          <a:xfrm>
            <a:off x="4779435" y="1225550"/>
            <a:ext cx="14630400" cy="8229600"/>
          </a:xfrm>
          <a:prstGeom prst="rect">
            <a:avLst/>
          </a:prstGeom>
          <a:noFill/>
          <a:ln>
            <a:noFill/>
          </a:ln>
        </p:spPr>
      </p:sp>
      <p:sp>
        <p:nvSpPr>
          <p:cNvPr id="68" name="Google Shape;68;p17"/>
          <p:cNvSpPr txBox="1">
            <a:spLocks noGrp="1"/>
          </p:cNvSpPr>
          <p:nvPr>
            <p:ph type="body" idx="1"/>
          </p:nvPr>
        </p:nvSpPr>
        <p:spPr>
          <a:xfrm>
            <a:off x="4779435" y="10734676"/>
            <a:ext cx="14630400" cy="1609724"/>
          </a:xfrm>
          <a:prstGeom prst="rect">
            <a:avLst/>
          </a:prstGeom>
          <a:noFill/>
          <a:ln>
            <a:noFill/>
          </a:ln>
        </p:spPr>
        <p:txBody>
          <a:bodyPr spcFirstLastPara="1" wrap="square" lIns="217675" tIns="108825" rIns="217675" bIns="108825" anchor="t" anchorCtr="0">
            <a:normAutofit/>
          </a:bodyPr>
          <a:lstStyle>
            <a:lvl1pPr marL="457200" lvl="0" indent="-228600" algn="l">
              <a:spcBef>
                <a:spcPts val="660"/>
              </a:spcBef>
              <a:spcAft>
                <a:spcPts val="0"/>
              </a:spcAft>
              <a:buClr>
                <a:schemeClr val="dk1"/>
              </a:buClr>
              <a:buSzPts val="3300"/>
              <a:buNone/>
              <a:defRPr sz="3300"/>
            </a:lvl1pPr>
            <a:lvl2pPr marL="914400" lvl="1" indent="-228600" algn="l">
              <a:spcBef>
                <a:spcPts val="580"/>
              </a:spcBef>
              <a:spcAft>
                <a:spcPts val="0"/>
              </a:spcAft>
              <a:buClr>
                <a:schemeClr val="dk1"/>
              </a:buClr>
              <a:buSzPts val="2900"/>
              <a:buNone/>
              <a:defRPr sz="2900"/>
            </a:lvl2pPr>
            <a:lvl3pPr marL="1371600" lvl="2" indent="-228600" algn="l">
              <a:spcBef>
                <a:spcPts val="480"/>
              </a:spcBef>
              <a:spcAft>
                <a:spcPts val="0"/>
              </a:spcAft>
              <a:buClr>
                <a:schemeClr val="dk1"/>
              </a:buClr>
              <a:buSzPts val="2400"/>
              <a:buNone/>
              <a:defRPr sz="2400"/>
            </a:lvl3pPr>
            <a:lvl4pPr marL="1828800" lvl="3" indent="-228600" algn="l">
              <a:spcBef>
                <a:spcPts val="420"/>
              </a:spcBef>
              <a:spcAft>
                <a:spcPts val="0"/>
              </a:spcAft>
              <a:buClr>
                <a:schemeClr val="dk1"/>
              </a:buClr>
              <a:buSzPts val="2100"/>
              <a:buNone/>
              <a:defRPr sz="2100"/>
            </a:lvl4pPr>
            <a:lvl5pPr marL="2286000" lvl="4" indent="-228600" algn="l">
              <a:spcBef>
                <a:spcPts val="420"/>
              </a:spcBef>
              <a:spcAft>
                <a:spcPts val="0"/>
              </a:spcAft>
              <a:buClr>
                <a:schemeClr val="dk1"/>
              </a:buClr>
              <a:buSzPts val="2100"/>
              <a:buNone/>
              <a:defRPr sz="2100"/>
            </a:lvl5pPr>
            <a:lvl6pPr marL="2743200" lvl="5" indent="-228600" algn="l">
              <a:spcBef>
                <a:spcPts val="420"/>
              </a:spcBef>
              <a:spcAft>
                <a:spcPts val="0"/>
              </a:spcAft>
              <a:buClr>
                <a:schemeClr val="dk1"/>
              </a:buClr>
              <a:buSzPts val="2100"/>
              <a:buNone/>
              <a:defRPr sz="2100"/>
            </a:lvl6pPr>
            <a:lvl7pPr marL="3200400" lvl="6" indent="-228600" algn="l">
              <a:spcBef>
                <a:spcPts val="420"/>
              </a:spcBef>
              <a:spcAft>
                <a:spcPts val="0"/>
              </a:spcAft>
              <a:buClr>
                <a:schemeClr val="dk1"/>
              </a:buClr>
              <a:buSzPts val="2100"/>
              <a:buNone/>
              <a:defRPr sz="2100"/>
            </a:lvl7pPr>
            <a:lvl8pPr marL="3657600" lvl="7" indent="-228600" algn="l">
              <a:spcBef>
                <a:spcPts val="420"/>
              </a:spcBef>
              <a:spcAft>
                <a:spcPts val="0"/>
              </a:spcAft>
              <a:buClr>
                <a:schemeClr val="dk1"/>
              </a:buClr>
              <a:buSzPts val="2100"/>
              <a:buNone/>
              <a:defRPr sz="2100"/>
            </a:lvl8pPr>
            <a:lvl9pPr marL="4114800" lvl="8" indent="-228600" algn="l">
              <a:spcBef>
                <a:spcPts val="420"/>
              </a:spcBef>
              <a:spcAft>
                <a:spcPts val="0"/>
              </a:spcAft>
              <a:buClr>
                <a:schemeClr val="dk1"/>
              </a:buClr>
              <a:buSzPts val="2100"/>
              <a:buNone/>
              <a:defRPr sz="2100"/>
            </a:lvl9pPr>
          </a:lstStyle>
          <a:p>
            <a:endParaRPr/>
          </a:p>
        </p:txBody>
      </p:sp>
      <p:sp>
        <p:nvSpPr>
          <p:cNvPr id="69" name="Google Shape;69;p17"/>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4.jpg"/><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1219200" y="3200411"/>
            <a:ext cx="21945600" cy="9051926"/>
          </a:xfrm>
          <a:prstGeom prst="rect">
            <a:avLst/>
          </a:prstGeom>
          <a:noFill/>
          <a:ln>
            <a:noFill/>
          </a:ln>
        </p:spPr>
        <p:txBody>
          <a:bodyPr spcFirstLastPara="1" wrap="square" lIns="217675" tIns="108825" rIns="217675" bIns="108825" anchor="t" anchorCtr="0">
            <a:norm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1219200" y="12712711"/>
            <a:ext cx="5689600" cy="730250"/>
          </a:xfrm>
          <a:prstGeom prst="rect">
            <a:avLst/>
          </a:prstGeom>
          <a:noFill/>
          <a:ln>
            <a:noFill/>
          </a:ln>
        </p:spPr>
        <p:txBody>
          <a:bodyPr spcFirstLastPara="1" wrap="square" lIns="217675" tIns="108825" rIns="217675" bIns="108825" anchor="ctr" anchorCtr="0">
            <a:noAutofit/>
          </a:bodyPr>
          <a:lstStyle>
            <a:lvl1pPr marR="0" lvl="0" algn="l" rtl="0">
              <a:spcBef>
                <a:spcPts val="0"/>
              </a:spcBef>
              <a:spcAft>
                <a:spcPts val="0"/>
              </a:spcAft>
              <a:buSzPts val="1400"/>
              <a:buNone/>
              <a:defRPr sz="29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2pPr>
            <a:lvl3pPr marR="0" lvl="2"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3pPr>
            <a:lvl4pPr marR="0" lvl="3"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4pPr>
            <a:lvl5pPr marR="0" lvl="4"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5pPr>
            <a:lvl6pPr marR="0" lvl="5"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6pPr>
            <a:lvl7pPr marR="0" lvl="6"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7pPr>
            <a:lvl8pPr marR="0" lvl="7"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8pPr>
            <a:lvl9pPr marR="0" lvl="8"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9pPr>
          </a:lstStyle>
          <a:p>
            <a:endParaRPr/>
          </a:p>
        </p:txBody>
      </p:sp>
      <p:sp>
        <p:nvSpPr>
          <p:cNvPr id="13" name="Google Shape;13;p8"/>
          <p:cNvSpPr txBox="1">
            <a:spLocks noGrp="1"/>
          </p:cNvSpPr>
          <p:nvPr>
            <p:ph type="ftr" idx="11"/>
          </p:nvPr>
        </p:nvSpPr>
        <p:spPr>
          <a:xfrm>
            <a:off x="8331200" y="12712711"/>
            <a:ext cx="7721600" cy="730250"/>
          </a:xfrm>
          <a:prstGeom prst="rect">
            <a:avLst/>
          </a:prstGeom>
          <a:noFill/>
          <a:ln>
            <a:noFill/>
          </a:ln>
        </p:spPr>
        <p:txBody>
          <a:bodyPr spcFirstLastPara="1" wrap="square" lIns="217675" tIns="108825" rIns="217675" bIns="108825" anchor="ctr" anchorCtr="0">
            <a:noAutofit/>
          </a:bodyPr>
          <a:lstStyle>
            <a:lvl1pPr marR="0" lvl="0" algn="ctr" rtl="0">
              <a:spcBef>
                <a:spcPts val="0"/>
              </a:spcBef>
              <a:spcAft>
                <a:spcPts val="0"/>
              </a:spcAft>
              <a:buSzPts val="1400"/>
              <a:buNone/>
              <a:defRPr sz="29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2pPr>
            <a:lvl3pPr marR="0" lvl="2"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3pPr>
            <a:lvl4pPr marR="0" lvl="3"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4pPr>
            <a:lvl5pPr marR="0" lvl="4"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5pPr>
            <a:lvl6pPr marR="0" lvl="5"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6pPr>
            <a:lvl7pPr marR="0" lvl="6"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7pPr>
            <a:lvl8pPr marR="0" lvl="7"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8pPr>
            <a:lvl9pPr marR="0" lvl="8" algn="l" rtl="0">
              <a:spcBef>
                <a:spcPts val="0"/>
              </a:spcBef>
              <a:spcAft>
                <a:spcPts val="0"/>
              </a:spcAft>
              <a:buSzPts val="1400"/>
              <a:buNone/>
              <a:defRPr sz="5600" b="0" i="0" u="none" strike="noStrike" cap="none">
                <a:solidFill>
                  <a:srgbClr val="000000"/>
                </a:solidFill>
                <a:latin typeface="Gill Sans"/>
                <a:ea typeface="Gill Sans"/>
                <a:cs typeface="Gill Sans"/>
                <a:sym typeface="Gill Sans"/>
              </a:defRPr>
            </a:lvl9pPr>
          </a:lstStyle>
          <a:p>
            <a:endParaRPr/>
          </a:p>
        </p:txBody>
      </p:sp>
      <p:sp>
        <p:nvSpPr>
          <p:cNvPr id="14" name="Google Shape;14;p8"/>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lvl1pPr marL="0" marR="0" lvl="0" indent="0" algn="r" rtl="0">
              <a:spcBef>
                <a:spcPts val="0"/>
              </a:spcBef>
              <a:spcAft>
                <a:spcPts val="0"/>
              </a:spcAft>
              <a:buNone/>
              <a:defRPr sz="2900" b="0" i="0" u="none" strike="noStrike" cap="none">
                <a:solidFill>
                  <a:srgbClr val="888888"/>
                </a:solidFill>
                <a:latin typeface="Gill Sans"/>
                <a:ea typeface="Gill Sans"/>
                <a:cs typeface="Gill Sans"/>
                <a:sym typeface="Gill Sans"/>
              </a:defRPr>
            </a:lvl1pPr>
            <a:lvl2pPr marL="0" marR="0" lvl="1" indent="0" algn="r" rtl="0">
              <a:spcBef>
                <a:spcPts val="0"/>
              </a:spcBef>
              <a:spcAft>
                <a:spcPts val="0"/>
              </a:spcAft>
              <a:buNone/>
              <a:defRPr sz="2900" b="0" i="0" u="none" strike="noStrike" cap="none">
                <a:solidFill>
                  <a:srgbClr val="888888"/>
                </a:solidFill>
                <a:latin typeface="Gill Sans"/>
                <a:ea typeface="Gill Sans"/>
                <a:cs typeface="Gill Sans"/>
                <a:sym typeface="Gill Sans"/>
              </a:defRPr>
            </a:lvl2pPr>
            <a:lvl3pPr marL="0" marR="0" lvl="2" indent="0" algn="r" rtl="0">
              <a:spcBef>
                <a:spcPts val="0"/>
              </a:spcBef>
              <a:spcAft>
                <a:spcPts val="0"/>
              </a:spcAft>
              <a:buNone/>
              <a:defRPr sz="2900" b="0" i="0" u="none" strike="noStrike" cap="none">
                <a:solidFill>
                  <a:srgbClr val="888888"/>
                </a:solidFill>
                <a:latin typeface="Gill Sans"/>
                <a:ea typeface="Gill Sans"/>
                <a:cs typeface="Gill Sans"/>
                <a:sym typeface="Gill Sans"/>
              </a:defRPr>
            </a:lvl3pPr>
            <a:lvl4pPr marL="0" marR="0" lvl="3" indent="0" algn="r" rtl="0">
              <a:spcBef>
                <a:spcPts val="0"/>
              </a:spcBef>
              <a:spcAft>
                <a:spcPts val="0"/>
              </a:spcAft>
              <a:buNone/>
              <a:defRPr sz="2900" b="0" i="0" u="none" strike="noStrike" cap="none">
                <a:solidFill>
                  <a:srgbClr val="888888"/>
                </a:solidFill>
                <a:latin typeface="Gill Sans"/>
                <a:ea typeface="Gill Sans"/>
                <a:cs typeface="Gill Sans"/>
                <a:sym typeface="Gill Sans"/>
              </a:defRPr>
            </a:lvl4pPr>
            <a:lvl5pPr marL="0" marR="0" lvl="4" indent="0" algn="r" rtl="0">
              <a:spcBef>
                <a:spcPts val="0"/>
              </a:spcBef>
              <a:spcAft>
                <a:spcPts val="0"/>
              </a:spcAft>
              <a:buNone/>
              <a:defRPr sz="2900" b="0" i="0" u="none" strike="noStrike" cap="none">
                <a:solidFill>
                  <a:srgbClr val="888888"/>
                </a:solidFill>
                <a:latin typeface="Gill Sans"/>
                <a:ea typeface="Gill Sans"/>
                <a:cs typeface="Gill Sans"/>
                <a:sym typeface="Gill Sans"/>
              </a:defRPr>
            </a:lvl5pPr>
            <a:lvl6pPr marL="0" marR="0" lvl="5" indent="0" algn="r" rtl="0">
              <a:spcBef>
                <a:spcPts val="0"/>
              </a:spcBef>
              <a:spcAft>
                <a:spcPts val="0"/>
              </a:spcAft>
              <a:buNone/>
              <a:defRPr sz="2900" b="0" i="0" u="none" strike="noStrike" cap="none">
                <a:solidFill>
                  <a:srgbClr val="888888"/>
                </a:solidFill>
                <a:latin typeface="Gill Sans"/>
                <a:ea typeface="Gill Sans"/>
                <a:cs typeface="Gill Sans"/>
                <a:sym typeface="Gill Sans"/>
              </a:defRPr>
            </a:lvl6pPr>
            <a:lvl7pPr marL="0" marR="0" lvl="6" indent="0" algn="r" rtl="0">
              <a:spcBef>
                <a:spcPts val="0"/>
              </a:spcBef>
              <a:spcAft>
                <a:spcPts val="0"/>
              </a:spcAft>
              <a:buNone/>
              <a:defRPr sz="2900" b="0" i="0" u="none" strike="noStrike" cap="none">
                <a:solidFill>
                  <a:srgbClr val="888888"/>
                </a:solidFill>
                <a:latin typeface="Gill Sans"/>
                <a:ea typeface="Gill Sans"/>
                <a:cs typeface="Gill Sans"/>
                <a:sym typeface="Gill Sans"/>
              </a:defRPr>
            </a:lvl7pPr>
            <a:lvl8pPr marL="0" marR="0" lvl="7" indent="0" algn="r" rtl="0">
              <a:spcBef>
                <a:spcPts val="0"/>
              </a:spcBef>
              <a:spcAft>
                <a:spcPts val="0"/>
              </a:spcAft>
              <a:buNone/>
              <a:defRPr sz="2900" b="0" i="0" u="none" strike="noStrike" cap="none">
                <a:solidFill>
                  <a:srgbClr val="888888"/>
                </a:solidFill>
                <a:latin typeface="Gill Sans"/>
                <a:ea typeface="Gill Sans"/>
                <a:cs typeface="Gill Sans"/>
                <a:sym typeface="Gill Sans"/>
              </a:defRPr>
            </a:lvl8pPr>
            <a:lvl9pPr marL="0" marR="0" lvl="8" indent="0" algn="r" rtl="0">
              <a:spcBef>
                <a:spcPts val="0"/>
              </a:spcBef>
              <a:spcAft>
                <a:spcPts val="0"/>
              </a:spcAft>
              <a:buNone/>
              <a:defRPr sz="29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 id="214748366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85" name="Google Shape;85;p20"/>
          <p:cNvPicPr preferRelativeResize="0"/>
          <p:nvPr/>
        </p:nvPicPr>
        <p:blipFill rotWithShape="1">
          <a:blip r:embed="rId6">
            <a:alphaModFix/>
          </a:blip>
          <a:srcRect/>
          <a:stretch/>
        </p:blipFill>
        <p:spPr>
          <a:xfrm>
            <a:off x="1401303" y="11647698"/>
            <a:ext cx="9904006" cy="15565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jp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jpg"/><Relationship Id="rId4" Type="http://schemas.openxmlformats.org/officeDocument/2006/relationships/image" Target="../media/image5.jp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6.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mailto:info@chiltoncomputing.co.uk" TargetMode="External"/><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20.jpg"/><Relationship Id="rId10" Type="http://schemas.openxmlformats.org/officeDocument/2006/relationships/image" Target="../media/image39.png"/><Relationship Id="rId4" Type="http://schemas.openxmlformats.org/officeDocument/2006/relationships/hyperlink" Target="https://www.wcfi.co.uk/" TargetMode="External"/><Relationship Id="rId9"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hyperlink" Target="https://eurescom-meetings.webex.com/eurescom-meetings/j.php?MTID=ma7a1d93f7d5b2c1cba8dba64d1a77c6a" TargetMode="Externa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eurescom-meetings.webex.com/eurescom-meetings/j.php?MTID=m09db50b2ba2cd4283d0f59565267217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reinsch@celticnext.eu" TargetMode="Externa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celticnext.eu/" TargetMode="External"/><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hyperlink" Target="https://eurescom-meetings.webex.com/eurescom-meetings/j.php?MTID=ma7a1d93f7d5b2c1cba8dba64d1a77c6a" TargetMode="Externa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eurescom-meetings.webex.com/eurescom-meetings/j.php?MTID=m0a271306f48054a41359f4ffa847c6fb"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Martin.Weston@bcu.ac.uk" TargetMode="External"/><Relationship Id="rId2" Type="http://schemas.openxmlformats.org/officeDocument/2006/relationships/hyperlink" Target="mailto:Saeed.Talebi@bcu.ac.uk" TargetMode="Externa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1.PNG"/><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celticnext.eu/"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hyperlink" Target="mailto:Martin.Weston@bcu.ac.uk" TargetMode="External"/><Relationship Id="rId2" Type="http://schemas.openxmlformats.org/officeDocument/2006/relationships/hyperlink" Target="mailto:Saeed.Talebi@bcu.ac.uk" TargetMode="Externa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2.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s://eurescom-meetings.webex.com/eurescom-meetings/j.php?MTID=ma7a1d93f7d5b2c1cba8dba64d1a77c6a" TargetMode="Externa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eurescom-meetings.webex.com/eurescom-meetings/j.php?MTID=mee6df3fe68ea6252b6f3a2da79731e9c"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gov.uk/government/news/consultation-to-ban-scam-calls-launched" TargetMode="External"/><Relationship Id="rId5" Type="http://schemas.openxmlformats.org/officeDocument/2006/relationships/hyperlink" Target="https://www.ofcom.org.uk/phones-and-broadband/scam-calls-and-messages/45-million-people-targeted-by-scams/" TargetMode="Externa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hyperlink" Target="https://eurescom-meetings.webex.com/eurescom-meetings/j.php?MTID=ma7a1d93f7d5b2c1cba8dba64d1a77c6a" TargetMode="Externa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eurescom-meetings.webex.com/eurescom-meetings/j.php?MTID=m6fe9e02a7931014b600e93e4a3eac34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hyperlink" Target="https://beyond-vision.com/" TargetMode="External"/><Relationship Id="rId7" Type="http://schemas.openxmlformats.org/officeDocument/2006/relationships/image" Target="../media/image11.png"/><Relationship Id="rId2" Type="http://schemas.openxmlformats.org/officeDocument/2006/relationships/hyperlink" Target="mailto:pedro.lousa@beyond-vision.com" TargetMode="Externa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60.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hyperlink" Target="https://eurescom-meetings.webex.com/eurescom-meetings/j.php?MTID=ma7a1d93f7d5b2c1cba8dba64d1a77c6a" TargetMode="Externa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eurescom-meetings.webex.com/eurescom-meetings/j.php?MTID=mef0571a8e188fa87f4c998a108cbcba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celticnext.eu/news-subscription/"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47.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hyperlink" Target="https://eurescom-meetings.webex.com/eurescom-meetings/j.php?MTID=ma7a1d93f7d5b2c1cba8dba64d1a77c6a" TargetMode="Externa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eurescom-meetings.webex.com/eurescom-meetings/j.php?MTID=m959e115e0196c9205969969279328118"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mailto:tuukka@mesensei.com" TargetMode="Externa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8" Type="http://schemas.openxmlformats.org/officeDocument/2006/relationships/image" Target="../media/image82.tif"/><Relationship Id="rId3" Type="http://schemas.openxmlformats.org/officeDocument/2006/relationships/image" Target="../media/image77.tif"/><Relationship Id="rId7" Type="http://schemas.openxmlformats.org/officeDocument/2006/relationships/image" Target="../media/image81.tif"/><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80.tif"/><Relationship Id="rId5" Type="http://schemas.openxmlformats.org/officeDocument/2006/relationships/image" Target="../media/image79.tif"/><Relationship Id="rId4" Type="http://schemas.openxmlformats.org/officeDocument/2006/relationships/image" Target="../media/image78.tif"/><Relationship Id="rId9" Type="http://schemas.openxmlformats.org/officeDocument/2006/relationships/image" Target="../media/image83.tif"/></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hyperlink" Target="https://eurescom-meetings.webex.com/eurescom-meetings/j.php?MTID=ma7a1d93f7d5b2c1cba8dba64d1a77c6a" TargetMode="External"/><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eurescom-meetings.webex.com/eurescom-meetings/j.php?MTID=m63293cfcb8507be3e123c5c9c2a77e3b"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7.emf"/></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42.pn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hyperlink" Target="https://www.celticnext.eu/latest-event/"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jpg"/><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3" Type="http://schemas.openxmlformats.org/officeDocument/2006/relationships/hyperlink" Target="https://eurescom-meetings.webex.com/eurescom-meetings/j.php?MTID=ma7a1d93f7d5b2c1cba8dba64d1a77c6a" TargetMode="Externa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eurescom-meetings.webex.com/eurescom-meetings/j.php?MTID=m01d4ac54bc07f45dc550095d055a6923"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102.jpeg"/><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openxmlformats.org/officeDocument/2006/relationships/hyperlink" Target="https://eurescom-meetings.webex.com/eurescom-meetings/j.php?MTID=ma7a1d93f7d5b2c1cba8dba64d1a77c6a" TargetMode="Externa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eurescom-meetings.webex.com/eurescom-meetings/j.php?MTID=m22a1d3170238f0996b5d399a6edfb9c0"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8.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spaceforge.com/in-space-manufacturing#semi-conductor" TargetMode="External"/><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1.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0.jpg"/></Relationships>
</file>

<file path=ppt/slides/_rels/slide90.xml.rels><?xml version="1.0" encoding="UTF-8" standalone="yes"?>
<Relationships xmlns="http://schemas.openxmlformats.org/package/2006/relationships"><Relationship Id="rId3" Type="http://schemas.openxmlformats.org/officeDocument/2006/relationships/hyperlink" Target="https://eurescom-meetings.webex.com/eurescom-meetings/j.php?MTID=ma7a1d93f7d5b2c1cba8dba64d1a77c6a" TargetMode="Externa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eurescom-meetings.webex.com/eurescom-meetings/j.php?MTID=mb59d378ecdb67c4357f2722e9df5a44c"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41.PNG"/></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97.xml.rels><?xml version="1.0" encoding="UTF-8" standalone="yes"?>
<Relationships xmlns="http://schemas.openxmlformats.org/package/2006/relationships"><Relationship Id="rId3" Type="http://schemas.openxmlformats.org/officeDocument/2006/relationships/hyperlink" Target="https://www.recycle2trade.com/"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7.png"/></Relationships>
</file>

<file path=ppt/slides/_rels/slide9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1</a:t>
            </a:fld>
            <a:endParaRPr lang="fr-FR"/>
          </a:p>
        </p:txBody>
      </p:sp>
      <p:sp>
        <p:nvSpPr>
          <p:cNvPr id="2" name="Title 1">
            <a:extLst>
              <a:ext uri="{FF2B5EF4-FFF2-40B4-BE49-F238E27FC236}">
                <a16:creationId xmlns:a16="http://schemas.microsoft.com/office/drawing/2014/main" id="{871FF2AA-300F-7DDD-81F5-8DF9405A94B0}"/>
              </a:ext>
            </a:extLst>
          </p:cNvPr>
          <p:cNvSpPr>
            <a:spLocks noGrp="1"/>
          </p:cNvSpPr>
          <p:nvPr>
            <p:ph type="ctrTitle"/>
          </p:nvPr>
        </p:nvSpPr>
        <p:spPr>
          <a:xfrm>
            <a:off x="1199214" y="4126240"/>
            <a:ext cx="14630400" cy="3298976"/>
          </a:xfrm>
        </p:spPr>
        <p:txBody>
          <a:bodyPr>
            <a:normAutofit fontScale="90000"/>
          </a:bodyPr>
          <a:lstStyle/>
          <a:p>
            <a:br>
              <a:rPr lang="en-US" dirty="0"/>
            </a:br>
            <a:br>
              <a:rPr lang="en-US" dirty="0"/>
            </a:br>
            <a:br>
              <a:rPr lang="en-US" dirty="0"/>
            </a:br>
            <a:r>
              <a:rPr lang="en-US" dirty="0"/>
              <a:t>CELTIC Proposers Brokerage Day</a:t>
            </a:r>
            <a:br>
              <a:rPr lang="en-US" dirty="0"/>
            </a:br>
            <a:r>
              <a:rPr lang="en-US" sz="8000" dirty="0"/>
              <a:t>- Pitching Session -</a:t>
            </a:r>
            <a:br>
              <a:rPr lang="en-US" sz="8000" dirty="0"/>
            </a:br>
            <a:endParaRPr lang="en-US" sz="10600" dirty="0"/>
          </a:p>
        </p:txBody>
      </p:sp>
      <p:sp>
        <p:nvSpPr>
          <p:cNvPr id="5" name="Metin kutusu 4"/>
          <p:cNvSpPr txBox="1"/>
          <p:nvPr/>
        </p:nvSpPr>
        <p:spPr>
          <a:xfrm>
            <a:off x="8514415" y="10643016"/>
            <a:ext cx="184731" cy="523220"/>
          </a:xfrm>
          <a:prstGeom prst="rect">
            <a:avLst/>
          </a:prstGeom>
          <a:noFill/>
        </p:spPr>
        <p:txBody>
          <a:bodyPr wrap="none" rtlCol="0">
            <a:spAutoFit/>
          </a:bodyPr>
          <a:lstStyle/>
          <a:p>
            <a:endParaRPr lang="tr-TR" sz="2800" dirty="0"/>
          </a:p>
        </p:txBody>
      </p:sp>
      <p:sp>
        <p:nvSpPr>
          <p:cNvPr id="6" name="Metin kutusu 5"/>
          <p:cNvSpPr txBox="1"/>
          <p:nvPr/>
        </p:nvSpPr>
        <p:spPr>
          <a:xfrm>
            <a:off x="9863529" y="10762938"/>
            <a:ext cx="184731" cy="523220"/>
          </a:xfrm>
          <a:prstGeom prst="rect">
            <a:avLst/>
          </a:prstGeom>
          <a:noFill/>
        </p:spPr>
        <p:txBody>
          <a:bodyPr wrap="none" rtlCol="0">
            <a:spAutoFit/>
          </a:bodyPr>
          <a:lstStyle/>
          <a:p>
            <a:endParaRPr lang="tr-TR" sz="2800" dirty="0"/>
          </a:p>
        </p:txBody>
      </p:sp>
      <p:sp>
        <p:nvSpPr>
          <p:cNvPr id="14" name="Dikdörtgen 13"/>
          <p:cNvSpPr/>
          <p:nvPr/>
        </p:nvSpPr>
        <p:spPr>
          <a:xfrm>
            <a:off x="0" y="10261600"/>
            <a:ext cx="12014200" cy="15494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dirty="0"/>
          </a:p>
          <a:p>
            <a:pPr algn="ctr"/>
            <a:endParaRPr lang="de-DE" sz="2800" dirty="0"/>
          </a:p>
          <a:p>
            <a:pPr algn="ctr"/>
            <a:endParaRPr lang="de-DE" sz="4800" dirty="0"/>
          </a:p>
          <a:p>
            <a:pPr algn="ctr"/>
            <a:endParaRPr lang="tr-TR" sz="4800" dirty="0"/>
          </a:p>
        </p:txBody>
      </p:sp>
    </p:spTree>
    <p:extLst>
      <p:ext uri="{BB962C8B-B14F-4D97-AF65-F5344CB8AC3E}">
        <p14:creationId xmlns:p14="http://schemas.microsoft.com/office/powerpoint/2010/main" val="143214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fontScale="90000"/>
          </a:bodyPr>
          <a:lstStyle/>
          <a:p>
            <a:pPr marL="0" lvl="0" indent="0" algn="l" rtl="0">
              <a:spcBef>
                <a:spcPts val="0"/>
              </a:spcBef>
              <a:spcAft>
                <a:spcPts val="0"/>
              </a:spcAft>
              <a:buClr>
                <a:srgbClr val="0070C0"/>
              </a:buClr>
              <a:buSzPct val="100000"/>
              <a:buFont typeface="Aleo"/>
              <a:buNone/>
            </a:pPr>
            <a:br>
              <a:rPr lang="en-GB" sz="9200" b="1">
                <a:solidFill>
                  <a:srgbClr val="0070C0"/>
                </a:solidFill>
                <a:latin typeface="Aleo"/>
                <a:ea typeface="Aleo"/>
                <a:cs typeface="Aleo"/>
                <a:sym typeface="Aleo"/>
              </a:rPr>
            </a:br>
            <a:r>
              <a:rPr lang="en-GB" sz="9200" b="1">
                <a:solidFill>
                  <a:srgbClr val="0070C0"/>
                </a:solidFill>
                <a:latin typeface="Aleo"/>
                <a:ea typeface="Aleo"/>
                <a:cs typeface="Aleo"/>
                <a:sym typeface="Aleo"/>
              </a:rPr>
              <a:t>Organisation </a:t>
            </a:r>
            <a:br>
              <a:rPr lang="en-GB" sz="9200" b="1">
                <a:solidFill>
                  <a:srgbClr val="0070C0"/>
                </a:solidFill>
                <a:latin typeface="Aleo"/>
                <a:ea typeface="Aleo"/>
                <a:cs typeface="Aleo"/>
                <a:sym typeface="Aleo"/>
              </a:rPr>
            </a:br>
            <a:r>
              <a:rPr lang="en-GB" sz="9200" b="1">
                <a:solidFill>
                  <a:srgbClr val="0070C0"/>
                </a:solidFill>
                <a:latin typeface="Aleo"/>
                <a:ea typeface="Aleo"/>
                <a:cs typeface="Aleo"/>
                <a:sym typeface="Aleo"/>
              </a:rPr>
              <a:t>Profile</a:t>
            </a:r>
            <a:endParaRPr sz="9200" b="1">
              <a:solidFill>
                <a:srgbClr val="0070C0"/>
              </a:solidFill>
              <a:latin typeface="Aleo"/>
              <a:ea typeface="Aleo"/>
              <a:cs typeface="Aleo"/>
              <a:sym typeface="Aleo"/>
            </a:endParaRPr>
          </a:p>
        </p:txBody>
      </p:sp>
      <p:sp>
        <p:nvSpPr>
          <p:cNvPr id="146" name="Google Shape;146;p3"/>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147" name="Google Shape;147;p3"/>
          <p:cNvSpPr txBox="1"/>
          <p:nvPr/>
        </p:nvSpPr>
        <p:spPr>
          <a:xfrm>
            <a:off x="742728" y="3921813"/>
            <a:ext cx="18375514" cy="9022246"/>
          </a:xfrm>
          <a:prstGeom prst="rect">
            <a:avLst/>
          </a:prstGeom>
          <a:noFill/>
          <a:ln>
            <a:noFill/>
          </a:ln>
        </p:spPr>
        <p:txBody>
          <a:bodyPr spcFirstLastPara="1" wrap="square" lIns="217700" tIns="108850" rIns="217700" bIns="108850" anchor="t" anchorCtr="0">
            <a:spAutoFit/>
          </a:bodyPr>
          <a:lstStyle/>
          <a:p>
            <a:pPr marL="914400" marR="0" lvl="0" indent="-914400" algn="l" rtl="0">
              <a:spcBef>
                <a:spcPts val="0"/>
              </a:spcBef>
              <a:spcAft>
                <a:spcPts val="0"/>
              </a:spcAft>
              <a:buClr>
                <a:srgbClr val="0070C0"/>
              </a:buClr>
              <a:buSzPts val="4400"/>
              <a:buFont typeface="Gill Sans"/>
              <a:buAutoNum type="arabicPeriod"/>
            </a:pPr>
            <a:r>
              <a:rPr lang="en-GB" sz="4400" b="1" i="1">
                <a:solidFill>
                  <a:srgbClr val="0070C0"/>
                </a:solidFill>
                <a:latin typeface="Gill Sans"/>
                <a:ea typeface="Gill Sans"/>
                <a:cs typeface="Gill Sans"/>
                <a:sym typeface="Gill Sans"/>
              </a:rPr>
              <a:t>Staff track record</a:t>
            </a:r>
            <a:r>
              <a:rPr lang="en-GB" sz="4400" i="1">
                <a:solidFill>
                  <a:srgbClr val="0070C0"/>
                </a:solidFill>
                <a:latin typeface="Gill Sans"/>
                <a:ea typeface="Gill Sans"/>
                <a:cs typeface="Gill Sans"/>
                <a:sym typeface="Gill Sans"/>
              </a:rPr>
              <a:t> (UK and international)</a:t>
            </a:r>
            <a:endParaRPr/>
          </a:p>
          <a:p>
            <a:pPr marL="1371600" marR="0" lvl="1" indent="-914400" algn="l" rtl="0">
              <a:spcBef>
                <a:spcPts val="0"/>
              </a:spcBef>
              <a:spcAft>
                <a:spcPts val="0"/>
              </a:spcAft>
              <a:buClr>
                <a:srgbClr val="0070C0"/>
              </a:buClr>
              <a:buSzPts val="4400"/>
              <a:buFont typeface="Arial"/>
              <a:buChar char="•"/>
            </a:pPr>
            <a:r>
              <a:rPr lang="en-GB" sz="4400" b="1" i="1" u="none" strike="noStrike" cap="none">
                <a:solidFill>
                  <a:srgbClr val="0070C0"/>
                </a:solidFill>
                <a:latin typeface="Gill Sans"/>
                <a:ea typeface="Gill Sans"/>
                <a:cs typeface="Gill Sans"/>
                <a:sym typeface="Gill Sans"/>
              </a:rPr>
              <a:t>Coordinator </a:t>
            </a:r>
            <a:r>
              <a:rPr lang="en-GB" sz="4400" b="0" i="1" u="none" strike="noStrike" cap="none">
                <a:solidFill>
                  <a:srgbClr val="0070C0"/>
                </a:solidFill>
                <a:latin typeface="Gill Sans"/>
                <a:ea typeface="Gill Sans"/>
                <a:cs typeface="Gill Sans"/>
                <a:sym typeface="Gill Sans"/>
              </a:rPr>
              <a:t>of an ongoing CELTIC-Next project (</a:t>
            </a:r>
            <a:r>
              <a:rPr lang="en-GB" sz="4400" b="0" i="0" u="none" strike="noStrike" cap="none">
                <a:solidFill>
                  <a:srgbClr val="0070C0"/>
                </a:solidFill>
                <a:latin typeface="Arial"/>
                <a:ea typeface="Arial"/>
                <a:cs typeface="Arial"/>
                <a:sym typeface="Arial"/>
              </a:rPr>
              <a:t>€4.6 million)</a:t>
            </a:r>
            <a:endParaRPr sz="4400" b="0" i="1" u="none" strike="noStrike" cap="none">
              <a:solidFill>
                <a:srgbClr val="0070C0"/>
              </a:solidFill>
              <a:latin typeface="Gill Sans"/>
              <a:ea typeface="Gill Sans"/>
              <a:cs typeface="Gill Sans"/>
              <a:sym typeface="Gill Sans"/>
            </a:endParaRPr>
          </a:p>
          <a:p>
            <a:pPr marL="1371600" marR="0" lvl="1" indent="-914400" algn="l" rtl="0">
              <a:spcBef>
                <a:spcPts val="0"/>
              </a:spcBef>
              <a:spcAft>
                <a:spcPts val="0"/>
              </a:spcAft>
              <a:buClr>
                <a:srgbClr val="0070C0"/>
              </a:buClr>
              <a:buSzPts val="4400"/>
              <a:buFont typeface="Arial"/>
              <a:buChar char="•"/>
            </a:pPr>
            <a:r>
              <a:rPr lang="en-GB" sz="4400" b="1" i="1" u="none" strike="noStrike" cap="none">
                <a:solidFill>
                  <a:srgbClr val="0070C0"/>
                </a:solidFill>
                <a:latin typeface="Gill Sans"/>
                <a:ea typeface="Gill Sans"/>
                <a:cs typeface="Gill Sans"/>
                <a:sym typeface="Gill Sans"/>
              </a:rPr>
              <a:t>Experts </a:t>
            </a:r>
            <a:r>
              <a:rPr lang="en-GB" sz="4400" b="0" i="1" u="none" strike="noStrike" cap="none">
                <a:solidFill>
                  <a:srgbClr val="0070C0"/>
                </a:solidFill>
                <a:latin typeface="Gill Sans"/>
                <a:ea typeface="Gill Sans"/>
                <a:cs typeface="Gill Sans"/>
                <a:sym typeface="Gill Sans"/>
              </a:rPr>
              <a:t>in what we do! Highly experienced in collaborative R&amp;D projects: key roles in </a:t>
            </a:r>
            <a:r>
              <a:rPr lang="en-GB" sz="4400" b="1" i="1" u="none" strike="noStrike" cap="none">
                <a:solidFill>
                  <a:srgbClr val="0070C0"/>
                </a:solidFill>
                <a:latin typeface="Gill Sans"/>
                <a:ea typeface="Gill Sans"/>
                <a:cs typeface="Gill Sans"/>
                <a:sym typeface="Gill Sans"/>
              </a:rPr>
              <a:t>numerous European and national projects</a:t>
            </a:r>
            <a:endParaRPr/>
          </a:p>
          <a:p>
            <a:pPr marL="1371600" marR="0" lvl="1" indent="-914400" algn="l" rtl="0">
              <a:spcBef>
                <a:spcPts val="0"/>
              </a:spcBef>
              <a:spcAft>
                <a:spcPts val="0"/>
              </a:spcAft>
              <a:buClr>
                <a:srgbClr val="0070C0"/>
              </a:buClr>
              <a:buSzPts val="4400"/>
              <a:buFont typeface="Arial"/>
              <a:buChar char="•"/>
            </a:pPr>
            <a:r>
              <a:rPr lang="en-GB" sz="4400" b="1" i="1" u="none" strike="noStrike" cap="none">
                <a:solidFill>
                  <a:srgbClr val="0070C0"/>
                </a:solidFill>
                <a:latin typeface="Gill Sans"/>
                <a:ea typeface="Gill Sans"/>
                <a:cs typeface="Gill Sans"/>
                <a:sym typeface="Gill Sans"/>
              </a:rPr>
              <a:t>Deep tech expertise </a:t>
            </a:r>
            <a:r>
              <a:rPr lang="en-GB" sz="4400" b="0" i="1" u="none" strike="noStrike" cap="none">
                <a:solidFill>
                  <a:srgbClr val="0070C0"/>
                </a:solidFill>
                <a:latin typeface="Gill Sans"/>
                <a:ea typeface="Gill Sans"/>
                <a:cs typeface="Gill Sans"/>
                <a:sym typeface="Gill Sans"/>
              </a:rPr>
              <a:t>across domains, AI &amp; technology, next-gen networks</a:t>
            </a:r>
            <a:endParaRPr/>
          </a:p>
          <a:p>
            <a:pPr marL="1371600" marR="0" lvl="1" indent="-914400" algn="l" rtl="0">
              <a:spcBef>
                <a:spcPts val="0"/>
              </a:spcBef>
              <a:spcAft>
                <a:spcPts val="0"/>
              </a:spcAft>
              <a:buClr>
                <a:srgbClr val="0070C0"/>
              </a:buClr>
              <a:buSzPts val="4400"/>
              <a:buFont typeface="Arial"/>
              <a:buChar char="•"/>
            </a:pPr>
            <a:r>
              <a:rPr lang="en-GB" sz="4400" b="0" i="1" u="none" strike="noStrike" cap="none">
                <a:solidFill>
                  <a:srgbClr val="0070C0"/>
                </a:solidFill>
                <a:latin typeface="Gill Sans"/>
                <a:ea typeface="Gill Sans"/>
                <a:cs typeface="Gill Sans"/>
                <a:sym typeface="Gill Sans"/>
              </a:rPr>
              <a:t>Extensive long careers with </a:t>
            </a:r>
            <a:r>
              <a:rPr lang="en-GB" sz="4400" b="1" i="1" u="none" strike="noStrike" cap="none">
                <a:solidFill>
                  <a:srgbClr val="0070C0"/>
                </a:solidFill>
                <a:latin typeface="Gill Sans"/>
                <a:ea typeface="Gill Sans"/>
                <a:cs typeface="Gill Sans"/>
                <a:sym typeface="Gill Sans"/>
              </a:rPr>
              <a:t>Oxford University, UK National Lab …</a:t>
            </a:r>
            <a:endParaRPr sz="4400" b="0" i="1" u="none" strike="noStrike" cap="none">
              <a:solidFill>
                <a:srgbClr val="0070C0"/>
              </a:solidFill>
              <a:latin typeface="Gill Sans"/>
              <a:ea typeface="Gill Sans"/>
              <a:cs typeface="Gill Sans"/>
              <a:sym typeface="Gill Sans"/>
            </a:endParaRPr>
          </a:p>
          <a:p>
            <a:pPr marL="914400" marR="0" lvl="0" indent="-914400" algn="l" rtl="0">
              <a:spcBef>
                <a:spcPts val="0"/>
              </a:spcBef>
              <a:spcAft>
                <a:spcPts val="0"/>
              </a:spcAft>
              <a:buClr>
                <a:srgbClr val="0070C0"/>
              </a:buClr>
              <a:buSzPts val="4400"/>
              <a:buFont typeface="Gill Sans"/>
              <a:buAutoNum type="arabicPeriod"/>
            </a:pPr>
            <a:r>
              <a:rPr lang="en-GB" sz="4400" b="1" i="1">
                <a:solidFill>
                  <a:srgbClr val="0070C0"/>
                </a:solidFill>
                <a:latin typeface="Gill Sans"/>
                <a:ea typeface="Gill Sans"/>
                <a:cs typeface="Gill Sans"/>
                <a:sym typeface="Gill Sans"/>
              </a:rPr>
              <a:t>Expert project management </a:t>
            </a:r>
            <a:r>
              <a:rPr lang="en-GB" sz="4400" i="1">
                <a:solidFill>
                  <a:srgbClr val="0070C0"/>
                </a:solidFill>
                <a:latin typeface="Gill Sans"/>
                <a:ea typeface="Gill Sans"/>
                <a:cs typeface="Gill Sans"/>
                <a:sym typeface="Gill Sans"/>
              </a:rPr>
              <a:t>– supported by professional project managers, with proven ability to deliver large-scale collaborative R&amp;D</a:t>
            </a:r>
            <a:endParaRPr/>
          </a:p>
          <a:p>
            <a:pPr marL="914400" marR="0" lvl="0" indent="-914400" algn="l" rtl="0">
              <a:spcBef>
                <a:spcPts val="0"/>
              </a:spcBef>
              <a:spcAft>
                <a:spcPts val="0"/>
              </a:spcAft>
              <a:buClr>
                <a:srgbClr val="0070C0"/>
              </a:buClr>
              <a:buSzPts val="4400"/>
              <a:buFont typeface="Gill Sans"/>
              <a:buAutoNum type="arabicPeriod"/>
            </a:pPr>
            <a:r>
              <a:rPr lang="en-GB" sz="4400" b="1" i="1">
                <a:solidFill>
                  <a:srgbClr val="0070C0"/>
                </a:solidFill>
                <a:latin typeface="Gill Sans"/>
                <a:ea typeface="Gill Sans"/>
                <a:cs typeface="Gill Sans"/>
                <a:sym typeface="Gill Sans"/>
              </a:rPr>
              <a:t>Great healthcare ecosystem </a:t>
            </a:r>
            <a:r>
              <a:rPr lang="en-GB" sz="4400" i="1">
                <a:solidFill>
                  <a:srgbClr val="0070C0"/>
                </a:solidFill>
                <a:latin typeface="Gill Sans"/>
                <a:ea typeface="Gill Sans"/>
                <a:cs typeface="Gill Sans"/>
                <a:sym typeface="Gill Sans"/>
              </a:rPr>
              <a:t>– you will be working with a strong network of UK and European HealthTech partners</a:t>
            </a:r>
            <a:endParaRPr/>
          </a:p>
          <a:p>
            <a:pPr marL="914400" marR="0" lvl="0" indent="-914400" algn="l" rtl="0">
              <a:spcBef>
                <a:spcPts val="0"/>
              </a:spcBef>
              <a:spcAft>
                <a:spcPts val="0"/>
              </a:spcAft>
              <a:buClr>
                <a:srgbClr val="0070C0"/>
              </a:buClr>
              <a:buSzPts val="4400"/>
              <a:buFont typeface="Gill Sans"/>
              <a:buAutoNum type="arabicPeriod"/>
            </a:pPr>
            <a:r>
              <a:rPr lang="en-GB" sz="4400" b="1" i="1">
                <a:solidFill>
                  <a:srgbClr val="0070C0"/>
                </a:solidFill>
                <a:latin typeface="Gill Sans"/>
                <a:ea typeface="Gill Sans"/>
                <a:cs typeface="Gill Sans"/>
                <a:sym typeface="Gill Sans"/>
              </a:rPr>
              <a:t>Emphasis on commercialisation </a:t>
            </a:r>
            <a:r>
              <a:rPr lang="en-GB" sz="4400" i="1">
                <a:solidFill>
                  <a:srgbClr val="0070C0"/>
                </a:solidFill>
                <a:latin typeface="Gill Sans"/>
                <a:ea typeface="Gill Sans"/>
                <a:cs typeface="Gill Sans"/>
                <a:sym typeface="Gill Sans"/>
              </a:rPr>
              <a:t>- with a clear value proposition for eHealth stakeholders</a:t>
            </a:r>
            <a:endParaRPr/>
          </a:p>
          <a:p>
            <a:pPr marL="914400" marR="0" lvl="0" indent="-914400" algn="l" rtl="0">
              <a:spcBef>
                <a:spcPts val="0"/>
              </a:spcBef>
              <a:spcAft>
                <a:spcPts val="0"/>
              </a:spcAft>
              <a:buClr>
                <a:srgbClr val="0070C0"/>
              </a:buClr>
              <a:buSzPts val="4400"/>
              <a:buFont typeface="Gill Sans"/>
              <a:buAutoNum type="arabicPeriod"/>
            </a:pPr>
            <a:r>
              <a:rPr lang="en-GB" sz="4400" b="1" i="1">
                <a:solidFill>
                  <a:srgbClr val="0070C0"/>
                </a:solidFill>
                <a:latin typeface="Gill Sans"/>
                <a:ea typeface="Gill Sans"/>
                <a:cs typeface="Gill Sans"/>
                <a:sym typeface="Gill Sans"/>
              </a:rPr>
              <a:t>A great company </a:t>
            </a:r>
            <a:r>
              <a:rPr lang="en-GB" sz="4400" i="1">
                <a:solidFill>
                  <a:srgbClr val="0070C0"/>
                </a:solidFill>
                <a:latin typeface="Gill Sans"/>
                <a:ea typeface="Gill Sans"/>
                <a:cs typeface="Gill Sans"/>
                <a:sym typeface="Gill Sans"/>
              </a:rPr>
              <a:t>to work with! </a:t>
            </a:r>
            <a:endParaRPr/>
          </a:p>
        </p:txBody>
      </p:sp>
      <p:sp>
        <p:nvSpPr>
          <p:cNvPr id="148" name="Google Shape;148;p3"/>
          <p:cNvSpPr/>
          <p:nvPr/>
        </p:nvSpPr>
        <p:spPr>
          <a:xfrm>
            <a:off x="238673" y="12761166"/>
            <a:ext cx="5461035" cy="1081610"/>
          </a:xfrm>
          <a:prstGeom prst="rect">
            <a:avLst/>
          </a:prstGeom>
          <a:noFill/>
          <a:ln>
            <a:noFill/>
          </a:ln>
        </p:spPr>
        <p:txBody>
          <a:bodyPr spcFirstLastPara="1" wrap="square" lIns="217700" tIns="108850" rIns="217700" bIns="108850" anchor="t" anchorCtr="0">
            <a:spAutoFit/>
          </a:bodyPr>
          <a:lstStyle/>
          <a:p>
            <a:pPr marL="0" marR="0" lvl="0" indent="0" algn="l" rtl="0">
              <a:spcBef>
                <a:spcPts val="0"/>
              </a:spcBef>
              <a:spcAft>
                <a:spcPts val="0"/>
              </a:spcAft>
              <a:buNone/>
            </a:pPr>
            <a:r>
              <a:rPr lang="en-GB" sz="2800">
                <a:solidFill>
                  <a:srgbClr val="366092"/>
                </a:solidFill>
                <a:latin typeface="Gill Sans"/>
                <a:ea typeface="Gill Sans"/>
                <a:cs typeface="Gill Sans"/>
                <a:sym typeface="Gill Sans"/>
              </a:rPr>
              <a:t>Erica Yang, Chilton Computing Ltd info@chiltoncomputing.co.uk</a:t>
            </a:r>
            <a:endParaRPr/>
          </a:p>
        </p:txBody>
      </p:sp>
      <p:pic>
        <p:nvPicPr>
          <p:cNvPr id="149" name="Google Shape;149;p3"/>
          <p:cNvPicPr preferRelativeResize="0"/>
          <p:nvPr/>
        </p:nvPicPr>
        <p:blipFill rotWithShape="1">
          <a:blip r:embed="rId3">
            <a:alphaModFix/>
          </a:blip>
          <a:srcRect t="6267"/>
          <a:stretch/>
        </p:blipFill>
        <p:spPr>
          <a:xfrm>
            <a:off x="21697056" y="10981675"/>
            <a:ext cx="2270280" cy="2124645"/>
          </a:xfrm>
          <a:prstGeom prst="rect">
            <a:avLst/>
          </a:prstGeom>
          <a:noFill/>
          <a:ln>
            <a:noFill/>
          </a:ln>
        </p:spPr>
      </p:pic>
      <p:pic>
        <p:nvPicPr>
          <p:cNvPr id="150" name="Google Shape;150;p3"/>
          <p:cNvPicPr preferRelativeResize="0"/>
          <p:nvPr/>
        </p:nvPicPr>
        <p:blipFill rotWithShape="1">
          <a:blip r:embed="rId4">
            <a:alphaModFix/>
          </a:blip>
          <a:srcRect/>
          <a:stretch/>
        </p:blipFill>
        <p:spPr>
          <a:xfrm>
            <a:off x="8048634" y="570444"/>
            <a:ext cx="4383419" cy="1440000"/>
          </a:xfrm>
          <a:prstGeom prst="rect">
            <a:avLst/>
          </a:prstGeom>
          <a:noFill/>
          <a:ln>
            <a:noFill/>
          </a:ln>
        </p:spPr>
      </p:pic>
      <p:pic>
        <p:nvPicPr>
          <p:cNvPr id="151" name="Google Shape;151;p3"/>
          <p:cNvPicPr preferRelativeResize="0"/>
          <p:nvPr/>
        </p:nvPicPr>
        <p:blipFill rotWithShape="1">
          <a:blip r:embed="rId5">
            <a:alphaModFix/>
          </a:blip>
          <a:srcRect/>
          <a:stretch/>
        </p:blipFill>
        <p:spPr>
          <a:xfrm>
            <a:off x="19254492" y="2754104"/>
            <a:ext cx="4754586" cy="5040000"/>
          </a:xfrm>
          <a:prstGeom prst="rect">
            <a:avLst/>
          </a:prstGeom>
          <a:noFill/>
          <a:ln>
            <a:noFill/>
          </a:ln>
          <a:effectLst>
            <a:outerShdw blurRad="292100" dist="139700" dir="2700000" algn="tl" rotWithShape="0">
              <a:srgbClr val="333333">
                <a:alpha val="64705"/>
              </a:srgbClr>
            </a:outerShdw>
          </a:effectLst>
        </p:spPr>
      </p:pic>
      <p:pic>
        <p:nvPicPr>
          <p:cNvPr id="152" name="Google Shape;152;p3"/>
          <p:cNvPicPr preferRelativeResize="0"/>
          <p:nvPr/>
        </p:nvPicPr>
        <p:blipFill rotWithShape="1">
          <a:blip r:embed="rId6">
            <a:alphaModFix/>
          </a:blip>
          <a:srcRect/>
          <a:stretch/>
        </p:blipFill>
        <p:spPr>
          <a:xfrm>
            <a:off x="19266381" y="8298720"/>
            <a:ext cx="4742697" cy="5040000"/>
          </a:xfrm>
          <a:prstGeom prst="rect">
            <a:avLst/>
          </a:prstGeom>
          <a:noFill/>
          <a:ln>
            <a:noFill/>
          </a:ln>
          <a:effectLst>
            <a:outerShdw blurRad="292100" dist="139700" dir="2700000" algn="tl" rotWithShape="0">
              <a:srgbClr val="333333">
                <a:alpha val="64705"/>
              </a:srgbClr>
            </a:outerShdw>
          </a:effectLst>
        </p:spPr>
      </p:pic>
      <p:sp>
        <p:nvSpPr>
          <p:cNvPr id="153" name="Google Shape;153;p3"/>
          <p:cNvSpPr txBox="1"/>
          <p:nvPr/>
        </p:nvSpPr>
        <p:spPr>
          <a:xfrm>
            <a:off x="9102997" y="11161455"/>
            <a:ext cx="8551277"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rgbClr val="222222"/>
                </a:solidFill>
                <a:latin typeface="Calibri"/>
                <a:ea typeface="Calibri"/>
                <a:cs typeface="Calibri"/>
                <a:sym typeface="Calibri"/>
              </a:rPr>
              <a:t>Personal experience: </a:t>
            </a:r>
            <a:endParaRPr/>
          </a:p>
          <a:p>
            <a:pPr marL="0" marR="0" lvl="0" indent="0" algn="l" rtl="0">
              <a:spcBef>
                <a:spcPts val="0"/>
              </a:spcBef>
              <a:spcAft>
                <a:spcPts val="0"/>
              </a:spcAft>
              <a:buNone/>
            </a:pPr>
            <a:r>
              <a:rPr lang="en-GB" sz="3200" b="0" i="0">
                <a:solidFill>
                  <a:srgbClr val="222222"/>
                </a:solidFill>
                <a:latin typeface="Calibri"/>
                <a:ea typeface="Calibri"/>
                <a:cs typeface="Calibri"/>
                <a:sym typeface="Calibri"/>
              </a:rPr>
              <a:t>Expert evaluator for the EC Horizon2020</a:t>
            </a:r>
            <a:endParaRPr/>
          </a:p>
          <a:p>
            <a:pPr marL="0" marR="0" lvl="0" indent="0" algn="l" rtl="0">
              <a:spcBef>
                <a:spcPts val="0"/>
              </a:spcBef>
              <a:spcAft>
                <a:spcPts val="0"/>
              </a:spcAft>
              <a:buNone/>
            </a:pPr>
            <a:r>
              <a:rPr lang="en-GB" sz="3200">
                <a:solidFill>
                  <a:srgbClr val="000000"/>
                </a:solidFill>
                <a:latin typeface="Calibri"/>
                <a:ea typeface="Calibri"/>
                <a:cs typeface="Calibri"/>
                <a:sym typeface="Calibri"/>
              </a:rPr>
              <a:t>Expert speaker for UKRI Brussels</a:t>
            </a:r>
            <a:endParaRPr/>
          </a:p>
          <a:p>
            <a:pPr marL="0" marR="0" lvl="0" indent="0" algn="l" rtl="0">
              <a:spcBef>
                <a:spcPts val="0"/>
              </a:spcBef>
              <a:spcAft>
                <a:spcPts val="0"/>
              </a:spcAft>
              <a:buNone/>
            </a:pPr>
            <a:r>
              <a:rPr lang="en-GB" sz="3200">
                <a:solidFill>
                  <a:srgbClr val="000000"/>
                </a:solidFill>
                <a:latin typeface="Calibri"/>
                <a:ea typeface="Calibri"/>
                <a:cs typeface="Calibri"/>
                <a:sym typeface="Calibri"/>
              </a:rPr>
              <a:t>Expert panel member for UKRI</a:t>
            </a:r>
            <a:endParaRPr/>
          </a:p>
          <a:p>
            <a:pPr marL="0" marR="0" lvl="0" indent="0" algn="l" rtl="0">
              <a:spcBef>
                <a:spcPts val="0"/>
              </a:spcBef>
              <a:spcAft>
                <a:spcPts val="0"/>
              </a:spcAft>
              <a:buNone/>
            </a:pPr>
            <a:r>
              <a:rPr lang="en-GB" sz="3200">
                <a:solidFill>
                  <a:srgbClr val="000000"/>
                </a:solidFill>
                <a:latin typeface="Calibri"/>
                <a:ea typeface="Calibri"/>
                <a:cs typeface="Calibri"/>
                <a:sym typeface="Calibri"/>
              </a:rPr>
              <a:t>Expert group member, UK automotive council</a:t>
            </a:r>
            <a:endParaRPr/>
          </a:p>
        </p:txBody>
      </p:sp>
      <p:pic>
        <p:nvPicPr>
          <p:cNvPr id="154" name="Google Shape;154;p3"/>
          <p:cNvPicPr preferRelativeResize="0"/>
          <p:nvPr/>
        </p:nvPicPr>
        <p:blipFill rotWithShape="1">
          <a:blip r:embed="rId7">
            <a:alphaModFix/>
          </a:blip>
          <a:srcRect/>
          <a:stretch/>
        </p:blipFill>
        <p:spPr>
          <a:xfrm>
            <a:off x="12940422" y="570444"/>
            <a:ext cx="2222663" cy="1849106"/>
          </a:xfrm>
          <a:prstGeom prst="rect">
            <a:avLst/>
          </a:prstGeom>
          <a:noFill/>
          <a:ln>
            <a:noFill/>
          </a:ln>
        </p:spPr>
      </p:pic>
      <p:pic>
        <p:nvPicPr>
          <p:cNvPr id="155" name="Google Shape;155;p3"/>
          <p:cNvPicPr preferRelativeResize="0"/>
          <p:nvPr/>
        </p:nvPicPr>
        <p:blipFill rotWithShape="1">
          <a:blip r:embed="rId8">
            <a:alphaModFix/>
          </a:blip>
          <a:srcRect/>
          <a:stretch/>
        </p:blipFill>
        <p:spPr>
          <a:xfrm>
            <a:off x="15407424" y="570444"/>
            <a:ext cx="1810188" cy="1800000"/>
          </a:xfrm>
          <a:prstGeom prst="rect">
            <a:avLst/>
          </a:prstGeom>
          <a:noFill/>
          <a:ln>
            <a:noFill/>
          </a:ln>
        </p:spPr>
      </p:pic>
      <p:pic>
        <p:nvPicPr>
          <p:cNvPr id="156" name="Google Shape;156;p3"/>
          <p:cNvPicPr preferRelativeResize="0"/>
          <p:nvPr/>
        </p:nvPicPr>
        <p:blipFill rotWithShape="1">
          <a:blip r:embed="rId9">
            <a:alphaModFix/>
          </a:blip>
          <a:srcRect/>
          <a:stretch/>
        </p:blipFill>
        <p:spPr>
          <a:xfrm>
            <a:off x="11111880" y="2894481"/>
            <a:ext cx="5051077" cy="1008000"/>
          </a:xfrm>
          <a:prstGeom prst="rect">
            <a:avLst/>
          </a:prstGeom>
          <a:noFill/>
          <a:ln>
            <a:noFill/>
          </a:ln>
          <a:effectLst>
            <a:outerShdw blurRad="292100" dist="139700" dir="2700000" algn="tl" rotWithShape="0">
              <a:srgbClr val="333333">
                <a:alpha val="64705"/>
              </a:srgbClr>
            </a:outerShdw>
          </a:effectLst>
        </p:spPr>
      </p:pic>
      <p:pic>
        <p:nvPicPr>
          <p:cNvPr id="157" name="Google Shape;157;p3"/>
          <p:cNvPicPr preferRelativeResize="0"/>
          <p:nvPr/>
        </p:nvPicPr>
        <p:blipFill rotWithShape="1">
          <a:blip r:embed="rId10">
            <a:alphaModFix/>
          </a:blip>
          <a:srcRect/>
          <a:stretch/>
        </p:blipFill>
        <p:spPr>
          <a:xfrm>
            <a:off x="17461951" y="570444"/>
            <a:ext cx="2835687" cy="1290662"/>
          </a:xfrm>
          <a:prstGeom prst="rect">
            <a:avLst/>
          </a:prstGeom>
          <a:noFill/>
          <a:ln>
            <a:noFill/>
          </a:ln>
          <a:effectLst>
            <a:outerShdw blurRad="292100" dist="139700" dir="2700000" algn="tl" rotWithShape="0">
              <a:srgbClr val="333333">
                <a:alpha val="64705"/>
              </a:srgbClr>
            </a:outerShdw>
          </a:effectLst>
        </p:spPr>
      </p:pic>
      <p:pic>
        <p:nvPicPr>
          <p:cNvPr id="158" name="Google Shape;158;p3"/>
          <p:cNvPicPr preferRelativeResize="0"/>
          <p:nvPr/>
        </p:nvPicPr>
        <p:blipFill rotWithShape="1">
          <a:blip r:embed="rId11">
            <a:alphaModFix/>
          </a:blip>
          <a:srcRect/>
          <a:stretch/>
        </p:blipFill>
        <p:spPr>
          <a:xfrm>
            <a:off x="20541978" y="570444"/>
            <a:ext cx="3467100" cy="1190625"/>
          </a:xfrm>
          <a:prstGeom prst="rect">
            <a:avLst/>
          </a:prstGeom>
          <a:noFill/>
          <a:ln>
            <a:noFill/>
          </a:ln>
          <a:effectLst>
            <a:outerShdw blurRad="292100" dist="139700" dir="2700000" algn="tl" rotWithShape="0">
              <a:srgbClr val="333333">
                <a:alpha val="64705"/>
              </a:srgbClr>
            </a:outerShdw>
          </a:effectLst>
        </p:spPr>
      </p:pic>
      <p:pic>
        <p:nvPicPr>
          <p:cNvPr id="159" name="Google Shape;159;p3"/>
          <p:cNvPicPr preferRelativeResize="0"/>
          <p:nvPr/>
        </p:nvPicPr>
        <p:blipFill rotWithShape="1">
          <a:blip r:embed="rId12">
            <a:alphaModFix/>
          </a:blip>
          <a:srcRect/>
          <a:stretch/>
        </p:blipFill>
        <p:spPr>
          <a:xfrm>
            <a:off x="16272188" y="2894481"/>
            <a:ext cx="2539765" cy="1008000"/>
          </a:xfrm>
          <a:prstGeom prst="rect">
            <a:avLst/>
          </a:prstGeom>
          <a:noFill/>
          <a:ln>
            <a:noFill/>
          </a:ln>
          <a:effectLst>
            <a:outerShdw blurRad="292100" dist="139700" dir="2700000" algn="tl" rotWithShape="0">
              <a:srgbClr val="333333">
                <a:alpha val="64705"/>
              </a:srgbClr>
            </a:outerShdw>
          </a:effectLst>
        </p:spPr>
      </p:pic>
      <p:pic>
        <p:nvPicPr>
          <p:cNvPr id="160" name="Google Shape;160;p3"/>
          <p:cNvPicPr preferRelativeResize="0"/>
          <p:nvPr/>
        </p:nvPicPr>
        <p:blipFill rotWithShape="1">
          <a:blip r:embed="rId13">
            <a:alphaModFix/>
          </a:blip>
          <a:srcRect/>
          <a:stretch/>
        </p:blipFill>
        <p:spPr>
          <a:xfrm>
            <a:off x="16694767" y="11393510"/>
            <a:ext cx="2185027" cy="1800000"/>
          </a:xfrm>
          <a:prstGeom prst="rect">
            <a:avLst/>
          </a:prstGeom>
          <a:noFill/>
          <a:ln>
            <a:noFill/>
          </a:ln>
          <a:effectLst>
            <a:outerShdw blurRad="292100" dist="139700" dir="2700000" algn="tl" rotWithShape="0">
              <a:srgbClr val="333333">
                <a:alpha val="64705"/>
              </a:srgbClr>
            </a:outerShdw>
          </a:effectLst>
        </p:spPr>
      </p:pic>
      <p:sp>
        <p:nvSpPr>
          <p:cNvPr id="161" name="Google Shape;161;p3"/>
          <p:cNvSpPr txBox="1"/>
          <p:nvPr/>
        </p:nvSpPr>
        <p:spPr>
          <a:xfrm>
            <a:off x="20590363" y="13061140"/>
            <a:ext cx="342504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0000"/>
                </a:solidFill>
                <a:latin typeface="Gill Sans"/>
                <a:ea typeface="Gill Sans"/>
                <a:cs typeface="Gill Sans"/>
                <a:sym typeface="Gill Sans"/>
              </a:rPr>
              <a:t>@Copyright protected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4"/>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fontScale="90000"/>
          </a:bodyPr>
          <a:lstStyle/>
          <a:p>
            <a:pPr marL="0" lvl="0" indent="0" algn="l" rtl="0">
              <a:spcBef>
                <a:spcPts val="0"/>
              </a:spcBef>
              <a:spcAft>
                <a:spcPts val="0"/>
              </a:spcAft>
              <a:buClr>
                <a:srgbClr val="0070C0"/>
              </a:buClr>
              <a:buSzPct val="100000"/>
              <a:buFont typeface="Aleo"/>
              <a:buNone/>
            </a:pPr>
            <a:r>
              <a:rPr lang="en-GB" sz="9200" b="1">
                <a:solidFill>
                  <a:srgbClr val="0070C0"/>
                </a:solidFill>
                <a:latin typeface="Aleo"/>
                <a:ea typeface="Aleo"/>
                <a:cs typeface="Aleo"/>
                <a:sym typeface="Aleo"/>
              </a:rPr>
              <a:t>Proposal </a:t>
            </a:r>
            <a:br>
              <a:rPr lang="en-GB" sz="9200" b="1">
                <a:solidFill>
                  <a:srgbClr val="0070C0"/>
                </a:solidFill>
                <a:latin typeface="Aleo"/>
                <a:ea typeface="Aleo"/>
                <a:cs typeface="Aleo"/>
                <a:sym typeface="Aleo"/>
              </a:rPr>
            </a:br>
            <a:r>
              <a:rPr lang="en-GB" sz="9200" b="1">
                <a:solidFill>
                  <a:srgbClr val="0070C0"/>
                </a:solidFill>
                <a:latin typeface="Aleo"/>
                <a:ea typeface="Aleo"/>
                <a:cs typeface="Aleo"/>
                <a:sym typeface="Aleo"/>
              </a:rPr>
              <a:t>Introduction </a:t>
            </a:r>
            <a:endParaRPr/>
          </a:p>
        </p:txBody>
      </p:sp>
      <p:sp>
        <p:nvSpPr>
          <p:cNvPr id="168" name="Google Shape;168;p4"/>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169" name="Google Shape;169;p4"/>
          <p:cNvSpPr txBox="1"/>
          <p:nvPr/>
        </p:nvSpPr>
        <p:spPr>
          <a:xfrm>
            <a:off x="1067022" y="2835276"/>
            <a:ext cx="15424838" cy="9022246"/>
          </a:xfrm>
          <a:prstGeom prst="rect">
            <a:avLst/>
          </a:prstGeom>
          <a:noFill/>
          <a:ln>
            <a:noFill/>
          </a:ln>
        </p:spPr>
        <p:txBody>
          <a:bodyPr spcFirstLastPara="1" wrap="square" lIns="217700" tIns="108850" rIns="217700" bIns="108850" anchor="t" anchorCtr="0">
            <a:spAutoFit/>
          </a:bodyPr>
          <a:lstStyle/>
          <a:p>
            <a:pPr marL="0" marR="0" lvl="0" indent="0" algn="l" rtl="0">
              <a:spcBef>
                <a:spcPts val="0"/>
              </a:spcBef>
              <a:spcAft>
                <a:spcPts val="0"/>
              </a:spcAft>
              <a:buNone/>
            </a:pPr>
            <a:r>
              <a:rPr lang="en-GB" sz="4400" b="1" i="1">
                <a:solidFill>
                  <a:srgbClr val="0070C0"/>
                </a:solidFill>
                <a:latin typeface="Gill Sans"/>
                <a:ea typeface="Gill Sans"/>
                <a:cs typeface="Gill Sans"/>
                <a:sym typeface="Gill Sans"/>
              </a:rPr>
              <a:t>Motivation:</a:t>
            </a:r>
            <a:r>
              <a:rPr lang="en-GB" sz="4400" i="1">
                <a:solidFill>
                  <a:srgbClr val="0070C0"/>
                </a:solidFill>
                <a:latin typeface="Gill Sans"/>
                <a:ea typeface="Gill Sans"/>
                <a:cs typeface="Gill Sans"/>
                <a:sym typeface="Gill Sans"/>
              </a:rPr>
              <a:t> the current remote healthcare support is basic, limited primarily to remote video consultation. Many patients struggle to contextualise what needs to be done on a day-to-day basis, resulting in, unfortunately, avoidable, hospital admissions. Changing this demands technology breakthroughs brought by spatial computing. </a:t>
            </a:r>
            <a:endParaRPr/>
          </a:p>
          <a:p>
            <a:pPr marL="0" marR="0" lvl="0" indent="0" algn="l" rtl="0">
              <a:spcBef>
                <a:spcPts val="0"/>
              </a:spcBef>
              <a:spcAft>
                <a:spcPts val="0"/>
              </a:spcAft>
              <a:buNone/>
            </a:pPr>
            <a:endParaRPr sz="4400" b="1" i="1">
              <a:solidFill>
                <a:srgbClr val="0070C0"/>
              </a:solidFill>
              <a:latin typeface="Gill Sans"/>
              <a:ea typeface="Gill Sans"/>
              <a:cs typeface="Gill Sans"/>
              <a:sym typeface="Gill Sans"/>
            </a:endParaRPr>
          </a:p>
          <a:p>
            <a:pPr marL="0" marR="0" lvl="0" indent="0" algn="l" rtl="0">
              <a:spcBef>
                <a:spcPts val="0"/>
              </a:spcBef>
              <a:spcAft>
                <a:spcPts val="0"/>
              </a:spcAft>
              <a:buNone/>
            </a:pPr>
            <a:r>
              <a:rPr lang="en-GB" sz="4400" b="1" i="1">
                <a:solidFill>
                  <a:srgbClr val="0070C0"/>
                </a:solidFill>
                <a:latin typeface="Gill Sans"/>
                <a:ea typeface="Gill Sans"/>
                <a:cs typeface="Gill Sans"/>
                <a:sym typeface="Gill Sans"/>
              </a:rPr>
              <a:t>Vision:</a:t>
            </a:r>
            <a:r>
              <a:rPr lang="en-GB" sz="4400" i="1">
                <a:solidFill>
                  <a:srgbClr val="0070C0"/>
                </a:solidFill>
                <a:latin typeface="Gill Sans"/>
                <a:ea typeface="Gill Sans"/>
                <a:cs typeface="Gill Sans"/>
                <a:sym typeface="Gill Sans"/>
              </a:rPr>
              <a:t> every carer and patient can enjoy personalised and quality healthcare support anywhere in the world, powered by network-assisted AI-powered spatial computing technology, that can provide real-time, meaningful, and ease-to-interpret feedback critical to the health management of a patient, regardless of where they are. </a:t>
            </a:r>
            <a:endParaRPr/>
          </a:p>
        </p:txBody>
      </p:sp>
      <p:pic>
        <p:nvPicPr>
          <p:cNvPr id="170" name="Google Shape;170;p4"/>
          <p:cNvPicPr preferRelativeResize="0"/>
          <p:nvPr/>
        </p:nvPicPr>
        <p:blipFill rotWithShape="1">
          <a:blip r:embed="rId3">
            <a:alphaModFix/>
          </a:blip>
          <a:srcRect t="6267"/>
          <a:stretch/>
        </p:blipFill>
        <p:spPr>
          <a:xfrm>
            <a:off x="22260192" y="11643002"/>
            <a:ext cx="1755211" cy="1642617"/>
          </a:xfrm>
          <a:prstGeom prst="rect">
            <a:avLst/>
          </a:prstGeom>
          <a:noFill/>
          <a:ln>
            <a:noFill/>
          </a:ln>
        </p:spPr>
      </p:pic>
      <p:pic>
        <p:nvPicPr>
          <p:cNvPr id="171" name="Google Shape;171;p4"/>
          <p:cNvPicPr preferRelativeResize="0"/>
          <p:nvPr/>
        </p:nvPicPr>
        <p:blipFill rotWithShape="1">
          <a:blip r:embed="rId4">
            <a:alphaModFix/>
          </a:blip>
          <a:srcRect/>
          <a:stretch/>
        </p:blipFill>
        <p:spPr>
          <a:xfrm>
            <a:off x="8159552" y="155767"/>
            <a:ext cx="4984418" cy="1295949"/>
          </a:xfrm>
          <a:prstGeom prst="rect">
            <a:avLst/>
          </a:prstGeom>
          <a:noFill/>
          <a:ln>
            <a:noFill/>
          </a:ln>
        </p:spPr>
      </p:pic>
      <p:pic>
        <p:nvPicPr>
          <p:cNvPr id="172" name="Google Shape;172;p4"/>
          <p:cNvPicPr preferRelativeResize="0"/>
          <p:nvPr/>
        </p:nvPicPr>
        <p:blipFill rotWithShape="1">
          <a:blip r:embed="rId5">
            <a:alphaModFix/>
          </a:blip>
          <a:srcRect/>
          <a:stretch/>
        </p:blipFill>
        <p:spPr>
          <a:xfrm>
            <a:off x="21363088" y="4740515"/>
            <a:ext cx="2846118" cy="2880000"/>
          </a:xfrm>
          <a:prstGeom prst="rect">
            <a:avLst/>
          </a:prstGeom>
          <a:noFill/>
          <a:ln>
            <a:noFill/>
          </a:ln>
          <a:effectLst>
            <a:outerShdw blurRad="292100" dist="139700" dir="2700000" algn="tl" rotWithShape="0">
              <a:srgbClr val="333333">
                <a:alpha val="64705"/>
              </a:srgbClr>
            </a:outerShdw>
          </a:effectLst>
        </p:spPr>
      </p:pic>
      <p:sp>
        <p:nvSpPr>
          <p:cNvPr id="173" name="Google Shape;173;p4"/>
          <p:cNvSpPr txBox="1"/>
          <p:nvPr/>
        </p:nvSpPr>
        <p:spPr>
          <a:xfrm>
            <a:off x="21655544" y="7824391"/>
            <a:ext cx="2489784"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000">
                <a:solidFill>
                  <a:srgbClr val="000000"/>
                </a:solidFill>
                <a:latin typeface="Arial"/>
                <a:ea typeface="Arial"/>
                <a:cs typeface="Arial"/>
                <a:sym typeface="Arial"/>
              </a:rPr>
              <a:t>Remote </a:t>
            </a:r>
            <a:endParaRPr/>
          </a:p>
          <a:p>
            <a:pPr marL="0" marR="0" lvl="0" indent="0" algn="l" rtl="0">
              <a:spcBef>
                <a:spcPts val="0"/>
              </a:spcBef>
              <a:spcAft>
                <a:spcPts val="0"/>
              </a:spcAft>
              <a:buNone/>
            </a:pPr>
            <a:r>
              <a:rPr lang="en-GB" sz="3000">
                <a:solidFill>
                  <a:srgbClr val="000000"/>
                </a:solidFill>
                <a:latin typeface="Arial"/>
                <a:ea typeface="Arial"/>
                <a:cs typeface="Arial"/>
                <a:sym typeface="Arial"/>
              </a:rPr>
              <a:t>Healthcare</a:t>
            </a:r>
            <a:endParaRPr/>
          </a:p>
          <a:p>
            <a:pPr marL="0" marR="0" lvl="0" indent="0" algn="l" rtl="0">
              <a:spcBef>
                <a:spcPts val="0"/>
              </a:spcBef>
              <a:spcAft>
                <a:spcPts val="0"/>
              </a:spcAft>
              <a:buNone/>
            </a:pPr>
            <a:r>
              <a:rPr lang="en-GB" sz="3000">
                <a:solidFill>
                  <a:srgbClr val="000000"/>
                </a:solidFill>
                <a:latin typeface="Arial"/>
                <a:ea typeface="Arial"/>
                <a:cs typeface="Arial"/>
                <a:sym typeface="Arial"/>
              </a:rPr>
              <a:t>Professionals</a:t>
            </a:r>
            <a:endParaRPr/>
          </a:p>
        </p:txBody>
      </p:sp>
      <p:pic>
        <p:nvPicPr>
          <p:cNvPr id="174" name="Google Shape;174;p4" descr="Wireless router with solid fill"/>
          <p:cNvPicPr preferRelativeResize="0"/>
          <p:nvPr/>
        </p:nvPicPr>
        <p:blipFill rotWithShape="1">
          <a:blip r:embed="rId6">
            <a:alphaModFix/>
          </a:blip>
          <a:srcRect/>
          <a:stretch/>
        </p:blipFill>
        <p:spPr>
          <a:xfrm>
            <a:off x="17571002" y="5562172"/>
            <a:ext cx="914400" cy="914400"/>
          </a:xfrm>
          <a:prstGeom prst="rect">
            <a:avLst/>
          </a:prstGeom>
          <a:noFill/>
          <a:ln>
            <a:noFill/>
          </a:ln>
        </p:spPr>
      </p:pic>
      <p:pic>
        <p:nvPicPr>
          <p:cNvPr id="175" name="Google Shape;175;p4" descr="Voice with solid fill"/>
          <p:cNvPicPr preferRelativeResize="0"/>
          <p:nvPr/>
        </p:nvPicPr>
        <p:blipFill rotWithShape="1">
          <a:blip r:embed="rId7">
            <a:alphaModFix/>
          </a:blip>
          <a:srcRect/>
          <a:stretch/>
        </p:blipFill>
        <p:spPr>
          <a:xfrm>
            <a:off x="17475200" y="4481313"/>
            <a:ext cx="1418456" cy="1418456"/>
          </a:xfrm>
          <a:prstGeom prst="rect">
            <a:avLst/>
          </a:prstGeom>
          <a:noFill/>
          <a:ln>
            <a:noFill/>
          </a:ln>
        </p:spPr>
      </p:pic>
      <p:sp>
        <p:nvSpPr>
          <p:cNvPr id="176" name="Google Shape;176;p4"/>
          <p:cNvSpPr txBox="1"/>
          <p:nvPr/>
        </p:nvSpPr>
        <p:spPr>
          <a:xfrm>
            <a:off x="16626727" y="6439544"/>
            <a:ext cx="32514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000">
                <a:solidFill>
                  <a:srgbClr val="000000"/>
                </a:solidFill>
                <a:latin typeface="Arial"/>
                <a:ea typeface="Arial"/>
                <a:cs typeface="Arial"/>
                <a:sym typeface="Arial"/>
              </a:rPr>
              <a:t>On-premise Edge Compute Box</a:t>
            </a:r>
            <a:endParaRPr/>
          </a:p>
        </p:txBody>
      </p:sp>
      <p:sp>
        <p:nvSpPr>
          <p:cNvPr id="177" name="Google Shape;177;p4"/>
          <p:cNvSpPr txBox="1"/>
          <p:nvPr/>
        </p:nvSpPr>
        <p:spPr>
          <a:xfrm>
            <a:off x="15111290" y="11591534"/>
            <a:ext cx="491942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000">
                <a:solidFill>
                  <a:srgbClr val="000000"/>
                </a:solidFill>
                <a:latin typeface="Arial"/>
                <a:ea typeface="Arial"/>
                <a:cs typeface="Arial"/>
                <a:sym typeface="Arial"/>
              </a:rPr>
              <a:t>Patient and Carers/Workers</a:t>
            </a:r>
            <a:endParaRPr/>
          </a:p>
        </p:txBody>
      </p:sp>
      <p:sp>
        <p:nvSpPr>
          <p:cNvPr id="178" name="Google Shape;178;p4"/>
          <p:cNvSpPr/>
          <p:nvPr/>
        </p:nvSpPr>
        <p:spPr>
          <a:xfrm rot="10800000">
            <a:off x="19713418" y="5576344"/>
            <a:ext cx="1420280" cy="1052550"/>
          </a:xfrm>
          <a:prstGeom prst="rightArrow">
            <a:avLst>
              <a:gd name="adj1" fmla="val 50000"/>
              <a:gd name="adj2"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00">
              <a:solidFill>
                <a:schemeClr val="lt1"/>
              </a:solidFill>
              <a:latin typeface="Gill Sans"/>
              <a:ea typeface="Gill Sans"/>
              <a:cs typeface="Gill Sans"/>
              <a:sym typeface="Gill Sans"/>
            </a:endParaRPr>
          </a:p>
        </p:txBody>
      </p:sp>
      <p:sp>
        <p:nvSpPr>
          <p:cNvPr id="179" name="Google Shape;179;p4"/>
          <p:cNvSpPr/>
          <p:nvPr/>
        </p:nvSpPr>
        <p:spPr>
          <a:xfrm>
            <a:off x="12192000" y="701333"/>
            <a:ext cx="7344816" cy="2286000"/>
          </a:xfrm>
          <a:prstGeom prst="wedgeEllipseCallout">
            <a:avLst>
              <a:gd name="adj1" fmla="val 33007"/>
              <a:gd name="adj2" fmla="val 12015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Gill Sans"/>
                <a:ea typeface="Gill Sans"/>
                <a:cs typeface="Gill Sans"/>
                <a:sym typeface="Gill Sans"/>
              </a:rPr>
              <a:t>on-screen, goggles - real time and interactive visual and voice guidance</a:t>
            </a:r>
            <a:endParaRPr/>
          </a:p>
        </p:txBody>
      </p:sp>
      <p:sp>
        <p:nvSpPr>
          <p:cNvPr id="180" name="Google Shape;180;p4"/>
          <p:cNvSpPr/>
          <p:nvPr/>
        </p:nvSpPr>
        <p:spPr>
          <a:xfrm>
            <a:off x="18580092" y="1470073"/>
            <a:ext cx="5778837" cy="1785375"/>
          </a:xfrm>
          <a:prstGeom prst="wedgeEllipseCallout">
            <a:avLst>
              <a:gd name="adj1" fmla="val -43249"/>
              <a:gd name="adj2" fmla="val 126608"/>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Gill Sans"/>
                <a:ea typeface="Gill Sans"/>
                <a:cs typeface="Gill Sans"/>
                <a:sym typeface="Gill Sans"/>
              </a:rPr>
              <a:t>Real-time joint-up medical information delivery</a:t>
            </a:r>
            <a:endParaRPr/>
          </a:p>
        </p:txBody>
      </p:sp>
      <p:pic>
        <p:nvPicPr>
          <p:cNvPr id="181" name="Google Shape;181;p4"/>
          <p:cNvPicPr preferRelativeResize="0"/>
          <p:nvPr/>
        </p:nvPicPr>
        <p:blipFill rotWithShape="1">
          <a:blip r:embed="rId8">
            <a:alphaModFix/>
          </a:blip>
          <a:srcRect/>
          <a:stretch/>
        </p:blipFill>
        <p:spPr>
          <a:xfrm>
            <a:off x="238672" y="12312066"/>
            <a:ext cx="3916658" cy="1286664"/>
          </a:xfrm>
          <a:prstGeom prst="rect">
            <a:avLst/>
          </a:prstGeom>
          <a:noFill/>
          <a:ln>
            <a:noFill/>
          </a:ln>
        </p:spPr>
      </p:pic>
      <p:sp>
        <p:nvSpPr>
          <p:cNvPr id="182" name="Google Shape;182;p4"/>
          <p:cNvSpPr txBox="1"/>
          <p:nvPr/>
        </p:nvSpPr>
        <p:spPr>
          <a:xfrm>
            <a:off x="20590363" y="13061140"/>
            <a:ext cx="342504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0000"/>
                </a:solidFill>
                <a:latin typeface="Gill Sans"/>
                <a:ea typeface="Gill Sans"/>
                <a:cs typeface="Gill Sans"/>
                <a:sym typeface="Gill Sans"/>
              </a:rPr>
              <a:t>@Copyright protected</a:t>
            </a:r>
            <a:endParaRPr/>
          </a:p>
        </p:txBody>
      </p:sp>
      <p:sp>
        <p:nvSpPr>
          <p:cNvPr id="183" name="Google Shape;183;p4"/>
          <p:cNvSpPr/>
          <p:nvPr/>
        </p:nvSpPr>
        <p:spPr>
          <a:xfrm>
            <a:off x="19713418" y="9648423"/>
            <a:ext cx="4310691" cy="1785375"/>
          </a:xfrm>
          <a:prstGeom prst="wedgeEllipseCallout">
            <a:avLst>
              <a:gd name="adj1" fmla="val -65243"/>
              <a:gd name="adj2" fmla="val -171991"/>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Gill Sans"/>
                <a:ea typeface="Gill Sans"/>
                <a:cs typeface="Gill Sans"/>
                <a:sym typeface="Gill Sans"/>
              </a:rPr>
              <a:t>Privacy respecting deployment</a:t>
            </a:r>
            <a:endParaRPr/>
          </a:p>
        </p:txBody>
      </p:sp>
      <p:pic>
        <p:nvPicPr>
          <p:cNvPr id="184" name="Google Shape;184;p4" descr="Syncing cloud with solid fill"/>
          <p:cNvPicPr preferRelativeResize="0"/>
          <p:nvPr/>
        </p:nvPicPr>
        <p:blipFill rotWithShape="1">
          <a:blip r:embed="rId9">
            <a:alphaModFix/>
          </a:blip>
          <a:srcRect/>
          <a:stretch/>
        </p:blipFill>
        <p:spPr>
          <a:xfrm>
            <a:off x="22190029" y="3582347"/>
            <a:ext cx="1240002" cy="1240002"/>
          </a:xfrm>
          <a:prstGeom prst="rect">
            <a:avLst/>
          </a:prstGeom>
          <a:noFill/>
          <a:ln>
            <a:noFill/>
          </a:ln>
        </p:spPr>
      </p:pic>
      <p:sp>
        <p:nvSpPr>
          <p:cNvPr id="185" name="Google Shape;185;p4"/>
          <p:cNvSpPr/>
          <p:nvPr/>
        </p:nvSpPr>
        <p:spPr>
          <a:xfrm rot="5400000">
            <a:off x="17244909" y="8013762"/>
            <a:ext cx="1431292" cy="1052550"/>
          </a:xfrm>
          <a:prstGeom prst="rightArrow">
            <a:avLst>
              <a:gd name="adj1" fmla="val 50000"/>
              <a:gd name="adj2"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00">
              <a:solidFill>
                <a:schemeClr val="lt1"/>
              </a:solidFill>
              <a:latin typeface="Gill Sans"/>
              <a:ea typeface="Gill Sans"/>
              <a:cs typeface="Gill Sans"/>
              <a:sym typeface="Gill Sans"/>
            </a:endParaRPr>
          </a:p>
        </p:txBody>
      </p:sp>
      <p:cxnSp>
        <p:nvCxnSpPr>
          <p:cNvPr id="186" name="Google Shape;186;p4"/>
          <p:cNvCxnSpPr/>
          <p:nvPr/>
        </p:nvCxnSpPr>
        <p:spPr>
          <a:xfrm>
            <a:off x="20688944" y="4740515"/>
            <a:ext cx="0" cy="3485637"/>
          </a:xfrm>
          <a:prstGeom prst="straightConnector1">
            <a:avLst/>
          </a:prstGeom>
          <a:noFill/>
          <a:ln w="9525" cap="flat" cmpd="sng">
            <a:solidFill>
              <a:srgbClr val="7F7F7F"/>
            </a:solidFill>
            <a:prstDash val="lgDash"/>
            <a:round/>
            <a:headEnd type="none" w="sm" len="sm"/>
            <a:tailEnd type="none" w="sm" len="sm"/>
          </a:ln>
        </p:spPr>
      </p:cxnSp>
      <p:sp>
        <p:nvSpPr>
          <p:cNvPr id="187" name="Google Shape;187;p4"/>
          <p:cNvSpPr/>
          <p:nvPr/>
        </p:nvSpPr>
        <p:spPr>
          <a:xfrm>
            <a:off x="143605" y="12562754"/>
            <a:ext cx="23906656" cy="1081610"/>
          </a:xfrm>
          <a:prstGeom prst="rect">
            <a:avLst/>
          </a:prstGeom>
          <a:noFill/>
          <a:ln>
            <a:noFill/>
          </a:ln>
        </p:spPr>
        <p:txBody>
          <a:bodyPr spcFirstLastPara="1" wrap="square" lIns="217700" tIns="108850" rIns="217700" bIns="108850" anchor="t" anchorCtr="0">
            <a:spAutoFit/>
          </a:bodyPr>
          <a:lstStyle/>
          <a:p>
            <a:pPr marL="0" marR="0" lvl="0" indent="0" algn="ctr" rtl="0">
              <a:spcBef>
                <a:spcPts val="0"/>
              </a:spcBef>
              <a:spcAft>
                <a:spcPts val="0"/>
              </a:spcAft>
              <a:buNone/>
            </a:pPr>
            <a:r>
              <a:rPr lang="en-GB" sz="2800">
                <a:solidFill>
                  <a:srgbClr val="366092"/>
                </a:solidFill>
                <a:latin typeface="Gill Sans"/>
                <a:ea typeface="Gill Sans"/>
                <a:cs typeface="Gill Sans"/>
                <a:sym typeface="Gill Sans"/>
              </a:rPr>
              <a:t>BEACON: Network-Assisted Highly Interactive Spatial Computing Technology for Healthcare</a:t>
            </a:r>
            <a:endParaRPr/>
          </a:p>
          <a:p>
            <a:pPr marL="0" marR="0" lvl="0" indent="0" algn="ctr" rtl="0">
              <a:spcBef>
                <a:spcPts val="0"/>
              </a:spcBef>
              <a:spcAft>
                <a:spcPts val="0"/>
              </a:spcAft>
              <a:buNone/>
            </a:pPr>
            <a:r>
              <a:rPr lang="en-GB" sz="2800">
                <a:solidFill>
                  <a:srgbClr val="366092"/>
                </a:solidFill>
                <a:latin typeface="Gill Sans"/>
                <a:ea typeface="Gill Sans"/>
                <a:cs typeface="Gill Sans"/>
                <a:sym typeface="Gill Sans"/>
              </a:rPr>
              <a:t>Erica Yang, Chilton Computing Ltd, info@chiltoncomputing.co.uk</a:t>
            </a:r>
            <a:endParaRPr/>
          </a:p>
        </p:txBody>
      </p:sp>
      <p:pic>
        <p:nvPicPr>
          <p:cNvPr id="188" name="Google Shape;188;p4" descr="A person lying on a couch with a nurse in her hand&#10;&#10;Description automatically generated"/>
          <p:cNvPicPr preferRelativeResize="0"/>
          <p:nvPr/>
        </p:nvPicPr>
        <p:blipFill rotWithShape="1">
          <a:blip r:embed="rId10">
            <a:alphaModFix/>
          </a:blip>
          <a:srcRect/>
          <a:stretch/>
        </p:blipFill>
        <p:spPr>
          <a:xfrm>
            <a:off x="15879345" y="9266694"/>
            <a:ext cx="3727960" cy="2139064"/>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5"/>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fontScale="90000"/>
          </a:bodyPr>
          <a:lstStyle/>
          <a:p>
            <a:pPr marL="0" lvl="0" indent="0" algn="l" rtl="0">
              <a:spcBef>
                <a:spcPts val="0"/>
              </a:spcBef>
              <a:spcAft>
                <a:spcPts val="0"/>
              </a:spcAft>
              <a:buClr>
                <a:srgbClr val="0070C0"/>
              </a:buClr>
              <a:buSzPct val="100000"/>
              <a:buFont typeface="Aleo"/>
              <a:buNone/>
            </a:pPr>
            <a:r>
              <a:rPr lang="en-GB" sz="9200" b="1">
                <a:solidFill>
                  <a:srgbClr val="0070C0"/>
                </a:solidFill>
                <a:latin typeface="Aleo"/>
                <a:ea typeface="Aleo"/>
                <a:cs typeface="Aleo"/>
                <a:sym typeface="Aleo"/>
              </a:rPr>
              <a:t>Proposal </a:t>
            </a:r>
            <a:br>
              <a:rPr lang="en-GB" sz="9200" b="1">
                <a:solidFill>
                  <a:srgbClr val="0070C0"/>
                </a:solidFill>
                <a:latin typeface="Aleo"/>
                <a:ea typeface="Aleo"/>
                <a:cs typeface="Aleo"/>
                <a:sym typeface="Aleo"/>
              </a:rPr>
            </a:br>
            <a:r>
              <a:rPr lang="en-GB" sz="9200" b="1">
                <a:solidFill>
                  <a:srgbClr val="0070C0"/>
                </a:solidFill>
                <a:latin typeface="Aleo"/>
                <a:ea typeface="Aleo"/>
                <a:cs typeface="Aleo"/>
                <a:sym typeface="Aleo"/>
              </a:rPr>
              <a:t>Introduction </a:t>
            </a:r>
            <a:endParaRPr/>
          </a:p>
        </p:txBody>
      </p:sp>
      <p:sp>
        <p:nvSpPr>
          <p:cNvPr id="195" name="Google Shape;195;p5"/>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196" name="Google Shape;196;p5"/>
          <p:cNvSpPr txBox="1"/>
          <p:nvPr/>
        </p:nvSpPr>
        <p:spPr>
          <a:xfrm>
            <a:off x="1219199" y="3093627"/>
            <a:ext cx="23502193" cy="6990920"/>
          </a:xfrm>
          <a:prstGeom prst="rect">
            <a:avLst/>
          </a:prstGeom>
          <a:noFill/>
          <a:ln>
            <a:noFill/>
          </a:ln>
        </p:spPr>
        <p:txBody>
          <a:bodyPr spcFirstLastPara="1" wrap="square" lIns="217700" tIns="108850" rIns="217700" bIns="108850" anchor="t" anchorCtr="0">
            <a:spAutoFit/>
          </a:bodyPr>
          <a:lstStyle/>
          <a:p>
            <a:pPr marL="0" marR="0" lvl="0" indent="0" algn="l" rtl="0">
              <a:spcBef>
                <a:spcPts val="0"/>
              </a:spcBef>
              <a:spcAft>
                <a:spcPts val="0"/>
              </a:spcAft>
              <a:buNone/>
            </a:pPr>
            <a:r>
              <a:rPr lang="en-GB" sz="4000" b="1" i="1">
                <a:solidFill>
                  <a:srgbClr val="0070C0"/>
                </a:solidFill>
                <a:latin typeface="Gill Sans"/>
                <a:ea typeface="Gill Sans"/>
                <a:cs typeface="Gill Sans"/>
                <a:sym typeface="Gill Sans"/>
              </a:rPr>
              <a:t>Expected outputs/outcomes: </a:t>
            </a:r>
            <a:endParaRPr/>
          </a:p>
          <a:p>
            <a:pPr marL="685800" marR="0" lvl="0" indent="-685800" algn="l" rtl="0">
              <a:spcBef>
                <a:spcPts val="0"/>
              </a:spcBef>
              <a:spcAft>
                <a:spcPts val="0"/>
              </a:spcAft>
              <a:buClr>
                <a:srgbClr val="0070C0"/>
              </a:buClr>
              <a:buSzPts val="4000"/>
              <a:buFont typeface="Arial"/>
              <a:buChar char="•"/>
            </a:pPr>
            <a:r>
              <a:rPr lang="en-GB" sz="4000" b="1" i="1">
                <a:solidFill>
                  <a:srgbClr val="0070C0"/>
                </a:solidFill>
                <a:latin typeface="Gill Sans"/>
                <a:ea typeface="Gill Sans"/>
                <a:cs typeface="Gill Sans"/>
                <a:sym typeface="Gill Sans"/>
              </a:rPr>
              <a:t>WP1 – requirement and architecture: </a:t>
            </a:r>
            <a:r>
              <a:rPr lang="en-GB" sz="4000" i="1">
                <a:solidFill>
                  <a:srgbClr val="0070C0"/>
                </a:solidFill>
                <a:latin typeface="Gill Sans"/>
                <a:ea typeface="Gill Sans"/>
                <a:cs typeface="Gill Sans"/>
                <a:sym typeface="Gill Sans"/>
              </a:rPr>
              <a:t>network-assisted content-aware spatial computing architecture</a:t>
            </a:r>
            <a:endParaRPr sz="4000" b="1" i="1">
              <a:solidFill>
                <a:srgbClr val="0070C0"/>
              </a:solidFill>
              <a:latin typeface="Gill Sans"/>
              <a:ea typeface="Gill Sans"/>
              <a:cs typeface="Gill Sans"/>
              <a:sym typeface="Gill Sans"/>
            </a:endParaRPr>
          </a:p>
          <a:p>
            <a:pPr marL="685800" marR="0" lvl="0" indent="-685800" algn="l" rtl="0">
              <a:spcBef>
                <a:spcPts val="0"/>
              </a:spcBef>
              <a:spcAft>
                <a:spcPts val="0"/>
              </a:spcAft>
              <a:buClr>
                <a:srgbClr val="0070C0"/>
              </a:buClr>
              <a:buSzPts val="4000"/>
              <a:buFont typeface="Arial"/>
              <a:buChar char="•"/>
            </a:pPr>
            <a:r>
              <a:rPr lang="en-GB" sz="4000" b="1" i="1">
                <a:solidFill>
                  <a:srgbClr val="0070C0"/>
                </a:solidFill>
                <a:latin typeface="Gill Sans"/>
                <a:ea typeface="Gill Sans"/>
                <a:cs typeface="Gill Sans"/>
                <a:sym typeface="Gill Sans"/>
              </a:rPr>
              <a:t>WP2 &amp; WP3 - Technology stacks:</a:t>
            </a:r>
            <a:r>
              <a:rPr lang="en-GB" sz="4000" i="1">
                <a:solidFill>
                  <a:srgbClr val="0070C0"/>
                </a:solidFill>
                <a:latin typeface="Gill Sans"/>
                <a:ea typeface="Gill Sans"/>
                <a:cs typeface="Gill Sans"/>
                <a:sym typeface="Gill Sans"/>
              </a:rPr>
              <a:t> network APIs and spatial computing tech development</a:t>
            </a:r>
            <a:endParaRPr/>
          </a:p>
          <a:p>
            <a:pPr marL="685800" marR="0" lvl="0" indent="-685800" algn="l" rtl="0">
              <a:spcBef>
                <a:spcPts val="0"/>
              </a:spcBef>
              <a:spcAft>
                <a:spcPts val="0"/>
              </a:spcAft>
              <a:buClr>
                <a:srgbClr val="0070C0"/>
              </a:buClr>
              <a:buSzPts val="4000"/>
              <a:buFont typeface="Arial"/>
              <a:buChar char="•"/>
            </a:pPr>
            <a:r>
              <a:rPr lang="en-GB" sz="4000" b="1" i="1">
                <a:solidFill>
                  <a:srgbClr val="0070C0"/>
                </a:solidFill>
                <a:latin typeface="Gill Sans"/>
                <a:ea typeface="Gill Sans"/>
                <a:cs typeface="Gill Sans"/>
                <a:sym typeface="Gill Sans"/>
              </a:rPr>
              <a:t>WP4 – PoC demonstrators: </a:t>
            </a:r>
            <a:r>
              <a:rPr lang="en-GB" sz="4000" i="1">
                <a:solidFill>
                  <a:srgbClr val="0070C0"/>
                </a:solidFill>
                <a:latin typeface="Gill Sans"/>
                <a:ea typeface="Gill Sans"/>
                <a:cs typeface="Gill Sans"/>
                <a:sym typeface="Gill Sans"/>
              </a:rPr>
              <a:t>A range of validated digital health PoC demonstrators, typically one per nation, and one international joint-up application for cross-border use case</a:t>
            </a:r>
            <a:endParaRPr/>
          </a:p>
          <a:p>
            <a:pPr marL="685800" marR="0" lvl="0" indent="-685800" algn="l" rtl="0">
              <a:spcBef>
                <a:spcPts val="0"/>
              </a:spcBef>
              <a:spcAft>
                <a:spcPts val="0"/>
              </a:spcAft>
              <a:buClr>
                <a:srgbClr val="0070C0"/>
              </a:buClr>
              <a:buSzPts val="4000"/>
              <a:buFont typeface="Arial"/>
              <a:buChar char="•"/>
            </a:pPr>
            <a:r>
              <a:rPr lang="en-GB" sz="4000" b="1" i="1">
                <a:solidFill>
                  <a:srgbClr val="0070C0"/>
                </a:solidFill>
                <a:latin typeface="Gill Sans"/>
                <a:ea typeface="Gill Sans"/>
                <a:cs typeface="Gill Sans"/>
                <a:sym typeface="Gill Sans"/>
              </a:rPr>
              <a:t>WP5 – CDE: </a:t>
            </a:r>
            <a:r>
              <a:rPr lang="en-GB" sz="4000" i="1">
                <a:solidFill>
                  <a:srgbClr val="0070C0"/>
                </a:solidFill>
                <a:latin typeface="Gill Sans"/>
                <a:ea typeface="Gill Sans"/>
                <a:cs typeface="Gill Sans"/>
                <a:sym typeface="Gill Sans"/>
              </a:rPr>
              <a:t>A CDE framework to maximising the impact, commercially, technologically, and partnerships</a:t>
            </a:r>
            <a:endParaRPr/>
          </a:p>
          <a:p>
            <a:pPr marL="685800" marR="0" lvl="0" indent="-685800" algn="l" rtl="0">
              <a:spcBef>
                <a:spcPts val="0"/>
              </a:spcBef>
              <a:spcAft>
                <a:spcPts val="0"/>
              </a:spcAft>
              <a:buClr>
                <a:srgbClr val="0070C0"/>
              </a:buClr>
              <a:buSzPts val="4000"/>
              <a:buFont typeface="Arial"/>
              <a:buChar char="•"/>
            </a:pPr>
            <a:r>
              <a:rPr lang="en-GB" sz="4000" b="1" i="1">
                <a:solidFill>
                  <a:srgbClr val="0070C0"/>
                </a:solidFill>
                <a:latin typeface="Gill Sans"/>
                <a:ea typeface="Gill Sans"/>
                <a:cs typeface="Gill Sans"/>
                <a:sym typeface="Gill Sans"/>
              </a:rPr>
              <a:t>WP6 – Project management: </a:t>
            </a:r>
            <a:r>
              <a:rPr lang="en-GB" sz="4000" i="1">
                <a:solidFill>
                  <a:srgbClr val="0070C0"/>
                </a:solidFill>
                <a:latin typeface="Gill Sans"/>
                <a:ea typeface="Gill Sans"/>
                <a:cs typeface="Gill Sans"/>
                <a:sym typeface="Gill Sans"/>
              </a:rPr>
              <a:t>aiming for a successful delivery nationally and internationally</a:t>
            </a:r>
            <a:endParaRPr/>
          </a:p>
          <a:p>
            <a:pPr marL="0" marR="0" lvl="0" indent="0" algn="l" rtl="0">
              <a:spcBef>
                <a:spcPts val="0"/>
              </a:spcBef>
              <a:spcAft>
                <a:spcPts val="0"/>
              </a:spcAft>
              <a:buNone/>
            </a:pPr>
            <a:endParaRPr sz="4000" i="1">
              <a:solidFill>
                <a:srgbClr val="0070C0"/>
              </a:solidFill>
              <a:latin typeface="Gill Sans"/>
              <a:ea typeface="Gill Sans"/>
              <a:cs typeface="Gill Sans"/>
              <a:sym typeface="Gill Sans"/>
            </a:endParaRPr>
          </a:p>
          <a:p>
            <a:pPr marL="0" marR="0" lvl="0" indent="0" algn="l" rtl="0">
              <a:spcBef>
                <a:spcPts val="0"/>
              </a:spcBef>
              <a:spcAft>
                <a:spcPts val="0"/>
              </a:spcAft>
              <a:buNone/>
            </a:pPr>
            <a:r>
              <a:rPr lang="en-GB" sz="4000" b="1" i="1">
                <a:solidFill>
                  <a:srgbClr val="0070C0"/>
                </a:solidFill>
                <a:latin typeface="Gill Sans"/>
                <a:ea typeface="Gill Sans"/>
                <a:cs typeface="Gill Sans"/>
                <a:sym typeface="Gill Sans"/>
              </a:rPr>
              <a:t>Impacts (post-project)</a:t>
            </a:r>
            <a:endParaRPr/>
          </a:p>
          <a:p>
            <a:pPr marL="1143000" marR="0" lvl="1" indent="-685800" algn="l" rtl="0">
              <a:spcBef>
                <a:spcPts val="0"/>
              </a:spcBef>
              <a:spcAft>
                <a:spcPts val="0"/>
              </a:spcAft>
              <a:buClr>
                <a:srgbClr val="0070C0"/>
              </a:buClr>
              <a:buSzPts val="4000"/>
              <a:buFont typeface="Arial"/>
              <a:buChar char="•"/>
            </a:pPr>
            <a:r>
              <a:rPr lang="en-GB" sz="4000" b="0" i="1" u="none" strike="noStrike" cap="none">
                <a:solidFill>
                  <a:srgbClr val="0070C0"/>
                </a:solidFill>
                <a:latin typeface="Gill Sans"/>
                <a:ea typeface="Gill Sans"/>
                <a:cs typeface="Gill Sans"/>
                <a:sym typeface="Gill Sans"/>
              </a:rPr>
              <a:t>Contributions to spatial computing related global standards/initiatives</a:t>
            </a:r>
            <a:endParaRPr/>
          </a:p>
          <a:p>
            <a:pPr marL="1143000" marR="0" lvl="1" indent="-685800" algn="l" rtl="0">
              <a:spcBef>
                <a:spcPts val="0"/>
              </a:spcBef>
              <a:spcAft>
                <a:spcPts val="0"/>
              </a:spcAft>
              <a:buClr>
                <a:srgbClr val="0070C0"/>
              </a:buClr>
              <a:buSzPts val="4000"/>
              <a:buFont typeface="Arial"/>
              <a:buChar char="•"/>
            </a:pPr>
            <a:r>
              <a:rPr lang="en-GB" sz="4000" b="0" i="1" u="none" strike="noStrike" cap="none">
                <a:solidFill>
                  <a:srgbClr val="0070C0"/>
                </a:solidFill>
                <a:latin typeface="Gill Sans"/>
                <a:ea typeface="Gill Sans"/>
                <a:cs typeface="Gill Sans"/>
                <a:sym typeface="Gill Sans"/>
              </a:rPr>
              <a:t>Commercial European/Global value chain partnerships, including eHealth, AI and AR community</a:t>
            </a:r>
            <a:endParaRPr/>
          </a:p>
        </p:txBody>
      </p:sp>
      <p:sp>
        <p:nvSpPr>
          <p:cNvPr id="197" name="Google Shape;197;p5"/>
          <p:cNvSpPr/>
          <p:nvPr/>
        </p:nvSpPr>
        <p:spPr>
          <a:xfrm>
            <a:off x="238672" y="12834664"/>
            <a:ext cx="23906656" cy="1081610"/>
          </a:xfrm>
          <a:prstGeom prst="rect">
            <a:avLst/>
          </a:prstGeom>
          <a:noFill/>
          <a:ln>
            <a:noFill/>
          </a:ln>
        </p:spPr>
        <p:txBody>
          <a:bodyPr spcFirstLastPara="1" wrap="square" lIns="217700" tIns="108850" rIns="217700" bIns="108850" anchor="t" anchorCtr="0">
            <a:spAutoFit/>
          </a:bodyPr>
          <a:lstStyle/>
          <a:p>
            <a:pPr marL="0" marR="0" lvl="0" indent="0" algn="ctr" rtl="0">
              <a:spcBef>
                <a:spcPts val="0"/>
              </a:spcBef>
              <a:spcAft>
                <a:spcPts val="0"/>
              </a:spcAft>
              <a:buNone/>
            </a:pPr>
            <a:r>
              <a:rPr lang="en-GB" sz="2800">
                <a:solidFill>
                  <a:srgbClr val="366092"/>
                </a:solidFill>
                <a:latin typeface="Gill Sans"/>
                <a:ea typeface="Gill Sans"/>
                <a:cs typeface="Gill Sans"/>
                <a:sym typeface="Gill Sans"/>
              </a:rPr>
              <a:t>BEACON: Network-Assisted Highly Interactive Spatial Computing Technology for Healthcare</a:t>
            </a:r>
            <a:endParaRPr/>
          </a:p>
          <a:p>
            <a:pPr marL="0" marR="0" lvl="0" indent="0" algn="ctr" rtl="0">
              <a:spcBef>
                <a:spcPts val="0"/>
              </a:spcBef>
              <a:spcAft>
                <a:spcPts val="0"/>
              </a:spcAft>
              <a:buNone/>
            </a:pPr>
            <a:r>
              <a:rPr lang="en-GB" sz="2800">
                <a:solidFill>
                  <a:srgbClr val="366092"/>
                </a:solidFill>
                <a:latin typeface="Gill Sans"/>
                <a:ea typeface="Gill Sans"/>
                <a:cs typeface="Gill Sans"/>
                <a:sym typeface="Gill Sans"/>
              </a:rPr>
              <a:t>Erica Yang, Chilton Computing Ltd, info@chiltoncomputing.co.uk</a:t>
            </a:r>
            <a:endParaRPr/>
          </a:p>
        </p:txBody>
      </p:sp>
      <p:pic>
        <p:nvPicPr>
          <p:cNvPr id="198" name="Google Shape;198;p5"/>
          <p:cNvPicPr preferRelativeResize="0"/>
          <p:nvPr/>
        </p:nvPicPr>
        <p:blipFill rotWithShape="1">
          <a:blip r:embed="rId3">
            <a:alphaModFix/>
          </a:blip>
          <a:srcRect t="6267"/>
          <a:stretch/>
        </p:blipFill>
        <p:spPr>
          <a:xfrm>
            <a:off x="12801599" y="233264"/>
            <a:ext cx="2270280" cy="2124645"/>
          </a:xfrm>
          <a:prstGeom prst="rect">
            <a:avLst/>
          </a:prstGeom>
          <a:noFill/>
          <a:ln>
            <a:noFill/>
          </a:ln>
        </p:spPr>
      </p:pic>
      <p:pic>
        <p:nvPicPr>
          <p:cNvPr id="199" name="Google Shape;199;p5"/>
          <p:cNvPicPr preferRelativeResize="0"/>
          <p:nvPr/>
        </p:nvPicPr>
        <p:blipFill rotWithShape="1">
          <a:blip r:embed="rId4">
            <a:alphaModFix/>
          </a:blip>
          <a:srcRect/>
          <a:stretch/>
        </p:blipFill>
        <p:spPr>
          <a:xfrm>
            <a:off x="15576376" y="233264"/>
            <a:ext cx="7992888" cy="2078151"/>
          </a:xfrm>
          <a:prstGeom prst="rect">
            <a:avLst/>
          </a:prstGeom>
          <a:noFill/>
          <a:ln>
            <a:noFill/>
          </a:ln>
        </p:spPr>
      </p:pic>
      <p:pic>
        <p:nvPicPr>
          <p:cNvPr id="200" name="Google Shape;200;p5"/>
          <p:cNvPicPr preferRelativeResize="0"/>
          <p:nvPr/>
        </p:nvPicPr>
        <p:blipFill rotWithShape="1">
          <a:blip r:embed="rId5">
            <a:alphaModFix/>
          </a:blip>
          <a:srcRect/>
          <a:stretch/>
        </p:blipFill>
        <p:spPr>
          <a:xfrm>
            <a:off x="19450374" y="2418420"/>
            <a:ext cx="3916658" cy="1286664"/>
          </a:xfrm>
          <a:prstGeom prst="rect">
            <a:avLst/>
          </a:prstGeom>
          <a:noFill/>
          <a:ln>
            <a:noFill/>
          </a:ln>
        </p:spPr>
      </p:pic>
      <p:sp>
        <p:nvSpPr>
          <p:cNvPr id="201" name="Google Shape;201;p5"/>
          <p:cNvSpPr txBox="1"/>
          <p:nvPr/>
        </p:nvSpPr>
        <p:spPr>
          <a:xfrm>
            <a:off x="20590363" y="13061140"/>
            <a:ext cx="342504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0000"/>
                </a:solidFill>
                <a:latin typeface="Gill Sans"/>
                <a:ea typeface="Gill Sans"/>
                <a:cs typeface="Gill Sans"/>
                <a:sym typeface="Gill Sans"/>
              </a:rPr>
              <a:t>@Copyright protected</a:t>
            </a:r>
            <a:endParaRPr/>
          </a:p>
        </p:txBody>
      </p:sp>
      <p:pic>
        <p:nvPicPr>
          <p:cNvPr id="202" name="Google Shape;202;p5" descr="A black background with a black square&#10;&#10;Description automatically generated with medium confidence"/>
          <p:cNvPicPr preferRelativeResize="0"/>
          <p:nvPr/>
        </p:nvPicPr>
        <p:blipFill rotWithShape="1">
          <a:blip r:embed="rId6">
            <a:alphaModFix/>
          </a:blip>
          <a:srcRect/>
          <a:stretch/>
        </p:blipFill>
        <p:spPr>
          <a:xfrm>
            <a:off x="14201733" y="2299038"/>
            <a:ext cx="5046409" cy="131236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p>
            <a:pPr marL="0" lvl="0" indent="0" algn="l" rtl="0">
              <a:spcBef>
                <a:spcPts val="0"/>
              </a:spcBef>
              <a:spcAft>
                <a:spcPts val="0"/>
              </a:spcAft>
              <a:buClr>
                <a:srgbClr val="0070C0"/>
              </a:buClr>
              <a:buSzPts val="9200"/>
              <a:buFont typeface="Aleo"/>
              <a:buNone/>
            </a:pPr>
            <a:r>
              <a:rPr lang="en-GB" sz="9200" b="1">
                <a:solidFill>
                  <a:srgbClr val="0070C0"/>
                </a:solidFill>
                <a:latin typeface="Aleo"/>
                <a:ea typeface="Aleo"/>
                <a:cs typeface="Aleo"/>
                <a:sym typeface="Aleo"/>
              </a:rPr>
              <a:t>Partners</a:t>
            </a:r>
            <a:endParaRPr/>
          </a:p>
        </p:txBody>
      </p:sp>
      <p:sp>
        <p:nvSpPr>
          <p:cNvPr id="209" name="Google Shape;209;p6"/>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210" name="Google Shape;210;p6"/>
          <p:cNvSpPr txBox="1"/>
          <p:nvPr/>
        </p:nvSpPr>
        <p:spPr>
          <a:xfrm>
            <a:off x="1219200" y="3063190"/>
            <a:ext cx="19202133" cy="2435827"/>
          </a:xfrm>
          <a:prstGeom prst="rect">
            <a:avLst/>
          </a:prstGeom>
          <a:noFill/>
          <a:ln>
            <a:noFill/>
          </a:ln>
        </p:spPr>
        <p:txBody>
          <a:bodyPr spcFirstLastPara="1" wrap="square" lIns="217700" tIns="108850" rIns="217700" bIns="108850" anchor="t" anchorCtr="0">
            <a:spAutoFit/>
          </a:bodyPr>
          <a:lstStyle/>
          <a:p>
            <a:pPr marL="0" marR="0" lvl="0" indent="0" algn="l" rtl="0">
              <a:spcBef>
                <a:spcPts val="0"/>
              </a:spcBef>
              <a:spcAft>
                <a:spcPts val="0"/>
              </a:spcAft>
              <a:buNone/>
            </a:pPr>
            <a:r>
              <a:rPr lang="en-GB" sz="4800" b="1" i="1">
                <a:solidFill>
                  <a:srgbClr val="0070C0"/>
                </a:solidFill>
                <a:latin typeface="Gill Sans"/>
                <a:ea typeface="Gill Sans"/>
                <a:cs typeface="Gill Sans"/>
                <a:sym typeface="Gill Sans"/>
              </a:rPr>
              <a:t>Existing consortium, involved countries: </a:t>
            </a:r>
            <a:r>
              <a:rPr lang="en-GB" sz="4800" i="1">
                <a:solidFill>
                  <a:srgbClr val="0070C0"/>
                </a:solidFill>
                <a:latin typeface="Gill Sans"/>
                <a:ea typeface="Gill Sans"/>
                <a:cs typeface="Gill Sans"/>
                <a:sym typeface="Gill Sans"/>
              </a:rPr>
              <a:t>UK, Turkey</a:t>
            </a:r>
            <a:endParaRPr/>
          </a:p>
          <a:p>
            <a:pPr marL="0" marR="0" lvl="0" indent="0" algn="l" rtl="0">
              <a:spcBef>
                <a:spcPts val="0"/>
              </a:spcBef>
              <a:spcAft>
                <a:spcPts val="0"/>
              </a:spcAft>
              <a:buNone/>
            </a:pPr>
            <a:r>
              <a:rPr lang="en-GB" sz="4800" b="1" i="1">
                <a:solidFill>
                  <a:srgbClr val="0070C0"/>
                </a:solidFill>
                <a:latin typeface="Gill Sans"/>
                <a:ea typeface="Gill Sans"/>
                <a:cs typeface="Gill Sans"/>
                <a:sym typeface="Gill Sans"/>
              </a:rPr>
              <a:t>Expertise, profiles and types of partners we are looking for:</a:t>
            </a:r>
            <a:r>
              <a:rPr lang="en-GB" sz="4800" i="1">
                <a:solidFill>
                  <a:srgbClr val="0070C0"/>
                </a:solidFill>
                <a:latin typeface="Gill Sans"/>
                <a:ea typeface="Gill Sans"/>
                <a:cs typeface="Gill Sans"/>
                <a:sym typeface="Gill Sans"/>
              </a:rPr>
              <a:t> </a:t>
            </a:r>
            <a:br>
              <a:rPr lang="en-GB" sz="4800" i="1">
                <a:solidFill>
                  <a:srgbClr val="0070C0"/>
                </a:solidFill>
                <a:latin typeface="Gill Sans"/>
                <a:ea typeface="Gill Sans"/>
                <a:cs typeface="Gill Sans"/>
                <a:sym typeface="Gill Sans"/>
              </a:rPr>
            </a:br>
            <a:endParaRPr sz="4800" i="1">
              <a:solidFill>
                <a:srgbClr val="0070C0"/>
              </a:solidFill>
              <a:latin typeface="Gill Sans"/>
              <a:ea typeface="Gill Sans"/>
              <a:cs typeface="Gill Sans"/>
              <a:sym typeface="Gill Sans"/>
            </a:endParaRPr>
          </a:p>
        </p:txBody>
      </p:sp>
      <p:sp>
        <p:nvSpPr>
          <p:cNvPr id="211" name="Google Shape;211;p6"/>
          <p:cNvSpPr/>
          <p:nvPr/>
        </p:nvSpPr>
        <p:spPr>
          <a:xfrm>
            <a:off x="238672" y="12834664"/>
            <a:ext cx="23906656" cy="1081610"/>
          </a:xfrm>
          <a:prstGeom prst="rect">
            <a:avLst/>
          </a:prstGeom>
          <a:noFill/>
          <a:ln>
            <a:noFill/>
          </a:ln>
        </p:spPr>
        <p:txBody>
          <a:bodyPr spcFirstLastPara="1" wrap="square" lIns="217700" tIns="108850" rIns="217700" bIns="108850" anchor="t" anchorCtr="0">
            <a:spAutoFit/>
          </a:bodyPr>
          <a:lstStyle/>
          <a:p>
            <a:pPr marL="0" marR="0" lvl="0" indent="0" algn="ctr" rtl="0">
              <a:spcBef>
                <a:spcPts val="0"/>
              </a:spcBef>
              <a:spcAft>
                <a:spcPts val="0"/>
              </a:spcAft>
              <a:buNone/>
            </a:pPr>
            <a:r>
              <a:rPr lang="en-GB" sz="2800">
                <a:solidFill>
                  <a:srgbClr val="366092"/>
                </a:solidFill>
                <a:latin typeface="Gill Sans"/>
                <a:ea typeface="Gill Sans"/>
                <a:cs typeface="Gill Sans"/>
                <a:sym typeface="Gill Sans"/>
              </a:rPr>
              <a:t>BEACON: Network-Assisted Highly Interactive Spatial Computing Technology for Healthcare</a:t>
            </a:r>
            <a:endParaRPr/>
          </a:p>
          <a:p>
            <a:pPr marL="0" marR="0" lvl="0" indent="0" algn="ctr" rtl="0">
              <a:spcBef>
                <a:spcPts val="0"/>
              </a:spcBef>
              <a:spcAft>
                <a:spcPts val="0"/>
              </a:spcAft>
              <a:buNone/>
            </a:pPr>
            <a:r>
              <a:rPr lang="en-GB" sz="2800">
                <a:solidFill>
                  <a:srgbClr val="366092"/>
                </a:solidFill>
                <a:latin typeface="Gill Sans"/>
                <a:ea typeface="Gill Sans"/>
                <a:cs typeface="Gill Sans"/>
                <a:sym typeface="Gill Sans"/>
              </a:rPr>
              <a:t>Erica Yang, Chilton Computing Ltd, info@chiltoncomputing.co.uk</a:t>
            </a:r>
            <a:endParaRPr/>
          </a:p>
        </p:txBody>
      </p:sp>
      <p:pic>
        <p:nvPicPr>
          <p:cNvPr id="212" name="Google Shape;212;p6"/>
          <p:cNvPicPr preferRelativeResize="0"/>
          <p:nvPr/>
        </p:nvPicPr>
        <p:blipFill rotWithShape="1">
          <a:blip r:embed="rId3">
            <a:alphaModFix/>
          </a:blip>
          <a:srcRect t="6267"/>
          <a:stretch/>
        </p:blipFill>
        <p:spPr>
          <a:xfrm>
            <a:off x="21354003" y="10559358"/>
            <a:ext cx="2270280" cy="2124645"/>
          </a:xfrm>
          <a:prstGeom prst="rect">
            <a:avLst/>
          </a:prstGeom>
          <a:noFill/>
          <a:ln>
            <a:noFill/>
          </a:ln>
        </p:spPr>
      </p:pic>
      <p:pic>
        <p:nvPicPr>
          <p:cNvPr id="213" name="Google Shape;213;p6"/>
          <p:cNvPicPr preferRelativeResize="0"/>
          <p:nvPr/>
        </p:nvPicPr>
        <p:blipFill rotWithShape="1">
          <a:blip r:embed="rId4">
            <a:alphaModFix/>
          </a:blip>
          <a:srcRect/>
          <a:stretch/>
        </p:blipFill>
        <p:spPr>
          <a:xfrm>
            <a:off x="15576376" y="233264"/>
            <a:ext cx="7992888" cy="2078151"/>
          </a:xfrm>
          <a:prstGeom prst="rect">
            <a:avLst/>
          </a:prstGeom>
          <a:noFill/>
          <a:ln>
            <a:noFill/>
          </a:ln>
        </p:spPr>
      </p:pic>
      <p:sp>
        <p:nvSpPr>
          <p:cNvPr id="214" name="Google Shape;214;p6"/>
          <p:cNvSpPr txBox="1"/>
          <p:nvPr/>
        </p:nvSpPr>
        <p:spPr>
          <a:xfrm>
            <a:off x="2828494" y="5004818"/>
            <a:ext cx="18525509" cy="67403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a:solidFill>
                  <a:srgbClr val="000000"/>
                </a:solidFill>
                <a:latin typeface="Gill Sans"/>
                <a:ea typeface="Gill Sans"/>
                <a:cs typeface="Gill Sans"/>
                <a:sym typeface="Gill Sans"/>
              </a:rPr>
              <a:t>Hospitals, clinics and care providers </a:t>
            </a:r>
            <a:r>
              <a:rPr lang="en-GB" sz="4800">
                <a:solidFill>
                  <a:srgbClr val="000000"/>
                </a:solidFill>
                <a:latin typeface="Gill Sans"/>
                <a:ea typeface="Gill Sans"/>
                <a:cs typeface="Gill Sans"/>
                <a:sym typeface="Gill Sans"/>
              </a:rPr>
              <a:t>who have existing capability to trial the PoC tech, developing clinical/medical relevant use cases and requirements and contributing to evaluation</a:t>
            </a:r>
            <a:endParaRPr/>
          </a:p>
          <a:p>
            <a:pPr marL="0" marR="0" lvl="0" indent="0" algn="l" rtl="0">
              <a:spcBef>
                <a:spcPts val="0"/>
              </a:spcBef>
              <a:spcAft>
                <a:spcPts val="0"/>
              </a:spcAft>
              <a:buNone/>
            </a:pPr>
            <a:endParaRPr sz="4800">
              <a:solidFill>
                <a:srgbClr val="000000"/>
              </a:solidFill>
              <a:latin typeface="Gill Sans"/>
              <a:ea typeface="Gill Sans"/>
              <a:cs typeface="Gill Sans"/>
              <a:sym typeface="Gill Sans"/>
            </a:endParaRPr>
          </a:p>
          <a:p>
            <a:pPr marL="0" marR="0" lvl="0" indent="0" algn="l" rtl="0">
              <a:spcBef>
                <a:spcPts val="0"/>
              </a:spcBef>
              <a:spcAft>
                <a:spcPts val="0"/>
              </a:spcAft>
              <a:buNone/>
            </a:pPr>
            <a:r>
              <a:rPr lang="en-GB" sz="4800" b="1">
                <a:solidFill>
                  <a:srgbClr val="000000"/>
                </a:solidFill>
                <a:latin typeface="Gill Sans"/>
                <a:ea typeface="Gill Sans"/>
                <a:cs typeface="Gill Sans"/>
                <a:sym typeface="Gill Sans"/>
              </a:rPr>
              <a:t>AI + AR application developers </a:t>
            </a:r>
            <a:r>
              <a:rPr lang="en-GB" sz="4800">
                <a:solidFill>
                  <a:srgbClr val="000000"/>
                </a:solidFill>
                <a:latin typeface="Gill Sans"/>
                <a:ea typeface="Gill Sans"/>
                <a:cs typeface="Gill Sans"/>
                <a:sym typeface="Gill Sans"/>
              </a:rPr>
              <a:t>in digital health with existing commercial tractions in remote healthcare monitoring</a:t>
            </a:r>
            <a:endParaRPr sz="4800" b="1">
              <a:solidFill>
                <a:srgbClr val="000000"/>
              </a:solidFill>
              <a:latin typeface="Gill Sans"/>
              <a:ea typeface="Gill Sans"/>
              <a:cs typeface="Gill Sans"/>
              <a:sym typeface="Gill Sans"/>
            </a:endParaRPr>
          </a:p>
          <a:p>
            <a:pPr marL="0" marR="0" lvl="0" indent="0" algn="l" rtl="0">
              <a:spcBef>
                <a:spcPts val="0"/>
              </a:spcBef>
              <a:spcAft>
                <a:spcPts val="0"/>
              </a:spcAft>
              <a:buNone/>
            </a:pPr>
            <a:endParaRPr sz="4800">
              <a:solidFill>
                <a:srgbClr val="000000"/>
              </a:solidFill>
              <a:latin typeface="Gill Sans"/>
              <a:ea typeface="Gill Sans"/>
              <a:cs typeface="Gill Sans"/>
              <a:sym typeface="Gill Sans"/>
            </a:endParaRPr>
          </a:p>
          <a:p>
            <a:pPr marL="0" marR="0" lvl="0" indent="0" algn="l" rtl="0">
              <a:spcBef>
                <a:spcPts val="0"/>
              </a:spcBef>
              <a:spcAft>
                <a:spcPts val="0"/>
              </a:spcAft>
              <a:buNone/>
            </a:pPr>
            <a:r>
              <a:rPr lang="en-GB" sz="4800" b="1">
                <a:solidFill>
                  <a:srgbClr val="000000"/>
                </a:solidFill>
                <a:latin typeface="Gill Sans"/>
                <a:ea typeface="Gill Sans"/>
                <a:cs typeface="Gill Sans"/>
                <a:sym typeface="Gill Sans"/>
              </a:rPr>
              <a:t>IoT developers and digital health app developers </a:t>
            </a:r>
            <a:r>
              <a:rPr lang="en-GB" sz="4800">
                <a:solidFill>
                  <a:srgbClr val="000000"/>
                </a:solidFill>
                <a:latin typeface="Gill Sans"/>
                <a:ea typeface="Gill Sans"/>
                <a:cs typeface="Gill Sans"/>
                <a:sym typeface="Gill Sans"/>
              </a:rPr>
              <a:t>with innovative tech for remote patient and health monitoring applications</a:t>
            </a:r>
            <a:endParaRPr/>
          </a:p>
        </p:txBody>
      </p:sp>
      <p:sp>
        <p:nvSpPr>
          <p:cNvPr id="215" name="Google Shape;215;p6"/>
          <p:cNvSpPr/>
          <p:nvPr/>
        </p:nvSpPr>
        <p:spPr>
          <a:xfrm>
            <a:off x="959619" y="5248847"/>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600" b="1">
                <a:solidFill>
                  <a:schemeClr val="lt1"/>
                </a:solidFill>
                <a:latin typeface="Gill Sans"/>
                <a:ea typeface="Gill Sans"/>
                <a:cs typeface="Gill Sans"/>
                <a:sym typeface="Gill Sans"/>
              </a:rPr>
              <a:t>1</a:t>
            </a:r>
            <a:endParaRPr/>
          </a:p>
        </p:txBody>
      </p:sp>
      <p:sp>
        <p:nvSpPr>
          <p:cNvPr id="216" name="Google Shape;216;p6"/>
          <p:cNvSpPr/>
          <p:nvPr/>
        </p:nvSpPr>
        <p:spPr>
          <a:xfrm>
            <a:off x="929554" y="7947773"/>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600" b="1">
                <a:solidFill>
                  <a:schemeClr val="lt1"/>
                </a:solidFill>
                <a:latin typeface="Gill Sans"/>
                <a:ea typeface="Gill Sans"/>
                <a:cs typeface="Gill Sans"/>
                <a:sym typeface="Gill Sans"/>
              </a:rPr>
              <a:t>2</a:t>
            </a:r>
            <a:endParaRPr/>
          </a:p>
        </p:txBody>
      </p:sp>
      <p:sp>
        <p:nvSpPr>
          <p:cNvPr id="217" name="Google Shape;217;p6"/>
          <p:cNvSpPr/>
          <p:nvPr/>
        </p:nvSpPr>
        <p:spPr>
          <a:xfrm>
            <a:off x="974561" y="10190633"/>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600" b="1">
                <a:solidFill>
                  <a:schemeClr val="lt1"/>
                </a:solidFill>
                <a:latin typeface="Gill Sans"/>
                <a:ea typeface="Gill Sans"/>
                <a:cs typeface="Gill Sans"/>
                <a:sym typeface="Gill Sans"/>
              </a:rPr>
              <a:t>3</a:t>
            </a:r>
            <a:endParaRPr/>
          </a:p>
        </p:txBody>
      </p:sp>
      <p:sp>
        <p:nvSpPr>
          <p:cNvPr id="218" name="Google Shape;218;p6"/>
          <p:cNvSpPr txBox="1"/>
          <p:nvPr/>
        </p:nvSpPr>
        <p:spPr>
          <a:xfrm>
            <a:off x="20590363" y="13061140"/>
            <a:ext cx="342504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0000"/>
                </a:solidFill>
                <a:latin typeface="Gill Sans"/>
                <a:ea typeface="Gill Sans"/>
                <a:cs typeface="Gill Sans"/>
                <a:sym typeface="Gill Sans"/>
              </a:rPr>
              <a:t>@Copyright protected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7"/>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p>
            <a:pPr marL="0" lvl="0" indent="0" algn="l" rtl="0">
              <a:spcBef>
                <a:spcPts val="0"/>
              </a:spcBef>
              <a:spcAft>
                <a:spcPts val="0"/>
              </a:spcAft>
              <a:buClr>
                <a:srgbClr val="0070C0"/>
              </a:buClr>
              <a:buSzPts val="9200"/>
              <a:buFont typeface="Aleo"/>
              <a:buNone/>
            </a:pPr>
            <a:r>
              <a:rPr lang="en-GB" sz="9200" b="1">
                <a:solidFill>
                  <a:srgbClr val="0070C0"/>
                </a:solidFill>
                <a:latin typeface="Aleo"/>
                <a:ea typeface="Aleo"/>
                <a:cs typeface="Aleo"/>
                <a:sym typeface="Aleo"/>
              </a:rPr>
              <a:t>Contact me!</a:t>
            </a:r>
            <a:endParaRPr/>
          </a:p>
        </p:txBody>
      </p:sp>
      <p:sp>
        <p:nvSpPr>
          <p:cNvPr id="225" name="Google Shape;225;p7"/>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14</a:t>
            </a:fld>
            <a:endParaRPr/>
          </a:p>
        </p:txBody>
      </p:sp>
      <p:sp>
        <p:nvSpPr>
          <p:cNvPr id="226" name="Google Shape;226;p7"/>
          <p:cNvSpPr txBox="1"/>
          <p:nvPr/>
        </p:nvSpPr>
        <p:spPr>
          <a:xfrm>
            <a:off x="2542928" y="3185592"/>
            <a:ext cx="20018224" cy="8252804"/>
          </a:xfrm>
          <a:prstGeom prst="rect">
            <a:avLst/>
          </a:prstGeom>
          <a:noFill/>
          <a:ln>
            <a:noFill/>
          </a:ln>
        </p:spPr>
        <p:txBody>
          <a:bodyPr spcFirstLastPara="1" wrap="square" lIns="217700" tIns="108850" rIns="217700" bIns="108850" anchor="t" anchorCtr="0">
            <a:spAutoFit/>
          </a:bodyPr>
          <a:lstStyle/>
          <a:p>
            <a:pPr marL="0" marR="0" lvl="0" indent="0" algn="l" rtl="0">
              <a:spcBef>
                <a:spcPts val="0"/>
              </a:spcBef>
              <a:spcAft>
                <a:spcPts val="0"/>
              </a:spcAft>
              <a:buNone/>
            </a:pPr>
            <a:r>
              <a:rPr lang="en-GB" sz="5400" b="1">
                <a:solidFill>
                  <a:srgbClr val="0070C0"/>
                </a:solidFill>
                <a:latin typeface="Arial"/>
                <a:ea typeface="Arial"/>
                <a:cs typeface="Arial"/>
                <a:sym typeface="Arial"/>
              </a:rPr>
              <a:t>For more information and an expression of interest</a:t>
            </a:r>
            <a:endParaRPr/>
          </a:p>
          <a:p>
            <a:pPr marL="0" marR="0" lvl="0" indent="0" algn="l" rtl="0">
              <a:spcBef>
                <a:spcPts val="0"/>
              </a:spcBef>
              <a:spcAft>
                <a:spcPts val="0"/>
              </a:spcAft>
              <a:buNone/>
            </a:pPr>
            <a:endParaRPr sz="4800">
              <a:solidFill>
                <a:srgbClr val="0070C0"/>
              </a:solidFill>
              <a:latin typeface="Gill Sans"/>
              <a:ea typeface="Gill Sans"/>
              <a:cs typeface="Gill Sans"/>
              <a:sym typeface="Gill Sans"/>
            </a:endParaRPr>
          </a:p>
          <a:p>
            <a:pPr marL="0" marR="0" lvl="0" indent="0" algn="l" rtl="0">
              <a:spcBef>
                <a:spcPts val="0"/>
              </a:spcBef>
              <a:spcAft>
                <a:spcPts val="0"/>
              </a:spcAft>
              <a:buNone/>
            </a:pPr>
            <a:r>
              <a:rPr lang="en-GB" sz="4800">
                <a:solidFill>
                  <a:srgbClr val="0070C0"/>
                </a:solidFill>
                <a:latin typeface="Gill Sans"/>
                <a:ea typeface="Gill Sans"/>
                <a:cs typeface="Gill Sans"/>
                <a:sym typeface="Gill Sans"/>
              </a:rPr>
              <a:t>Dr Erica Yang, Chilton Computing Ltd</a:t>
            </a:r>
            <a:endParaRPr sz="4300">
              <a:solidFill>
                <a:srgbClr val="0070C0"/>
              </a:solidFill>
              <a:latin typeface="Gill Sans"/>
              <a:ea typeface="Gill Sans"/>
              <a:cs typeface="Gill Sans"/>
              <a:sym typeface="Gill Sans"/>
            </a:endParaRPr>
          </a:p>
          <a:p>
            <a:pPr marL="0" marR="0" lvl="0" indent="0" algn="l" rtl="0">
              <a:spcBef>
                <a:spcPts val="0"/>
              </a:spcBef>
              <a:spcAft>
                <a:spcPts val="0"/>
              </a:spcAft>
              <a:buNone/>
            </a:pPr>
            <a:r>
              <a:rPr lang="en-GB" sz="4300" u="sng">
                <a:solidFill>
                  <a:srgbClr val="0070C0"/>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info@chiltoncomputing.co.uk</a:t>
            </a:r>
            <a:endParaRPr sz="4300">
              <a:solidFill>
                <a:srgbClr val="0070C0"/>
              </a:solidFill>
              <a:latin typeface="Gill Sans"/>
              <a:ea typeface="Gill Sans"/>
              <a:cs typeface="Gill Sans"/>
              <a:sym typeface="Gill Sans"/>
            </a:endParaRPr>
          </a:p>
          <a:p>
            <a:pPr marL="0" marR="0" lvl="0" indent="0" algn="l" rtl="0">
              <a:spcBef>
                <a:spcPts val="0"/>
              </a:spcBef>
              <a:spcAft>
                <a:spcPts val="0"/>
              </a:spcAft>
              <a:buNone/>
            </a:pPr>
            <a:endParaRPr sz="4300">
              <a:solidFill>
                <a:srgbClr val="0070C0"/>
              </a:solidFill>
              <a:latin typeface="Gill Sans"/>
              <a:ea typeface="Gill Sans"/>
              <a:cs typeface="Gill Sans"/>
              <a:sym typeface="Gill Sans"/>
            </a:endParaRPr>
          </a:p>
          <a:p>
            <a:pPr marL="0" marR="0" lvl="0" indent="0" algn="l" rtl="0">
              <a:spcBef>
                <a:spcPts val="0"/>
              </a:spcBef>
              <a:spcAft>
                <a:spcPts val="0"/>
              </a:spcAft>
              <a:buNone/>
            </a:pPr>
            <a:r>
              <a:rPr lang="en-GB" sz="3600" b="0" i="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Wood Centre for Innovation, </a:t>
            </a:r>
            <a:endParaRPr/>
          </a:p>
          <a:p>
            <a:pPr marL="0" marR="0" lvl="0" indent="0" algn="l" rtl="0">
              <a:spcBef>
                <a:spcPts val="0"/>
              </a:spcBef>
              <a:spcAft>
                <a:spcPts val="0"/>
              </a:spcAft>
              <a:buNone/>
            </a:pPr>
            <a:r>
              <a:rPr lang="en-GB" sz="3600" b="0" i="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Quarry Rd, </a:t>
            </a:r>
            <a:endParaRPr/>
          </a:p>
          <a:p>
            <a:pPr marL="0" marR="0" lvl="0" indent="0" algn="l" rtl="0">
              <a:spcBef>
                <a:spcPts val="0"/>
              </a:spcBef>
              <a:spcAft>
                <a:spcPts val="0"/>
              </a:spcAft>
              <a:buNone/>
            </a:pPr>
            <a:r>
              <a:rPr lang="en-GB" sz="3600" b="0" i="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Oxford OX3 8SB, </a:t>
            </a:r>
            <a:endParaRPr/>
          </a:p>
          <a:p>
            <a:pPr marL="0" marR="0" lvl="0" indent="0" algn="l" rtl="0">
              <a:spcBef>
                <a:spcPts val="0"/>
              </a:spcBef>
              <a:spcAft>
                <a:spcPts val="0"/>
              </a:spcAft>
              <a:buNone/>
            </a:pPr>
            <a:r>
              <a:rPr lang="en-GB" sz="3600" b="0" i="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UK</a:t>
            </a:r>
            <a:endParaRPr sz="8800" i="0">
              <a:solidFill>
                <a:srgbClr val="0070C0"/>
              </a:solidFill>
              <a:latin typeface="Gill Sans"/>
              <a:ea typeface="Gill Sans"/>
              <a:cs typeface="Gill Sans"/>
              <a:sym typeface="Gill Sans"/>
            </a:endParaRPr>
          </a:p>
          <a:p>
            <a:pPr marL="0" marR="0" lvl="0" indent="0" algn="l" rtl="0">
              <a:spcBef>
                <a:spcPts val="0"/>
              </a:spcBef>
              <a:spcAft>
                <a:spcPts val="0"/>
              </a:spcAft>
              <a:buNone/>
            </a:pPr>
            <a:endParaRPr sz="8800" b="1">
              <a:solidFill>
                <a:srgbClr val="0070C0"/>
              </a:solidFill>
              <a:latin typeface="Arial"/>
              <a:ea typeface="Arial"/>
              <a:cs typeface="Arial"/>
              <a:sym typeface="Arial"/>
            </a:endParaRPr>
          </a:p>
          <a:p>
            <a:pPr marL="0" marR="0" lvl="0" indent="0" algn="l" rtl="0">
              <a:spcBef>
                <a:spcPts val="0"/>
              </a:spcBef>
              <a:spcAft>
                <a:spcPts val="0"/>
              </a:spcAft>
              <a:buNone/>
            </a:pPr>
            <a:r>
              <a:rPr lang="en-GB" sz="5400" b="1">
                <a:solidFill>
                  <a:srgbClr val="0070C0"/>
                </a:solidFill>
                <a:latin typeface="Arial"/>
                <a:ea typeface="Arial"/>
                <a:cs typeface="Arial"/>
                <a:sym typeface="Arial"/>
              </a:rPr>
              <a:t>Presentation available at: </a:t>
            </a:r>
            <a:endParaRPr sz="4800">
              <a:solidFill>
                <a:srgbClr val="000000"/>
              </a:solidFill>
              <a:latin typeface="Gill Sans"/>
              <a:ea typeface="Gill Sans"/>
              <a:cs typeface="Gill Sans"/>
              <a:sym typeface="Gill Sans"/>
            </a:endParaRPr>
          </a:p>
        </p:txBody>
      </p:sp>
      <p:sp>
        <p:nvSpPr>
          <p:cNvPr id="227" name="Google Shape;227;p7"/>
          <p:cNvSpPr/>
          <p:nvPr/>
        </p:nvSpPr>
        <p:spPr>
          <a:xfrm>
            <a:off x="454696" y="12870025"/>
            <a:ext cx="20522280" cy="650723"/>
          </a:xfrm>
          <a:prstGeom prst="rect">
            <a:avLst/>
          </a:prstGeom>
          <a:noFill/>
          <a:ln>
            <a:noFill/>
          </a:ln>
        </p:spPr>
        <p:txBody>
          <a:bodyPr spcFirstLastPara="1" wrap="square" lIns="217700" tIns="108850" rIns="217700" bIns="108850" anchor="t" anchorCtr="0">
            <a:spAutoFit/>
          </a:bodyPr>
          <a:lstStyle/>
          <a:p>
            <a:pPr marL="0" marR="0" lvl="0" indent="0" algn="l" rtl="0">
              <a:spcBef>
                <a:spcPts val="0"/>
              </a:spcBef>
              <a:spcAft>
                <a:spcPts val="0"/>
              </a:spcAft>
              <a:buNone/>
            </a:pPr>
            <a:r>
              <a:rPr lang="en-GB" sz="2800">
                <a:solidFill>
                  <a:srgbClr val="366092"/>
                </a:solidFill>
                <a:latin typeface="Gill Sans"/>
                <a:ea typeface="Gill Sans"/>
                <a:cs typeface="Gill Sans"/>
                <a:sym typeface="Gill Sans"/>
              </a:rPr>
              <a:t>                                                              </a:t>
            </a:r>
            <a:endParaRPr/>
          </a:p>
        </p:txBody>
      </p:sp>
      <p:pic>
        <p:nvPicPr>
          <p:cNvPr id="228" name="Google Shape;228;p7"/>
          <p:cNvPicPr preferRelativeResize="0"/>
          <p:nvPr/>
        </p:nvPicPr>
        <p:blipFill rotWithShape="1">
          <a:blip r:embed="rId5">
            <a:alphaModFix/>
          </a:blip>
          <a:srcRect t="6267"/>
          <a:stretch/>
        </p:blipFill>
        <p:spPr>
          <a:xfrm>
            <a:off x="21354003" y="10559358"/>
            <a:ext cx="2270280" cy="2124645"/>
          </a:xfrm>
          <a:prstGeom prst="rect">
            <a:avLst/>
          </a:prstGeom>
          <a:noFill/>
          <a:ln>
            <a:noFill/>
          </a:ln>
        </p:spPr>
      </p:pic>
      <p:pic>
        <p:nvPicPr>
          <p:cNvPr id="229" name="Google Shape;229;p7"/>
          <p:cNvPicPr preferRelativeResize="0"/>
          <p:nvPr/>
        </p:nvPicPr>
        <p:blipFill rotWithShape="1">
          <a:blip r:embed="rId6">
            <a:alphaModFix/>
          </a:blip>
          <a:srcRect/>
          <a:stretch/>
        </p:blipFill>
        <p:spPr>
          <a:xfrm>
            <a:off x="10127572" y="273039"/>
            <a:ext cx="7992888" cy="2078151"/>
          </a:xfrm>
          <a:prstGeom prst="rect">
            <a:avLst/>
          </a:prstGeom>
          <a:noFill/>
          <a:ln>
            <a:noFill/>
          </a:ln>
        </p:spPr>
      </p:pic>
      <p:pic>
        <p:nvPicPr>
          <p:cNvPr id="230" name="Google Shape;230;p7" descr="A person taking a selfie&#10;&#10;Description automatically generated with medium confidence"/>
          <p:cNvPicPr preferRelativeResize="0"/>
          <p:nvPr/>
        </p:nvPicPr>
        <p:blipFill rotWithShape="1">
          <a:blip r:embed="rId7">
            <a:alphaModFix/>
          </a:blip>
          <a:srcRect/>
          <a:stretch/>
        </p:blipFill>
        <p:spPr>
          <a:xfrm>
            <a:off x="13396255" y="4348551"/>
            <a:ext cx="3791272" cy="3791272"/>
          </a:xfrm>
          <a:prstGeom prst="rect">
            <a:avLst/>
          </a:prstGeom>
          <a:noFill/>
          <a:ln>
            <a:noFill/>
          </a:ln>
        </p:spPr>
      </p:pic>
      <p:pic>
        <p:nvPicPr>
          <p:cNvPr id="231" name="Google Shape;231;p7"/>
          <p:cNvPicPr preferRelativeResize="0"/>
          <p:nvPr/>
        </p:nvPicPr>
        <p:blipFill rotWithShape="1">
          <a:blip r:embed="rId8">
            <a:alphaModFix/>
          </a:blip>
          <a:srcRect/>
          <a:stretch/>
        </p:blipFill>
        <p:spPr>
          <a:xfrm>
            <a:off x="19395674" y="701380"/>
            <a:ext cx="3916658" cy="1286664"/>
          </a:xfrm>
          <a:prstGeom prst="rect">
            <a:avLst/>
          </a:prstGeom>
          <a:noFill/>
          <a:ln>
            <a:noFill/>
          </a:ln>
        </p:spPr>
      </p:pic>
      <p:sp>
        <p:nvSpPr>
          <p:cNvPr id="232" name="Google Shape;232;p7"/>
          <p:cNvSpPr txBox="1"/>
          <p:nvPr/>
        </p:nvSpPr>
        <p:spPr>
          <a:xfrm>
            <a:off x="18503548" y="13061150"/>
            <a:ext cx="55119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0000"/>
                </a:solidFill>
                <a:latin typeface="Gill Sans"/>
                <a:ea typeface="Gill Sans"/>
                <a:cs typeface="Gill Sans"/>
                <a:sym typeface="Gill Sans"/>
              </a:rPr>
              <a:t>@Copyright protected</a:t>
            </a:r>
            <a:endParaRPr/>
          </a:p>
        </p:txBody>
      </p:sp>
      <p:pic>
        <p:nvPicPr>
          <p:cNvPr id="233" name="Google Shape;233;p7" descr="Qr code&#10;&#10;Description automatically generated"/>
          <p:cNvPicPr preferRelativeResize="0"/>
          <p:nvPr/>
        </p:nvPicPr>
        <p:blipFill rotWithShape="1">
          <a:blip r:embed="rId9">
            <a:alphaModFix/>
          </a:blip>
          <a:srcRect/>
          <a:stretch/>
        </p:blipFill>
        <p:spPr>
          <a:xfrm>
            <a:off x="17706625" y="4348550"/>
            <a:ext cx="3588222" cy="3937150"/>
          </a:xfrm>
          <a:prstGeom prst="rect">
            <a:avLst/>
          </a:prstGeom>
          <a:noFill/>
          <a:ln>
            <a:noFill/>
          </a:ln>
        </p:spPr>
      </p:pic>
      <p:pic>
        <p:nvPicPr>
          <p:cNvPr id="234" name="Google Shape;234;p7"/>
          <p:cNvPicPr preferRelativeResize="0"/>
          <p:nvPr/>
        </p:nvPicPr>
        <p:blipFill>
          <a:blip r:embed="rId10">
            <a:alphaModFix/>
          </a:blip>
          <a:stretch>
            <a:fillRect/>
          </a:stretch>
        </p:blipFill>
        <p:spPr>
          <a:xfrm>
            <a:off x="13164825" y="8559650"/>
            <a:ext cx="4310374" cy="43103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220193"/>
            <a:ext cx="21945600" cy="2286000"/>
          </a:xfrm>
        </p:spPr>
        <p:txBody>
          <a:bodyPr>
            <a:normAutofit fontScale="90000"/>
          </a:bodyPr>
          <a:lstStyle/>
          <a:p>
            <a:pPr algn="l" fontAlgn="base">
              <a:spcAft>
                <a:spcPct val="0"/>
              </a:spcAft>
            </a:pP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Join the Consortium Building Session</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Monday 23rd at 10 CET</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15</a:t>
            </a:fld>
            <a:endParaRPr lang="en-GB" altLang="en-US" dirty="0"/>
          </a:p>
        </p:txBody>
      </p:sp>
      <p:sp>
        <p:nvSpPr>
          <p:cNvPr id="13" name="Rectangle 5">
            <a:extLst>
              <a:ext uri="{FF2B5EF4-FFF2-40B4-BE49-F238E27FC236}">
                <a16:creationId xmlns:a16="http://schemas.microsoft.com/office/drawing/2014/main" id="{A206F493-BCA8-4278-A408-9CC6CA8C2F0B}"/>
              </a:ext>
            </a:extLst>
          </p:cNvPr>
          <p:cNvSpPr/>
          <p:nvPr/>
        </p:nvSpPr>
        <p:spPr>
          <a:xfrm>
            <a:off x="1174776" y="1247462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102" y="4335451"/>
            <a:ext cx="7371307" cy="78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41442" y="4913784"/>
            <a:ext cx="11711612" cy="712279"/>
          </a:xfrm>
          <a:prstGeom prst="rect">
            <a:avLst/>
          </a:prstGeom>
          <a:noFill/>
        </p:spPr>
        <p:txBody>
          <a:bodyPr wrap="square" lIns="217709" tIns="108855" rIns="217709" bIns="108855" rtlCol="0">
            <a:spAutoFit/>
          </a:bodyPr>
          <a:lstStyle/>
          <a:p>
            <a:r>
              <a:rPr lang="en-US" sz="3200" dirty="0">
                <a:solidFill>
                  <a:schemeClr val="accent1">
                    <a:lumMod val="75000"/>
                  </a:schemeClr>
                </a:solidFill>
              </a:rPr>
              <a:t> </a:t>
            </a:r>
            <a:endParaRPr lang="en-GB" sz="3200" dirty="0">
              <a:solidFill>
                <a:schemeClr val="accent1">
                  <a:lumMod val="75000"/>
                </a:schemeClr>
              </a:solidFill>
            </a:endParaRPr>
          </a:p>
        </p:txBody>
      </p:sp>
      <p:sp>
        <p:nvSpPr>
          <p:cNvPr id="15" name="Titre 1"/>
          <p:cNvSpPr txBox="1">
            <a:spLocks/>
          </p:cNvSpPr>
          <p:nvPr/>
        </p:nvSpPr>
        <p:spPr>
          <a:xfrm>
            <a:off x="1437260" y="3118927"/>
            <a:ext cx="16697057" cy="2286000"/>
          </a:xfrm>
          <a:prstGeom prst="rect">
            <a:avLst/>
          </a:prstGeom>
        </p:spPr>
        <p:txBody>
          <a:bodyPr vert="horz" lIns="217686" tIns="108843" rIns="217686" bIns="108843" rtlCol="0" anchor="ctr">
            <a:normAutofit/>
          </a:bodyPr>
          <a:lstStyle>
            <a:lvl1pPr algn="ctr" defTabSz="2176857" rtl="0" eaLnBrk="1" latinLnBrk="0" hangingPunct="1">
              <a:spcBef>
                <a:spcPct val="0"/>
              </a:spcBef>
              <a:buNone/>
              <a:defRPr sz="10500" kern="1200">
                <a:solidFill>
                  <a:schemeClr val="tx1"/>
                </a:solidFill>
                <a:latin typeface="+mj-lt"/>
                <a:ea typeface="+mj-ea"/>
                <a:cs typeface="+mj-cs"/>
              </a:defRPr>
            </a:lvl1pPr>
          </a:lstStyle>
          <a:p>
            <a:pPr algn="l" fontAlgn="base">
              <a:spcAft>
                <a:spcPct val="0"/>
              </a:spcAft>
            </a:pPr>
            <a:endParaRPr lang="de-DE"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7" name="Rectangle 6"/>
          <p:cNvSpPr/>
          <p:nvPr/>
        </p:nvSpPr>
        <p:spPr>
          <a:xfrm>
            <a:off x="2294808" y="5064031"/>
            <a:ext cx="18025192" cy="4708981"/>
          </a:xfrm>
          <a:prstGeom prst="rect">
            <a:avLst/>
          </a:prstGeom>
        </p:spPr>
        <p:txBody>
          <a:bodyPr wrap="square">
            <a:spAutoFit/>
          </a:bodyPr>
          <a:lstStyle/>
          <a:p>
            <a:r>
              <a:rPr lang="en-GB" dirty="0"/>
              <a:t> </a:t>
            </a:r>
            <a:br>
              <a:rPr lang="en-GB" dirty="0"/>
            </a:br>
            <a:r>
              <a:rPr lang="en-GB" dirty="0"/>
              <a:t> </a:t>
            </a:r>
            <a:br>
              <a:rPr lang="en-GB" sz="3200" dirty="0"/>
            </a:br>
            <a:r>
              <a:rPr lang="en-GB" sz="4000" u="sng" dirty="0">
                <a:hlinkClick r:id="rId3"/>
              </a:rPr>
              <a:t>Join </a:t>
            </a:r>
            <a:r>
              <a:rPr lang="en-GB" sz="4000" u="sng" dirty="0">
                <a:hlinkClick r:id="rId4"/>
              </a:rPr>
              <a:t>meeting</a:t>
            </a:r>
            <a:r>
              <a:rPr lang="en-GB" sz="4000" dirty="0"/>
              <a:t>	 </a:t>
            </a:r>
          </a:p>
          <a:p>
            <a:r>
              <a:rPr lang="en-GB" sz="4000" dirty="0"/>
              <a:t> 	</a:t>
            </a:r>
          </a:p>
          <a:p>
            <a:r>
              <a:rPr lang="en-GB" sz="3200" dirty="0"/>
              <a:t> 	</a:t>
            </a:r>
          </a:p>
          <a:p>
            <a:r>
              <a:rPr lang="en-GB" sz="3200" dirty="0"/>
              <a:t>Join by meeting number 	</a:t>
            </a:r>
          </a:p>
          <a:p>
            <a:r>
              <a:rPr lang="en-GB" sz="3200" dirty="0"/>
              <a:t>Meeting number (access code): 2744 998 1092 	</a:t>
            </a:r>
          </a:p>
          <a:p>
            <a:r>
              <a:rPr lang="en-GB" sz="3200" dirty="0"/>
              <a:t>Meeting password:	Jv37DkFpv4Y</a:t>
            </a:r>
            <a:br>
              <a:rPr lang="en-GB" sz="3200" dirty="0"/>
            </a:br>
            <a:r>
              <a:rPr lang="en-GB" sz="3200" dirty="0"/>
              <a:t>   </a:t>
            </a:r>
            <a:br>
              <a:rPr lang="en-GB" sz="3200" dirty="0"/>
            </a:br>
            <a:endParaRPr lang="en-GB" sz="3200" dirty="0"/>
          </a:p>
        </p:txBody>
      </p:sp>
      <p:pic>
        <p:nvPicPr>
          <p:cNvPr id="5" name="Picture 4">
            <a:extLst>
              <a:ext uri="{FF2B5EF4-FFF2-40B4-BE49-F238E27FC236}">
                <a16:creationId xmlns:a16="http://schemas.microsoft.com/office/drawing/2014/main" id="{44D47C9F-7067-3647-F8B9-89EACBD85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6" name="Picture 5">
            <a:extLst>
              <a:ext uri="{FF2B5EF4-FFF2-40B4-BE49-F238E27FC236}">
                <a16:creationId xmlns:a16="http://schemas.microsoft.com/office/drawing/2014/main" id="{3C49D654-95AA-F603-F7CC-9F62E85C4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2574" y="3775"/>
            <a:ext cx="8973395" cy="2285999"/>
          </a:xfrm>
          <a:prstGeom prst="rect">
            <a:avLst/>
          </a:prstGeom>
        </p:spPr>
      </p:pic>
    </p:spTree>
    <p:extLst>
      <p:ext uri="{BB962C8B-B14F-4D97-AF65-F5344CB8AC3E}">
        <p14:creationId xmlns:p14="http://schemas.microsoft.com/office/powerpoint/2010/main" val="1448302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p:cNvSpPr>
          <p:nvPr/>
        </p:nvSpPr>
        <p:spPr bwMode="auto">
          <a:xfrm>
            <a:off x="-27856" y="11030981"/>
            <a:ext cx="243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5400" b="1" dirty="0">
              <a:solidFill>
                <a:srgbClr val="3C3C3C"/>
              </a:solidFill>
              <a:latin typeface="Century Gothic" panose="020B0502020202020204" pitchFamily="34" charset="0"/>
              <a:ea typeface="Aleo" panose="020F0502020204030203" pitchFamily="34" charset="0"/>
              <a:cs typeface="Aleo" panose="020F0502020204030203" pitchFamily="34" charset="0"/>
              <a:sym typeface="Aleo" panose="020F0502020204030203" pitchFamily="34" charset="0"/>
            </a:endParaRPr>
          </a:p>
        </p:txBody>
      </p:sp>
      <p:sp>
        <p:nvSpPr>
          <p:cNvPr id="7" name="Rectangle 7"/>
          <p:cNvSpPr>
            <a:spLocks/>
          </p:cNvSpPr>
          <p:nvPr/>
        </p:nvSpPr>
        <p:spPr bwMode="auto">
          <a:xfrm>
            <a:off x="3530060" y="5666383"/>
            <a:ext cx="1703990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Pitch of the Project Proposal</a:t>
            </a:r>
          </a:p>
          <a:p>
            <a:pPr eaLnBrk="1" hangingPunct="1"/>
            <a:br>
              <a:rPr lang="en-GB" sz="4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80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Enabling Advanced and Urban Air Mobility with 6G</a:t>
            </a:r>
          </a:p>
        </p:txBody>
      </p:sp>
      <p:sp>
        <p:nvSpPr>
          <p:cNvPr id="9" name="Rectangle 7"/>
          <p:cNvSpPr>
            <a:spLocks/>
          </p:cNvSpPr>
          <p:nvPr/>
        </p:nvSpPr>
        <p:spPr bwMode="auto">
          <a:xfrm>
            <a:off x="3551040" y="733539"/>
            <a:ext cx="17785976"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CELTIC-NEXT </a:t>
            </a:r>
            <a:b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Proposers Brokerage Day</a:t>
            </a:r>
            <a:endParaRPr lang="en-GB" sz="3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r>
              <a:rPr lang="en-GB" sz="7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18</a:t>
            </a:r>
            <a:r>
              <a:rPr lang="en-GB" sz="7000" baseline="30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th</a:t>
            </a:r>
            <a:r>
              <a:rPr lang="en-GB" sz="7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 September 2024, London  </a:t>
            </a:r>
          </a:p>
        </p:txBody>
      </p:sp>
      <p:sp>
        <p:nvSpPr>
          <p:cNvPr id="11" name="Rectangle 6"/>
          <p:cNvSpPr>
            <a:spLocks/>
          </p:cNvSpPr>
          <p:nvPr/>
        </p:nvSpPr>
        <p:spPr bwMode="auto">
          <a:xfrm>
            <a:off x="4905941" y="11768479"/>
            <a:ext cx="1408648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4400" b="1" dirty="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David Muirhead, Honeywell, Sr. Director Engineering</a:t>
            </a:r>
          </a:p>
          <a:p>
            <a:pPr eaLnBrk="1" hangingPunct="1"/>
            <a:r>
              <a:rPr lang="en-GB" sz="4400" b="1" dirty="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dave.muirhead@honeywell.com</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79" t="12515"/>
          <a:stretch/>
        </p:blipFill>
        <p:spPr>
          <a:xfrm>
            <a:off x="288032" y="51738"/>
            <a:ext cx="4199112" cy="3709918"/>
          </a:xfrm>
          <a:prstGeom prst="rect">
            <a:avLst/>
          </a:prstGeom>
        </p:spPr>
      </p:pic>
      <p:pic>
        <p:nvPicPr>
          <p:cNvPr id="4" name="Picture 3">
            <a:extLst>
              <a:ext uri="{FF2B5EF4-FFF2-40B4-BE49-F238E27FC236}">
                <a16:creationId xmlns:a16="http://schemas.microsoft.com/office/drawing/2014/main" id="{6734D466-F741-D50C-92B8-4116637C9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5" name="Picture 4">
            <a:extLst>
              <a:ext uri="{FF2B5EF4-FFF2-40B4-BE49-F238E27FC236}">
                <a16:creationId xmlns:a16="http://schemas.microsoft.com/office/drawing/2014/main" id="{5A04C75A-FCD0-37A1-4E63-8689EDD29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6814" y="9890869"/>
            <a:ext cx="5486400" cy="173431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sym typeface="Gill Sans" charset="0"/>
              </a:rPr>
              <a:t>Teaser</a:t>
            </a:r>
            <a:endParaRPr lang="en-GB" sz="9200" b="1" dirty="0">
              <a:solidFill>
                <a:srgbClr val="0070C0"/>
              </a:solidFill>
              <a:ea typeface="Aleo" panose="020F0502020204030203" pitchFamily="34" charset="0"/>
              <a:cs typeface="Aleo" panose="020F0502020204030203" pitchFamily="34" charset="0"/>
              <a:sym typeface="Gill Sans"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17</a:t>
            </a:fld>
            <a:endParaRPr lang="en-GB" altLang="en-US" dirty="0"/>
          </a:p>
        </p:txBody>
      </p:sp>
      <p:sp>
        <p:nvSpPr>
          <p:cNvPr id="5" name="TextBox 4"/>
          <p:cNvSpPr txBox="1"/>
          <p:nvPr/>
        </p:nvSpPr>
        <p:spPr>
          <a:xfrm>
            <a:off x="2182888" y="2249109"/>
            <a:ext cx="20522279" cy="9083801"/>
          </a:xfrm>
          <a:prstGeom prst="rect">
            <a:avLst/>
          </a:prstGeom>
          <a:noFill/>
        </p:spPr>
        <p:txBody>
          <a:bodyPr wrap="square" lIns="217709" tIns="108855" rIns="217709" bIns="108855" rtlCol="0">
            <a:spAutoFit/>
          </a:bodyPr>
          <a:lstStyle/>
          <a:p>
            <a:pPr algn="ctr"/>
            <a:r>
              <a:rPr lang="en-GB" sz="4800" i="1" dirty="0">
                <a:solidFill>
                  <a:srgbClr val="0070C0"/>
                </a:solidFill>
              </a:rPr>
              <a:t>What is the main benefit of the idea/proposal?</a:t>
            </a:r>
          </a:p>
          <a:p>
            <a:r>
              <a:rPr lang="de-DE" sz="3200" b="1" i="1" dirty="0">
                <a:solidFill>
                  <a:schemeClr val="tx1"/>
                </a:solidFill>
              </a:rPr>
              <a:t>Development of 6G connectivity technology for Advanced Air and Urban Mobility (AAM/UAM) </a:t>
            </a:r>
          </a:p>
          <a:p>
            <a:endParaRPr lang="de-DE" sz="3200" b="1" i="1" dirty="0">
              <a:solidFill>
                <a:schemeClr val="tx1"/>
              </a:solidFill>
            </a:endParaRPr>
          </a:p>
          <a:p>
            <a:pPr marL="571500" indent="-571500">
              <a:buFont typeface="Arial" panose="020B0604020202020204" pitchFamily="34" charset="0"/>
              <a:buChar char="•"/>
            </a:pPr>
            <a:r>
              <a:rPr lang="de-DE" sz="3200" b="1" i="1" dirty="0">
                <a:solidFill>
                  <a:schemeClr val="tx1"/>
                </a:solidFill>
              </a:rPr>
              <a:t>That unlocks new and sustainable autonomous and semi-autonomous modes of transport for people and goods </a:t>
            </a:r>
          </a:p>
          <a:p>
            <a:pPr marL="571500" indent="-571500">
              <a:buFont typeface="Arial" panose="020B0604020202020204" pitchFamily="34" charset="0"/>
              <a:buChar char="•"/>
            </a:pPr>
            <a:r>
              <a:rPr lang="de-DE" sz="3200" b="1" i="1" dirty="0">
                <a:solidFill>
                  <a:schemeClr val="tx1"/>
                </a:solidFill>
              </a:rPr>
              <a:t>Enabling a multitude of industrial and social use cases such as asset inspection and remote health care.</a:t>
            </a:r>
            <a:endParaRPr lang="en-GB" sz="3200" b="1" i="1" dirty="0">
              <a:solidFill>
                <a:schemeClr val="tx1"/>
              </a:solidFill>
            </a:endParaRPr>
          </a:p>
          <a:p>
            <a:pPr algn="ctr"/>
            <a:endParaRPr lang="de-DE" sz="4400" i="1" dirty="0">
              <a:solidFill>
                <a:srgbClr val="0070C0"/>
              </a:solidFill>
            </a:endParaRPr>
          </a:p>
          <a:p>
            <a:pPr algn="ctr"/>
            <a:r>
              <a:rPr lang="de-DE" sz="4400" i="1" dirty="0">
                <a:solidFill>
                  <a:srgbClr val="0070C0"/>
                </a:solidFill>
              </a:rPr>
              <a:t>What makes the added value?</a:t>
            </a:r>
          </a:p>
          <a:p>
            <a:r>
              <a:rPr lang="de-DE" sz="3200" b="1" i="1" dirty="0">
                <a:solidFill>
                  <a:schemeClr val="tx1"/>
                </a:solidFill>
              </a:rPr>
              <a:t>World class technology consortium bridging the gap between the satellite and cellular industries. Honewell‘s aerospace herritage in airborne connectivty for civil aviation and substantial investment in other AAM/UAM enabling technologies gives us significant credence, leverage and channel to market.</a:t>
            </a:r>
            <a:endParaRPr lang="en-GB" sz="3200" b="1" i="1" dirty="0">
              <a:solidFill>
                <a:schemeClr val="tx1"/>
              </a:solidFill>
            </a:endParaRPr>
          </a:p>
          <a:p>
            <a:pPr algn="ctr"/>
            <a:endParaRPr lang="de-DE" sz="4400" i="1" dirty="0">
              <a:solidFill>
                <a:srgbClr val="0070C0"/>
              </a:solidFill>
            </a:endParaRPr>
          </a:p>
          <a:p>
            <a:pPr algn="ctr"/>
            <a:r>
              <a:rPr lang="de-DE" sz="4400" i="1" dirty="0">
                <a:solidFill>
                  <a:srgbClr val="0070C0"/>
                </a:solidFill>
              </a:rPr>
              <a:t>Why should I participate in the project?</a:t>
            </a:r>
          </a:p>
          <a:p>
            <a:r>
              <a:rPr lang="de-DE" sz="3200" b="1" i="1" dirty="0">
                <a:solidFill>
                  <a:schemeClr val="tx1"/>
                </a:solidFill>
              </a:rPr>
              <a:t>AAM is a burgeoning market that will be enabled by new connectivity technologues such as 3GPP NTN</a:t>
            </a:r>
          </a:p>
          <a:p>
            <a:r>
              <a:rPr lang="de-DE" sz="3200" b="1" i="1" dirty="0">
                <a:solidFill>
                  <a:schemeClr val="tx1"/>
                </a:solidFill>
              </a:rPr>
              <a:t>AAM connectivity is a largely and untapped space for innovation and growth.</a:t>
            </a:r>
            <a:endParaRPr lang="de-DE" sz="3600" b="1" i="1" dirty="0">
              <a:solidFill>
                <a:schemeClr val="tx1"/>
              </a:solidFill>
            </a:endParaRPr>
          </a:p>
        </p:txBody>
      </p:sp>
      <p:sp>
        <p:nvSpPr>
          <p:cNvPr id="6" name="Rectangle 5"/>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David Muirhead, Honeywell, dave.muirhead@honeywell.com</a:t>
            </a:r>
          </a:p>
        </p:txBody>
      </p:sp>
      <p:pic>
        <p:nvPicPr>
          <p:cNvPr id="3" name="Picture 2">
            <a:extLst>
              <a:ext uri="{FF2B5EF4-FFF2-40B4-BE49-F238E27FC236}">
                <a16:creationId xmlns:a16="http://schemas.microsoft.com/office/drawing/2014/main" id="{B4DE4631-727E-D702-82EB-F59E4CAEA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Tree>
    <p:extLst>
      <p:ext uri="{BB962C8B-B14F-4D97-AF65-F5344CB8AC3E}">
        <p14:creationId xmlns:p14="http://schemas.microsoft.com/office/powerpoint/2010/main" val="4241690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rPr>
              <a:t>Organisation Profile</a:t>
            </a:r>
            <a:endParaRPr lang="en-GB" sz="9200" b="1" dirty="0">
              <a:solidFill>
                <a:srgbClr val="0070C0"/>
              </a:solidFill>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18</a:t>
            </a:fld>
            <a:endParaRPr lang="en-GB" altLang="en-US" dirty="0"/>
          </a:p>
        </p:txBody>
      </p:sp>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David Muirhead, Honeywell, dave.muirhead@honeywell.com</a:t>
            </a:r>
          </a:p>
        </p:txBody>
      </p:sp>
      <p:pic>
        <p:nvPicPr>
          <p:cNvPr id="3" name="Picture 2">
            <a:extLst>
              <a:ext uri="{FF2B5EF4-FFF2-40B4-BE49-F238E27FC236}">
                <a16:creationId xmlns:a16="http://schemas.microsoft.com/office/drawing/2014/main" id="{DE93DED6-D01F-B5CE-37EF-94916D6C4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pic>
        <p:nvPicPr>
          <p:cNvPr id="7" name="Picture 6">
            <a:extLst>
              <a:ext uri="{FF2B5EF4-FFF2-40B4-BE49-F238E27FC236}">
                <a16:creationId xmlns:a16="http://schemas.microsoft.com/office/drawing/2014/main" id="{DE0E8DE2-9AF0-0CF3-2FB7-3EC0C0C1AB5D}"/>
              </a:ext>
            </a:extLst>
          </p:cNvPr>
          <p:cNvPicPr>
            <a:picLocks noChangeAspect="1"/>
          </p:cNvPicPr>
          <p:nvPr/>
        </p:nvPicPr>
        <p:blipFill>
          <a:blip r:embed="rId3"/>
          <a:stretch>
            <a:fillRect/>
          </a:stretch>
        </p:blipFill>
        <p:spPr>
          <a:xfrm>
            <a:off x="16008424" y="8535788"/>
            <a:ext cx="7409284" cy="4176923"/>
          </a:xfrm>
          <a:prstGeom prst="rect">
            <a:avLst/>
          </a:prstGeom>
          <a:effectLst>
            <a:softEdge rad="139700"/>
          </a:effectLst>
        </p:spPr>
      </p:pic>
      <p:pic>
        <p:nvPicPr>
          <p:cNvPr id="9" name="Picture Placeholder 11">
            <a:extLst>
              <a:ext uri="{FF2B5EF4-FFF2-40B4-BE49-F238E27FC236}">
                <a16:creationId xmlns:a16="http://schemas.microsoft.com/office/drawing/2014/main" id="{1E771249-268E-4F79-A502-C7E9E9A908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74776" y="10432878"/>
            <a:ext cx="5489645" cy="2247900"/>
          </a:xfrm>
          <a:prstGeom prst="rect">
            <a:avLst/>
          </a:prstGeom>
          <a:effectLst>
            <a:softEdge rad="127000"/>
          </a:effectLst>
        </p:spPr>
      </p:pic>
      <p:sp>
        <p:nvSpPr>
          <p:cNvPr id="10" name="TextBox 9">
            <a:extLst>
              <a:ext uri="{FF2B5EF4-FFF2-40B4-BE49-F238E27FC236}">
                <a16:creationId xmlns:a16="http://schemas.microsoft.com/office/drawing/2014/main" id="{120BD516-D4F2-E788-D6EF-A414BF84BD4C}"/>
              </a:ext>
            </a:extLst>
          </p:cNvPr>
          <p:cNvSpPr txBox="1"/>
          <p:nvPr/>
        </p:nvSpPr>
        <p:spPr>
          <a:xfrm>
            <a:off x="1678832" y="3284576"/>
            <a:ext cx="22394488" cy="7602081"/>
          </a:xfrm>
          <a:prstGeom prst="rect">
            <a:avLst/>
          </a:prstGeom>
          <a:noFill/>
        </p:spPr>
        <p:txBody>
          <a:bodyPr wrap="square" rtlCol="0">
            <a:spAutoFit/>
          </a:bodyPr>
          <a:lstStyle/>
          <a:p>
            <a:pPr marL="685800" indent="-685800">
              <a:buFont typeface="Arial" panose="020B0604020202020204" pitchFamily="34" charset="0"/>
              <a:buChar char="•"/>
            </a:pPr>
            <a:r>
              <a:rPr lang="en-GB" sz="4000" dirty="0"/>
              <a:t>Honeywell Service and Connectivity is part of Honeywell Aerospace.</a:t>
            </a:r>
          </a:p>
          <a:p>
            <a:pPr marL="685800" indent="-685800">
              <a:buFont typeface="Arial" panose="020B0604020202020204" pitchFamily="34" charset="0"/>
              <a:buChar char="•"/>
            </a:pPr>
            <a:r>
              <a:rPr lang="en-GB" sz="4000" dirty="0"/>
              <a:t>Engineering teams in: UK, Czech Rep., Canada</a:t>
            </a:r>
          </a:p>
          <a:p>
            <a:pPr marL="685800" indent="-685800">
              <a:buFont typeface="Arial" panose="020B0604020202020204" pitchFamily="34" charset="0"/>
              <a:buChar char="•"/>
            </a:pPr>
            <a:r>
              <a:rPr lang="en-GB" sz="4000" dirty="0"/>
              <a:t>Design and develop connectivity solutions for Air Transport, Business Jets, General Aviation</a:t>
            </a:r>
          </a:p>
          <a:p>
            <a:pPr marL="1143000" lvl="1" indent="-685800">
              <a:buFont typeface="Arial" panose="020B0604020202020204" pitchFamily="34" charset="0"/>
              <a:buChar char="•"/>
            </a:pPr>
            <a:r>
              <a:rPr lang="en-GB" sz="4000" dirty="0"/>
              <a:t>Satellite Communications</a:t>
            </a:r>
          </a:p>
          <a:p>
            <a:pPr marL="1143000" lvl="1" indent="-685800">
              <a:buFont typeface="Arial" panose="020B0604020202020204" pitchFamily="34" charset="0"/>
              <a:buChar char="•"/>
            </a:pPr>
            <a:r>
              <a:rPr lang="en-GB" sz="4000" dirty="0"/>
              <a:t>Connectivity Enablers</a:t>
            </a:r>
          </a:p>
          <a:p>
            <a:pPr marL="1143000" lvl="1" indent="-685800">
              <a:buFont typeface="Arial" panose="020B0604020202020204" pitchFamily="34" charset="0"/>
              <a:buChar char="•"/>
            </a:pPr>
            <a:r>
              <a:rPr lang="en-GB" sz="4000" dirty="0"/>
              <a:t>Airtime Reseller</a:t>
            </a:r>
          </a:p>
          <a:p>
            <a:pPr marL="685800" indent="-685800">
              <a:buFont typeface="Arial" panose="020B0604020202020204" pitchFamily="34" charset="0"/>
              <a:buChar char="•"/>
            </a:pPr>
            <a:r>
              <a:rPr lang="en-GB" sz="4000" dirty="0"/>
              <a:t>Strategic focus on Advanced Air Mobility -  Urban Air Mobility</a:t>
            </a:r>
          </a:p>
          <a:p>
            <a:pPr marL="1143000" lvl="1" indent="-685800">
              <a:buFont typeface="Arial" panose="020B0604020202020204" pitchFamily="34" charset="0"/>
              <a:buChar char="•"/>
            </a:pPr>
            <a:r>
              <a:rPr lang="en-GB" sz="4000" dirty="0"/>
              <a:t>Satellite Communications</a:t>
            </a:r>
          </a:p>
          <a:p>
            <a:pPr marL="1143000" lvl="1" indent="-685800">
              <a:buFont typeface="Arial" panose="020B0604020202020204" pitchFamily="34" charset="0"/>
              <a:buChar char="•"/>
            </a:pPr>
            <a:r>
              <a:rPr lang="en-GB" sz="4000" dirty="0"/>
              <a:t>Cellular Communications: 5G</a:t>
            </a:r>
          </a:p>
          <a:p>
            <a:pPr marL="1143000" lvl="1" indent="-685800">
              <a:buFont typeface="Arial" panose="020B0604020202020204" pitchFamily="34" charset="0"/>
              <a:buChar char="•"/>
            </a:pPr>
            <a:r>
              <a:rPr lang="en-GB" sz="4000" dirty="0"/>
              <a:t>Non-Terrestrial Networks: 5G, 6G</a:t>
            </a:r>
          </a:p>
          <a:p>
            <a:pPr marL="685800" indent="-685800">
              <a:buFont typeface="Arial" panose="020B0604020202020204" pitchFamily="34" charset="0"/>
              <a:buChar char="•"/>
            </a:pPr>
            <a:endParaRPr lang="en-GB" sz="4400" dirty="0"/>
          </a:p>
          <a:p>
            <a:pPr marL="685800" indent="-685800">
              <a:buFont typeface="Arial" panose="020B0604020202020204" pitchFamily="34" charset="0"/>
              <a:buChar char="•"/>
            </a:pPr>
            <a:endParaRPr lang="en-US" sz="4400" dirty="0"/>
          </a:p>
        </p:txBody>
      </p:sp>
    </p:spTree>
    <p:extLst>
      <p:ext uri="{BB962C8B-B14F-4D97-AF65-F5344CB8AC3E}">
        <p14:creationId xmlns:p14="http://schemas.microsoft.com/office/powerpoint/2010/main" val="372906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656317"/>
            <a:ext cx="21945600" cy="2286000"/>
          </a:xfrm>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Proposal Introduction </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19</a:t>
            </a:fld>
            <a:endParaRPr lang="en-GB" altLang="en-US"/>
          </a:p>
        </p:txBody>
      </p:sp>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David Muirhead, Honeywell, dave.muirhead@honeywell.com</a:t>
            </a:r>
          </a:p>
        </p:txBody>
      </p:sp>
      <p:pic>
        <p:nvPicPr>
          <p:cNvPr id="3" name="Picture 2">
            <a:extLst>
              <a:ext uri="{FF2B5EF4-FFF2-40B4-BE49-F238E27FC236}">
                <a16:creationId xmlns:a16="http://schemas.microsoft.com/office/drawing/2014/main" id="{DD72087E-C489-7A90-AC71-722004BD8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0605" y="-352167"/>
            <a:ext cx="7438579" cy="1895000"/>
          </a:xfrm>
          <a:prstGeom prst="rect">
            <a:avLst/>
          </a:prstGeom>
        </p:spPr>
      </p:pic>
      <p:sp>
        <p:nvSpPr>
          <p:cNvPr id="6" name="TextBox 5">
            <a:extLst>
              <a:ext uri="{FF2B5EF4-FFF2-40B4-BE49-F238E27FC236}">
                <a16:creationId xmlns:a16="http://schemas.microsoft.com/office/drawing/2014/main" id="{99BD4BF1-9A78-309E-51E0-79451F82D979}"/>
              </a:ext>
            </a:extLst>
          </p:cNvPr>
          <p:cNvSpPr txBox="1"/>
          <p:nvPr/>
        </p:nvSpPr>
        <p:spPr>
          <a:xfrm>
            <a:off x="0" y="10113037"/>
            <a:ext cx="27603067" cy="3231654"/>
          </a:xfrm>
          <a:prstGeom prst="rect">
            <a:avLst/>
          </a:prstGeom>
          <a:noFill/>
        </p:spPr>
        <p:txBody>
          <a:bodyPr wrap="square" rtlCol="0">
            <a:spAutoFit/>
          </a:bodyPr>
          <a:lstStyle/>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2800" dirty="0"/>
              <a:t>Development of a highly optimized, low </a:t>
            </a:r>
            <a:r>
              <a:rPr lang="en-US" sz="2800" dirty="0" err="1"/>
              <a:t>SWaP</a:t>
            </a:r>
            <a:r>
              <a:rPr lang="en-US" sz="2800" dirty="0"/>
              <a:t>, resilient and mission critical connectivity terminal.</a:t>
            </a:r>
          </a:p>
          <a:p>
            <a:pPr marL="457200" indent="-457200">
              <a:buFont typeface="Arial" panose="020B0604020202020204" pitchFamily="34" charset="0"/>
              <a:buChar char="•"/>
            </a:pPr>
            <a:r>
              <a:rPr lang="en-US" sz="2800" dirty="0"/>
              <a:t>3GPP NTN Sub 6GHz and Ka-band capable of LEO constellation connection</a:t>
            </a:r>
          </a:p>
          <a:p>
            <a:pPr marL="457200" indent="-457200">
              <a:buFont typeface="Arial" panose="020B0604020202020204" pitchFamily="34" charset="0"/>
              <a:buChar char="•"/>
            </a:pPr>
            <a:r>
              <a:rPr lang="en-US" sz="2800" dirty="0"/>
              <a:t>Optimized PHY for airborne connectivity and seamless link switching  between satellite and cellular</a:t>
            </a:r>
          </a:p>
          <a:p>
            <a:pPr marL="457200" indent="-457200">
              <a:buFont typeface="Arial" panose="020B0604020202020204" pitchFamily="34" charset="0"/>
              <a:buChar char="•"/>
            </a:pPr>
            <a:r>
              <a:rPr lang="en-US" sz="2800" dirty="0"/>
              <a:t>Enabling vehicle command and control, health monitoring, video services, passenger connectivity through resilient narrowband and broadband</a:t>
            </a:r>
          </a:p>
          <a:p>
            <a:r>
              <a:rPr lang="en-US" sz="2800" dirty="0"/>
              <a:t> links.</a:t>
            </a:r>
          </a:p>
          <a:p>
            <a:pPr marL="457200" indent="-457200">
              <a:buFont typeface="Arial" panose="020B0604020202020204" pitchFamily="34" charset="0"/>
              <a:buChar char="•"/>
            </a:pPr>
            <a:endParaRPr lang="en-US" sz="3200" dirty="0"/>
          </a:p>
        </p:txBody>
      </p:sp>
      <p:pic>
        <p:nvPicPr>
          <p:cNvPr id="17" name="Picture 16">
            <a:extLst>
              <a:ext uri="{FF2B5EF4-FFF2-40B4-BE49-F238E27FC236}">
                <a16:creationId xmlns:a16="http://schemas.microsoft.com/office/drawing/2014/main" id="{8867EC34-75CD-BB7B-E3D3-D8EDCE8DB7B9}"/>
              </a:ext>
            </a:extLst>
          </p:cNvPr>
          <p:cNvPicPr>
            <a:picLocks noChangeAspect="1"/>
          </p:cNvPicPr>
          <p:nvPr/>
        </p:nvPicPr>
        <p:blipFill>
          <a:blip r:embed="rId3"/>
          <a:stretch>
            <a:fillRect/>
          </a:stretch>
        </p:blipFill>
        <p:spPr>
          <a:xfrm>
            <a:off x="526704" y="1269547"/>
            <a:ext cx="20112880" cy="9203627"/>
          </a:xfrm>
          <a:prstGeom prst="rect">
            <a:avLst/>
          </a:prstGeom>
        </p:spPr>
      </p:pic>
    </p:spTree>
    <p:extLst>
      <p:ext uri="{BB962C8B-B14F-4D97-AF65-F5344CB8AC3E}">
        <p14:creationId xmlns:p14="http://schemas.microsoft.com/office/powerpoint/2010/main" val="3278199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p:cNvSpPr>
          <p:nvPr/>
        </p:nvSpPr>
        <p:spPr bwMode="auto">
          <a:xfrm>
            <a:off x="73570" y="11030981"/>
            <a:ext cx="243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5400" b="1" dirty="0">
              <a:solidFill>
                <a:srgbClr val="3C3C3C"/>
              </a:solidFill>
              <a:latin typeface="Century Gothic" panose="020B0502020202020204" pitchFamily="34" charset="0"/>
              <a:ea typeface="Aleo" panose="020F0502020204030203" pitchFamily="34" charset="0"/>
              <a:cs typeface="Aleo" panose="020F0502020204030203" pitchFamily="34" charset="0"/>
              <a:sym typeface="Aleo" panose="020F0502020204030203" pitchFamily="34" charset="0"/>
            </a:endParaRPr>
          </a:p>
        </p:txBody>
      </p:sp>
      <p:sp>
        <p:nvSpPr>
          <p:cNvPr id="7" name="Rectangle 6"/>
          <p:cNvSpPr/>
          <p:nvPr/>
        </p:nvSpPr>
        <p:spPr>
          <a:xfrm>
            <a:off x="2259110" y="9692153"/>
            <a:ext cx="19476559" cy="1754326"/>
          </a:xfrm>
          <a:prstGeom prst="rect">
            <a:avLst/>
          </a:prstGeom>
        </p:spPr>
        <p:txBody>
          <a:bodyPr wrap="square">
            <a:spAutoFit/>
          </a:bodyPr>
          <a:lstStyle/>
          <a:p>
            <a:pPr algn="ctr"/>
            <a:r>
              <a:rPr lang="de-DE" sz="5400" dirty="0">
                <a:solidFill>
                  <a:srgbClr val="0070C0"/>
                </a:solidFill>
                <a:latin typeface="Arial"/>
                <a:ea typeface="+mj-ea"/>
                <a:cs typeface="Arial"/>
              </a:rPr>
              <a:t>Christiane Reinsch, CELTIC Programme Coordinator</a:t>
            </a:r>
          </a:p>
          <a:p>
            <a:pPr algn="ctr"/>
            <a:r>
              <a:rPr lang="de-DE" sz="5400" dirty="0">
                <a:solidFill>
                  <a:srgbClr val="0070C0"/>
                </a:solidFill>
                <a:latin typeface="Arial"/>
                <a:ea typeface="+mj-ea"/>
                <a:cs typeface="Arial"/>
                <a:hlinkClick r:id="rId2">
                  <a:extLst>
                    <a:ext uri="{A12FA001-AC4F-418D-AE19-62706E023703}">
                      <ahyp:hlinkClr xmlns:ahyp="http://schemas.microsoft.com/office/drawing/2018/hyperlinkcolor" val="tx"/>
                    </a:ext>
                  </a:extLst>
                </a:hlinkClick>
              </a:rPr>
              <a:t>reinsch@celticnext.eu</a:t>
            </a:r>
            <a:r>
              <a:rPr lang="de-DE" sz="5400" dirty="0">
                <a:solidFill>
                  <a:srgbClr val="0070C0"/>
                </a:solidFill>
                <a:latin typeface="Arial"/>
                <a:ea typeface="+mj-ea"/>
                <a:cs typeface="Arial"/>
              </a:rPr>
              <a:t> </a:t>
            </a:r>
            <a:endParaRPr lang="en-GB" sz="9600" dirty="0">
              <a:solidFill>
                <a:srgbClr val="0070C0"/>
              </a:solidFill>
              <a:latin typeface="Arial"/>
              <a:ea typeface="+mj-ea"/>
              <a:cs typeface="Arial"/>
            </a:endParaRPr>
          </a:p>
        </p:txBody>
      </p:sp>
      <p:sp>
        <p:nvSpPr>
          <p:cNvPr id="8" name="Rectangle 2"/>
          <p:cNvSpPr txBox="1">
            <a:spLocks noChangeArrowheads="1"/>
          </p:cNvSpPr>
          <p:nvPr/>
        </p:nvSpPr>
        <p:spPr>
          <a:xfrm>
            <a:off x="3896489" y="5219514"/>
            <a:ext cx="16201800" cy="2021086"/>
          </a:xfrm>
          <a:prstGeom prst="rect">
            <a:avLst/>
          </a:prstGeom>
          <a:ln>
            <a:solidFill>
              <a:schemeClr val="bg1"/>
            </a:solidFill>
          </a:ln>
        </p:spPr>
        <p:txBody>
          <a:bodyPr vert="horz" lIns="217686" tIns="108843" rIns="217686" bIns="108843" rtlCol="0" anchor="ctr">
            <a:noAutofit/>
          </a:bodyPr>
          <a:lstStyle>
            <a:lvl1pPr algn="ctr" defTabSz="2176857" rtl="0" eaLnBrk="1" latinLnBrk="0" hangingPunct="1">
              <a:spcBef>
                <a:spcPct val="0"/>
              </a:spcBef>
              <a:buNone/>
              <a:defRPr sz="10500" kern="1200">
                <a:solidFill>
                  <a:schemeClr val="tx1"/>
                </a:solidFill>
                <a:latin typeface="+mj-lt"/>
                <a:ea typeface="+mj-ea"/>
                <a:cs typeface="+mj-cs"/>
              </a:defRPr>
            </a:lvl1pPr>
          </a:lstStyle>
          <a:p>
            <a:pPr fontAlgn="auto">
              <a:spcAft>
                <a:spcPts val="0"/>
              </a:spcAft>
            </a:pPr>
            <a:r>
              <a:rPr lang="en-US" sz="9600" b="1" dirty="0">
                <a:solidFill>
                  <a:srgbClr val="0070C0"/>
                </a:solidFill>
                <a:latin typeface="Arial"/>
                <a:cs typeface="Arial"/>
                <a:sym typeface="Arial"/>
              </a:rPr>
              <a:t>Welcome </a:t>
            </a:r>
          </a:p>
          <a:p>
            <a:pPr fontAlgn="auto">
              <a:spcAft>
                <a:spcPts val="0"/>
              </a:spcAft>
            </a:pPr>
            <a:r>
              <a:rPr lang="en-US" sz="9600" b="1" dirty="0">
                <a:solidFill>
                  <a:srgbClr val="0070C0"/>
                </a:solidFill>
                <a:latin typeface="Arial"/>
                <a:cs typeface="Arial"/>
                <a:sym typeface="Arial"/>
              </a:rPr>
              <a:t>Project Idea</a:t>
            </a:r>
            <a:br>
              <a:rPr lang="en-US" sz="9600" b="1" dirty="0">
                <a:solidFill>
                  <a:srgbClr val="0070C0"/>
                </a:solidFill>
                <a:latin typeface="Arial"/>
                <a:cs typeface="Arial"/>
                <a:sym typeface="Arial"/>
              </a:rPr>
            </a:br>
            <a:r>
              <a:rPr lang="en-US" sz="9600" b="1" dirty="0">
                <a:solidFill>
                  <a:srgbClr val="0070C0"/>
                </a:solidFill>
                <a:latin typeface="Arial"/>
                <a:cs typeface="Arial"/>
                <a:sym typeface="Arial"/>
              </a:rPr>
              <a:t>Pitching Session</a:t>
            </a:r>
            <a:br>
              <a:rPr lang="en-GB" sz="13800" b="1" dirty="0">
                <a:solidFill>
                  <a:srgbClr val="0070C0"/>
                </a:solidFill>
                <a:latin typeface="Aleo"/>
                <a:cs typeface="Calibri" panose="020F0502020204030204" pitchFamily="34" charset="0"/>
              </a:rPr>
            </a:br>
            <a:br>
              <a:rPr lang="en-GB" sz="7200" dirty="0">
                <a:solidFill>
                  <a:srgbClr val="0070C0"/>
                </a:solidFill>
              </a:rPr>
            </a:br>
            <a:endParaRPr lang="en-GB" sz="5400" b="1" dirty="0">
              <a:solidFill>
                <a:srgbClr val="0070C0"/>
              </a:solidFill>
            </a:endParaRPr>
          </a:p>
        </p:txBody>
      </p:sp>
      <p:pic>
        <p:nvPicPr>
          <p:cNvPr id="10"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1" y="51592"/>
            <a:ext cx="7668449" cy="1993796"/>
          </a:xfrm>
          <a:prstGeom prst="rect">
            <a:avLst/>
          </a:prstGeom>
        </p:spPr>
      </p:pic>
      <p:pic>
        <p:nvPicPr>
          <p:cNvPr id="11"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8984" y="0"/>
            <a:ext cx="2772307" cy="2767961"/>
          </a:xfrm>
          <a:prstGeom prst="rect">
            <a:avLst/>
          </a:prstGeom>
        </p:spPr>
      </p:pic>
      <p:pic>
        <p:nvPicPr>
          <p:cNvPr id="1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1" y="17240"/>
            <a:ext cx="7668449" cy="1993796"/>
          </a:xfrm>
          <a:prstGeom prst="rect">
            <a:avLst/>
          </a:prstGeom>
        </p:spPr>
      </p:pic>
    </p:spTree>
    <p:extLst>
      <p:ext uri="{BB962C8B-B14F-4D97-AF65-F5344CB8AC3E}">
        <p14:creationId xmlns:p14="http://schemas.microsoft.com/office/powerpoint/2010/main" val="2927783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Proposal Introduction (2)</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20</a:t>
            </a:fld>
            <a:endParaRPr lang="en-GB" altLang="en-US"/>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David Muirhead, Honeywell, dave.muirhead@honeywell.com</a:t>
            </a:r>
          </a:p>
        </p:txBody>
      </p:sp>
      <p:pic>
        <p:nvPicPr>
          <p:cNvPr id="3" name="Picture 2">
            <a:extLst>
              <a:ext uri="{FF2B5EF4-FFF2-40B4-BE49-F238E27FC236}">
                <a16:creationId xmlns:a16="http://schemas.microsoft.com/office/drawing/2014/main" id="{19A53A33-E2CA-2C0A-C83F-A430676E7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13" name="TextBox 12">
            <a:extLst>
              <a:ext uri="{FF2B5EF4-FFF2-40B4-BE49-F238E27FC236}">
                <a16:creationId xmlns:a16="http://schemas.microsoft.com/office/drawing/2014/main" id="{DE74A993-E82A-0194-1F0D-CD4106B85C69}"/>
              </a:ext>
            </a:extLst>
          </p:cNvPr>
          <p:cNvSpPr txBox="1"/>
          <p:nvPr/>
        </p:nvSpPr>
        <p:spPr>
          <a:xfrm>
            <a:off x="1462808" y="2177480"/>
            <a:ext cx="19946216" cy="134806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b="1" dirty="0">
              <a:solidFill>
                <a:schemeClr val="accent1"/>
              </a:solidFill>
              <a:latin typeface="Arial"/>
              <a:cs typeface="Arial"/>
            </a:endParaRPr>
          </a:p>
          <a:p>
            <a:r>
              <a:rPr lang="en-US" sz="3600" b="1" dirty="0">
                <a:solidFill>
                  <a:schemeClr val="accent1"/>
                </a:solidFill>
                <a:latin typeface="Arial"/>
                <a:cs typeface="Arial"/>
              </a:rPr>
              <a:t>Expected Outcomes:</a:t>
            </a:r>
          </a:p>
          <a:p>
            <a:endParaRPr lang="en-US" sz="2000" dirty="0">
              <a:solidFill>
                <a:schemeClr val="tx1"/>
              </a:solidFill>
              <a:latin typeface="Arial"/>
              <a:cs typeface="Arial"/>
            </a:endParaRPr>
          </a:p>
          <a:p>
            <a:r>
              <a:rPr lang="en-US" sz="3200" dirty="0">
                <a:solidFill>
                  <a:schemeClr val="tx1"/>
                </a:solidFill>
                <a:latin typeface="Arial"/>
                <a:cs typeface="Arial"/>
              </a:rPr>
              <a:t>The world’s first high reliability NTN/TN based connectivity terminal for AAM, capable of </a:t>
            </a:r>
            <a:r>
              <a:rPr lang="en-US" sz="3200">
                <a:solidFill>
                  <a:schemeClr val="tx1"/>
                </a:solidFill>
                <a:latin typeface="Arial"/>
                <a:cs typeface="Arial"/>
              </a:rPr>
              <a:t>worldwide adoption</a:t>
            </a:r>
            <a:endParaRPr lang="en-US" sz="3200" dirty="0">
              <a:solidFill>
                <a:schemeClr val="tx1"/>
              </a:solidFill>
              <a:latin typeface="Arial"/>
              <a:cs typeface="Arial"/>
            </a:endParaRPr>
          </a:p>
          <a:p>
            <a:endParaRPr lang="en-US" sz="3600" dirty="0">
              <a:solidFill>
                <a:schemeClr val="tx1"/>
              </a:solidFill>
              <a:latin typeface="Arial"/>
              <a:cs typeface="Arial"/>
            </a:endParaRPr>
          </a:p>
          <a:p>
            <a:r>
              <a:rPr lang="en-US" sz="3600" b="1" dirty="0">
                <a:solidFill>
                  <a:schemeClr val="accent1"/>
                </a:solidFill>
                <a:latin typeface="Arial"/>
                <a:cs typeface="Arial"/>
              </a:rPr>
              <a:t>Program Duration: 4 </a:t>
            </a:r>
            <a:r>
              <a:rPr lang="en-US" sz="3600" b="1" dirty="0" err="1">
                <a:solidFill>
                  <a:schemeClr val="accent1"/>
                </a:solidFill>
                <a:latin typeface="Arial"/>
                <a:cs typeface="Arial"/>
              </a:rPr>
              <a:t>yrs</a:t>
            </a:r>
            <a:r>
              <a:rPr lang="en-US" sz="3600" b="1" dirty="0">
                <a:solidFill>
                  <a:schemeClr val="accent1"/>
                </a:solidFill>
                <a:latin typeface="Arial"/>
                <a:cs typeface="Arial"/>
              </a:rPr>
              <a:t>; 2025-2028</a:t>
            </a:r>
          </a:p>
          <a:p>
            <a:r>
              <a:rPr lang="en-US" sz="3600" dirty="0">
                <a:solidFill>
                  <a:schemeClr val="tx1"/>
                </a:solidFill>
                <a:latin typeface="Arial"/>
                <a:cs typeface="Arial"/>
              </a:rPr>
              <a:t>Covering the following activities:</a:t>
            </a:r>
          </a:p>
          <a:p>
            <a:endParaRPr lang="en-US" sz="3600" dirty="0">
              <a:solidFill>
                <a:schemeClr val="tx1"/>
              </a:solidFill>
              <a:latin typeface="Arial"/>
              <a:cs typeface="Arial"/>
            </a:endParaRPr>
          </a:p>
          <a:p>
            <a:pPr marL="457200" indent="-457200">
              <a:buFont typeface="Arial" panose="020B0604020202020204" pitchFamily="34" charset="0"/>
              <a:buChar char="•"/>
            </a:pPr>
            <a:r>
              <a:rPr lang="en-US" sz="3600" dirty="0">
                <a:solidFill>
                  <a:schemeClr val="tx1"/>
                </a:solidFill>
                <a:latin typeface="Arial"/>
                <a:cs typeface="Arial"/>
              </a:rPr>
              <a:t>Service and platform requirements incl airspace management and security</a:t>
            </a:r>
          </a:p>
          <a:p>
            <a:pPr marL="457200" indent="-457200">
              <a:buFont typeface="Arial" panose="020B0604020202020204" pitchFamily="34" charset="0"/>
              <a:buChar char="•"/>
            </a:pPr>
            <a:r>
              <a:rPr lang="en-US" sz="3600" dirty="0">
                <a:solidFill>
                  <a:schemeClr val="tx1"/>
                </a:solidFill>
                <a:latin typeface="Arial"/>
                <a:cs typeface="Arial"/>
              </a:rPr>
              <a:t>Overall system architecture design</a:t>
            </a:r>
          </a:p>
          <a:p>
            <a:pPr marL="457200" indent="-457200">
              <a:buFont typeface="Arial" panose="020B0604020202020204" pitchFamily="34" charset="0"/>
              <a:buChar char="•"/>
            </a:pPr>
            <a:r>
              <a:rPr lang="en-US" sz="3600" dirty="0">
                <a:solidFill>
                  <a:schemeClr val="tx1"/>
                </a:solidFill>
                <a:latin typeface="Arial"/>
                <a:cs typeface="Arial"/>
              </a:rPr>
              <a:t>Antenna and RF subsystem design and test</a:t>
            </a:r>
          </a:p>
          <a:p>
            <a:pPr marL="457200" indent="-457200">
              <a:buFont typeface="Arial" panose="020B0604020202020204" pitchFamily="34" charset="0"/>
              <a:buChar char="•"/>
            </a:pPr>
            <a:r>
              <a:rPr lang="en-US" sz="3600" dirty="0">
                <a:solidFill>
                  <a:schemeClr val="tx1"/>
                </a:solidFill>
                <a:latin typeface="Arial"/>
                <a:cs typeface="Arial"/>
              </a:rPr>
              <a:t>6G NTN subsystem protocol stack development</a:t>
            </a:r>
          </a:p>
          <a:p>
            <a:pPr marL="457200" indent="-457200">
              <a:buFont typeface="Arial" panose="020B0604020202020204" pitchFamily="34" charset="0"/>
              <a:buChar char="•"/>
            </a:pPr>
            <a:r>
              <a:rPr lang="en-US" sz="3600" dirty="0">
                <a:solidFill>
                  <a:schemeClr val="tx1"/>
                </a:solidFill>
                <a:latin typeface="Arial"/>
                <a:cs typeface="Arial"/>
              </a:rPr>
              <a:t>Software radio subsystem development</a:t>
            </a:r>
          </a:p>
          <a:p>
            <a:pPr marL="457200" indent="-457200">
              <a:buFont typeface="Arial" panose="020B0604020202020204" pitchFamily="34" charset="0"/>
              <a:buChar char="•"/>
            </a:pPr>
            <a:r>
              <a:rPr lang="en-US" sz="3600" dirty="0">
                <a:solidFill>
                  <a:schemeClr val="tx1"/>
                </a:solidFill>
                <a:latin typeface="Arial"/>
                <a:cs typeface="Arial"/>
              </a:rPr>
              <a:t>Avionics terminal development and integration</a:t>
            </a:r>
          </a:p>
          <a:p>
            <a:pPr marL="457200" indent="-457200">
              <a:buFont typeface="Arial" panose="020B0604020202020204" pitchFamily="34" charset="0"/>
              <a:buChar char="•"/>
            </a:pPr>
            <a:r>
              <a:rPr lang="en-US" sz="3600" dirty="0">
                <a:solidFill>
                  <a:schemeClr val="tx1"/>
                </a:solidFill>
                <a:latin typeface="Arial"/>
                <a:cs typeface="Arial"/>
              </a:rPr>
              <a:t>6G NTN/TN Network integration and end-end testing</a:t>
            </a:r>
          </a:p>
          <a:p>
            <a:pPr marL="457200" indent="-457200">
              <a:buFont typeface="Arial" panose="020B0604020202020204" pitchFamily="34" charset="0"/>
              <a:buChar char="•"/>
            </a:pPr>
            <a:r>
              <a:rPr lang="en-US" sz="3600" dirty="0">
                <a:solidFill>
                  <a:schemeClr val="tx1"/>
                </a:solidFill>
                <a:latin typeface="Arial"/>
                <a:cs typeface="Arial"/>
              </a:rPr>
              <a:t>Security and network architecture design, development and testing</a:t>
            </a:r>
          </a:p>
          <a:p>
            <a:pPr marL="457200" indent="-457200">
              <a:buFont typeface="Arial" panose="020B0604020202020204" pitchFamily="34" charset="0"/>
              <a:buChar char="•"/>
            </a:pPr>
            <a:r>
              <a:rPr lang="en-US" sz="3600" dirty="0">
                <a:solidFill>
                  <a:schemeClr val="tx1"/>
                </a:solidFill>
                <a:latin typeface="Arial"/>
                <a:cs typeface="Arial"/>
              </a:rPr>
              <a:t>Airborne platform integration, verification and pre-flight testing</a:t>
            </a:r>
          </a:p>
          <a:p>
            <a:pPr marL="457200" indent="-457200">
              <a:buFont typeface="Arial" panose="020B0604020202020204" pitchFamily="34" charset="0"/>
              <a:buChar char="•"/>
            </a:pPr>
            <a:r>
              <a:rPr lang="en-US" sz="3600" dirty="0">
                <a:solidFill>
                  <a:schemeClr val="tx1"/>
                </a:solidFill>
                <a:latin typeface="Arial"/>
                <a:cs typeface="Arial"/>
              </a:rPr>
              <a:t>Flight trial planning and demonstrations</a:t>
            </a:r>
          </a:p>
          <a:p>
            <a:pPr marL="457200" indent="-457200">
              <a:buFont typeface="Arial" panose="020B0604020202020204" pitchFamily="34" charset="0"/>
              <a:buChar char="•"/>
            </a:pPr>
            <a:r>
              <a:rPr lang="en-US" sz="3600" dirty="0">
                <a:solidFill>
                  <a:schemeClr val="tx1"/>
                </a:solidFill>
                <a:latin typeface="Arial"/>
                <a:cs typeface="Arial"/>
              </a:rPr>
              <a:t>Industrialization and commercialization planning</a:t>
            </a:r>
          </a:p>
          <a:p>
            <a:endParaRPr lang="en-US" sz="3200" dirty="0">
              <a:solidFill>
                <a:schemeClr val="tx1"/>
              </a:solidFill>
              <a:latin typeface="Arial"/>
              <a:cs typeface="Arial"/>
            </a:endParaRPr>
          </a:p>
          <a:p>
            <a:pPr marL="457200" indent="-457200">
              <a:buFont typeface="Arial" panose="020B0604020202020204" pitchFamily="34" charset="0"/>
              <a:buChar char="•"/>
            </a:pPr>
            <a:endParaRPr lang="en-US" sz="3200" dirty="0">
              <a:solidFill>
                <a:schemeClr val="tx1"/>
              </a:solidFill>
              <a:latin typeface="Arial"/>
              <a:cs typeface="Arial"/>
            </a:endParaRPr>
          </a:p>
          <a:p>
            <a:endParaRPr lang="en-US" sz="10200" dirty="0">
              <a:solidFill>
                <a:srgbClr val="FF0000"/>
              </a:solidFill>
              <a:latin typeface="Arial" panose="020B0604020202020204" pitchFamily="34" charset="0"/>
              <a:cs typeface="Arial" panose="020B0604020202020204" pitchFamily="34" charset="0"/>
            </a:endParaRPr>
          </a:p>
          <a:p>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60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Partners</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21</a:t>
            </a:fld>
            <a:endParaRPr lang="en-GB" altLang="en-US"/>
          </a:p>
        </p:txBody>
      </p:sp>
      <p:sp>
        <p:nvSpPr>
          <p:cNvPr id="5" name="TextBox 4"/>
          <p:cNvSpPr txBox="1"/>
          <p:nvPr/>
        </p:nvSpPr>
        <p:spPr>
          <a:xfrm>
            <a:off x="2902968" y="2479725"/>
            <a:ext cx="19202133" cy="11299792"/>
          </a:xfrm>
          <a:prstGeom prst="rect">
            <a:avLst/>
          </a:prstGeom>
          <a:noFill/>
        </p:spPr>
        <p:txBody>
          <a:bodyPr wrap="square" lIns="217709" tIns="108855" rIns="217709" bIns="108855" rtlCol="0">
            <a:spAutoFit/>
          </a:bodyPr>
          <a:lstStyle/>
          <a:p>
            <a:pPr algn="ctr"/>
            <a:r>
              <a:rPr lang="en-GB" sz="4800" i="1" dirty="0">
                <a:solidFill>
                  <a:srgbClr val="0070C0"/>
                </a:solidFill>
              </a:rPr>
              <a:t>.</a:t>
            </a:r>
          </a:p>
          <a:p>
            <a:pPr algn="ctr"/>
            <a:endParaRPr lang="en-GB" sz="4800" i="1" dirty="0">
              <a:solidFill>
                <a:srgbClr val="0070C0"/>
              </a:solidFill>
            </a:endParaRPr>
          </a:p>
          <a:p>
            <a:pPr algn="ctr"/>
            <a:r>
              <a:rPr lang="en-GB" sz="4800" dirty="0">
                <a:solidFill>
                  <a:schemeClr val="tx1"/>
                </a:solidFill>
              </a:rPr>
              <a:t>Honeywell - (Canada, UK, </a:t>
            </a:r>
            <a:r>
              <a:rPr lang="en-GB" sz="4800" dirty="0" err="1">
                <a:solidFill>
                  <a:schemeClr val="tx1"/>
                </a:solidFill>
              </a:rPr>
              <a:t>Cz</a:t>
            </a:r>
            <a:r>
              <a:rPr lang="en-GB" sz="4800" dirty="0">
                <a:solidFill>
                  <a:schemeClr val="tx1"/>
                </a:solidFill>
              </a:rPr>
              <a:t>)</a:t>
            </a:r>
          </a:p>
          <a:p>
            <a:pPr algn="ctr"/>
            <a:r>
              <a:rPr lang="en-GB" sz="4800" dirty="0">
                <a:solidFill>
                  <a:schemeClr val="tx1"/>
                </a:solidFill>
              </a:rPr>
              <a:t>UE Protocol Stacks -  Software Radio Systems  (Ireland/Spain)</a:t>
            </a:r>
          </a:p>
          <a:p>
            <a:pPr algn="ctr"/>
            <a:r>
              <a:rPr lang="en-GB" sz="4800" dirty="0">
                <a:solidFill>
                  <a:schemeClr val="tx1"/>
                </a:solidFill>
              </a:rPr>
              <a:t>5G/6G  NTN Test Network – Lasting/ Fraunhofer IIS? SAC? (Ro/ De/ UK)</a:t>
            </a:r>
          </a:p>
          <a:p>
            <a:pPr algn="ctr"/>
            <a:r>
              <a:rPr lang="en-GB" sz="4800" dirty="0">
                <a:solidFill>
                  <a:schemeClr val="tx1"/>
                </a:solidFill>
              </a:rPr>
              <a:t>NTN services – Inmarsat/ Viasat, Telesat (UK / Canada)</a:t>
            </a:r>
          </a:p>
          <a:p>
            <a:pPr algn="ctr"/>
            <a:r>
              <a:rPr lang="en-GB" sz="4800" dirty="0">
                <a:solidFill>
                  <a:schemeClr val="tx1"/>
                </a:solidFill>
              </a:rPr>
              <a:t>Ka-band Antenna – Ensilica (TBC) (UK)</a:t>
            </a:r>
          </a:p>
          <a:p>
            <a:pPr algn="ctr"/>
            <a:r>
              <a:rPr lang="en-GB" sz="4800" dirty="0">
                <a:solidFill>
                  <a:schemeClr val="tx1"/>
                </a:solidFill>
              </a:rPr>
              <a:t>Advanced antennas techniques -  Swansea University (UK)</a:t>
            </a:r>
          </a:p>
          <a:p>
            <a:pPr algn="ctr"/>
            <a:r>
              <a:rPr lang="en-GB" sz="4800" dirty="0">
                <a:solidFill>
                  <a:schemeClr val="tx1"/>
                </a:solidFill>
              </a:rPr>
              <a:t>Test facility -  flight trial – Cranfield, Saab (UK, Sweden)</a:t>
            </a:r>
          </a:p>
          <a:p>
            <a:pPr algn="ctr"/>
            <a:r>
              <a:rPr lang="en-GB" sz="4800" dirty="0">
                <a:solidFill>
                  <a:schemeClr val="tx1"/>
                </a:solidFill>
              </a:rPr>
              <a:t>Cyber, AI optimisation – Livewire, Bradford University (UK)</a:t>
            </a:r>
          </a:p>
          <a:p>
            <a:pPr algn="ctr"/>
            <a:r>
              <a:rPr lang="en-GB" sz="4800" dirty="0">
                <a:solidFill>
                  <a:schemeClr val="tx1"/>
                </a:solidFill>
              </a:rPr>
              <a:t>Test houses – RF subsystems, Channel sim – SAC/ </a:t>
            </a:r>
            <a:r>
              <a:rPr lang="en-GB" sz="4800" dirty="0" err="1">
                <a:solidFill>
                  <a:schemeClr val="tx1"/>
                </a:solidFill>
              </a:rPr>
              <a:t>SquarePeg</a:t>
            </a:r>
            <a:r>
              <a:rPr lang="en-GB" sz="4800" dirty="0">
                <a:solidFill>
                  <a:schemeClr val="tx1"/>
                </a:solidFill>
              </a:rPr>
              <a:t>? (UK/Ca)</a:t>
            </a:r>
          </a:p>
          <a:p>
            <a:pPr algn="ctr"/>
            <a:br>
              <a:rPr lang="en-GB" sz="4800" i="1" dirty="0">
                <a:solidFill>
                  <a:srgbClr val="0070C0"/>
                </a:solidFill>
              </a:rPr>
            </a:br>
            <a:endParaRPr lang="en-GB" sz="4800" i="1" dirty="0">
              <a:solidFill>
                <a:srgbClr val="0070C0"/>
              </a:solidFill>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hlinkClick r:id="rId3"/>
              </a:rPr>
              <a:t>www.celticnext.eu</a:t>
            </a:r>
            <a:r>
              <a:rPr lang="en-GB" sz="2800" dirty="0">
                <a:solidFill>
                  <a:schemeClr val="accent1">
                    <a:lumMod val="75000"/>
                  </a:schemeClr>
                </a:solidFill>
              </a:rPr>
              <a:t>                                         David Muirhead, Honeywell, dave.muirhead@honeywell.com</a:t>
            </a:r>
          </a:p>
        </p:txBody>
      </p:sp>
      <p:pic>
        <p:nvPicPr>
          <p:cNvPr id="3" name="Picture 2">
            <a:extLst>
              <a:ext uri="{FF2B5EF4-FFF2-40B4-BE49-F238E27FC236}">
                <a16:creationId xmlns:a16="http://schemas.microsoft.com/office/drawing/2014/main" id="{B6E8A7A4-0B3E-AD83-7DAF-865E628AA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Tree>
    <p:extLst>
      <p:ext uri="{BB962C8B-B14F-4D97-AF65-F5344CB8AC3E}">
        <p14:creationId xmlns:p14="http://schemas.microsoft.com/office/powerpoint/2010/main" val="88875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Contact Info</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22</a:t>
            </a:fld>
            <a:endParaRPr lang="en-GB" altLang="en-US"/>
          </a:p>
        </p:txBody>
      </p:sp>
      <p:sp>
        <p:nvSpPr>
          <p:cNvPr id="5" name="TextBox 4"/>
          <p:cNvSpPr txBox="1"/>
          <p:nvPr/>
        </p:nvSpPr>
        <p:spPr>
          <a:xfrm>
            <a:off x="2542928" y="3185592"/>
            <a:ext cx="20018224" cy="12592454"/>
          </a:xfrm>
          <a:prstGeom prst="rect">
            <a:avLst/>
          </a:prstGeom>
          <a:noFill/>
        </p:spPr>
        <p:txBody>
          <a:bodyPr wrap="square" lIns="217709" tIns="108855" rIns="217709" bIns="108855" rtlCol="0">
            <a:spAutoFit/>
          </a:body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rPr>
              <a:t>For more information and for interest to participate please contact:</a:t>
            </a:r>
          </a:p>
          <a:p>
            <a:endParaRPr lang="en-GB" sz="4800" dirty="0">
              <a:solidFill>
                <a:srgbClr val="0070C0"/>
              </a:solidFill>
            </a:endParaRPr>
          </a:p>
          <a:p>
            <a:r>
              <a:rPr lang="en-GB" sz="4800" dirty="0">
                <a:solidFill>
                  <a:srgbClr val="0070C0"/>
                </a:solidFill>
              </a:rPr>
              <a:t>	      </a:t>
            </a:r>
            <a:r>
              <a:rPr lang="en-GB" sz="4300" dirty="0">
                <a:solidFill>
                  <a:srgbClr val="0070C0"/>
                </a:solidFill>
              </a:rPr>
              <a:t>David Muirhead, </a:t>
            </a:r>
          </a:p>
          <a:p>
            <a:r>
              <a:rPr lang="en-GB" sz="4300" dirty="0">
                <a:solidFill>
                  <a:srgbClr val="0070C0"/>
                </a:solidFill>
              </a:rPr>
              <a:t>	       Honeywell Aerospace Technologies</a:t>
            </a:r>
          </a:p>
          <a:p>
            <a:r>
              <a:rPr lang="en-GB" sz="4300" dirty="0">
                <a:solidFill>
                  <a:srgbClr val="0070C0"/>
                </a:solidFill>
              </a:rPr>
              <a:t>		dave.muirhead@honeywell.com</a:t>
            </a:r>
          </a:p>
          <a:p>
            <a:r>
              <a:rPr lang="en-GB" sz="4300" dirty="0">
                <a:solidFill>
                  <a:srgbClr val="0070C0"/>
                </a:solidFill>
              </a:rPr>
              <a:t>		+44 (0)7976 790087</a:t>
            </a:r>
          </a:p>
          <a:p>
            <a:r>
              <a:rPr lang="en-GB" sz="4300" dirty="0">
                <a:solidFill>
                  <a:srgbClr val="0070C0"/>
                </a:solidFill>
              </a:rPr>
              <a:t>		Newtown Trading Est, Green Ln, </a:t>
            </a:r>
          </a:p>
          <a:p>
            <a:r>
              <a:rPr lang="en-GB" sz="4300" dirty="0">
                <a:solidFill>
                  <a:srgbClr val="0070C0"/>
                </a:solidFill>
              </a:rPr>
              <a:t>	       Tewkesbury GL20 8HD</a:t>
            </a:r>
          </a:p>
          <a:p>
            <a:r>
              <a:rPr lang="en-GB" sz="4300" dirty="0">
                <a:solidFill>
                  <a:srgbClr val="0070C0"/>
                </a:solidFill>
              </a:rPr>
              <a:t>		Web https://aerospace.honeywell.com/</a:t>
            </a:r>
            <a:endParaRPr lang="en-GB" sz="4800" dirty="0">
              <a:solidFill>
                <a:srgbClr val="0070C0"/>
              </a:solidFill>
            </a:endParaRPr>
          </a:p>
          <a:p>
            <a:pPr lvl="8"/>
            <a:r>
              <a:rPr lang="de-DE" sz="5400" b="1" dirty="0">
                <a:solidFill>
                  <a:srgbClr val="0070C0"/>
                </a:solidFill>
                <a:latin typeface="+mj-lt"/>
                <a:ea typeface="Aleo" panose="020F0502020204030203" pitchFamily="34" charset="0"/>
                <a:cs typeface="Arial" panose="020B0604020202020204" pitchFamily="34" charset="0"/>
              </a:rPr>
              <a:t>Presentation is available via: </a:t>
            </a:r>
          </a:p>
          <a:p>
            <a:pPr lvl="8"/>
            <a:endParaRPr lang="en-GB" sz="4800" dirty="0">
              <a:solidFill>
                <a:srgbClr val="0070C0"/>
              </a:solidFill>
            </a:endParaRPr>
          </a:p>
          <a:p>
            <a:pPr lvl="8"/>
            <a:r>
              <a:rPr lang="en-GB" sz="4800" dirty="0">
                <a:solidFill>
                  <a:srgbClr val="0070C0"/>
                </a:solidFill>
              </a:rPr>
              <a:t>       </a:t>
            </a:r>
          </a:p>
          <a:p>
            <a:pPr lvl="8"/>
            <a:r>
              <a:rPr lang="en-GB" sz="4800" dirty="0">
                <a:solidFill>
                  <a:srgbClr val="0070C0"/>
                </a:solidFill>
              </a:rPr>
              <a:t>  </a:t>
            </a:r>
          </a:p>
          <a:p>
            <a:pPr lvl="8"/>
            <a:endParaRPr lang="de-DE" sz="4800" dirty="0">
              <a:solidFill>
                <a:srgbClr val="0070C0"/>
              </a:solidFill>
            </a:endParaRPr>
          </a:p>
          <a:p>
            <a:pPr lvl="8"/>
            <a:endParaRPr lang="en-GB" sz="4800" dirty="0"/>
          </a:p>
          <a:p>
            <a:pPr lvl="8"/>
            <a:endParaRPr lang="en-GB" sz="4800" dirty="0"/>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54696" y="12870025"/>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                                                              </a:t>
            </a:r>
          </a:p>
        </p:txBody>
      </p:sp>
      <p:pic>
        <p:nvPicPr>
          <p:cNvPr id="6" name="Picture 5">
            <a:extLst>
              <a:ext uri="{FF2B5EF4-FFF2-40B4-BE49-F238E27FC236}">
                <a16:creationId xmlns:a16="http://schemas.microsoft.com/office/drawing/2014/main" id="{A71DC80A-6E90-4679-B3AF-34AF72BF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79513"/>
            <a:ext cx="8973395" cy="2285999"/>
          </a:xfrm>
          <a:prstGeom prst="rect">
            <a:avLst/>
          </a:prstGeom>
        </p:spPr>
      </p:pic>
      <p:pic>
        <p:nvPicPr>
          <p:cNvPr id="7" name="Picture 6">
            <a:extLst>
              <a:ext uri="{FF2B5EF4-FFF2-40B4-BE49-F238E27FC236}">
                <a16:creationId xmlns:a16="http://schemas.microsoft.com/office/drawing/2014/main" id="{295704DD-7749-012B-D464-98E970325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0904" y="9865355"/>
            <a:ext cx="2664296" cy="2664296"/>
          </a:xfrm>
          <a:prstGeom prst="rect">
            <a:avLst/>
          </a:prstGeom>
        </p:spPr>
      </p:pic>
      <p:pic>
        <p:nvPicPr>
          <p:cNvPr id="9" name="Picture 8">
            <a:extLst>
              <a:ext uri="{FF2B5EF4-FFF2-40B4-BE49-F238E27FC236}">
                <a16:creationId xmlns:a16="http://schemas.microsoft.com/office/drawing/2014/main" id="{87E193F6-B7DA-2EA6-79AE-DBB091918A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57475" y="5633864"/>
            <a:ext cx="3299021" cy="3299021"/>
          </a:xfrm>
          <a:prstGeom prst="rect">
            <a:avLst/>
          </a:prstGeom>
        </p:spPr>
      </p:pic>
    </p:spTree>
    <p:extLst>
      <p:ext uri="{BB962C8B-B14F-4D97-AF65-F5344CB8AC3E}">
        <p14:creationId xmlns:p14="http://schemas.microsoft.com/office/powerpoint/2010/main" val="1052411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220193"/>
            <a:ext cx="21945600" cy="2286000"/>
          </a:xfrm>
        </p:spPr>
        <p:txBody>
          <a:bodyPr>
            <a:normAutofit fontScale="90000"/>
          </a:bodyPr>
          <a:lstStyle/>
          <a:p>
            <a:pPr algn="l" fontAlgn="base">
              <a:spcAft>
                <a:spcPct val="0"/>
              </a:spcAft>
            </a:pP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Join the Consortium Building Session</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Friday 20th at 11 CEST</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23</a:t>
            </a:fld>
            <a:endParaRPr lang="en-GB" altLang="en-US" dirty="0"/>
          </a:p>
        </p:txBody>
      </p:sp>
      <p:sp>
        <p:nvSpPr>
          <p:cNvPr id="13" name="Rectangle 5">
            <a:extLst>
              <a:ext uri="{FF2B5EF4-FFF2-40B4-BE49-F238E27FC236}">
                <a16:creationId xmlns:a16="http://schemas.microsoft.com/office/drawing/2014/main" id="{A206F493-BCA8-4278-A408-9CC6CA8C2F0B}"/>
              </a:ext>
            </a:extLst>
          </p:cNvPr>
          <p:cNvSpPr/>
          <p:nvPr/>
        </p:nvSpPr>
        <p:spPr>
          <a:xfrm>
            <a:off x="1174776" y="1247462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102" y="4335451"/>
            <a:ext cx="7371307" cy="78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41442" y="4913784"/>
            <a:ext cx="11711612" cy="712279"/>
          </a:xfrm>
          <a:prstGeom prst="rect">
            <a:avLst/>
          </a:prstGeom>
          <a:noFill/>
        </p:spPr>
        <p:txBody>
          <a:bodyPr wrap="square" lIns="217709" tIns="108855" rIns="217709" bIns="108855" rtlCol="0">
            <a:spAutoFit/>
          </a:bodyPr>
          <a:lstStyle/>
          <a:p>
            <a:r>
              <a:rPr lang="en-US" sz="3200" dirty="0">
                <a:solidFill>
                  <a:schemeClr val="accent1">
                    <a:lumMod val="75000"/>
                  </a:schemeClr>
                </a:solidFill>
              </a:rPr>
              <a:t> </a:t>
            </a:r>
            <a:endParaRPr lang="en-GB" sz="3200" dirty="0">
              <a:solidFill>
                <a:schemeClr val="accent1">
                  <a:lumMod val="75000"/>
                </a:schemeClr>
              </a:solidFill>
            </a:endParaRPr>
          </a:p>
        </p:txBody>
      </p:sp>
      <p:sp>
        <p:nvSpPr>
          <p:cNvPr id="15" name="Titre 1"/>
          <p:cNvSpPr txBox="1">
            <a:spLocks/>
          </p:cNvSpPr>
          <p:nvPr/>
        </p:nvSpPr>
        <p:spPr>
          <a:xfrm>
            <a:off x="1437260" y="3118927"/>
            <a:ext cx="16697057" cy="2286000"/>
          </a:xfrm>
          <a:prstGeom prst="rect">
            <a:avLst/>
          </a:prstGeom>
        </p:spPr>
        <p:txBody>
          <a:bodyPr vert="horz" lIns="217686" tIns="108843" rIns="217686" bIns="108843" rtlCol="0" anchor="ctr">
            <a:normAutofit/>
          </a:bodyPr>
          <a:lstStyle>
            <a:lvl1pPr algn="ctr" defTabSz="2176857" rtl="0" eaLnBrk="1" latinLnBrk="0" hangingPunct="1">
              <a:spcBef>
                <a:spcPct val="0"/>
              </a:spcBef>
              <a:buNone/>
              <a:defRPr sz="10500" kern="1200">
                <a:solidFill>
                  <a:schemeClr val="tx1"/>
                </a:solidFill>
                <a:latin typeface="+mj-lt"/>
                <a:ea typeface="+mj-ea"/>
                <a:cs typeface="+mj-cs"/>
              </a:defRPr>
            </a:lvl1pPr>
          </a:lstStyle>
          <a:p>
            <a:pPr algn="l" fontAlgn="base">
              <a:spcAft>
                <a:spcPct val="0"/>
              </a:spcAft>
            </a:pPr>
            <a:endParaRPr lang="de-DE"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7" name="Rectangle 6"/>
          <p:cNvSpPr/>
          <p:nvPr/>
        </p:nvSpPr>
        <p:spPr>
          <a:xfrm>
            <a:off x="2294808" y="5064031"/>
            <a:ext cx="18025192" cy="6001643"/>
          </a:xfrm>
          <a:prstGeom prst="rect">
            <a:avLst/>
          </a:prstGeom>
        </p:spPr>
        <p:txBody>
          <a:bodyPr wrap="square">
            <a:spAutoFit/>
          </a:bodyPr>
          <a:lstStyle/>
          <a:p>
            <a:r>
              <a:rPr lang="en-GB" dirty="0"/>
              <a:t> </a:t>
            </a:r>
            <a:br>
              <a:rPr lang="en-GB" dirty="0"/>
            </a:br>
            <a:r>
              <a:rPr lang="en-GB" dirty="0"/>
              <a:t> </a:t>
            </a:r>
            <a:br>
              <a:rPr lang="en-GB" sz="3200" dirty="0"/>
            </a:br>
            <a:r>
              <a:rPr lang="en-GB" sz="4000" u="sng" dirty="0">
                <a:hlinkClick r:id="rId3"/>
              </a:rPr>
              <a:t>Join </a:t>
            </a:r>
            <a:r>
              <a:rPr lang="en-GB" sz="4000" u="sng" dirty="0">
                <a:hlinkClick r:id="rId4"/>
              </a:rPr>
              <a:t>meeting</a:t>
            </a:r>
            <a:r>
              <a:rPr lang="en-GB" sz="4000" dirty="0"/>
              <a:t>	 </a:t>
            </a:r>
          </a:p>
          <a:p>
            <a:r>
              <a:rPr lang="en-GB" sz="4000" dirty="0"/>
              <a:t> 	</a:t>
            </a:r>
          </a:p>
          <a:p>
            <a:r>
              <a:rPr lang="en-GB" sz="3200" dirty="0"/>
              <a:t> 	</a:t>
            </a:r>
          </a:p>
          <a:p>
            <a:r>
              <a:rPr lang="en-GB" sz="3200" dirty="0"/>
              <a:t>Join by meeting number 	</a:t>
            </a:r>
          </a:p>
          <a:p>
            <a:r>
              <a:rPr lang="en-GB" sz="3200" dirty="0"/>
              <a:t>Meeting number (access code): 2740 214 9520 	</a:t>
            </a:r>
          </a:p>
          <a:p>
            <a:r>
              <a:rPr lang="en-GB" sz="3200" dirty="0"/>
              <a:t>Meeting password:	gvMKAV2Pm95</a:t>
            </a:r>
            <a:br>
              <a:rPr lang="en-GB" sz="3200" dirty="0"/>
            </a:br>
            <a:r>
              <a:rPr lang="en-GB" sz="3200" dirty="0"/>
              <a:t>   </a:t>
            </a:r>
            <a:br>
              <a:rPr lang="en-GB" sz="3200" dirty="0"/>
            </a:br>
            <a:endParaRPr lang="en-GB" sz="3200" dirty="0"/>
          </a:p>
        </p:txBody>
      </p:sp>
      <p:pic>
        <p:nvPicPr>
          <p:cNvPr id="5" name="Picture 4">
            <a:extLst>
              <a:ext uri="{FF2B5EF4-FFF2-40B4-BE49-F238E27FC236}">
                <a16:creationId xmlns:a16="http://schemas.microsoft.com/office/drawing/2014/main" id="{44D47C9F-7067-3647-F8B9-89EACBD85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6" name="Picture 5">
            <a:extLst>
              <a:ext uri="{FF2B5EF4-FFF2-40B4-BE49-F238E27FC236}">
                <a16:creationId xmlns:a16="http://schemas.microsoft.com/office/drawing/2014/main" id="{3C49D654-95AA-F603-F7CC-9F62E85C4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2574" y="3775"/>
            <a:ext cx="8973395" cy="2285999"/>
          </a:xfrm>
          <a:prstGeom prst="rect">
            <a:avLst/>
          </a:prstGeom>
        </p:spPr>
      </p:pic>
    </p:spTree>
    <p:extLst>
      <p:ext uri="{BB962C8B-B14F-4D97-AF65-F5344CB8AC3E}">
        <p14:creationId xmlns:p14="http://schemas.microsoft.com/office/powerpoint/2010/main" val="2654258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p:cNvSpPr>
          <p:nvPr/>
        </p:nvSpPr>
        <p:spPr bwMode="auto">
          <a:xfrm>
            <a:off x="-27856" y="11030981"/>
            <a:ext cx="243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5400" b="1" dirty="0">
              <a:solidFill>
                <a:srgbClr val="3C3C3C"/>
              </a:solidFill>
              <a:latin typeface="Century Gothic" panose="020B0502020202020204" pitchFamily="34" charset="0"/>
              <a:ea typeface="Aleo" panose="020F0502020204030203" pitchFamily="34" charset="0"/>
              <a:cs typeface="Aleo" panose="020F0502020204030203" pitchFamily="34" charset="0"/>
              <a:sym typeface="Aleo" panose="020F0502020204030203" pitchFamily="34" charset="0"/>
            </a:endParaRPr>
          </a:p>
        </p:txBody>
      </p:sp>
      <p:sp>
        <p:nvSpPr>
          <p:cNvPr id="7" name="Rectangle 7"/>
          <p:cNvSpPr>
            <a:spLocks/>
          </p:cNvSpPr>
          <p:nvPr/>
        </p:nvSpPr>
        <p:spPr bwMode="auto">
          <a:xfrm>
            <a:off x="3530060" y="5050830"/>
            <a:ext cx="17039908"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Pitch of the Project Proposal</a:t>
            </a:r>
          </a:p>
          <a:p>
            <a:pPr eaLnBrk="1" hangingPunct="1"/>
            <a:br>
              <a:rPr lang="en-GB" sz="4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80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Cloud-Integrated BVLOS Drone Ecosystem for Critical Infrastructure</a:t>
            </a:r>
          </a:p>
        </p:txBody>
      </p:sp>
      <p:sp>
        <p:nvSpPr>
          <p:cNvPr id="9" name="Rectangle 7"/>
          <p:cNvSpPr>
            <a:spLocks/>
          </p:cNvSpPr>
          <p:nvPr/>
        </p:nvSpPr>
        <p:spPr bwMode="auto">
          <a:xfrm>
            <a:off x="3551040" y="733539"/>
            <a:ext cx="17785976"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CELTIC-NEXT </a:t>
            </a:r>
            <a:b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Proposers Brokerage Day</a:t>
            </a:r>
            <a:endParaRPr lang="en-GB" sz="3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r>
              <a:rPr lang="en-GB" sz="7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18</a:t>
            </a:r>
            <a:r>
              <a:rPr lang="en-GB" sz="7000" baseline="30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th</a:t>
            </a:r>
            <a:r>
              <a:rPr lang="en-GB" sz="7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 September 2024, London  </a:t>
            </a:r>
          </a:p>
        </p:txBody>
      </p:sp>
      <p:sp>
        <p:nvSpPr>
          <p:cNvPr id="11" name="Rectangle 6"/>
          <p:cNvSpPr>
            <a:spLocks/>
          </p:cNvSpPr>
          <p:nvPr/>
        </p:nvSpPr>
        <p:spPr bwMode="auto">
          <a:xfrm>
            <a:off x="4914808" y="11091371"/>
            <a:ext cx="14068788"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44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Dr Saeed Talebi, Associate Professor </a:t>
            </a:r>
            <a:br>
              <a:rPr lang="en-GB" sz="44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br>
            <a:r>
              <a:rPr lang="en-GB" sz="44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Martin Weston,  Head of Strategic Partnership</a:t>
            </a:r>
            <a:br>
              <a:rPr lang="en-GB" sz="44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br>
            <a:r>
              <a:rPr lang="en-GB" sz="44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Birmingham City University</a:t>
            </a:r>
          </a:p>
          <a:p>
            <a:pPr eaLnBrk="1" hangingPunct="1"/>
            <a:r>
              <a:rPr lang="en-GB" sz="4400" b="1" dirty="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hlinkClick r:id="rId2"/>
              </a:rPr>
              <a:t>Saeed.Talebi@bcu.ac.uk</a:t>
            </a:r>
            <a:r>
              <a:rPr lang="en-GB" sz="4400" b="1" dirty="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lang="en-GB" sz="4400" b="1" dirty="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hlinkClick r:id="rId3"/>
              </a:rPr>
              <a:t>Martin.Weston@bcu.ac.uk</a:t>
            </a:r>
            <a:r>
              <a:rPr lang="en-GB" sz="4400" b="1" dirty="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979" t="12515"/>
          <a:stretch/>
        </p:blipFill>
        <p:spPr>
          <a:xfrm>
            <a:off x="288032" y="51738"/>
            <a:ext cx="4199112" cy="3709918"/>
          </a:xfrm>
          <a:prstGeom prst="rect">
            <a:avLst/>
          </a:prstGeom>
        </p:spPr>
      </p:pic>
      <p:pic>
        <p:nvPicPr>
          <p:cNvPr id="4" name="Picture 3">
            <a:extLst>
              <a:ext uri="{FF2B5EF4-FFF2-40B4-BE49-F238E27FC236}">
                <a16:creationId xmlns:a16="http://schemas.microsoft.com/office/drawing/2014/main" id="{6734D466-F741-D50C-92B8-4116637C97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5" name="Picture 4" descr="A close-up of a logo&#10;&#10;Description automatically generated">
            <a:extLst>
              <a:ext uri="{FF2B5EF4-FFF2-40B4-BE49-F238E27FC236}">
                <a16:creationId xmlns:a16="http://schemas.microsoft.com/office/drawing/2014/main" id="{559F3A5C-000E-7B7E-3F9B-3DFFC1B286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0686" y="10172258"/>
            <a:ext cx="3317032" cy="91961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sym typeface="Gill Sans" charset="0"/>
              </a:rPr>
              <a:t>Teaser</a:t>
            </a:r>
            <a:endParaRPr lang="en-GB" sz="9200" b="1" dirty="0">
              <a:solidFill>
                <a:srgbClr val="0070C0"/>
              </a:solidFill>
              <a:ea typeface="Aleo" panose="020F0502020204030203" pitchFamily="34" charset="0"/>
              <a:cs typeface="Aleo" panose="020F0502020204030203" pitchFamily="34" charset="0"/>
              <a:sym typeface="Gill Sans"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25</a:t>
            </a:fld>
            <a:endParaRPr lang="en-GB" altLang="en-US" dirty="0"/>
          </a:p>
        </p:txBody>
      </p:sp>
      <p:sp>
        <p:nvSpPr>
          <p:cNvPr id="5" name="TextBox 4"/>
          <p:cNvSpPr txBox="1"/>
          <p:nvPr/>
        </p:nvSpPr>
        <p:spPr>
          <a:xfrm>
            <a:off x="1966864" y="3833664"/>
            <a:ext cx="20522279" cy="5205816"/>
          </a:xfrm>
          <a:prstGeom prst="rect">
            <a:avLst/>
          </a:prstGeom>
          <a:noFill/>
        </p:spPr>
        <p:txBody>
          <a:bodyPr wrap="square" lIns="217709" tIns="108855" rIns="217709" bIns="108855" rtlCol="0">
            <a:spAutoFit/>
          </a:bodyPr>
          <a:lstStyle/>
          <a:p>
            <a:r>
              <a:rPr lang="en-GB" sz="3600" b="1" dirty="0">
                <a:solidFill>
                  <a:srgbClr val="0070C0"/>
                </a:solidFill>
              </a:rPr>
              <a:t>Main benefit</a:t>
            </a:r>
            <a:r>
              <a:rPr lang="en-GB" sz="3600" dirty="0">
                <a:solidFill>
                  <a:srgbClr val="0070C0"/>
                </a:solidFill>
              </a:rPr>
              <a:t>: Revolutionises infrastructure monitoring with a cloud-based, cellular-controlled drone system for national-scale BVLOS operations.</a:t>
            </a:r>
          </a:p>
          <a:p>
            <a:endParaRPr lang="en-GB" sz="3600" dirty="0">
              <a:solidFill>
                <a:srgbClr val="0070C0"/>
              </a:solidFill>
            </a:endParaRPr>
          </a:p>
          <a:p>
            <a:r>
              <a:rPr lang="en-GB" sz="3600" b="1" dirty="0">
                <a:solidFill>
                  <a:srgbClr val="0070C0"/>
                </a:solidFill>
              </a:rPr>
              <a:t>Added value: </a:t>
            </a:r>
            <a:r>
              <a:rPr lang="en-GB" sz="3600" dirty="0">
                <a:solidFill>
                  <a:srgbClr val="0070C0"/>
                </a:solidFill>
              </a:rPr>
              <a:t>5G/6G integration enables cost-effective, scalable drone management.</a:t>
            </a:r>
          </a:p>
          <a:p>
            <a:r>
              <a:rPr lang="en-GB" sz="3600" dirty="0">
                <a:solidFill>
                  <a:srgbClr val="0070C0"/>
                </a:solidFill>
              </a:rPr>
              <a:t>Centralised cloud Ground Control Station (GCS) increases reliability and reduces infrastructure costs.</a:t>
            </a:r>
          </a:p>
          <a:p>
            <a:endParaRPr lang="en-GB" sz="3600" dirty="0">
              <a:solidFill>
                <a:srgbClr val="0070C0"/>
              </a:solidFill>
            </a:endParaRPr>
          </a:p>
          <a:p>
            <a:r>
              <a:rPr lang="en-GB" sz="3600" b="1" dirty="0">
                <a:solidFill>
                  <a:srgbClr val="0070C0"/>
                </a:solidFill>
              </a:rPr>
              <a:t>Why Participate?</a:t>
            </a:r>
          </a:p>
          <a:p>
            <a:r>
              <a:rPr lang="en-GB" sz="3600" dirty="0">
                <a:solidFill>
                  <a:srgbClr val="0070C0"/>
                </a:solidFill>
              </a:rPr>
              <a:t>Collaborate with leading industry partners like Network Rail, and </a:t>
            </a:r>
            <a:r>
              <a:rPr lang="en-GB" sz="3600" dirty="0" err="1">
                <a:solidFill>
                  <a:srgbClr val="0070C0"/>
                </a:solidFill>
              </a:rPr>
              <a:t>DroneCloud</a:t>
            </a:r>
            <a:r>
              <a:rPr lang="en-GB" sz="3600" dirty="0">
                <a:solidFill>
                  <a:srgbClr val="0070C0"/>
                </a:solidFill>
              </a:rPr>
              <a:t>.</a:t>
            </a:r>
          </a:p>
          <a:p>
            <a:r>
              <a:rPr lang="en-GB" sz="3600" dirty="0">
                <a:solidFill>
                  <a:srgbClr val="0070C0"/>
                </a:solidFill>
              </a:rPr>
              <a:t>Shape the future of 5G/6G-enabled drone technology across critical infrastructure.</a:t>
            </a:r>
          </a:p>
        </p:txBody>
      </p:sp>
      <p:sp>
        <p:nvSpPr>
          <p:cNvPr id="6" name="Rectangle 5"/>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Cloud-Integrated BVLOS Drone Ecosystem for Critical Infrastructure</a:t>
            </a:r>
          </a:p>
        </p:txBody>
      </p:sp>
      <p:pic>
        <p:nvPicPr>
          <p:cNvPr id="3" name="Picture 2">
            <a:extLst>
              <a:ext uri="{FF2B5EF4-FFF2-40B4-BE49-F238E27FC236}">
                <a16:creationId xmlns:a16="http://schemas.microsoft.com/office/drawing/2014/main" id="{B4DE4631-727E-D702-82EB-F59E4CAEA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Tree>
    <p:extLst>
      <p:ext uri="{BB962C8B-B14F-4D97-AF65-F5344CB8AC3E}">
        <p14:creationId xmlns:p14="http://schemas.microsoft.com/office/powerpoint/2010/main" val="1164210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rPr>
              <a:t>Organisation Profile</a:t>
            </a:r>
            <a:endParaRPr lang="en-GB" sz="9200" b="1" dirty="0">
              <a:solidFill>
                <a:srgbClr val="0070C0"/>
              </a:solidFill>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26</a:t>
            </a:fld>
            <a:endParaRPr lang="en-GB" altLang="en-US"/>
          </a:p>
        </p:txBody>
      </p:sp>
      <p:sp>
        <p:nvSpPr>
          <p:cNvPr id="5" name="TextBox 4"/>
          <p:cNvSpPr txBox="1"/>
          <p:nvPr/>
        </p:nvSpPr>
        <p:spPr>
          <a:xfrm>
            <a:off x="1174776" y="2957229"/>
            <a:ext cx="21945600" cy="8345137"/>
          </a:xfrm>
          <a:prstGeom prst="rect">
            <a:avLst/>
          </a:prstGeom>
          <a:noFill/>
        </p:spPr>
        <p:txBody>
          <a:bodyPr wrap="square" lIns="217709" tIns="108855" rIns="217709" bIns="108855" rtlCol="0">
            <a:spAutoFit/>
          </a:bodyPr>
          <a:lstStyle/>
          <a:p>
            <a:pPr marL="685800" indent="-685800">
              <a:buFont typeface="Arial" panose="020B0604020202020204" pitchFamily="34" charset="0"/>
              <a:buChar char="•"/>
            </a:pPr>
            <a:r>
              <a:rPr lang="en-GB" sz="4800" b="1" dirty="0">
                <a:solidFill>
                  <a:srgbClr val="0070C0"/>
                </a:solidFill>
              </a:rPr>
              <a:t>Birmingham City University (BCU) </a:t>
            </a:r>
            <a:r>
              <a:rPr lang="en-GB" sz="4800" dirty="0">
                <a:solidFill>
                  <a:srgbClr val="0070C0"/>
                </a:solidFill>
              </a:rPr>
              <a:t>is renowned for its multidisciplinary approach, combining science, technology, engineering, and arts (STEAM) to foster innovation in research and industry collaboration.</a:t>
            </a:r>
          </a:p>
          <a:p>
            <a:endParaRPr lang="en-GB" sz="4800" dirty="0">
              <a:solidFill>
                <a:srgbClr val="0070C0"/>
              </a:solidFill>
            </a:endParaRPr>
          </a:p>
          <a:p>
            <a:pPr marL="685800" indent="-685800">
              <a:buFont typeface="Arial" panose="020B0604020202020204" pitchFamily="34" charset="0"/>
              <a:buChar char="•"/>
            </a:pPr>
            <a:r>
              <a:rPr lang="en-GB" sz="4800" dirty="0">
                <a:solidFill>
                  <a:srgbClr val="0070C0"/>
                </a:solidFill>
              </a:rPr>
              <a:t>BCU is actively involved in AI/ML and digital infrastructure inspection, contributing to cutting-edge technologies through its strong partnerships with industry and participation in EU-led projects.</a:t>
            </a:r>
          </a:p>
          <a:p>
            <a:pPr marL="685800" indent="-685800">
              <a:buFont typeface="Arial" panose="020B0604020202020204" pitchFamily="34" charset="0"/>
              <a:buChar char="•"/>
            </a:pPr>
            <a:endParaRPr lang="en-GB" sz="4800" dirty="0">
              <a:solidFill>
                <a:srgbClr val="0070C0"/>
              </a:solidFill>
            </a:endParaRPr>
          </a:p>
          <a:p>
            <a:pPr marL="685800" indent="-685800">
              <a:buFont typeface="Arial" panose="020B0604020202020204" pitchFamily="34" charset="0"/>
              <a:buChar char="•"/>
            </a:pPr>
            <a:r>
              <a:rPr lang="en-GB" sz="4800" dirty="0">
                <a:solidFill>
                  <a:srgbClr val="0070C0"/>
                </a:solidFill>
              </a:rPr>
              <a:t>With a focus on practical industry applications, BCU’s research centres blend academic rigour with real-world impact, positioning the university as a leader in technology and engineering education.</a:t>
            </a:r>
            <a:endParaRPr lang="en-GB" sz="4800" dirty="0">
              <a:solidFill>
                <a:srgbClr val="00B0F0"/>
              </a:solidFill>
            </a:endParaRPr>
          </a:p>
        </p:txBody>
      </p:sp>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hlinkClick r:id="rId2"/>
              </a:rPr>
              <a:t>www.celticnext.eu</a:t>
            </a:r>
            <a:r>
              <a:rPr lang="en-GB" sz="2800" dirty="0">
                <a:solidFill>
                  <a:schemeClr val="accent1">
                    <a:lumMod val="75000"/>
                  </a:schemeClr>
                </a:solidFill>
              </a:rPr>
              <a:t>					Cloud-Integrated BVLOS Drone Ecosystem for Critical Infrastructure</a:t>
            </a:r>
          </a:p>
        </p:txBody>
      </p:sp>
      <p:pic>
        <p:nvPicPr>
          <p:cNvPr id="3" name="Picture 2">
            <a:extLst>
              <a:ext uri="{FF2B5EF4-FFF2-40B4-BE49-F238E27FC236}">
                <a16:creationId xmlns:a16="http://schemas.microsoft.com/office/drawing/2014/main" id="{DE93DED6-D01F-B5CE-37EF-94916D6C4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Tree>
    <p:extLst>
      <p:ext uri="{BB962C8B-B14F-4D97-AF65-F5344CB8AC3E}">
        <p14:creationId xmlns:p14="http://schemas.microsoft.com/office/powerpoint/2010/main" val="2640248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Proposal Introduction (1)</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27</a:t>
            </a:fld>
            <a:endParaRPr lang="en-GB" altLang="en-US"/>
          </a:p>
        </p:txBody>
      </p:sp>
      <p:sp>
        <p:nvSpPr>
          <p:cNvPr id="5" name="TextBox 4"/>
          <p:cNvSpPr txBox="1"/>
          <p:nvPr/>
        </p:nvSpPr>
        <p:spPr>
          <a:xfrm>
            <a:off x="1390800" y="2641748"/>
            <a:ext cx="22250472" cy="9083801"/>
          </a:xfrm>
          <a:prstGeom prst="rect">
            <a:avLst/>
          </a:prstGeom>
          <a:noFill/>
        </p:spPr>
        <p:txBody>
          <a:bodyPr wrap="square" lIns="217709" tIns="108855" rIns="217709" bIns="108855" rtlCol="0">
            <a:spAutoFit/>
          </a:bodyPr>
          <a:lstStyle/>
          <a:p>
            <a:r>
              <a:rPr lang="en-GB" sz="4800" b="1" dirty="0">
                <a:solidFill>
                  <a:srgbClr val="0070C0"/>
                </a:solidFill>
              </a:rPr>
              <a:t>Vision: </a:t>
            </a:r>
            <a:r>
              <a:rPr lang="en-GB" sz="4800" dirty="0">
                <a:solidFill>
                  <a:srgbClr val="0070C0"/>
                </a:solidFill>
              </a:rPr>
              <a:t>Create a cloud-based, cellular-controlled drone ecosystem for national-scale BVLOS operations, transforming the way critical infrastructure (rail, highways, utilities) is monitored and maintained.</a:t>
            </a:r>
          </a:p>
          <a:p>
            <a:endParaRPr lang="en-GB" sz="4800" dirty="0">
              <a:solidFill>
                <a:srgbClr val="0070C0"/>
              </a:solidFill>
            </a:endParaRPr>
          </a:p>
          <a:p>
            <a:r>
              <a:rPr lang="en-GB" sz="4800" b="1" dirty="0">
                <a:solidFill>
                  <a:srgbClr val="0070C0"/>
                </a:solidFill>
              </a:rPr>
              <a:t>Motivation: </a:t>
            </a:r>
            <a:r>
              <a:rPr lang="en-GB" sz="4800" dirty="0">
                <a:solidFill>
                  <a:srgbClr val="0070C0"/>
                </a:solidFill>
              </a:rPr>
              <a:t>Current radio-based C2 systems are expensive and limited in range. By leveraging 5G/6G networks and cloud-based control, we aim to enhance scalability, reliability, and cost efficiency in drone operations.</a:t>
            </a:r>
          </a:p>
          <a:p>
            <a:endParaRPr lang="en-GB" sz="4800" dirty="0">
              <a:solidFill>
                <a:srgbClr val="0070C0"/>
              </a:solidFill>
            </a:endParaRPr>
          </a:p>
          <a:p>
            <a:r>
              <a:rPr lang="en-GB" sz="4800" b="1" dirty="0">
                <a:solidFill>
                  <a:srgbClr val="0070C0"/>
                </a:solidFill>
              </a:rPr>
              <a:t>Content: </a:t>
            </a:r>
            <a:r>
              <a:rPr lang="en-GB" sz="4800" dirty="0">
                <a:solidFill>
                  <a:srgbClr val="0070C0"/>
                </a:solidFill>
              </a:rPr>
              <a:t>Cloud-based Ground Control Station (GCS) for real-time drone management.</a:t>
            </a:r>
          </a:p>
          <a:p>
            <a:r>
              <a:rPr lang="en-GB" sz="4800" dirty="0">
                <a:solidFill>
                  <a:srgbClr val="0070C0"/>
                </a:solidFill>
              </a:rPr>
              <a:t>Dual C2 architecture: Combining radio and cellular networks for seamless, long-distance drone control.</a:t>
            </a:r>
          </a:p>
          <a:p>
            <a:r>
              <a:rPr lang="en-GB" sz="4800" dirty="0">
                <a:solidFill>
                  <a:srgbClr val="0070C0"/>
                </a:solidFill>
              </a:rPr>
              <a:t>Real-time data collection for predictive maintenance and reduced human risk.</a:t>
            </a:r>
            <a:r>
              <a:rPr lang="de-DE" sz="4800" dirty="0">
                <a:solidFill>
                  <a:srgbClr val="0070C0"/>
                </a:solidFill>
              </a:rPr>
              <a:t>)</a:t>
            </a:r>
            <a:endParaRPr lang="en-GB" sz="4800" dirty="0">
              <a:solidFill>
                <a:srgbClr val="0070C0"/>
              </a:solidFill>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Cloud-Integrated BVLOS Drone Ecosystem for Critical Infrastructure</a:t>
            </a:r>
          </a:p>
        </p:txBody>
      </p:sp>
      <p:pic>
        <p:nvPicPr>
          <p:cNvPr id="3" name="Picture 2">
            <a:extLst>
              <a:ext uri="{FF2B5EF4-FFF2-40B4-BE49-F238E27FC236}">
                <a16:creationId xmlns:a16="http://schemas.microsoft.com/office/drawing/2014/main" id="{DD72087E-C489-7A90-AC71-722004BD8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Tree>
    <p:extLst>
      <p:ext uri="{BB962C8B-B14F-4D97-AF65-F5344CB8AC3E}">
        <p14:creationId xmlns:p14="http://schemas.microsoft.com/office/powerpoint/2010/main" val="70421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Proposal Introduction (2)</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28</a:t>
            </a:fld>
            <a:endParaRPr lang="en-GB" altLang="en-US"/>
          </a:p>
        </p:txBody>
      </p:sp>
      <p:sp>
        <p:nvSpPr>
          <p:cNvPr id="5" name="TextBox 4"/>
          <p:cNvSpPr txBox="1"/>
          <p:nvPr/>
        </p:nvSpPr>
        <p:spPr>
          <a:xfrm>
            <a:off x="814736" y="2703291"/>
            <a:ext cx="23042560" cy="9083801"/>
          </a:xfrm>
          <a:prstGeom prst="rect">
            <a:avLst/>
          </a:prstGeom>
          <a:noFill/>
        </p:spPr>
        <p:txBody>
          <a:bodyPr wrap="square" lIns="217709" tIns="108855" rIns="217709" bIns="108855" rtlCol="0">
            <a:spAutoFit/>
          </a:bodyPr>
          <a:lstStyle/>
          <a:p>
            <a:r>
              <a:rPr lang="en-GB" sz="4400" b="1" dirty="0">
                <a:solidFill>
                  <a:srgbClr val="0070C0"/>
                </a:solidFill>
              </a:rPr>
              <a:t>Expected outcomes:</a:t>
            </a:r>
          </a:p>
          <a:p>
            <a:pPr marL="685800" indent="-685800">
              <a:buFont typeface="Arial" panose="020B0604020202020204" pitchFamily="34" charset="0"/>
              <a:buChar char="•"/>
            </a:pPr>
            <a:r>
              <a:rPr lang="en-GB" sz="4400" dirty="0">
                <a:solidFill>
                  <a:srgbClr val="0070C0"/>
                </a:solidFill>
              </a:rPr>
              <a:t>Cloud-based BVLOS drone system integrated with 5G/6G networks for infrastructure monitoring.</a:t>
            </a:r>
          </a:p>
          <a:p>
            <a:pPr marL="685800" indent="-685800">
              <a:buFont typeface="Arial" panose="020B0604020202020204" pitchFamily="34" charset="0"/>
              <a:buChar char="•"/>
            </a:pPr>
            <a:r>
              <a:rPr lang="en-GB" sz="4400" dirty="0">
                <a:solidFill>
                  <a:srgbClr val="0070C0"/>
                </a:solidFill>
              </a:rPr>
              <a:t>Prototype of drones controlled via a cloud-based Ground Control Station (GCS) over cellular and radio networks.</a:t>
            </a:r>
            <a:endParaRPr lang="en-GB" sz="4400" i="1" dirty="0">
              <a:solidFill>
                <a:srgbClr val="0070C0"/>
              </a:solidFill>
            </a:endParaRPr>
          </a:p>
          <a:p>
            <a:r>
              <a:rPr lang="en-GB" sz="4400" b="1" dirty="0">
                <a:solidFill>
                  <a:srgbClr val="0070C0"/>
                </a:solidFill>
              </a:rPr>
              <a:t>Impacts:</a:t>
            </a:r>
            <a:endParaRPr lang="en-GB" sz="4400" b="1" i="1" dirty="0">
              <a:solidFill>
                <a:srgbClr val="0070C0"/>
              </a:solidFill>
            </a:endParaRPr>
          </a:p>
          <a:p>
            <a:pPr marL="685800" indent="-685800">
              <a:buFont typeface="Arial" panose="020B0604020202020204" pitchFamily="34" charset="0"/>
              <a:buChar char="•"/>
            </a:pPr>
            <a:r>
              <a:rPr lang="en-GB" sz="4400" b="1" dirty="0">
                <a:solidFill>
                  <a:srgbClr val="0070C0"/>
                </a:solidFill>
              </a:rPr>
              <a:t>Economic</a:t>
            </a:r>
            <a:r>
              <a:rPr lang="en-GB" sz="4400" dirty="0">
                <a:solidFill>
                  <a:srgbClr val="0070C0"/>
                </a:solidFill>
              </a:rPr>
              <a:t>: Significant cost savings for infrastructure maintenance through automated drone inspections.</a:t>
            </a:r>
          </a:p>
          <a:p>
            <a:pPr marL="685800" indent="-685800">
              <a:buFont typeface="Arial" panose="020B0604020202020204" pitchFamily="34" charset="0"/>
              <a:buChar char="•"/>
            </a:pPr>
            <a:r>
              <a:rPr lang="en-GB" sz="4400" b="1" dirty="0">
                <a:solidFill>
                  <a:srgbClr val="0070C0"/>
                </a:solidFill>
              </a:rPr>
              <a:t>Environmental</a:t>
            </a:r>
            <a:r>
              <a:rPr lang="en-GB" sz="4400" dirty="0">
                <a:solidFill>
                  <a:srgbClr val="0070C0"/>
                </a:solidFill>
              </a:rPr>
              <a:t>: Reduced carbon footprint by replacing traditional methods with drones.</a:t>
            </a:r>
            <a:endParaRPr lang="en-GB" sz="4400" i="1" dirty="0">
              <a:solidFill>
                <a:srgbClr val="0070C0"/>
              </a:solidFill>
            </a:endParaRPr>
          </a:p>
          <a:p>
            <a:r>
              <a:rPr lang="en-GB" sz="4400" b="1" dirty="0">
                <a:solidFill>
                  <a:srgbClr val="0070C0"/>
                </a:solidFill>
              </a:rPr>
              <a:t>Schedule (36 months):</a:t>
            </a:r>
            <a:endParaRPr lang="en-GB" sz="4400" b="1" i="1" dirty="0">
              <a:solidFill>
                <a:srgbClr val="0070C0"/>
              </a:solidFill>
            </a:endParaRPr>
          </a:p>
          <a:p>
            <a:pPr marL="685800" indent="-685800">
              <a:buFont typeface="Arial" panose="020B0604020202020204" pitchFamily="34" charset="0"/>
              <a:buChar char="•"/>
            </a:pPr>
            <a:r>
              <a:rPr lang="en-GB" sz="4400" dirty="0">
                <a:solidFill>
                  <a:srgbClr val="0070C0"/>
                </a:solidFill>
              </a:rPr>
              <a:t>Phase 1 (0-12 months): System design, regulatory approvals, and initial development.</a:t>
            </a:r>
          </a:p>
          <a:p>
            <a:pPr marL="685800" indent="-685800">
              <a:buFont typeface="Arial" panose="020B0604020202020204" pitchFamily="34" charset="0"/>
              <a:buChar char="•"/>
            </a:pPr>
            <a:r>
              <a:rPr lang="en-GB" sz="4400" dirty="0">
                <a:solidFill>
                  <a:srgbClr val="0070C0"/>
                </a:solidFill>
              </a:rPr>
              <a:t>Phase 2 (12-24 months): Prototype development, field testing, and validation.</a:t>
            </a:r>
          </a:p>
          <a:p>
            <a:pPr marL="685800" indent="-685800">
              <a:buFont typeface="Arial" panose="020B0604020202020204" pitchFamily="34" charset="0"/>
              <a:buChar char="•"/>
            </a:pPr>
            <a:r>
              <a:rPr lang="en-GB" sz="4400" dirty="0">
                <a:solidFill>
                  <a:srgbClr val="0070C0"/>
                </a:solidFill>
              </a:rPr>
              <a:t>Phase 3 (24-36 months): Full-scale deployment, trials, and commercial readiness.</a:t>
            </a: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Cloud-Integrated BVLOS Drone Ecosystem for Critical Infrastructure</a:t>
            </a:r>
          </a:p>
        </p:txBody>
      </p:sp>
      <p:pic>
        <p:nvPicPr>
          <p:cNvPr id="3" name="Picture 2">
            <a:extLst>
              <a:ext uri="{FF2B5EF4-FFF2-40B4-BE49-F238E27FC236}">
                <a16:creationId xmlns:a16="http://schemas.microsoft.com/office/drawing/2014/main" id="{19A53A33-E2CA-2C0A-C83F-A430676E7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Tree>
    <p:extLst>
      <p:ext uri="{BB962C8B-B14F-4D97-AF65-F5344CB8AC3E}">
        <p14:creationId xmlns:p14="http://schemas.microsoft.com/office/powerpoint/2010/main" val="2422736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Partners</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29</a:t>
            </a:fld>
            <a:endParaRPr lang="en-GB" altLang="en-US"/>
          </a:p>
        </p:txBody>
      </p:sp>
      <p:sp>
        <p:nvSpPr>
          <p:cNvPr id="5" name="TextBox 4"/>
          <p:cNvSpPr txBox="1"/>
          <p:nvPr/>
        </p:nvSpPr>
        <p:spPr>
          <a:xfrm>
            <a:off x="670720" y="2835275"/>
            <a:ext cx="22329058" cy="9822465"/>
          </a:xfrm>
          <a:prstGeom prst="rect">
            <a:avLst/>
          </a:prstGeom>
          <a:noFill/>
        </p:spPr>
        <p:txBody>
          <a:bodyPr wrap="square" lIns="217709" tIns="108855" rIns="217709" bIns="108855" rtlCol="0">
            <a:spAutoFit/>
          </a:bodyPr>
          <a:lstStyle/>
          <a:p>
            <a:r>
              <a:rPr lang="en-GB" sz="4800" b="1" dirty="0" err="1">
                <a:solidFill>
                  <a:srgbClr val="0070C0"/>
                </a:solidFill>
              </a:rPr>
              <a:t>DroneCloud</a:t>
            </a:r>
            <a:r>
              <a:rPr lang="en-GB" sz="4800" b="1" dirty="0">
                <a:solidFill>
                  <a:srgbClr val="0070C0"/>
                </a:solidFill>
              </a:rPr>
              <a:t> (UK)</a:t>
            </a:r>
            <a:r>
              <a:rPr lang="en-GB" sz="4800" dirty="0">
                <a:solidFill>
                  <a:srgbClr val="0070C0"/>
                </a:solidFill>
              </a:rPr>
              <a:t>: It is a SaaS platform providing end-to-end management for drone operations and Uncrewed Traffic Management (UTM). </a:t>
            </a:r>
          </a:p>
          <a:p>
            <a:endParaRPr lang="en-GB" sz="4800" dirty="0">
              <a:solidFill>
                <a:srgbClr val="0070C0"/>
              </a:solidFill>
            </a:endParaRPr>
          </a:p>
          <a:p>
            <a:r>
              <a:rPr lang="en-GB" sz="4800" b="1" dirty="0">
                <a:solidFill>
                  <a:srgbClr val="0070C0"/>
                </a:solidFill>
              </a:rPr>
              <a:t>Birmingham City University (UK):</a:t>
            </a:r>
            <a:r>
              <a:rPr lang="en-GB" sz="4800" dirty="0">
                <a:solidFill>
                  <a:srgbClr val="0070C0"/>
                </a:solidFill>
              </a:rPr>
              <a:t> Pioneering RTO active in AI and software engineering</a:t>
            </a:r>
          </a:p>
          <a:p>
            <a:br>
              <a:rPr lang="en-GB" sz="4800" dirty="0">
                <a:solidFill>
                  <a:srgbClr val="0070C0"/>
                </a:solidFill>
              </a:rPr>
            </a:br>
            <a:r>
              <a:rPr lang="en-GB" sz="4800" b="1" dirty="0">
                <a:solidFill>
                  <a:srgbClr val="0070C0"/>
                </a:solidFill>
              </a:rPr>
              <a:t>Network Rail (UK): </a:t>
            </a:r>
            <a:r>
              <a:rPr lang="en-GB" sz="4800" dirty="0">
                <a:solidFill>
                  <a:srgbClr val="0070C0"/>
                </a:solidFill>
              </a:rPr>
              <a:t>Largest infrastructure owner and operator in the UK</a:t>
            </a:r>
          </a:p>
          <a:p>
            <a:endParaRPr lang="en-GB" sz="4800" i="1" dirty="0">
              <a:solidFill>
                <a:srgbClr val="0070C0"/>
              </a:solidFill>
            </a:endParaRPr>
          </a:p>
          <a:p>
            <a:r>
              <a:rPr lang="en-GB" sz="4800" b="1" dirty="0">
                <a:solidFill>
                  <a:srgbClr val="0070C0"/>
                </a:solidFill>
              </a:rPr>
              <a:t>HERO (Austria)</a:t>
            </a:r>
            <a:r>
              <a:rPr lang="en-GB" sz="4800" dirty="0">
                <a:solidFill>
                  <a:srgbClr val="0070C0"/>
                </a:solidFill>
              </a:rPr>
              <a:t>: It is a certified drone service provider specialising in automated, BVLOS drone operations for infrastructure monitoring, using advanced drones-as-a-service models.</a:t>
            </a:r>
          </a:p>
          <a:p>
            <a:endParaRPr lang="en-GB" sz="4800" i="1" dirty="0">
              <a:solidFill>
                <a:srgbClr val="0070C0"/>
              </a:solidFill>
            </a:endParaRPr>
          </a:p>
          <a:p>
            <a:br>
              <a:rPr lang="en-GB" sz="4800" i="1" dirty="0">
                <a:solidFill>
                  <a:srgbClr val="0070C0"/>
                </a:solidFill>
              </a:rPr>
            </a:br>
            <a:endParaRPr lang="en-GB" sz="4800" i="1" dirty="0">
              <a:solidFill>
                <a:srgbClr val="0070C0"/>
              </a:solidFill>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Cloud-Integrated BVLOS Drone Ecosystem for Critical Infrastructure</a:t>
            </a:r>
          </a:p>
        </p:txBody>
      </p:sp>
      <p:pic>
        <p:nvPicPr>
          <p:cNvPr id="3" name="Picture 2">
            <a:extLst>
              <a:ext uri="{FF2B5EF4-FFF2-40B4-BE49-F238E27FC236}">
                <a16:creationId xmlns:a16="http://schemas.microsoft.com/office/drawing/2014/main" id="{B6E8A7A4-0B3E-AD83-7DAF-865E628AA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Tree>
    <p:extLst>
      <p:ext uri="{BB962C8B-B14F-4D97-AF65-F5344CB8AC3E}">
        <p14:creationId xmlns:p14="http://schemas.microsoft.com/office/powerpoint/2010/main" val="4279909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p:cNvSpPr>
          <p:nvPr/>
        </p:nvSpPr>
        <p:spPr bwMode="auto">
          <a:xfrm>
            <a:off x="2790194" y="872678"/>
            <a:ext cx="18794088" cy="130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de-DE"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Pitch Overview</a:t>
            </a:r>
            <a:endPar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p:txBody>
      </p:sp>
      <p:sp>
        <p:nvSpPr>
          <p:cNvPr id="9" name="Rectangle 11"/>
          <p:cNvSpPr>
            <a:spLocks/>
          </p:cNvSpPr>
          <p:nvPr/>
        </p:nvSpPr>
        <p:spPr bwMode="auto">
          <a:xfrm>
            <a:off x="3479032" y="2682404"/>
            <a:ext cx="17117196"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7200" b="1" dirty="0">
              <a:solidFill>
                <a:srgbClr val="0070C0"/>
              </a:solidFill>
              <a:latin typeface="Calibri"/>
              <a:ea typeface="Aleo" panose="020F0502020204030203" pitchFamily="34" charset="0"/>
              <a:cs typeface="Aleo" panose="020F0502020204030203" pitchFamily="34" charset="0"/>
              <a:sym typeface="Aleo" panose="020F0502020204030203"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79" t="12515"/>
          <a:stretch/>
        </p:blipFill>
        <p:spPr>
          <a:xfrm>
            <a:off x="1" y="0"/>
            <a:ext cx="4127104" cy="3646299"/>
          </a:xfrm>
          <a:prstGeom prst="rect">
            <a:avLst/>
          </a:prstGeom>
        </p:spPr>
      </p:pic>
      <p:sp>
        <p:nvSpPr>
          <p:cNvPr id="11" name="Content Placeholder 2"/>
          <p:cNvSpPr>
            <a:spLocks noGrp="1"/>
          </p:cNvSpPr>
          <p:nvPr/>
        </p:nvSpPr>
        <p:spPr>
          <a:xfrm>
            <a:off x="2790194" y="2245343"/>
            <a:ext cx="19109704" cy="1224136"/>
          </a:xfrm>
          <a:prstGeom prst="rect">
            <a:avLst/>
          </a:prstGeom>
        </p:spPr>
        <p:txBody>
          <a:bodyPr vert="horz" lIns="217686" tIns="108843" rIns="217686" bIns="108843" rtlCol="0">
            <a:normAutofit fontScale="92500"/>
          </a:bodyPr>
          <a:lstStyle>
            <a:lvl1pPr marL="816320" indent="-816320" algn="l" defTabSz="2176857" rtl="0" eaLnBrk="1" latinLnBrk="0" hangingPunct="1">
              <a:spcBef>
                <a:spcPct val="20000"/>
              </a:spcBef>
              <a:buFont typeface="Arial" panose="020B0604020202020204" pitchFamily="34" charset="0"/>
              <a:buChar char="•"/>
              <a:defRPr sz="7600" kern="1200">
                <a:solidFill>
                  <a:schemeClr val="tx1"/>
                </a:solidFill>
                <a:latin typeface="+mn-lt"/>
                <a:ea typeface="+mn-ea"/>
                <a:cs typeface="+mn-cs"/>
              </a:defRPr>
            </a:lvl1pPr>
            <a:lvl2pPr marL="1768697" indent="-680271" algn="l" defTabSz="2176857" rtl="0" eaLnBrk="1" latinLnBrk="0" hangingPunct="1">
              <a:spcBef>
                <a:spcPct val="20000"/>
              </a:spcBef>
              <a:buFont typeface="Arial" panose="020B0604020202020204" pitchFamily="34" charset="0"/>
              <a:buChar char="–"/>
              <a:defRPr sz="6700" kern="1200">
                <a:solidFill>
                  <a:schemeClr val="tx1"/>
                </a:solidFill>
                <a:latin typeface="+mn-lt"/>
                <a:ea typeface="+mn-ea"/>
                <a:cs typeface="+mn-cs"/>
              </a:defRPr>
            </a:lvl2pPr>
            <a:lvl3pPr marL="2721071" indent="-544214" algn="l" defTabSz="2176857"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3pPr>
            <a:lvl4pPr marL="3809500"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4pPr>
            <a:lvl5pPr marL="4897928"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5pPr>
            <a:lvl6pPr marL="5986356"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74782"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63209"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51635"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a:lstStyle>
          <a:p>
            <a:pPr marL="0" indent="0">
              <a:spcBef>
                <a:spcPts val="1800"/>
              </a:spcBef>
              <a:spcAft>
                <a:spcPts val="1200"/>
              </a:spcAft>
              <a:buNone/>
            </a:pPr>
            <a:r>
              <a:rPr lang="en-GB" sz="5400" dirty="0">
                <a:solidFill>
                  <a:srgbClr val="0070C0"/>
                </a:solidFill>
              </a:rPr>
              <a:t>Moderator: Christiane Reinsch, CELTIC Programme Coordinator</a:t>
            </a:r>
            <a:endParaRPr lang="en-GB" sz="5400" b="1" dirty="0">
              <a:solidFill>
                <a:srgbClr val="0070C0"/>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91298" y="-58746"/>
            <a:ext cx="3192701" cy="3187697"/>
          </a:xfrm>
          <a:prstGeom prst="rect">
            <a:avLst/>
          </a:prstGeom>
        </p:spPr>
      </p:pic>
      <p:pic>
        <p:nvPicPr>
          <p:cNvPr id="4" name="Picture 3">
            <a:extLst>
              <a:ext uri="{FF2B5EF4-FFF2-40B4-BE49-F238E27FC236}">
                <a16:creationId xmlns:a16="http://schemas.microsoft.com/office/drawing/2014/main" id="{F5AB0879-5BBC-679E-8D13-1044D8280FA4}"/>
              </a:ext>
            </a:extLst>
          </p:cNvPr>
          <p:cNvPicPr>
            <a:picLocks noChangeAspect="1"/>
          </p:cNvPicPr>
          <p:nvPr/>
        </p:nvPicPr>
        <p:blipFill>
          <a:blip r:embed="rId5"/>
          <a:stretch>
            <a:fillRect/>
          </a:stretch>
        </p:blipFill>
        <p:spPr>
          <a:xfrm>
            <a:off x="4127105" y="3193075"/>
            <a:ext cx="15748367" cy="10585884"/>
          </a:xfrm>
          <a:prstGeom prst="rect">
            <a:avLst/>
          </a:prstGeom>
        </p:spPr>
      </p:pic>
    </p:spTree>
    <p:extLst>
      <p:ext uri="{BB962C8B-B14F-4D97-AF65-F5344CB8AC3E}">
        <p14:creationId xmlns:p14="http://schemas.microsoft.com/office/powerpoint/2010/main" val="64798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Contact Info</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30</a:t>
            </a:fld>
            <a:endParaRPr lang="en-GB" altLang="en-US"/>
          </a:p>
        </p:txBody>
      </p:sp>
      <p:sp>
        <p:nvSpPr>
          <p:cNvPr id="5" name="TextBox 4"/>
          <p:cNvSpPr txBox="1"/>
          <p:nvPr/>
        </p:nvSpPr>
        <p:spPr>
          <a:xfrm>
            <a:off x="2542928" y="3185592"/>
            <a:ext cx="20018224" cy="12669398"/>
          </a:xfrm>
          <a:prstGeom prst="rect">
            <a:avLst/>
          </a:prstGeom>
          <a:noFill/>
        </p:spPr>
        <p:txBody>
          <a:bodyPr wrap="square" lIns="217709" tIns="108855" rIns="217709" bIns="108855" rtlCol="0">
            <a:spAutoFit/>
          </a:body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rPr>
              <a:t>For more information and for interest to participate please contact:</a:t>
            </a:r>
          </a:p>
          <a:p>
            <a:endParaRPr lang="en-GB" sz="4800" dirty="0">
              <a:solidFill>
                <a:srgbClr val="0070C0"/>
              </a:solidFill>
            </a:endParaRPr>
          </a:p>
          <a:p>
            <a:r>
              <a:rPr lang="en-GB" sz="4800" dirty="0">
                <a:solidFill>
                  <a:srgbClr val="0070C0"/>
                </a:solidFill>
              </a:rPr>
              <a:t>		</a:t>
            </a:r>
            <a:r>
              <a:rPr lang="en-GB" sz="4300" dirty="0">
                <a:solidFill>
                  <a:srgbClr val="0070C0"/>
                </a:solidFill>
              </a:rPr>
              <a:t>Name and affiliation: Saeed Talebi (Associate Professor) </a:t>
            </a:r>
            <a:br>
              <a:rPr lang="en-GB" sz="4300" dirty="0">
                <a:solidFill>
                  <a:srgbClr val="0070C0"/>
                </a:solidFill>
              </a:rPr>
            </a:br>
            <a:r>
              <a:rPr lang="en-GB" sz="4300" dirty="0">
                <a:solidFill>
                  <a:srgbClr val="0070C0"/>
                </a:solidFill>
              </a:rPr>
              <a:t>		and Martin Weston 	(Head of Strategic Partnership) </a:t>
            </a:r>
          </a:p>
          <a:p>
            <a:r>
              <a:rPr lang="en-GB" sz="4300" dirty="0">
                <a:solidFill>
                  <a:srgbClr val="0070C0"/>
                </a:solidFill>
              </a:rPr>
              <a:t>		E-Mail: </a:t>
            </a:r>
            <a:r>
              <a:rPr lang="en-GB" sz="4300" dirty="0">
                <a:solidFill>
                  <a:srgbClr val="0070C0"/>
                </a:solidFill>
                <a:hlinkClick r:id="rId2"/>
              </a:rPr>
              <a:t>Saeed.Talebi@bcu.ac.uk</a:t>
            </a:r>
            <a:r>
              <a:rPr lang="en-GB" sz="4300" dirty="0">
                <a:solidFill>
                  <a:srgbClr val="0070C0"/>
                </a:solidFill>
              </a:rPr>
              <a:t> and </a:t>
            </a:r>
            <a:r>
              <a:rPr lang="en-GB" sz="4300" dirty="0">
                <a:solidFill>
                  <a:srgbClr val="0070C0"/>
                </a:solidFill>
                <a:hlinkClick r:id="rId3"/>
              </a:rPr>
              <a:t>Martin.Weston@bcu.ac.uk</a:t>
            </a:r>
            <a:r>
              <a:rPr lang="en-GB" sz="4300" dirty="0">
                <a:solidFill>
                  <a:srgbClr val="0070C0"/>
                </a:solidFill>
              </a:rPr>
              <a:t> </a:t>
            </a:r>
          </a:p>
          <a:p>
            <a:r>
              <a:rPr lang="en-GB" sz="4300" dirty="0">
                <a:solidFill>
                  <a:srgbClr val="0070C0"/>
                </a:solidFill>
              </a:rPr>
              <a:t>		</a:t>
            </a:r>
          </a:p>
          <a:p>
            <a:endParaRPr lang="en-GB" sz="4300" dirty="0">
              <a:solidFill>
                <a:srgbClr val="0070C0"/>
              </a:solidFill>
            </a:endParaRPr>
          </a:p>
          <a:p>
            <a:endParaRPr lang="en-GB" sz="4300" dirty="0">
              <a:solidFill>
                <a:srgbClr val="0070C0"/>
              </a:solidFill>
            </a:endParaRPr>
          </a:p>
          <a:p>
            <a:endParaRPr lang="en-GB" sz="4800" dirty="0">
              <a:solidFill>
                <a:srgbClr val="0070C0"/>
              </a:solidFill>
            </a:endParaRPr>
          </a:p>
          <a:p>
            <a:pPr lvl="8"/>
            <a:r>
              <a:rPr lang="de-DE" sz="5400" b="1" dirty="0">
                <a:solidFill>
                  <a:srgbClr val="0070C0"/>
                </a:solidFill>
                <a:latin typeface="+mj-lt"/>
                <a:ea typeface="Aleo" panose="020F0502020204030203" pitchFamily="34" charset="0"/>
                <a:cs typeface="Arial" panose="020B0604020202020204" pitchFamily="34" charset="0"/>
              </a:rPr>
              <a:t>Presentation is available via: </a:t>
            </a:r>
          </a:p>
          <a:p>
            <a:pPr lvl="8"/>
            <a:endParaRPr lang="en-GB" sz="4800" dirty="0">
              <a:solidFill>
                <a:srgbClr val="0070C0"/>
              </a:solidFill>
            </a:endParaRPr>
          </a:p>
          <a:p>
            <a:pPr lvl="8"/>
            <a:r>
              <a:rPr lang="en-GB" sz="4800" dirty="0">
                <a:solidFill>
                  <a:srgbClr val="0070C0"/>
                </a:solidFill>
              </a:rPr>
              <a:t>       </a:t>
            </a:r>
          </a:p>
          <a:p>
            <a:pPr lvl="8"/>
            <a:r>
              <a:rPr lang="en-GB" sz="4800" dirty="0">
                <a:solidFill>
                  <a:srgbClr val="0070C0"/>
                </a:solidFill>
              </a:rPr>
              <a:t>  </a:t>
            </a:r>
          </a:p>
          <a:p>
            <a:pPr lvl="8"/>
            <a:endParaRPr lang="de-DE" sz="4800" dirty="0">
              <a:solidFill>
                <a:srgbClr val="0070C0"/>
              </a:solidFill>
            </a:endParaRPr>
          </a:p>
          <a:p>
            <a:pPr lvl="8"/>
            <a:endParaRPr lang="en-GB" sz="4800" dirty="0"/>
          </a:p>
          <a:p>
            <a:pPr lvl="8"/>
            <a:endParaRPr lang="en-GB" sz="4800" dirty="0"/>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54696" y="12870025"/>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                                                              </a:t>
            </a:r>
          </a:p>
        </p:txBody>
      </p:sp>
      <p:pic>
        <p:nvPicPr>
          <p:cNvPr id="6" name="Picture 5">
            <a:extLst>
              <a:ext uri="{FF2B5EF4-FFF2-40B4-BE49-F238E27FC236}">
                <a16:creationId xmlns:a16="http://schemas.microsoft.com/office/drawing/2014/main" id="{A71DC80A-6E90-4679-B3AF-34AF72BFB7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10605" y="179513"/>
            <a:ext cx="8973395" cy="2285999"/>
          </a:xfrm>
          <a:prstGeom prst="rect">
            <a:avLst/>
          </a:prstGeom>
        </p:spPr>
      </p:pic>
      <p:pic>
        <p:nvPicPr>
          <p:cNvPr id="7" name="Picture 6">
            <a:extLst>
              <a:ext uri="{FF2B5EF4-FFF2-40B4-BE49-F238E27FC236}">
                <a16:creationId xmlns:a16="http://schemas.microsoft.com/office/drawing/2014/main" id="{295704DD-7749-012B-D464-98E970325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0904" y="9865355"/>
            <a:ext cx="2664296" cy="2664296"/>
          </a:xfrm>
          <a:prstGeom prst="rect">
            <a:avLst/>
          </a:prstGeom>
        </p:spPr>
      </p:pic>
    </p:spTree>
    <p:extLst>
      <p:ext uri="{BB962C8B-B14F-4D97-AF65-F5344CB8AC3E}">
        <p14:creationId xmlns:p14="http://schemas.microsoft.com/office/powerpoint/2010/main" val="1708486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220193"/>
            <a:ext cx="21945600" cy="2286000"/>
          </a:xfrm>
        </p:spPr>
        <p:txBody>
          <a:bodyPr>
            <a:normAutofit fontScale="90000"/>
          </a:bodyPr>
          <a:lstStyle/>
          <a:p>
            <a:pPr algn="l" fontAlgn="base">
              <a:spcAft>
                <a:spcPct val="0"/>
              </a:spcAft>
            </a:pP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Join the Consortium Building Session</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Tuesday 24th at 15 CEST</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31</a:t>
            </a:fld>
            <a:endParaRPr lang="en-GB" altLang="en-US" dirty="0"/>
          </a:p>
        </p:txBody>
      </p:sp>
      <p:sp>
        <p:nvSpPr>
          <p:cNvPr id="13" name="Rectangle 5">
            <a:extLst>
              <a:ext uri="{FF2B5EF4-FFF2-40B4-BE49-F238E27FC236}">
                <a16:creationId xmlns:a16="http://schemas.microsoft.com/office/drawing/2014/main" id="{A206F493-BCA8-4278-A408-9CC6CA8C2F0B}"/>
              </a:ext>
            </a:extLst>
          </p:cNvPr>
          <p:cNvSpPr/>
          <p:nvPr/>
        </p:nvSpPr>
        <p:spPr>
          <a:xfrm>
            <a:off x="1174776" y="1247462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102" y="4335451"/>
            <a:ext cx="7371307" cy="78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41442" y="4913784"/>
            <a:ext cx="11711612" cy="712279"/>
          </a:xfrm>
          <a:prstGeom prst="rect">
            <a:avLst/>
          </a:prstGeom>
          <a:noFill/>
        </p:spPr>
        <p:txBody>
          <a:bodyPr wrap="square" lIns="217709" tIns="108855" rIns="217709" bIns="108855" rtlCol="0">
            <a:spAutoFit/>
          </a:bodyPr>
          <a:lstStyle/>
          <a:p>
            <a:r>
              <a:rPr lang="en-US" sz="3200" dirty="0">
                <a:solidFill>
                  <a:schemeClr val="accent1">
                    <a:lumMod val="75000"/>
                  </a:schemeClr>
                </a:solidFill>
              </a:rPr>
              <a:t> </a:t>
            </a:r>
            <a:endParaRPr lang="en-GB" sz="3200" dirty="0">
              <a:solidFill>
                <a:schemeClr val="accent1">
                  <a:lumMod val="75000"/>
                </a:schemeClr>
              </a:solidFill>
            </a:endParaRPr>
          </a:p>
        </p:txBody>
      </p:sp>
      <p:sp>
        <p:nvSpPr>
          <p:cNvPr id="15" name="Titre 1"/>
          <p:cNvSpPr txBox="1">
            <a:spLocks/>
          </p:cNvSpPr>
          <p:nvPr/>
        </p:nvSpPr>
        <p:spPr>
          <a:xfrm>
            <a:off x="1437260" y="3118927"/>
            <a:ext cx="16697057" cy="2286000"/>
          </a:xfrm>
          <a:prstGeom prst="rect">
            <a:avLst/>
          </a:prstGeom>
        </p:spPr>
        <p:txBody>
          <a:bodyPr vert="horz" lIns="217686" tIns="108843" rIns="217686" bIns="108843" rtlCol="0" anchor="ctr">
            <a:normAutofit/>
          </a:bodyPr>
          <a:lstStyle>
            <a:lvl1pPr algn="ctr" defTabSz="2176857" rtl="0" eaLnBrk="1" latinLnBrk="0" hangingPunct="1">
              <a:spcBef>
                <a:spcPct val="0"/>
              </a:spcBef>
              <a:buNone/>
              <a:defRPr sz="10500" kern="1200">
                <a:solidFill>
                  <a:schemeClr val="tx1"/>
                </a:solidFill>
                <a:latin typeface="+mj-lt"/>
                <a:ea typeface="+mj-ea"/>
                <a:cs typeface="+mj-cs"/>
              </a:defRPr>
            </a:lvl1pPr>
          </a:lstStyle>
          <a:p>
            <a:pPr algn="l" fontAlgn="base">
              <a:spcAft>
                <a:spcPct val="0"/>
              </a:spcAft>
            </a:pPr>
            <a:endParaRPr lang="de-DE"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7" name="Rectangle 6"/>
          <p:cNvSpPr/>
          <p:nvPr/>
        </p:nvSpPr>
        <p:spPr>
          <a:xfrm>
            <a:off x="2294808" y="5064031"/>
            <a:ext cx="18025192" cy="6001643"/>
          </a:xfrm>
          <a:prstGeom prst="rect">
            <a:avLst/>
          </a:prstGeom>
        </p:spPr>
        <p:txBody>
          <a:bodyPr wrap="square">
            <a:spAutoFit/>
          </a:bodyPr>
          <a:lstStyle/>
          <a:p>
            <a:r>
              <a:rPr lang="en-GB" dirty="0"/>
              <a:t> </a:t>
            </a:r>
            <a:br>
              <a:rPr lang="en-GB" dirty="0"/>
            </a:br>
            <a:r>
              <a:rPr lang="en-GB" dirty="0"/>
              <a:t> </a:t>
            </a:r>
            <a:br>
              <a:rPr lang="en-GB" sz="3200" dirty="0"/>
            </a:br>
            <a:r>
              <a:rPr lang="en-GB" sz="4000" u="sng" dirty="0">
                <a:hlinkClick r:id="rId3"/>
              </a:rPr>
              <a:t>Join </a:t>
            </a:r>
            <a:r>
              <a:rPr lang="en-GB" sz="4000" u="sng" dirty="0">
                <a:hlinkClick r:id="rId4"/>
              </a:rPr>
              <a:t>meeting</a:t>
            </a:r>
            <a:r>
              <a:rPr lang="en-GB" sz="4000" dirty="0"/>
              <a:t>	 </a:t>
            </a:r>
          </a:p>
          <a:p>
            <a:r>
              <a:rPr lang="en-GB" sz="4000" dirty="0"/>
              <a:t> 	</a:t>
            </a:r>
          </a:p>
          <a:p>
            <a:r>
              <a:rPr lang="en-GB" sz="3200" dirty="0"/>
              <a:t> 	</a:t>
            </a:r>
          </a:p>
          <a:p>
            <a:r>
              <a:rPr lang="en-GB" sz="3200" dirty="0"/>
              <a:t>Join by meeting number 	</a:t>
            </a:r>
          </a:p>
          <a:p>
            <a:r>
              <a:rPr lang="en-GB" sz="3200" dirty="0"/>
              <a:t>Meeting number (access code): 2742 901 0111  	</a:t>
            </a:r>
          </a:p>
          <a:p>
            <a:r>
              <a:rPr lang="en-GB" sz="3200" dirty="0"/>
              <a:t>Meeting password:	hWb48AGAyN3</a:t>
            </a:r>
            <a:br>
              <a:rPr lang="en-GB" sz="3200" dirty="0"/>
            </a:br>
            <a:r>
              <a:rPr lang="en-GB" sz="3200" dirty="0"/>
              <a:t>   </a:t>
            </a:r>
            <a:br>
              <a:rPr lang="en-GB" sz="3200" dirty="0"/>
            </a:br>
            <a:endParaRPr lang="en-GB" sz="3200" dirty="0"/>
          </a:p>
        </p:txBody>
      </p:sp>
      <p:pic>
        <p:nvPicPr>
          <p:cNvPr id="5" name="Picture 4">
            <a:extLst>
              <a:ext uri="{FF2B5EF4-FFF2-40B4-BE49-F238E27FC236}">
                <a16:creationId xmlns:a16="http://schemas.microsoft.com/office/drawing/2014/main" id="{44D47C9F-7067-3647-F8B9-89EACBD85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6" name="Picture 5">
            <a:extLst>
              <a:ext uri="{FF2B5EF4-FFF2-40B4-BE49-F238E27FC236}">
                <a16:creationId xmlns:a16="http://schemas.microsoft.com/office/drawing/2014/main" id="{3C49D654-95AA-F603-F7CC-9F62E85C4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2574" y="3775"/>
            <a:ext cx="8973395" cy="2285999"/>
          </a:xfrm>
          <a:prstGeom prst="rect">
            <a:avLst/>
          </a:prstGeom>
        </p:spPr>
      </p:pic>
    </p:spTree>
    <p:extLst>
      <p:ext uri="{BB962C8B-B14F-4D97-AF65-F5344CB8AC3E}">
        <p14:creationId xmlns:p14="http://schemas.microsoft.com/office/powerpoint/2010/main" val="2834609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p:cNvSpPr>
          <p:nvPr/>
        </p:nvSpPr>
        <p:spPr bwMode="auto">
          <a:xfrm>
            <a:off x="-27856" y="11030981"/>
            <a:ext cx="243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5400" b="1" dirty="0">
              <a:solidFill>
                <a:srgbClr val="3C3C3C"/>
              </a:solidFill>
              <a:latin typeface="Century Gothic" panose="020B0502020202020204" pitchFamily="34" charset="0"/>
              <a:ea typeface="Aleo" panose="020F0502020204030203" pitchFamily="34" charset="0"/>
              <a:cs typeface="Aleo" panose="020F0502020204030203" pitchFamily="34" charset="0"/>
              <a:sym typeface="Aleo" panose="020F0502020204030203" pitchFamily="34" charset="0"/>
            </a:endParaRPr>
          </a:p>
        </p:txBody>
      </p:sp>
      <p:sp>
        <p:nvSpPr>
          <p:cNvPr id="7" name="Rectangle 7"/>
          <p:cNvSpPr>
            <a:spLocks/>
          </p:cNvSpPr>
          <p:nvPr/>
        </p:nvSpPr>
        <p:spPr bwMode="auto">
          <a:xfrm>
            <a:off x="3530060" y="7236043"/>
            <a:ext cx="170399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5400" b="1" dirty="0">
                <a:solidFill>
                  <a:schemeClr val="bg2"/>
                </a:solidFill>
                <a:latin typeface="Roboto" panose="02000000000000000000" pitchFamily="2" charset="0"/>
                <a:ea typeface="Roboto" panose="02000000000000000000" pitchFamily="2" charset="0"/>
                <a:cs typeface="Arial" panose="020B0604020202020204" pitchFamily="34" charset="0"/>
                <a:sym typeface="Aleo" panose="020F0502020204030203" pitchFamily="34" charset="0"/>
              </a:rPr>
              <a:t>Enterprise Caller ID Authentication</a:t>
            </a:r>
            <a:endParaRPr lang="en-GB" sz="8000" b="1" dirty="0">
              <a:solidFill>
                <a:schemeClr val="bg2"/>
              </a:solidFill>
              <a:latin typeface="Roboto" panose="02000000000000000000" pitchFamily="2" charset="0"/>
              <a:ea typeface="Roboto" panose="02000000000000000000" pitchFamily="2" charset="0"/>
              <a:cs typeface="Arial" panose="020B0604020202020204" pitchFamily="34" charset="0"/>
              <a:sym typeface="Aleo" panose="020F0502020204030203" pitchFamily="34" charset="0"/>
            </a:endParaRPr>
          </a:p>
        </p:txBody>
      </p:sp>
      <p:sp>
        <p:nvSpPr>
          <p:cNvPr id="9" name="Rectangle 7"/>
          <p:cNvSpPr>
            <a:spLocks/>
          </p:cNvSpPr>
          <p:nvPr/>
        </p:nvSpPr>
        <p:spPr bwMode="auto">
          <a:xfrm>
            <a:off x="3551040" y="1010537"/>
            <a:ext cx="17785976"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8000" dirty="0">
                <a:solidFill>
                  <a:schemeClr val="bg2"/>
                </a:solidFill>
                <a:latin typeface="Roboto Medium" panose="02000000000000000000" pitchFamily="2" charset="0"/>
                <a:ea typeface="Roboto Medium" panose="02000000000000000000" pitchFamily="2" charset="0"/>
                <a:cs typeface="Arial" panose="020B0604020202020204" pitchFamily="34" charset="0"/>
                <a:sym typeface="Aleo" panose="020F0502020204030203" pitchFamily="34" charset="0"/>
              </a:rPr>
              <a:t>CELTIC-NEXT </a:t>
            </a:r>
            <a:br>
              <a:rPr lang="en-GB" sz="8000" dirty="0">
                <a:solidFill>
                  <a:schemeClr val="bg2"/>
                </a:solidFill>
                <a:latin typeface="Roboto Medium" panose="02000000000000000000" pitchFamily="2" charset="0"/>
                <a:ea typeface="Roboto Medium" panose="02000000000000000000" pitchFamily="2" charset="0"/>
                <a:cs typeface="Arial" panose="020B0604020202020204" pitchFamily="34" charset="0"/>
                <a:sym typeface="Aleo" panose="020F0502020204030203" pitchFamily="34" charset="0"/>
              </a:rPr>
            </a:br>
            <a:r>
              <a:rPr lang="en-GB" sz="8000" dirty="0">
                <a:solidFill>
                  <a:schemeClr val="bg2"/>
                </a:solidFill>
                <a:latin typeface="Roboto Medium" panose="02000000000000000000" pitchFamily="2" charset="0"/>
                <a:ea typeface="Roboto Medium" panose="02000000000000000000" pitchFamily="2" charset="0"/>
                <a:cs typeface="Arial" panose="020B0604020202020204" pitchFamily="34" charset="0"/>
                <a:sym typeface="Aleo" panose="020F0502020204030203" pitchFamily="34" charset="0"/>
              </a:rPr>
              <a:t>Proposers Brokerage Day</a:t>
            </a:r>
            <a:endParaRPr lang="en-GB" sz="2800" dirty="0">
              <a:solidFill>
                <a:schemeClr val="bg2"/>
              </a:solidFill>
              <a:latin typeface="Roboto Medium" panose="02000000000000000000" pitchFamily="2" charset="0"/>
              <a:ea typeface="Roboto Medium" panose="02000000000000000000" pitchFamily="2" charset="0"/>
              <a:cs typeface="Arial" panose="020B0604020202020204" pitchFamily="34" charset="0"/>
              <a:sym typeface="Aleo" panose="020F0502020204030203" pitchFamily="34" charset="0"/>
            </a:endParaRPr>
          </a:p>
          <a:p>
            <a:pPr eaLnBrk="1" hangingPunct="1"/>
            <a:r>
              <a:rPr lang="en-GB" sz="6000" dirty="0">
                <a:solidFill>
                  <a:schemeClr val="bg2"/>
                </a:solidFill>
                <a:latin typeface="Roboto Medium" panose="02000000000000000000" pitchFamily="2" charset="0"/>
                <a:ea typeface="Roboto Medium" panose="02000000000000000000" pitchFamily="2" charset="0"/>
                <a:cs typeface="Arial" panose="020B0604020202020204" pitchFamily="34" charset="0"/>
                <a:sym typeface="Aleo" panose="020F0502020204030203" pitchFamily="34" charset="0"/>
              </a:rPr>
              <a:t>18</a:t>
            </a:r>
            <a:r>
              <a:rPr lang="en-GB" sz="6000" baseline="30000" dirty="0">
                <a:solidFill>
                  <a:schemeClr val="bg2"/>
                </a:solidFill>
                <a:latin typeface="Roboto Medium" panose="02000000000000000000" pitchFamily="2" charset="0"/>
                <a:ea typeface="Roboto Medium" panose="02000000000000000000" pitchFamily="2" charset="0"/>
                <a:cs typeface="Arial" panose="020B0604020202020204" pitchFamily="34" charset="0"/>
                <a:sym typeface="Aleo" panose="020F0502020204030203" pitchFamily="34" charset="0"/>
              </a:rPr>
              <a:t>th</a:t>
            </a:r>
            <a:r>
              <a:rPr lang="en-GB" sz="6000" dirty="0">
                <a:solidFill>
                  <a:schemeClr val="bg2"/>
                </a:solidFill>
                <a:latin typeface="Roboto Medium" panose="02000000000000000000" pitchFamily="2" charset="0"/>
                <a:ea typeface="Roboto Medium" panose="02000000000000000000" pitchFamily="2" charset="0"/>
                <a:cs typeface="Arial" panose="020B0604020202020204" pitchFamily="34" charset="0"/>
                <a:sym typeface="Aleo" panose="020F0502020204030203" pitchFamily="34" charset="0"/>
              </a:rPr>
              <a:t> September 2024, London  </a:t>
            </a:r>
          </a:p>
        </p:txBody>
      </p:sp>
      <p:sp>
        <p:nvSpPr>
          <p:cNvPr id="11" name="Rectangle 6"/>
          <p:cNvSpPr>
            <a:spLocks/>
          </p:cNvSpPr>
          <p:nvPr/>
        </p:nvSpPr>
        <p:spPr bwMode="auto">
          <a:xfrm>
            <a:off x="7055217" y="11768479"/>
            <a:ext cx="9787937"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4400" b="1" dirty="0">
                <a:solidFill>
                  <a:schemeClr val="bg2"/>
                </a:solidFill>
                <a:latin typeface="Roboto" panose="02000000000000000000" pitchFamily="2" charset="0"/>
                <a:ea typeface="Roboto" panose="02000000000000000000" pitchFamily="2" charset="0"/>
                <a:cs typeface="Arial" panose="020B0604020202020204" pitchFamily="34" charset="0"/>
                <a:sym typeface="Lato" panose="020F0502020204030203" pitchFamily="34" charset="0"/>
              </a:rPr>
              <a:t>Randy </a:t>
            </a:r>
            <a:r>
              <a:rPr lang="en-GB" sz="4400" b="1" dirty="0" err="1">
                <a:solidFill>
                  <a:schemeClr val="bg2"/>
                </a:solidFill>
                <a:latin typeface="Roboto" panose="02000000000000000000" pitchFamily="2" charset="0"/>
                <a:ea typeface="Roboto" panose="02000000000000000000" pitchFamily="2" charset="0"/>
                <a:cs typeface="Arial" panose="020B0604020202020204" pitchFamily="34" charset="0"/>
                <a:sym typeface="Lato" panose="020F0502020204030203" pitchFamily="34" charset="0"/>
              </a:rPr>
              <a:t>Warshaw</a:t>
            </a:r>
            <a:r>
              <a:rPr lang="en-GB" sz="4400" b="1" dirty="0">
                <a:solidFill>
                  <a:schemeClr val="bg2"/>
                </a:solidFill>
                <a:latin typeface="Roboto" panose="02000000000000000000" pitchFamily="2" charset="0"/>
                <a:ea typeface="Roboto" panose="02000000000000000000" pitchFamily="2" charset="0"/>
                <a:cs typeface="Arial" panose="020B0604020202020204" pitchFamily="34" charset="0"/>
                <a:sym typeface="Lato" panose="020F0502020204030203" pitchFamily="34" charset="0"/>
              </a:rPr>
              <a:t> (CEO, </a:t>
            </a:r>
            <a:r>
              <a:rPr lang="en-GB" sz="4400" b="1" dirty="0" err="1">
                <a:solidFill>
                  <a:schemeClr val="bg2"/>
                </a:solidFill>
                <a:latin typeface="Roboto" panose="02000000000000000000" pitchFamily="2" charset="0"/>
                <a:ea typeface="Roboto" panose="02000000000000000000" pitchFamily="2" charset="0"/>
                <a:cs typeface="Arial" panose="020B0604020202020204" pitchFamily="34" charset="0"/>
                <a:sym typeface="Lato" panose="020F0502020204030203" pitchFamily="34" charset="0"/>
              </a:rPr>
              <a:t>Provenant</a:t>
            </a:r>
            <a:r>
              <a:rPr lang="en-GB" sz="4400" b="1" dirty="0">
                <a:solidFill>
                  <a:schemeClr val="bg2"/>
                </a:solidFill>
                <a:latin typeface="Roboto" panose="02000000000000000000" pitchFamily="2" charset="0"/>
                <a:ea typeface="Roboto" panose="02000000000000000000" pitchFamily="2" charset="0"/>
                <a:cs typeface="Arial" panose="020B0604020202020204" pitchFamily="34" charset="0"/>
                <a:sym typeface="Lato" panose="020F0502020204030203" pitchFamily="34" charset="0"/>
              </a:rPr>
              <a:t> Inc.)</a:t>
            </a:r>
          </a:p>
          <a:p>
            <a:pPr eaLnBrk="1" hangingPunct="1"/>
            <a:r>
              <a:rPr lang="en-GB" sz="4400" b="1" dirty="0" err="1">
                <a:solidFill>
                  <a:schemeClr val="bg2"/>
                </a:solidFill>
                <a:latin typeface="Roboto" panose="02000000000000000000" pitchFamily="2" charset="0"/>
                <a:ea typeface="Roboto" panose="02000000000000000000" pitchFamily="2" charset="0"/>
                <a:cs typeface="Arial" panose="020B0604020202020204" pitchFamily="34" charset="0"/>
                <a:sym typeface="Lato" panose="020F0502020204030203" pitchFamily="34" charset="0"/>
              </a:rPr>
              <a:t>randy@provenant.net</a:t>
            </a:r>
            <a:endParaRPr lang="en-GB" sz="4400" b="1" dirty="0">
              <a:solidFill>
                <a:schemeClr val="bg2"/>
              </a:solidFill>
              <a:latin typeface="Roboto" panose="02000000000000000000" pitchFamily="2" charset="0"/>
              <a:ea typeface="Roboto" panose="02000000000000000000" pitchFamily="2" charset="0"/>
              <a:cs typeface="Arial" panose="020B0604020202020204" pitchFamily="34" charset="0"/>
              <a:sym typeface="Lato" panose="020F0502020204030203"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79" t="12515"/>
          <a:stretch/>
        </p:blipFill>
        <p:spPr>
          <a:xfrm>
            <a:off x="288032" y="51738"/>
            <a:ext cx="4199112" cy="3709918"/>
          </a:xfrm>
          <a:prstGeom prst="rect">
            <a:avLst/>
          </a:prstGeom>
        </p:spPr>
      </p:pic>
      <p:pic>
        <p:nvPicPr>
          <p:cNvPr id="4" name="Picture 3">
            <a:extLst>
              <a:ext uri="{FF2B5EF4-FFF2-40B4-BE49-F238E27FC236}">
                <a16:creationId xmlns:a16="http://schemas.microsoft.com/office/drawing/2014/main" id="{6734D466-F741-D50C-92B8-4116637C9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3" name="Picture 2">
            <a:extLst>
              <a:ext uri="{FF2B5EF4-FFF2-40B4-BE49-F238E27FC236}">
                <a16:creationId xmlns:a16="http://schemas.microsoft.com/office/drawing/2014/main" id="{80A40DB3-AA77-E6C3-8EE1-208A3F1E5457}"/>
              </a:ext>
            </a:extLst>
          </p:cNvPr>
          <p:cNvPicPr>
            <a:picLocks noChangeAspect="1"/>
          </p:cNvPicPr>
          <p:nvPr/>
        </p:nvPicPr>
        <p:blipFill>
          <a:blip r:embed="rId4"/>
          <a:stretch>
            <a:fillRect/>
          </a:stretch>
        </p:blipFill>
        <p:spPr>
          <a:xfrm>
            <a:off x="10766760" y="8754807"/>
            <a:ext cx="1677268" cy="264492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33</a:t>
            </a:fld>
            <a:endParaRPr lang="en-GB" altLang="en-US" dirty="0"/>
          </a:p>
        </p:txBody>
      </p:sp>
      <p:sp>
        <p:nvSpPr>
          <p:cNvPr id="6" name="Rectangle 5"/>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Enterprise Caller ID Authentication | Randy </a:t>
            </a:r>
            <a:r>
              <a:rPr lang="en-GB" sz="2800" dirty="0" err="1">
                <a:solidFill>
                  <a:schemeClr val="accent1">
                    <a:lumMod val="75000"/>
                  </a:schemeClr>
                </a:solidFill>
              </a:rPr>
              <a:t>Warshaw</a:t>
            </a:r>
            <a:r>
              <a:rPr lang="en-GB" sz="2800" dirty="0">
                <a:solidFill>
                  <a:schemeClr val="accent1">
                    <a:lumMod val="75000"/>
                  </a:schemeClr>
                </a:solidFill>
              </a:rPr>
              <a:t> | </a:t>
            </a:r>
            <a:r>
              <a:rPr lang="en-GB" sz="2800" dirty="0" err="1">
                <a:solidFill>
                  <a:schemeClr val="accent1">
                    <a:lumMod val="75000"/>
                  </a:schemeClr>
                </a:solidFill>
              </a:rPr>
              <a:t>Provenant</a:t>
            </a:r>
            <a:r>
              <a:rPr lang="en-GB" sz="2800" dirty="0">
                <a:solidFill>
                  <a:schemeClr val="accent1">
                    <a:lumMod val="75000"/>
                  </a:schemeClr>
                </a:solidFill>
              </a:rPr>
              <a:t> Inc | </a:t>
            </a:r>
            <a:r>
              <a:rPr lang="en-GB" sz="2800" dirty="0" err="1">
                <a:solidFill>
                  <a:schemeClr val="accent1">
                    <a:lumMod val="75000"/>
                  </a:schemeClr>
                </a:solidFill>
              </a:rPr>
              <a:t>randy@provenant.net</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B4DE4631-727E-D702-82EB-F59E4CAEA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
        <p:nvSpPr>
          <p:cNvPr id="8" name="Title 7">
            <a:extLst>
              <a:ext uri="{FF2B5EF4-FFF2-40B4-BE49-F238E27FC236}">
                <a16:creationId xmlns:a16="http://schemas.microsoft.com/office/drawing/2014/main" id="{9C261D5C-1254-16E0-D164-B9D0E4D06512}"/>
              </a:ext>
            </a:extLst>
          </p:cNvPr>
          <p:cNvSpPr>
            <a:spLocks noGrp="1"/>
          </p:cNvSpPr>
          <p:nvPr>
            <p:ph type="title"/>
          </p:nvPr>
        </p:nvSpPr>
        <p:spPr>
          <a:xfrm>
            <a:off x="1219200" y="549276"/>
            <a:ext cx="13637096" cy="2286000"/>
          </a:xfrm>
        </p:spPr>
        <p:txBody>
          <a:bodyPr>
            <a:noAutofit/>
          </a:bodyPr>
          <a:lstStyle/>
          <a:p>
            <a:pPr algn="l"/>
            <a:r>
              <a:rPr lang="en-GB" sz="6000" dirty="0">
                <a:solidFill>
                  <a:schemeClr val="bg2"/>
                </a:solidFill>
                <a:latin typeface="Roboto" panose="02000000000000000000" pitchFamily="2" charset="0"/>
                <a:ea typeface="Roboto" panose="02000000000000000000" pitchFamily="2" charset="0"/>
              </a:rPr>
              <a:t>Financial Loss and Emotional Distress from Scam Calls</a:t>
            </a:r>
          </a:p>
        </p:txBody>
      </p:sp>
      <p:pic>
        <p:nvPicPr>
          <p:cNvPr id="9" name="Picture 8">
            <a:extLst>
              <a:ext uri="{FF2B5EF4-FFF2-40B4-BE49-F238E27FC236}">
                <a16:creationId xmlns:a16="http://schemas.microsoft.com/office/drawing/2014/main" id="{5D164F9E-2180-D754-F456-19398741516F}"/>
              </a:ext>
            </a:extLst>
          </p:cNvPr>
          <p:cNvPicPr>
            <a:picLocks noChangeAspect="1"/>
          </p:cNvPicPr>
          <p:nvPr/>
        </p:nvPicPr>
        <p:blipFill>
          <a:blip r:embed="rId4"/>
          <a:stretch>
            <a:fillRect/>
          </a:stretch>
        </p:blipFill>
        <p:spPr>
          <a:xfrm>
            <a:off x="1249701" y="2965700"/>
            <a:ext cx="9862179" cy="6352404"/>
          </a:xfrm>
          <a:prstGeom prst="rect">
            <a:avLst/>
          </a:prstGeom>
          <a:solidFill>
            <a:schemeClr val="bg1">
              <a:lumMod val="65000"/>
            </a:schemeClr>
          </a:solidFill>
          <a:ln>
            <a:solidFill>
              <a:schemeClr val="bg1">
                <a:lumMod val="65000"/>
              </a:schemeClr>
            </a:solidFill>
          </a:ln>
        </p:spPr>
      </p:pic>
      <p:sp>
        <p:nvSpPr>
          <p:cNvPr id="10" name="TextBox 9">
            <a:extLst>
              <a:ext uri="{FF2B5EF4-FFF2-40B4-BE49-F238E27FC236}">
                <a16:creationId xmlns:a16="http://schemas.microsoft.com/office/drawing/2014/main" id="{8F9A8500-B4F9-6DA7-5839-002D831F9C60}"/>
              </a:ext>
            </a:extLst>
          </p:cNvPr>
          <p:cNvSpPr txBox="1"/>
          <p:nvPr/>
        </p:nvSpPr>
        <p:spPr>
          <a:xfrm>
            <a:off x="11856223" y="2516893"/>
            <a:ext cx="11237953" cy="9325630"/>
          </a:xfrm>
          <a:prstGeom prst="rect">
            <a:avLst/>
          </a:prstGeom>
          <a:noFill/>
        </p:spPr>
        <p:txBody>
          <a:bodyPr wrap="square" rtlCol="0">
            <a:spAutoFit/>
          </a:bodyPr>
          <a:lstStyle/>
          <a:p>
            <a:pPr marL="342900" indent="-342900">
              <a:buFont typeface="Arial" panose="020B0604020202020204" pitchFamily="34" charset="0"/>
              <a:buChar char="•"/>
            </a:pPr>
            <a:r>
              <a:rPr lang="en-GB" sz="3000" dirty="0">
                <a:solidFill>
                  <a:schemeClr val="bg2"/>
                </a:solidFill>
                <a:latin typeface="Roboto" panose="02000000000000000000" pitchFamily="2" charset="0"/>
                <a:ea typeface="Roboto" panose="02000000000000000000" pitchFamily="2" charset="0"/>
              </a:rPr>
              <a:t>The Communications Fraud Control Association estimates fraud in the telecom industry reached almost $39 billion in 2023 (+12%); equivalent to 2.5% of telecommunications revenue!</a:t>
            </a:r>
          </a:p>
          <a:p>
            <a:pPr marL="342900" indent="-342900">
              <a:buFont typeface="Arial" panose="020B0604020202020204" pitchFamily="34" charset="0"/>
              <a:buChar char="•"/>
            </a:pPr>
            <a:endParaRPr lang="en-GB" sz="3000" dirty="0">
              <a:solidFill>
                <a:schemeClr val="bg2"/>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GB" sz="3000" dirty="0">
                <a:solidFill>
                  <a:schemeClr val="bg2"/>
                </a:solidFill>
                <a:latin typeface="Roboto" panose="02000000000000000000" pitchFamily="2" charset="0"/>
                <a:ea typeface="Roboto" panose="02000000000000000000" pitchFamily="2" charset="0"/>
              </a:rPr>
              <a:t>UK leads Europe in scam calls</a:t>
            </a:r>
          </a:p>
          <a:p>
            <a:pPr marL="342900" indent="-342900">
              <a:buFont typeface="Arial" panose="020B0604020202020204" pitchFamily="34" charset="0"/>
              <a:buChar char="•"/>
            </a:pPr>
            <a:endParaRPr lang="en-GB" sz="3000" dirty="0">
              <a:solidFill>
                <a:schemeClr val="bg2"/>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GB" sz="3000" dirty="0">
                <a:solidFill>
                  <a:schemeClr val="bg2"/>
                </a:solidFill>
                <a:latin typeface="Roboto" panose="02000000000000000000" pitchFamily="2" charset="0"/>
                <a:ea typeface="Roboto" panose="02000000000000000000" pitchFamily="2" charset="0"/>
              </a:rPr>
              <a:t>In 2023, 45 million people received scam text or calls</a:t>
            </a:r>
          </a:p>
          <a:p>
            <a:pPr marL="342900" indent="-342900">
              <a:buFont typeface="Arial" panose="020B0604020202020204" pitchFamily="34" charset="0"/>
              <a:buChar char="•"/>
            </a:pPr>
            <a:endParaRPr lang="en-GB" sz="3000" dirty="0">
              <a:solidFill>
                <a:schemeClr val="bg2"/>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GB" sz="3000" b="0" i="0" dirty="0">
                <a:solidFill>
                  <a:schemeClr val="bg2"/>
                </a:solidFill>
                <a:effectLst/>
                <a:latin typeface="Roboto" panose="02000000000000000000" pitchFamily="2" charset="0"/>
                <a:ea typeface="Roboto" panose="02000000000000000000" pitchFamily="2" charset="0"/>
              </a:rPr>
              <a:t>In the UK, each year at least 1 million people in the UK risk financial loss and emotional distress </a:t>
            </a:r>
            <a:r>
              <a:rPr lang="en-GB" sz="3000" dirty="0">
                <a:solidFill>
                  <a:schemeClr val="bg2"/>
                </a:solidFill>
                <a:latin typeface="Roboto" panose="02000000000000000000" pitchFamily="2" charset="0"/>
                <a:ea typeface="Roboto" panose="02000000000000000000" pitchFamily="2" charset="0"/>
              </a:rPr>
              <a:t>(</a:t>
            </a:r>
            <a:r>
              <a:rPr lang="en-GB" sz="3000" dirty="0">
                <a:solidFill>
                  <a:schemeClr val="bg2"/>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Ofcom, March 2023</a:t>
            </a:r>
            <a:r>
              <a:rPr lang="en-GB" sz="3000" dirty="0">
                <a:solidFill>
                  <a:schemeClr val="bg2"/>
                </a:solidFill>
                <a:latin typeface="Roboto" panose="02000000000000000000" pitchFamily="2" charset="0"/>
                <a:ea typeface="Roboto" panose="02000000000000000000" pitchFamily="2" charset="0"/>
              </a:rPr>
              <a:t>). £750 million lost between 2022-23 (</a:t>
            </a:r>
            <a:r>
              <a:rPr lang="en-GB" sz="3000" dirty="0">
                <a:solidFill>
                  <a:schemeClr val="bg2"/>
                </a:solidFill>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HMRC</a:t>
            </a:r>
            <a:r>
              <a:rPr lang="en-GB" sz="3000" dirty="0">
                <a:solidFill>
                  <a:schemeClr val="bg2"/>
                </a:solidFill>
                <a:latin typeface="Roboto" panose="02000000000000000000" pitchFamily="2" charset="0"/>
                <a:ea typeface="Roboto" panose="02000000000000000000" pitchFamily="2" charset="0"/>
              </a:rPr>
              <a:t>)</a:t>
            </a:r>
          </a:p>
          <a:p>
            <a:pPr marL="342900" indent="-342900">
              <a:buFont typeface="Arial" panose="020B0604020202020204" pitchFamily="34" charset="0"/>
              <a:buChar char="•"/>
            </a:pPr>
            <a:endParaRPr lang="en-GB" sz="3000" dirty="0">
              <a:solidFill>
                <a:schemeClr val="bg2"/>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GB" sz="3000" b="0" i="0" u="none" strike="noStrike" dirty="0">
                <a:solidFill>
                  <a:schemeClr val="bg2"/>
                </a:solidFill>
                <a:effectLst/>
                <a:latin typeface="Roboto" panose="02000000000000000000" pitchFamily="2" charset="0"/>
                <a:ea typeface="Roboto" panose="02000000000000000000" pitchFamily="2" charset="0"/>
              </a:rPr>
              <a:t>Fraud has eroded consumer trust: fewer people answer calls from unknown or suspicious numbers, making it harder for legitimate businesses to connect with their customers. </a:t>
            </a:r>
            <a:endParaRPr lang="en-GB" sz="3000" dirty="0">
              <a:solidFill>
                <a:schemeClr val="bg2"/>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GB" sz="3000" b="0" i="0" u="none" strike="noStrike" dirty="0">
              <a:solidFill>
                <a:schemeClr val="bg2"/>
              </a:solidFill>
              <a:effectLst/>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GB" sz="3000" b="0" i="0" u="none" strike="noStrike" dirty="0">
                <a:solidFill>
                  <a:schemeClr val="bg2"/>
                </a:solidFill>
                <a:effectLst/>
                <a:latin typeface="Roboto" panose="02000000000000000000" pitchFamily="2" charset="0"/>
                <a:ea typeface="Roboto" panose="02000000000000000000" pitchFamily="2" charset="0"/>
              </a:rPr>
              <a:t>A variety of digital trust technologies and governance approaches (STIR/SHAKEN, Call Labels, SIP analytics, RCD…) have not solved the problem.</a:t>
            </a:r>
            <a:endParaRPr lang="en-US" sz="3000" dirty="0">
              <a:solidFill>
                <a:schemeClr val="bg2"/>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3F487B5A-287A-F218-E6F7-2F37BC0C0373}"/>
              </a:ext>
            </a:extLst>
          </p:cNvPr>
          <p:cNvSpPr txBox="1"/>
          <p:nvPr/>
        </p:nvSpPr>
        <p:spPr>
          <a:xfrm>
            <a:off x="1139196" y="9475874"/>
            <a:ext cx="4905510" cy="369332"/>
          </a:xfrm>
          <a:prstGeom prst="rect">
            <a:avLst/>
          </a:prstGeom>
          <a:noFill/>
        </p:spPr>
        <p:txBody>
          <a:bodyPr wrap="none" rtlCol="0">
            <a:spAutoFit/>
          </a:bodyPr>
          <a:lstStyle/>
          <a:p>
            <a:r>
              <a:rPr lang="en-GB" sz="1800" dirty="0">
                <a:latin typeface="Roboto" panose="02000000000000000000" pitchFamily="2" charset="0"/>
                <a:ea typeface="Roboto" panose="02000000000000000000" pitchFamily="2" charset="0"/>
              </a:rPr>
              <a:t>Source:  HIYA Global Call Threat Report - 2024</a:t>
            </a:r>
          </a:p>
        </p:txBody>
      </p:sp>
    </p:spTree>
    <p:extLst>
      <p:ext uri="{BB962C8B-B14F-4D97-AF65-F5344CB8AC3E}">
        <p14:creationId xmlns:p14="http://schemas.microsoft.com/office/powerpoint/2010/main" val="1847469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34</a:t>
            </a:fld>
            <a:endParaRPr lang="en-GB" altLang="en-US"/>
          </a:p>
        </p:txBody>
      </p:sp>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Enterprise Caller ID Authentication | Randy </a:t>
            </a:r>
            <a:r>
              <a:rPr lang="en-GB" sz="2800" dirty="0" err="1">
                <a:solidFill>
                  <a:schemeClr val="accent1">
                    <a:lumMod val="75000"/>
                  </a:schemeClr>
                </a:solidFill>
              </a:rPr>
              <a:t>Warshaw</a:t>
            </a:r>
            <a:r>
              <a:rPr lang="en-GB" sz="2800" dirty="0">
                <a:solidFill>
                  <a:schemeClr val="accent1">
                    <a:lumMod val="75000"/>
                  </a:schemeClr>
                </a:solidFill>
              </a:rPr>
              <a:t> | </a:t>
            </a:r>
            <a:r>
              <a:rPr lang="en-GB" sz="2800" dirty="0" err="1">
                <a:solidFill>
                  <a:schemeClr val="accent1">
                    <a:lumMod val="75000"/>
                  </a:schemeClr>
                </a:solidFill>
              </a:rPr>
              <a:t>Provenant</a:t>
            </a:r>
            <a:r>
              <a:rPr lang="en-GB" sz="2800" dirty="0">
                <a:solidFill>
                  <a:schemeClr val="accent1">
                    <a:lumMod val="75000"/>
                  </a:schemeClr>
                </a:solidFill>
              </a:rPr>
              <a:t> Inc | </a:t>
            </a:r>
            <a:r>
              <a:rPr lang="en-GB" sz="2800" dirty="0" err="1">
                <a:solidFill>
                  <a:schemeClr val="accent1">
                    <a:lumMod val="75000"/>
                  </a:schemeClr>
                </a:solidFill>
              </a:rPr>
              <a:t>randy@provenant.net</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DE93DED6-D01F-B5CE-37EF-94916D6C4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
        <p:nvSpPr>
          <p:cNvPr id="66" name="Title 7">
            <a:extLst>
              <a:ext uri="{FF2B5EF4-FFF2-40B4-BE49-F238E27FC236}">
                <a16:creationId xmlns:a16="http://schemas.microsoft.com/office/drawing/2014/main" id="{98CC4183-C875-E55F-7C83-A787F0649B2C}"/>
              </a:ext>
            </a:extLst>
          </p:cNvPr>
          <p:cNvSpPr>
            <a:spLocks noGrp="1"/>
          </p:cNvSpPr>
          <p:nvPr>
            <p:ph type="title"/>
          </p:nvPr>
        </p:nvSpPr>
        <p:spPr>
          <a:xfrm>
            <a:off x="1219200" y="549276"/>
            <a:ext cx="21945600" cy="2286000"/>
          </a:xfrm>
        </p:spPr>
        <p:txBody>
          <a:bodyPr>
            <a:normAutofit/>
          </a:bodyPr>
          <a:lstStyle/>
          <a:p>
            <a:pPr algn="l"/>
            <a:r>
              <a:rPr lang="en-GB" sz="6000" dirty="0">
                <a:solidFill>
                  <a:schemeClr val="tx2">
                    <a:lumMod val="50000"/>
                  </a:schemeClr>
                </a:solidFill>
                <a:latin typeface="Roboto" panose="02000000000000000000" pitchFamily="2" charset="0"/>
                <a:ea typeface="Roboto" panose="02000000000000000000" pitchFamily="2" charset="0"/>
              </a:rPr>
              <a:t>                 </a:t>
            </a:r>
            <a:r>
              <a:rPr lang="en-GB" sz="6000" dirty="0" err="1">
                <a:solidFill>
                  <a:schemeClr val="bg2"/>
                </a:solidFill>
                <a:latin typeface="Roboto" panose="02000000000000000000" pitchFamily="2" charset="0"/>
                <a:ea typeface="Roboto" panose="02000000000000000000" pitchFamily="2" charset="0"/>
              </a:rPr>
              <a:t>Provenant</a:t>
            </a:r>
            <a:r>
              <a:rPr lang="en-GB" sz="6000" dirty="0">
                <a:solidFill>
                  <a:schemeClr val="bg2"/>
                </a:solidFill>
                <a:latin typeface="Roboto" panose="02000000000000000000" pitchFamily="2" charset="0"/>
                <a:ea typeface="Roboto" panose="02000000000000000000" pitchFamily="2" charset="0"/>
              </a:rPr>
              <a:t> Inc</a:t>
            </a:r>
            <a:r>
              <a:rPr lang="en-GB" sz="6000" dirty="0">
                <a:solidFill>
                  <a:schemeClr val="tx2">
                    <a:lumMod val="50000"/>
                  </a:schemeClr>
                </a:solidFill>
                <a:latin typeface="Roboto" panose="02000000000000000000" pitchFamily="2" charset="0"/>
                <a:ea typeface="Roboto" panose="02000000000000000000" pitchFamily="2" charset="0"/>
              </a:rPr>
              <a:t>. </a:t>
            </a:r>
          </a:p>
        </p:txBody>
      </p:sp>
      <p:pic>
        <p:nvPicPr>
          <p:cNvPr id="2" name="Picture 1">
            <a:extLst>
              <a:ext uri="{FF2B5EF4-FFF2-40B4-BE49-F238E27FC236}">
                <a16:creationId xmlns:a16="http://schemas.microsoft.com/office/drawing/2014/main" id="{87CEB7DC-61F0-1841-11AC-665B1F4A11CA}"/>
              </a:ext>
            </a:extLst>
          </p:cNvPr>
          <p:cNvPicPr>
            <a:picLocks noChangeAspect="1"/>
          </p:cNvPicPr>
          <p:nvPr/>
        </p:nvPicPr>
        <p:blipFill>
          <a:blip r:embed="rId3"/>
          <a:stretch>
            <a:fillRect/>
          </a:stretch>
        </p:blipFill>
        <p:spPr>
          <a:xfrm>
            <a:off x="2398912" y="656241"/>
            <a:ext cx="1512168" cy="2384572"/>
          </a:xfrm>
          <a:prstGeom prst="rect">
            <a:avLst/>
          </a:prstGeom>
        </p:spPr>
      </p:pic>
      <p:sp>
        <p:nvSpPr>
          <p:cNvPr id="6" name="TextBox 5">
            <a:extLst>
              <a:ext uri="{FF2B5EF4-FFF2-40B4-BE49-F238E27FC236}">
                <a16:creationId xmlns:a16="http://schemas.microsoft.com/office/drawing/2014/main" id="{869C6272-B187-35BF-7E1B-8DCC1E8D2990}"/>
              </a:ext>
            </a:extLst>
          </p:cNvPr>
          <p:cNvSpPr txBox="1"/>
          <p:nvPr/>
        </p:nvSpPr>
        <p:spPr>
          <a:xfrm>
            <a:off x="4698829" y="2957229"/>
            <a:ext cx="13541843" cy="6740307"/>
          </a:xfrm>
          <a:prstGeom prst="rect">
            <a:avLst/>
          </a:prstGeom>
          <a:noFill/>
        </p:spPr>
        <p:txBody>
          <a:bodyPr wrap="square">
            <a:spAutoFit/>
          </a:bodyPr>
          <a:lstStyle/>
          <a:p>
            <a:r>
              <a:rPr lang="en-GB" sz="3600" dirty="0" err="1">
                <a:solidFill>
                  <a:schemeClr val="bg2"/>
                </a:solidFill>
                <a:effectLst/>
                <a:latin typeface="Roboto" panose="02000000000000000000" pitchFamily="2" charset="0"/>
                <a:ea typeface="Roboto" panose="02000000000000000000" pitchFamily="2" charset="0"/>
              </a:rPr>
              <a:t>Provenant</a:t>
            </a:r>
            <a:r>
              <a:rPr lang="en-GB" sz="3600" dirty="0">
                <a:solidFill>
                  <a:schemeClr val="bg2"/>
                </a:solidFill>
                <a:effectLst/>
                <a:latin typeface="Roboto" panose="02000000000000000000" pitchFamily="2" charset="0"/>
                <a:ea typeface="Roboto" panose="02000000000000000000" pitchFamily="2" charset="0"/>
              </a:rPr>
              <a:t> is a pioneering company at the forefront of globally verifiable and secure telephony. Founded in 2020 by industry veterans, </a:t>
            </a:r>
            <a:r>
              <a:rPr lang="en-GB" sz="3600" dirty="0" err="1">
                <a:solidFill>
                  <a:schemeClr val="bg2"/>
                </a:solidFill>
                <a:effectLst/>
                <a:latin typeface="Roboto" panose="02000000000000000000" pitchFamily="2" charset="0"/>
                <a:ea typeface="Roboto" panose="02000000000000000000" pitchFamily="2" charset="0"/>
              </a:rPr>
              <a:t>Provenant</a:t>
            </a:r>
            <a:r>
              <a:rPr lang="en-GB" sz="3600" dirty="0">
                <a:solidFill>
                  <a:schemeClr val="bg2"/>
                </a:solidFill>
                <a:effectLst/>
                <a:latin typeface="Roboto" panose="02000000000000000000" pitchFamily="2" charset="0"/>
                <a:ea typeface="Roboto" panose="02000000000000000000" pitchFamily="2" charset="0"/>
              </a:rPr>
              <a:t> addresses one of the telecom industry's most pressing challenges: distinguishing legitimate calls and texts from fraudulent ones. The company's innovative solutions provide proof of a communication's source and authenticity across any channel or jurisdiction. Built on non-proprietary, open global standards, </a:t>
            </a:r>
            <a:r>
              <a:rPr lang="en-GB" sz="3600" dirty="0" err="1">
                <a:solidFill>
                  <a:schemeClr val="bg2"/>
                </a:solidFill>
                <a:effectLst/>
                <a:latin typeface="Roboto" panose="02000000000000000000" pitchFamily="2" charset="0"/>
                <a:ea typeface="Roboto" panose="02000000000000000000" pitchFamily="2" charset="0"/>
              </a:rPr>
              <a:t>Provenant's</a:t>
            </a:r>
            <a:r>
              <a:rPr lang="en-GB" sz="3600" dirty="0">
                <a:solidFill>
                  <a:schemeClr val="bg2"/>
                </a:solidFill>
                <a:effectLst/>
                <a:latin typeface="Roboto" panose="02000000000000000000" pitchFamily="2" charset="0"/>
                <a:ea typeface="Roboto" panose="02000000000000000000" pitchFamily="2" charset="0"/>
              </a:rPr>
              <a:t> technology is fully decentralized and free from platform or vendor lock-in. As they prepare to launch multi-party trials in the EU and US, </a:t>
            </a:r>
            <a:r>
              <a:rPr lang="en-GB" sz="3600" dirty="0" err="1">
                <a:solidFill>
                  <a:schemeClr val="bg2"/>
                </a:solidFill>
                <a:effectLst/>
                <a:latin typeface="Roboto" panose="02000000000000000000" pitchFamily="2" charset="0"/>
                <a:ea typeface="Roboto" panose="02000000000000000000" pitchFamily="2" charset="0"/>
              </a:rPr>
              <a:t>Provenant</a:t>
            </a:r>
            <a:r>
              <a:rPr lang="en-GB" sz="3600" dirty="0">
                <a:solidFill>
                  <a:schemeClr val="bg2"/>
                </a:solidFill>
                <a:effectLst/>
                <a:latin typeface="Roboto" panose="02000000000000000000" pitchFamily="2" charset="0"/>
                <a:ea typeface="Roboto" panose="02000000000000000000" pitchFamily="2" charset="0"/>
              </a:rPr>
              <a:t> is poised to revolutionize how we verify and authenticate identity in the digital world, particularly for voice and text communications</a:t>
            </a:r>
            <a:endParaRPr lang="en-GB" sz="3600" dirty="0">
              <a:solidFill>
                <a:schemeClr val="bg2"/>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80464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35</a:t>
            </a:fld>
            <a:endParaRPr lang="en-GB" altLang="en-US"/>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Enterprise Caller ID Authentication | Randy </a:t>
            </a:r>
            <a:r>
              <a:rPr lang="en-GB" sz="2800" dirty="0" err="1">
                <a:solidFill>
                  <a:schemeClr val="accent1">
                    <a:lumMod val="75000"/>
                  </a:schemeClr>
                </a:solidFill>
              </a:rPr>
              <a:t>Warshaw</a:t>
            </a:r>
            <a:r>
              <a:rPr lang="en-GB" sz="2800" dirty="0">
                <a:solidFill>
                  <a:schemeClr val="accent1">
                    <a:lumMod val="75000"/>
                  </a:schemeClr>
                </a:solidFill>
              </a:rPr>
              <a:t> | </a:t>
            </a:r>
            <a:r>
              <a:rPr lang="en-GB" sz="2800" dirty="0" err="1">
                <a:solidFill>
                  <a:schemeClr val="accent1">
                    <a:lumMod val="75000"/>
                  </a:schemeClr>
                </a:solidFill>
              </a:rPr>
              <a:t>Provenant</a:t>
            </a:r>
            <a:r>
              <a:rPr lang="en-GB" sz="2800" dirty="0">
                <a:solidFill>
                  <a:schemeClr val="accent1">
                    <a:lumMod val="75000"/>
                  </a:schemeClr>
                </a:solidFill>
              </a:rPr>
              <a:t> Inc | </a:t>
            </a:r>
            <a:r>
              <a:rPr lang="en-GB" sz="2800" dirty="0" err="1">
                <a:solidFill>
                  <a:schemeClr val="accent1">
                    <a:lumMod val="75000"/>
                  </a:schemeClr>
                </a:solidFill>
              </a:rPr>
              <a:t>randy@provenant.net</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DD72087E-C489-7A90-AC71-722004BD8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9" name="Title 7">
            <a:extLst>
              <a:ext uri="{FF2B5EF4-FFF2-40B4-BE49-F238E27FC236}">
                <a16:creationId xmlns:a16="http://schemas.microsoft.com/office/drawing/2014/main" id="{78AB3A8C-656B-BD23-124B-68DA33DD02FF}"/>
              </a:ext>
            </a:extLst>
          </p:cNvPr>
          <p:cNvSpPr>
            <a:spLocks noGrp="1"/>
          </p:cNvSpPr>
          <p:nvPr>
            <p:ph type="title"/>
          </p:nvPr>
        </p:nvSpPr>
        <p:spPr>
          <a:xfrm>
            <a:off x="1219200" y="549276"/>
            <a:ext cx="13637096" cy="2286000"/>
          </a:xfrm>
        </p:spPr>
        <p:txBody>
          <a:bodyPr>
            <a:normAutofit/>
          </a:bodyPr>
          <a:lstStyle/>
          <a:p>
            <a:pPr algn="l"/>
            <a:r>
              <a:rPr lang="en-GB" sz="6000" dirty="0" err="1">
                <a:solidFill>
                  <a:schemeClr val="bg2"/>
                </a:solidFill>
                <a:latin typeface="Roboto" panose="02000000000000000000" pitchFamily="2" charset="0"/>
                <a:ea typeface="Roboto" panose="02000000000000000000" pitchFamily="2" charset="0"/>
              </a:rPr>
              <a:t>Provenant’s</a:t>
            </a:r>
            <a:r>
              <a:rPr lang="en-GB" sz="6000" dirty="0">
                <a:solidFill>
                  <a:schemeClr val="bg2"/>
                </a:solidFill>
                <a:latin typeface="Roboto" panose="02000000000000000000" pitchFamily="2" charset="0"/>
                <a:ea typeface="Roboto" panose="02000000000000000000" pitchFamily="2" charset="0"/>
              </a:rPr>
              <a:t> Secure and Authentic Telecommunications Technology</a:t>
            </a:r>
          </a:p>
        </p:txBody>
      </p:sp>
      <p:pic>
        <p:nvPicPr>
          <p:cNvPr id="2" name="Picture 1">
            <a:extLst>
              <a:ext uri="{FF2B5EF4-FFF2-40B4-BE49-F238E27FC236}">
                <a16:creationId xmlns:a16="http://schemas.microsoft.com/office/drawing/2014/main" id="{DE2360EC-126D-AA58-2D82-AC244EA6CCAC}"/>
              </a:ext>
            </a:extLst>
          </p:cNvPr>
          <p:cNvPicPr>
            <a:picLocks noChangeAspect="1"/>
          </p:cNvPicPr>
          <p:nvPr/>
        </p:nvPicPr>
        <p:blipFill>
          <a:blip r:embed="rId4"/>
          <a:stretch>
            <a:fillRect/>
          </a:stretch>
        </p:blipFill>
        <p:spPr>
          <a:xfrm>
            <a:off x="4190075" y="2628006"/>
            <a:ext cx="15360806" cy="5488576"/>
          </a:xfrm>
          <a:prstGeom prst="rect">
            <a:avLst/>
          </a:prstGeom>
        </p:spPr>
      </p:pic>
      <p:sp>
        <p:nvSpPr>
          <p:cNvPr id="5" name="Text Placeholder 2">
            <a:extLst>
              <a:ext uri="{FF2B5EF4-FFF2-40B4-BE49-F238E27FC236}">
                <a16:creationId xmlns:a16="http://schemas.microsoft.com/office/drawing/2014/main" id="{1FD3CC72-7E3E-EDBD-C0E5-B007FE7063EF}"/>
              </a:ext>
            </a:extLst>
          </p:cNvPr>
          <p:cNvSpPr txBox="1">
            <a:spLocks/>
          </p:cNvSpPr>
          <p:nvPr/>
        </p:nvSpPr>
        <p:spPr>
          <a:xfrm>
            <a:off x="10852504" y="8634093"/>
            <a:ext cx="12434455" cy="5470106"/>
          </a:xfrm>
          <a:prstGeom prst="rect">
            <a:avLst/>
          </a:prstGeom>
        </p:spPr>
        <p:txBody>
          <a:bodyPr vert="horz" lIns="217686" tIns="108843" rIns="217686" bIns="108843" rtlCol="0">
            <a:normAutofit/>
          </a:bodyPr>
          <a:lstStyle>
            <a:lvl1pPr marL="816320" indent="-816320" algn="l" defTabSz="2176857" rtl="0" eaLnBrk="1" latinLnBrk="0" hangingPunct="1">
              <a:spcBef>
                <a:spcPct val="20000"/>
              </a:spcBef>
              <a:buFont typeface="Arial" panose="020B0604020202020204" pitchFamily="34" charset="0"/>
              <a:buChar char="•"/>
              <a:defRPr sz="7600" kern="1200">
                <a:solidFill>
                  <a:schemeClr val="tx1"/>
                </a:solidFill>
                <a:latin typeface="+mn-lt"/>
                <a:ea typeface="+mn-ea"/>
                <a:cs typeface="+mn-cs"/>
              </a:defRPr>
            </a:lvl1pPr>
            <a:lvl2pPr marL="1768697" indent="-680271" algn="l" defTabSz="2176857" rtl="0" eaLnBrk="1" latinLnBrk="0" hangingPunct="1">
              <a:spcBef>
                <a:spcPct val="20000"/>
              </a:spcBef>
              <a:buFont typeface="Arial" panose="020B0604020202020204" pitchFamily="34" charset="0"/>
              <a:buChar char="–"/>
              <a:defRPr sz="6700" kern="1200">
                <a:solidFill>
                  <a:schemeClr val="tx1"/>
                </a:solidFill>
                <a:latin typeface="+mn-lt"/>
                <a:ea typeface="+mn-ea"/>
                <a:cs typeface="+mn-cs"/>
              </a:defRPr>
            </a:lvl2pPr>
            <a:lvl3pPr marL="2721071" indent="-544214" algn="l" defTabSz="2176857"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3pPr>
            <a:lvl4pPr marL="3809500"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4pPr>
            <a:lvl5pPr marL="4897928"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5pPr>
            <a:lvl6pPr marL="5986356"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74782"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63209"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51635"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a:lstStyle>
          <a:p>
            <a:pPr>
              <a:spcAft>
                <a:spcPts val="3200"/>
              </a:spcAft>
            </a:pPr>
            <a:r>
              <a:rPr lang="en-US" sz="3000" b="1" dirty="0">
                <a:solidFill>
                  <a:schemeClr val="bg2"/>
                </a:solidFill>
                <a:latin typeface="Roboto" panose="02000000000000000000" pitchFamily="2" charset="0"/>
                <a:ea typeface="Roboto" panose="02000000000000000000" pitchFamily="2" charset="0"/>
              </a:rPr>
              <a:t>Interoperability</a:t>
            </a:r>
            <a:r>
              <a:rPr lang="en-US" sz="3000" dirty="0">
                <a:solidFill>
                  <a:schemeClr val="bg2"/>
                </a:solidFill>
                <a:latin typeface="Roboto" panose="02000000000000000000" pitchFamily="2" charset="0"/>
                <a:ea typeface="Roboto" panose="02000000000000000000" pitchFamily="2" charset="0"/>
              </a:rPr>
              <a:t>: interoperability between different types of networks (IP-based, circuit-switched) and between different countries’ telecom systems. Works seamlessly with existing caller ID authentication systems like STIR/SHAKEN and ETSI STIR.</a:t>
            </a:r>
          </a:p>
          <a:p>
            <a:pPr>
              <a:spcAft>
                <a:spcPts val="3200"/>
              </a:spcAft>
            </a:pPr>
            <a:r>
              <a:rPr lang="en-US" sz="3000" b="1" dirty="0">
                <a:solidFill>
                  <a:schemeClr val="bg2"/>
                </a:solidFill>
                <a:latin typeface="Roboto" panose="02000000000000000000" pitchFamily="2" charset="0"/>
                <a:ea typeface="Roboto" panose="02000000000000000000" pitchFamily="2" charset="0"/>
              </a:rPr>
              <a:t>Flexibility</a:t>
            </a:r>
            <a:r>
              <a:rPr lang="en-US" sz="3000" dirty="0">
                <a:solidFill>
                  <a:schemeClr val="bg2"/>
                </a:solidFill>
                <a:latin typeface="Roboto" panose="02000000000000000000" pitchFamily="2" charset="0"/>
                <a:ea typeface="Roboto" panose="02000000000000000000" pitchFamily="2" charset="0"/>
              </a:rPr>
              <a:t>: accommodates the varying regulatory environments and technical capabilities of different countries</a:t>
            </a:r>
            <a:r>
              <a:rPr lang="en-US" sz="3000" dirty="0">
                <a:solidFill>
                  <a:schemeClr val="tx2">
                    <a:lumMod val="50000"/>
                  </a:schemeClr>
                </a:solidFill>
                <a:latin typeface="Roboto" panose="02000000000000000000" pitchFamily="2" charset="0"/>
                <a:ea typeface="Roboto" panose="02000000000000000000" pitchFamily="2" charset="0"/>
              </a:rPr>
              <a:t>.</a:t>
            </a:r>
          </a:p>
        </p:txBody>
      </p:sp>
      <p:sp>
        <p:nvSpPr>
          <p:cNvPr id="7" name="TextBox 6">
            <a:extLst>
              <a:ext uri="{FF2B5EF4-FFF2-40B4-BE49-F238E27FC236}">
                <a16:creationId xmlns:a16="http://schemas.microsoft.com/office/drawing/2014/main" id="{42566B11-E05E-B384-474A-A0838E9F73A4}"/>
              </a:ext>
            </a:extLst>
          </p:cNvPr>
          <p:cNvSpPr txBox="1"/>
          <p:nvPr/>
        </p:nvSpPr>
        <p:spPr>
          <a:xfrm>
            <a:off x="1161808" y="8634093"/>
            <a:ext cx="9690696" cy="3683060"/>
          </a:xfrm>
          <a:prstGeom prst="rect">
            <a:avLst/>
          </a:prstGeom>
          <a:noFill/>
        </p:spPr>
        <p:txBody>
          <a:bodyPr wrap="square">
            <a:spAutoFit/>
          </a:bodyPr>
          <a:lstStyle/>
          <a:p>
            <a:pPr marL="457200" indent="-457200">
              <a:spcBef>
                <a:spcPts val="3200"/>
              </a:spcBef>
              <a:spcAft>
                <a:spcPts val="3200"/>
              </a:spcAft>
              <a:buFont typeface="Arial" panose="020B0604020202020204" pitchFamily="34" charset="0"/>
              <a:buChar char="•"/>
            </a:pPr>
            <a:r>
              <a:rPr lang="en-US" sz="3000" b="1" dirty="0">
                <a:solidFill>
                  <a:schemeClr val="bg2"/>
                </a:solidFill>
                <a:latin typeface="Roboto" panose="02000000000000000000" pitchFamily="2" charset="0"/>
                <a:ea typeface="Roboto" panose="02000000000000000000" pitchFamily="2" charset="0"/>
              </a:rPr>
              <a:t>Security</a:t>
            </a:r>
            <a:r>
              <a:rPr lang="en-US" sz="3000" dirty="0">
                <a:solidFill>
                  <a:schemeClr val="bg2"/>
                </a:solidFill>
                <a:latin typeface="Roboto" panose="02000000000000000000" pitchFamily="2" charset="0"/>
                <a:ea typeface="Roboto" panose="02000000000000000000" pitchFamily="2" charset="0"/>
              </a:rPr>
              <a:t>: cryptographic methods to prevent spoofing and ensure the authenticity of the enterprise calling party’s identity.</a:t>
            </a:r>
          </a:p>
          <a:p>
            <a:pPr marL="457200" indent="-457200">
              <a:spcBef>
                <a:spcPts val="3200"/>
              </a:spcBef>
              <a:spcAft>
                <a:spcPts val="3200"/>
              </a:spcAft>
              <a:buFont typeface="Arial" panose="020B0604020202020204" pitchFamily="34" charset="0"/>
              <a:buChar char="•"/>
            </a:pPr>
            <a:r>
              <a:rPr lang="en-US" sz="3000" b="1" dirty="0">
                <a:solidFill>
                  <a:schemeClr val="bg2"/>
                </a:solidFill>
                <a:latin typeface="Roboto" panose="02000000000000000000" pitchFamily="2" charset="0"/>
                <a:ea typeface="Roboto" panose="02000000000000000000" pitchFamily="2" charset="0"/>
              </a:rPr>
              <a:t>Global Applicability</a:t>
            </a:r>
            <a:r>
              <a:rPr lang="en-US" sz="3000" dirty="0">
                <a:solidFill>
                  <a:schemeClr val="bg2"/>
                </a:solidFill>
                <a:latin typeface="Roboto" panose="02000000000000000000" pitchFamily="2" charset="0"/>
                <a:ea typeface="Roboto" panose="02000000000000000000" pitchFamily="2" charset="0"/>
              </a:rPr>
              <a:t>: allows for consistent enterprise caller ID authentication practices across different countries and regions.</a:t>
            </a:r>
          </a:p>
        </p:txBody>
      </p:sp>
    </p:spTree>
    <p:extLst>
      <p:ext uri="{BB962C8B-B14F-4D97-AF65-F5344CB8AC3E}">
        <p14:creationId xmlns:p14="http://schemas.microsoft.com/office/powerpoint/2010/main" val="2581205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36</a:t>
            </a:fld>
            <a:endParaRPr lang="en-GB" altLang="en-US"/>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Enterprise Caller ID Authentication | Randy </a:t>
            </a:r>
            <a:r>
              <a:rPr lang="en-GB" sz="2800" dirty="0" err="1">
                <a:solidFill>
                  <a:schemeClr val="accent1">
                    <a:lumMod val="75000"/>
                  </a:schemeClr>
                </a:solidFill>
              </a:rPr>
              <a:t>Warshaw</a:t>
            </a:r>
            <a:r>
              <a:rPr lang="en-GB" sz="2800" dirty="0">
                <a:solidFill>
                  <a:schemeClr val="accent1">
                    <a:lumMod val="75000"/>
                  </a:schemeClr>
                </a:solidFill>
              </a:rPr>
              <a:t> | </a:t>
            </a:r>
            <a:r>
              <a:rPr lang="en-GB" sz="2800" dirty="0" err="1">
                <a:solidFill>
                  <a:schemeClr val="accent1">
                    <a:lumMod val="75000"/>
                  </a:schemeClr>
                </a:solidFill>
              </a:rPr>
              <a:t>Provenant</a:t>
            </a:r>
            <a:r>
              <a:rPr lang="en-GB" sz="2800" dirty="0">
                <a:solidFill>
                  <a:schemeClr val="accent1">
                    <a:lumMod val="75000"/>
                  </a:schemeClr>
                </a:solidFill>
              </a:rPr>
              <a:t> Inc | </a:t>
            </a:r>
            <a:r>
              <a:rPr lang="en-GB" sz="2800" dirty="0" err="1">
                <a:solidFill>
                  <a:schemeClr val="accent1">
                    <a:lumMod val="75000"/>
                  </a:schemeClr>
                </a:solidFill>
              </a:rPr>
              <a:t>randy@provenant.net</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19A53A33-E2CA-2C0A-C83F-A430676E7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6" name="TextBox 5">
            <a:extLst>
              <a:ext uri="{FF2B5EF4-FFF2-40B4-BE49-F238E27FC236}">
                <a16:creationId xmlns:a16="http://schemas.microsoft.com/office/drawing/2014/main" id="{07AB90C6-5D2F-8645-658A-2DC8E0CEA44E}"/>
              </a:ext>
            </a:extLst>
          </p:cNvPr>
          <p:cNvSpPr txBox="1"/>
          <p:nvPr/>
        </p:nvSpPr>
        <p:spPr>
          <a:xfrm>
            <a:off x="1251155" y="2984641"/>
            <a:ext cx="19658184" cy="7540526"/>
          </a:xfrm>
          <a:prstGeom prst="rect">
            <a:avLst/>
          </a:prstGeom>
          <a:noFill/>
        </p:spPr>
        <p:txBody>
          <a:bodyPr wrap="square" rtlCol="0">
            <a:spAutoFit/>
          </a:bodyPr>
          <a:lstStyle/>
          <a:p>
            <a:pPr marL="571500" indent="-571500">
              <a:buFont typeface="Arial" panose="020B0604020202020204" pitchFamily="34" charset="0"/>
              <a:buChar char="•"/>
            </a:pPr>
            <a:r>
              <a:rPr lang="en-GB" sz="4400" dirty="0">
                <a:solidFill>
                  <a:schemeClr val="bg2"/>
                </a:solidFill>
                <a:latin typeface="Roboto" panose="02000000000000000000" pitchFamily="2" charset="0"/>
                <a:ea typeface="Roboto" panose="02000000000000000000" pitchFamily="2" charset="0"/>
              </a:rPr>
              <a:t>Duration: </a:t>
            </a:r>
            <a:r>
              <a:rPr lang="en-GB" sz="4400" b="1" dirty="0">
                <a:solidFill>
                  <a:schemeClr val="bg2"/>
                </a:solidFill>
                <a:latin typeface="Roboto" panose="02000000000000000000" pitchFamily="2" charset="0"/>
                <a:ea typeface="Roboto" panose="02000000000000000000" pitchFamily="2" charset="0"/>
              </a:rPr>
              <a:t>36 months</a:t>
            </a:r>
          </a:p>
          <a:p>
            <a:pPr marL="571500" indent="-571500">
              <a:buFont typeface="Arial" panose="020B0604020202020204" pitchFamily="34" charset="0"/>
              <a:buChar char="•"/>
            </a:pPr>
            <a:endParaRPr lang="en-GB" sz="4400" dirty="0">
              <a:solidFill>
                <a:schemeClr val="bg2"/>
              </a:solidFill>
              <a:latin typeface="Roboto" panose="02000000000000000000" pitchFamily="2" charset="0"/>
              <a:ea typeface="Roboto" panose="02000000000000000000" pitchFamily="2" charset="0"/>
            </a:endParaRPr>
          </a:p>
          <a:p>
            <a:pPr marL="571500" indent="-571500">
              <a:buFont typeface="Arial" panose="020B0604020202020204" pitchFamily="34" charset="0"/>
              <a:buChar char="•"/>
            </a:pPr>
            <a:r>
              <a:rPr lang="en-GB" sz="4400" dirty="0">
                <a:solidFill>
                  <a:schemeClr val="bg2"/>
                </a:solidFill>
                <a:latin typeface="Roboto" panose="02000000000000000000" pitchFamily="2" charset="0"/>
                <a:ea typeface="Roboto" panose="02000000000000000000" pitchFamily="2" charset="0"/>
              </a:rPr>
              <a:t>Outcomes:</a:t>
            </a:r>
          </a:p>
          <a:p>
            <a:pPr marL="571500" indent="-571500">
              <a:buFont typeface="Arial" panose="020B0604020202020204" pitchFamily="34" charset="0"/>
              <a:buChar char="•"/>
            </a:pPr>
            <a:endParaRPr lang="en-GB" sz="4400" dirty="0">
              <a:solidFill>
                <a:schemeClr val="bg2"/>
              </a:solidFill>
              <a:latin typeface="Roboto" panose="02000000000000000000" pitchFamily="2" charset="0"/>
              <a:ea typeface="Roboto" panose="02000000000000000000" pitchFamily="2" charset="0"/>
            </a:endParaRPr>
          </a:p>
          <a:p>
            <a:pPr marL="1028700" lvl="1" indent="-571500">
              <a:buFont typeface="Arial" panose="020B0604020202020204" pitchFamily="34" charset="0"/>
              <a:buChar char="•"/>
            </a:pPr>
            <a:r>
              <a:rPr lang="en-GB" sz="4400" dirty="0">
                <a:solidFill>
                  <a:schemeClr val="bg2"/>
                </a:solidFill>
                <a:latin typeface="Roboto" panose="02000000000000000000" pitchFamily="2" charset="0"/>
                <a:ea typeface="Roboto" panose="02000000000000000000" pitchFamily="2" charset="0"/>
              </a:rPr>
              <a:t>Explore the use of cryptographic protocols for issuing and verifying enterprise identifiers (GLEIF/</a:t>
            </a:r>
            <a:r>
              <a:rPr lang="en-GB" sz="4400" dirty="0" err="1">
                <a:solidFill>
                  <a:schemeClr val="bg2"/>
                </a:solidFill>
                <a:latin typeface="Roboto" panose="02000000000000000000" pitchFamily="2" charset="0"/>
                <a:ea typeface="Roboto" panose="02000000000000000000" pitchFamily="2" charset="0"/>
              </a:rPr>
              <a:t>vLEIs</a:t>
            </a:r>
            <a:r>
              <a:rPr lang="en-GB" sz="4400" dirty="0">
                <a:solidFill>
                  <a:schemeClr val="bg2"/>
                </a:solidFill>
                <a:latin typeface="Roboto" panose="02000000000000000000" pitchFamily="2" charset="0"/>
                <a:ea typeface="Roboto" panose="02000000000000000000" pitchFamily="2" charset="0"/>
              </a:rPr>
              <a:t>)</a:t>
            </a:r>
          </a:p>
          <a:p>
            <a:pPr marL="1028700" lvl="1" indent="-571500">
              <a:buFont typeface="Arial" panose="020B0604020202020204" pitchFamily="34" charset="0"/>
              <a:buChar char="•"/>
            </a:pPr>
            <a:r>
              <a:rPr lang="en-GB" sz="4400" dirty="0">
                <a:solidFill>
                  <a:schemeClr val="bg2"/>
                </a:solidFill>
                <a:latin typeface="Roboto" panose="02000000000000000000" pitchFamily="2" charset="0"/>
                <a:ea typeface="Roboto" panose="02000000000000000000" pitchFamily="2" charset="0"/>
              </a:rPr>
              <a:t>High speed call origin signing and verification at call termination</a:t>
            </a:r>
          </a:p>
          <a:p>
            <a:pPr marL="1028700" lvl="1" indent="-571500">
              <a:buFont typeface="Arial" panose="020B0604020202020204" pitchFamily="34" charset="0"/>
              <a:buChar char="•"/>
            </a:pPr>
            <a:r>
              <a:rPr lang="en-GB" sz="4400" dirty="0">
                <a:solidFill>
                  <a:schemeClr val="bg2"/>
                </a:solidFill>
                <a:latin typeface="Roboto" panose="02000000000000000000" pitchFamily="2" charset="0"/>
                <a:ea typeface="Roboto" panose="02000000000000000000" pitchFamily="2" charset="0"/>
              </a:rPr>
              <a:t>Testing on </a:t>
            </a:r>
            <a:r>
              <a:rPr lang="en-GB" sz="4400" dirty="0" err="1">
                <a:solidFill>
                  <a:schemeClr val="bg2"/>
                </a:solidFill>
                <a:latin typeface="Roboto" panose="02000000000000000000" pitchFamily="2" charset="0"/>
                <a:ea typeface="Roboto" panose="02000000000000000000" pitchFamily="2" charset="0"/>
              </a:rPr>
              <a:t>OpenRAN</a:t>
            </a:r>
            <a:r>
              <a:rPr lang="en-GB" sz="4400" dirty="0">
                <a:solidFill>
                  <a:schemeClr val="bg2"/>
                </a:solidFill>
                <a:latin typeface="Roboto" panose="02000000000000000000" pitchFamily="2" charset="0"/>
                <a:ea typeface="Roboto" panose="02000000000000000000" pitchFamily="2" charset="0"/>
              </a:rPr>
              <a:t> testbed (Digital Catapult’s SONIC Lab is a joint programme between Digital Catapult and Ofcom, funded by UK Government Department for Science, Innovation &amp; Technology )</a:t>
            </a:r>
          </a:p>
          <a:p>
            <a:pPr marL="1028700" lvl="1" indent="-571500">
              <a:buFont typeface="Arial" panose="020B0604020202020204" pitchFamily="34" charset="0"/>
              <a:buChar char="•"/>
            </a:pPr>
            <a:r>
              <a:rPr lang="en-GB" sz="4400" dirty="0">
                <a:solidFill>
                  <a:schemeClr val="bg2"/>
                </a:solidFill>
                <a:latin typeface="Roboto" panose="02000000000000000000" pitchFamily="2" charset="0"/>
                <a:ea typeface="Roboto" panose="02000000000000000000" pitchFamily="2" charset="0"/>
              </a:rPr>
              <a:t>Limited piloting on MNO infrastructure</a:t>
            </a:r>
          </a:p>
        </p:txBody>
      </p:sp>
      <p:sp>
        <p:nvSpPr>
          <p:cNvPr id="10" name="Title 7">
            <a:extLst>
              <a:ext uri="{FF2B5EF4-FFF2-40B4-BE49-F238E27FC236}">
                <a16:creationId xmlns:a16="http://schemas.microsoft.com/office/drawing/2014/main" id="{C6D4AB97-DD80-BE77-1F57-B2451BCD91A9}"/>
              </a:ext>
            </a:extLst>
          </p:cNvPr>
          <p:cNvSpPr>
            <a:spLocks noGrp="1"/>
          </p:cNvSpPr>
          <p:nvPr>
            <p:ph type="title"/>
          </p:nvPr>
        </p:nvSpPr>
        <p:spPr>
          <a:xfrm>
            <a:off x="1219200" y="549276"/>
            <a:ext cx="21945600" cy="2286000"/>
          </a:xfrm>
        </p:spPr>
        <p:txBody>
          <a:bodyPr>
            <a:normAutofit/>
          </a:bodyPr>
          <a:lstStyle/>
          <a:p>
            <a:pPr algn="l"/>
            <a:r>
              <a:rPr lang="en-GB" sz="6000" dirty="0">
                <a:solidFill>
                  <a:schemeClr val="bg2"/>
                </a:solidFill>
                <a:latin typeface="Roboto" panose="02000000000000000000" pitchFamily="2" charset="0"/>
                <a:ea typeface="Roboto" panose="02000000000000000000" pitchFamily="2" charset="0"/>
              </a:rPr>
              <a:t>Project Details</a:t>
            </a:r>
          </a:p>
        </p:txBody>
      </p:sp>
    </p:spTree>
    <p:extLst>
      <p:ext uri="{BB962C8B-B14F-4D97-AF65-F5344CB8AC3E}">
        <p14:creationId xmlns:p14="http://schemas.microsoft.com/office/powerpoint/2010/main" val="1865948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37</a:t>
            </a:fld>
            <a:endParaRPr lang="en-GB" altLang="en-US"/>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Enterprise Caller ID Authentication | Randy </a:t>
            </a:r>
            <a:r>
              <a:rPr lang="en-GB" sz="2800" dirty="0" err="1">
                <a:solidFill>
                  <a:schemeClr val="accent1">
                    <a:lumMod val="75000"/>
                  </a:schemeClr>
                </a:solidFill>
              </a:rPr>
              <a:t>Warshaw</a:t>
            </a:r>
            <a:r>
              <a:rPr lang="en-GB" sz="2800" dirty="0">
                <a:solidFill>
                  <a:schemeClr val="accent1">
                    <a:lumMod val="75000"/>
                  </a:schemeClr>
                </a:solidFill>
              </a:rPr>
              <a:t> | </a:t>
            </a:r>
            <a:r>
              <a:rPr lang="en-GB" sz="2800" dirty="0" err="1">
                <a:solidFill>
                  <a:schemeClr val="accent1">
                    <a:lumMod val="75000"/>
                  </a:schemeClr>
                </a:solidFill>
              </a:rPr>
              <a:t>Provenant</a:t>
            </a:r>
            <a:r>
              <a:rPr lang="en-GB" sz="2800" dirty="0">
                <a:solidFill>
                  <a:schemeClr val="accent1">
                    <a:lumMod val="75000"/>
                  </a:schemeClr>
                </a:solidFill>
              </a:rPr>
              <a:t> Inc | </a:t>
            </a:r>
            <a:r>
              <a:rPr lang="en-GB" sz="2800" dirty="0" err="1">
                <a:solidFill>
                  <a:schemeClr val="accent1">
                    <a:lumMod val="75000"/>
                  </a:schemeClr>
                </a:solidFill>
              </a:rPr>
              <a:t>randy@provenant.net</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B6E8A7A4-0B3E-AD83-7DAF-865E628AA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9" name="TextBox 8">
            <a:extLst>
              <a:ext uri="{FF2B5EF4-FFF2-40B4-BE49-F238E27FC236}">
                <a16:creationId xmlns:a16="http://schemas.microsoft.com/office/drawing/2014/main" id="{A4B36140-F5E3-C461-15C9-F6CE4A56BC99}"/>
              </a:ext>
            </a:extLst>
          </p:cNvPr>
          <p:cNvSpPr txBox="1"/>
          <p:nvPr/>
        </p:nvSpPr>
        <p:spPr>
          <a:xfrm>
            <a:off x="1462808" y="3905672"/>
            <a:ext cx="19658184" cy="4154984"/>
          </a:xfrm>
          <a:prstGeom prst="rect">
            <a:avLst/>
          </a:prstGeom>
          <a:noFill/>
        </p:spPr>
        <p:txBody>
          <a:bodyPr wrap="square" rtlCol="0">
            <a:spAutoFit/>
          </a:bodyPr>
          <a:lstStyle/>
          <a:p>
            <a:pPr marL="1028700" lvl="1" indent="-571500">
              <a:buFont typeface="Arial" panose="020B0604020202020204" pitchFamily="34" charset="0"/>
              <a:buChar char="•"/>
            </a:pPr>
            <a:r>
              <a:rPr lang="en-GB" sz="4400" dirty="0" err="1">
                <a:solidFill>
                  <a:schemeClr val="bg2"/>
                </a:solidFill>
                <a:latin typeface="Roboto" panose="02000000000000000000" pitchFamily="2" charset="0"/>
                <a:ea typeface="Roboto" panose="02000000000000000000" pitchFamily="2" charset="0"/>
              </a:rPr>
              <a:t>Provenant</a:t>
            </a:r>
            <a:r>
              <a:rPr lang="en-GB" sz="4400" dirty="0">
                <a:solidFill>
                  <a:schemeClr val="bg2"/>
                </a:solidFill>
                <a:latin typeface="Roboto" panose="02000000000000000000" pitchFamily="2" charset="0"/>
                <a:ea typeface="Roboto" panose="02000000000000000000" pitchFamily="2" charset="0"/>
              </a:rPr>
              <a:t> Inc. (Ireland)</a:t>
            </a:r>
          </a:p>
          <a:p>
            <a:pPr marL="1028700" lvl="1" indent="-571500">
              <a:buFont typeface="Arial" panose="020B0604020202020204" pitchFamily="34" charset="0"/>
              <a:buChar char="•"/>
            </a:pPr>
            <a:r>
              <a:rPr lang="en-GB" sz="4400" dirty="0">
                <a:solidFill>
                  <a:schemeClr val="bg2"/>
                </a:solidFill>
                <a:latin typeface="Roboto" panose="02000000000000000000" pitchFamily="2" charset="0"/>
                <a:ea typeface="Roboto" panose="02000000000000000000" pitchFamily="2" charset="0"/>
              </a:rPr>
              <a:t>Digital Catapult (UK)</a:t>
            </a:r>
          </a:p>
          <a:p>
            <a:pPr marL="1028700" lvl="1" indent="-571500">
              <a:buFont typeface="Arial" panose="020B0604020202020204" pitchFamily="34" charset="0"/>
              <a:buChar char="•"/>
            </a:pPr>
            <a:r>
              <a:rPr lang="en-GB" sz="4400" dirty="0">
                <a:solidFill>
                  <a:schemeClr val="bg2"/>
                </a:solidFill>
                <a:latin typeface="Roboto" panose="02000000000000000000" pitchFamily="2" charset="0"/>
                <a:ea typeface="Roboto" panose="02000000000000000000" pitchFamily="2" charset="0"/>
              </a:rPr>
              <a:t>Accelerate-Swiss (Switzerland)</a:t>
            </a:r>
          </a:p>
          <a:p>
            <a:pPr marL="1028700" lvl="1" indent="-571500">
              <a:buFont typeface="Arial" panose="020B0604020202020204" pitchFamily="34" charset="0"/>
              <a:buChar char="•"/>
            </a:pPr>
            <a:endParaRPr lang="en-GB" sz="4400" dirty="0">
              <a:solidFill>
                <a:schemeClr val="bg2"/>
              </a:solidFill>
              <a:latin typeface="Roboto" panose="02000000000000000000" pitchFamily="2" charset="0"/>
              <a:ea typeface="Roboto" panose="02000000000000000000" pitchFamily="2" charset="0"/>
            </a:endParaRPr>
          </a:p>
          <a:p>
            <a:pPr marL="1028700" lvl="1" indent="-571500">
              <a:buFont typeface="Arial" panose="020B0604020202020204" pitchFamily="34" charset="0"/>
              <a:buChar char="•"/>
            </a:pPr>
            <a:r>
              <a:rPr lang="en-GB" sz="4400" dirty="0">
                <a:solidFill>
                  <a:schemeClr val="bg2"/>
                </a:solidFill>
                <a:latin typeface="Roboto" panose="02000000000000000000" pitchFamily="2" charset="0"/>
                <a:ea typeface="Roboto" panose="02000000000000000000" pitchFamily="2" charset="0"/>
              </a:rPr>
              <a:t>We are looking for MNOs to pilot the solution in a real-world setting</a:t>
            </a:r>
          </a:p>
          <a:p>
            <a:pPr marL="1028700" lvl="1" indent="-571500">
              <a:buFont typeface="Arial" panose="020B0604020202020204" pitchFamily="34" charset="0"/>
              <a:buChar char="•"/>
            </a:pPr>
            <a:endParaRPr lang="en-GB" sz="4400" dirty="0">
              <a:solidFill>
                <a:schemeClr val="tx2">
                  <a:lumMod val="50000"/>
                </a:schemeClr>
              </a:solidFill>
              <a:latin typeface="Roboto" panose="02000000000000000000" pitchFamily="2" charset="0"/>
              <a:ea typeface="Roboto" panose="02000000000000000000" pitchFamily="2" charset="0"/>
            </a:endParaRPr>
          </a:p>
        </p:txBody>
      </p:sp>
      <p:sp>
        <p:nvSpPr>
          <p:cNvPr id="10" name="Title 7">
            <a:extLst>
              <a:ext uri="{FF2B5EF4-FFF2-40B4-BE49-F238E27FC236}">
                <a16:creationId xmlns:a16="http://schemas.microsoft.com/office/drawing/2014/main" id="{841F13BA-4321-1072-636C-95EF3F169003}"/>
              </a:ext>
            </a:extLst>
          </p:cNvPr>
          <p:cNvSpPr>
            <a:spLocks noGrp="1"/>
          </p:cNvSpPr>
          <p:nvPr>
            <p:ph type="title"/>
          </p:nvPr>
        </p:nvSpPr>
        <p:spPr>
          <a:xfrm>
            <a:off x="1219200" y="549276"/>
            <a:ext cx="21945600" cy="2286000"/>
          </a:xfrm>
        </p:spPr>
        <p:txBody>
          <a:bodyPr>
            <a:normAutofit/>
          </a:bodyPr>
          <a:lstStyle/>
          <a:p>
            <a:pPr algn="l"/>
            <a:r>
              <a:rPr lang="en-GB" sz="6000" dirty="0">
                <a:solidFill>
                  <a:schemeClr val="bg2"/>
                </a:solidFill>
                <a:latin typeface="Roboto" panose="02000000000000000000" pitchFamily="2" charset="0"/>
                <a:ea typeface="Roboto" panose="02000000000000000000" pitchFamily="2" charset="0"/>
              </a:rPr>
              <a:t>Partners</a:t>
            </a:r>
          </a:p>
        </p:txBody>
      </p:sp>
      <p:pic>
        <p:nvPicPr>
          <p:cNvPr id="12" name="Picture 4" descr="Randy Warshaw - Provenant Inc | LinkedIn">
            <a:extLst>
              <a:ext uri="{FF2B5EF4-FFF2-40B4-BE49-F238E27FC236}">
                <a16:creationId xmlns:a16="http://schemas.microsoft.com/office/drawing/2014/main" id="{F1E8AC80-5093-1782-AAEE-FCA638B07A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15" t="41171" r="10437"/>
          <a:stretch/>
        </p:blipFill>
        <p:spPr bwMode="auto">
          <a:xfrm>
            <a:off x="1462808" y="10545986"/>
            <a:ext cx="4824536" cy="13079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igital Catapult - UKBAA Awards">
            <a:extLst>
              <a:ext uri="{FF2B5EF4-FFF2-40B4-BE49-F238E27FC236}">
                <a16:creationId xmlns:a16="http://schemas.microsoft.com/office/drawing/2014/main" id="{DB8E42B7-A5E0-0037-0ADC-AB63CF62EC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870" r="29529"/>
          <a:stretch/>
        </p:blipFill>
        <p:spPr bwMode="auto">
          <a:xfrm>
            <a:off x="8378156" y="9871417"/>
            <a:ext cx="2032886" cy="18690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omepage - MEF">
            <a:extLst>
              <a:ext uri="{FF2B5EF4-FFF2-40B4-BE49-F238E27FC236}">
                <a16:creationId xmlns:a16="http://schemas.microsoft.com/office/drawing/2014/main" id="{C4F4D369-CED2-E455-FA27-2BD83DEFA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04768" y="10309081"/>
            <a:ext cx="3410098" cy="16469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4B0EA2D9-ABC5-EE3A-D9A8-710807B5B77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624048" y="10511461"/>
            <a:ext cx="4389908" cy="122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271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chemeClr val="bg2"/>
                </a:solidFill>
                <a:latin typeface="Roboto" panose="02000000000000000000" pitchFamily="2" charset="0"/>
                <a:ea typeface="Roboto" panose="02000000000000000000" pitchFamily="2" charset="0"/>
                <a:cs typeface="Aleo" panose="020F0502020204030203" pitchFamily="34" charset="0"/>
              </a:rPr>
              <a:t>Contact Info</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38</a:t>
            </a:fld>
            <a:endParaRPr lang="en-GB" altLang="en-US"/>
          </a:p>
        </p:txBody>
      </p:sp>
      <p:sp>
        <p:nvSpPr>
          <p:cNvPr id="5" name="TextBox 4"/>
          <p:cNvSpPr txBox="1"/>
          <p:nvPr/>
        </p:nvSpPr>
        <p:spPr>
          <a:xfrm>
            <a:off x="2542928" y="3185592"/>
            <a:ext cx="20018224" cy="10607295"/>
          </a:xfrm>
          <a:prstGeom prst="rect">
            <a:avLst/>
          </a:prstGeom>
          <a:noFill/>
        </p:spPr>
        <p:txBody>
          <a:bodyPr wrap="square" lIns="217709" tIns="108855" rIns="217709" bIns="108855" rtlCol="0">
            <a:spAutoFit/>
          </a:bodyPr>
          <a:lstStyle/>
          <a:p>
            <a:pPr eaLnBrk="1" hangingPunct="1"/>
            <a:r>
              <a:rPr lang="en-GB" sz="5400" b="1" dirty="0">
                <a:solidFill>
                  <a:schemeClr val="bg2"/>
                </a:solidFill>
                <a:latin typeface="Roboto" panose="02000000000000000000" pitchFamily="2" charset="0"/>
                <a:ea typeface="Roboto" panose="02000000000000000000" pitchFamily="2" charset="0"/>
                <a:cs typeface="Arial" panose="020B0604020202020204" pitchFamily="34" charset="0"/>
              </a:rPr>
              <a:t>For more information and for interest to participate please contact:</a:t>
            </a:r>
          </a:p>
          <a:p>
            <a:endParaRPr lang="en-GB" sz="4800" dirty="0">
              <a:solidFill>
                <a:srgbClr val="0070C0"/>
              </a:solidFill>
              <a:latin typeface="Roboto" panose="02000000000000000000" pitchFamily="2" charset="0"/>
              <a:ea typeface="Roboto" panose="02000000000000000000" pitchFamily="2" charset="0"/>
            </a:endParaRPr>
          </a:p>
          <a:p>
            <a:r>
              <a:rPr lang="en-GB" sz="4800" dirty="0">
                <a:solidFill>
                  <a:srgbClr val="0070C0"/>
                </a:solidFill>
                <a:latin typeface="Roboto" panose="02000000000000000000" pitchFamily="2" charset="0"/>
                <a:ea typeface="Roboto" panose="02000000000000000000" pitchFamily="2" charset="0"/>
              </a:rPr>
              <a:t>		</a:t>
            </a:r>
            <a:r>
              <a:rPr lang="en-GB" sz="4300" dirty="0">
                <a:solidFill>
                  <a:srgbClr val="0070C0"/>
                </a:solidFill>
                <a:latin typeface="Roboto" panose="02000000000000000000" pitchFamily="2" charset="0"/>
                <a:ea typeface="Roboto" panose="02000000000000000000" pitchFamily="2" charset="0"/>
              </a:rPr>
              <a:t>Randy </a:t>
            </a:r>
            <a:r>
              <a:rPr lang="en-GB" sz="4300" dirty="0" err="1">
                <a:solidFill>
                  <a:srgbClr val="0070C0"/>
                </a:solidFill>
                <a:latin typeface="Roboto" panose="02000000000000000000" pitchFamily="2" charset="0"/>
                <a:ea typeface="Roboto" panose="02000000000000000000" pitchFamily="2" charset="0"/>
              </a:rPr>
              <a:t>Warshaw</a:t>
            </a:r>
            <a:r>
              <a:rPr lang="en-GB" sz="4300" dirty="0">
                <a:solidFill>
                  <a:srgbClr val="0070C0"/>
                </a:solidFill>
                <a:latin typeface="Roboto" panose="02000000000000000000" pitchFamily="2" charset="0"/>
                <a:ea typeface="Roboto" panose="02000000000000000000" pitchFamily="2" charset="0"/>
              </a:rPr>
              <a:t>, CEO - </a:t>
            </a:r>
            <a:r>
              <a:rPr lang="en-GB" sz="4300" dirty="0" err="1">
                <a:solidFill>
                  <a:srgbClr val="0070C0"/>
                </a:solidFill>
                <a:latin typeface="Roboto" panose="02000000000000000000" pitchFamily="2" charset="0"/>
                <a:ea typeface="Roboto" panose="02000000000000000000" pitchFamily="2" charset="0"/>
              </a:rPr>
              <a:t>Provenant</a:t>
            </a:r>
            <a:r>
              <a:rPr lang="en-GB" sz="4300" dirty="0">
                <a:solidFill>
                  <a:srgbClr val="0070C0"/>
                </a:solidFill>
                <a:latin typeface="Roboto" panose="02000000000000000000" pitchFamily="2" charset="0"/>
                <a:ea typeface="Roboto" panose="02000000000000000000" pitchFamily="2" charset="0"/>
              </a:rPr>
              <a:t> Inc.</a:t>
            </a:r>
          </a:p>
          <a:p>
            <a:r>
              <a:rPr lang="en-GB" sz="4300" dirty="0">
                <a:solidFill>
                  <a:srgbClr val="0070C0"/>
                </a:solidFill>
                <a:latin typeface="Roboto" panose="02000000000000000000" pitchFamily="2" charset="0"/>
                <a:ea typeface="Roboto" panose="02000000000000000000" pitchFamily="2" charset="0"/>
              </a:rPr>
              <a:t>		</a:t>
            </a:r>
            <a:r>
              <a:rPr lang="en-GB" sz="4300" dirty="0" err="1">
                <a:solidFill>
                  <a:srgbClr val="0070C0"/>
                </a:solidFill>
                <a:latin typeface="Roboto" panose="02000000000000000000" pitchFamily="2" charset="0"/>
                <a:ea typeface="Roboto" panose="02000000000000000000" pitchFamily="2" charset="0"/>
              </a:rPr>
              <a:t>randy@provenant.net</a:t>
            </a:r>
            <a:r>
              <a:rPr lang="en-GB" sz="4300" dirty="0">
                <a:solidFill>
                  <a:srgbClr val="0070C0"/>
                </a:solidFill>
                <a:latin typeface="Roboto" panose="02000000000000000000" pitchFamily="2" charset="0"/>
                <a:ea typeface="Roboto" panose="02000000000000000000" pitchFamily="2" charset="0"/>
              </a:rPr>
              <a:t>		</a:t>
            </a:r>
          </a:p>
          <a:p>
            <a:r>
              <a:rPr lang="en-GB" sz="4300" dirty="0">
                <a:solidFill>
                  <a:srgbClr val="0070C0"/>
                </a:solidFill>
                <a:latin typeface="Roboto" panose="02000000000000000000" pitchFamily="2" charset="0"/>
                <a:ea typeface="Roboto" panose="02000000000000000000" pitchFamily="2" charset="0"/>
              </a:rPr>
              <a:t>		https://</a:t>
            </a:r>
            <a:r>
              <a:rPr lang="en-GB" sz="4300" dirty="0" err="1">
                <a:solidFill>
                  <a:srgbClr val="0070C0"/>
                </a:solidFill>
                <a:latin typeface="Roboto" panose="02000000000000000000" pitchFamily="2" charset="0"/>
                <a:ea typeface="Roboto" panose="02000000000000000000" pitchFamily="2" charset="0"/>
              </a:rPr>
              <a:t>provenant.net</a:t>
            </a:r>
            <a:r>
              <a:rPr lang="en-GB" sz="4300" dirty="0">
                <a:solidFill>
                  <a:srgbClr val="0070C0"/>
                </a:solidFill>
                <a:latin typeface="Roboto" panose="02000000000000000000" pitchFamily="2" charset="0"/>
                <a:ea typeface="Roboto" panose="02000000000000000000" pitchFamily="2" charset="0"/>
              </a:rPr>
              <a:t>/</a:t>
            </a:r>
            <a:endParaRPr lang="en-GB" sz="4300" b="1" dirty="0">
              <a:solidFill>
                <a:srgbClr val="0070C0"/>
              </a:solidFill>
              <a:latin typeface="Roboto" panose="02000000000000000000" pitchFamily="2" charset="0"/>
              <a:ea typeface="Roboto" panose="02000000000000000000" pitchFamily="2" charset="0"/>
              <a:cs typeface="Arial" panose="020B0604020202020204" pitchFamily="34" charset="0"/>
            </a:endParaRPr>
          </a:p>
          <a:p>
            <a:endParaRPr lang="en-GB" sz="4300" b="1" dirty="0">
              <a:solidFill>
                <a:srgbClr val="0070C0"/>
              </a:solidFill>
              <a:latin typeface="Roboto" panose="02000000000000000000" pitchFamily="2" charset="0"/>
              <a:ea typeface="Roboto" panose="02000000000000000000" pitchFamily="2" charset="0"/>
              <a:cs typeface="Arial" panose="020B0604020202020204" pitchFamily="34" charset="0"/>
            </a:endParaRPr>
          </a:p>
          <a:p>
            <a:r>
              <a:rPr lang="de-DE" sz="5400" b="1" dirty="0" err="1">
                <a:solidFill>
                  <a:schemeClr val="bg2"/>
                </a:solidFill>
                <a:latin typeface="Roboto" panose="02000000000000000000" pitchFamily="2" charset="0"/>
                <a:ea typeface="Roboto" panose="02000000000000000000" pitchFamily="2" charset="0"/>
                <a:cs typeface="Arial" panose="020B0604020202020204" pitchFamily="34" charset="0"/>
              </a:rPr>
              <a:t>Presentation</a:t>
            </a:r>
            <a:r>
              <a:rPr lang="de-DE" sz="5400" b="1" dirty="0">
                <a:solidFill>
                  <a:schemeClr val="bg2"/>
                </a:solidFill>
                <a:latin typeface="Roboto" panose="02000000000000000000" pitchFamily="2" charset="0"/>
                <a:ea typeface="Roboto" panose="02000000000000000000" pitchFamily="2" charset="0"/>
                <a:cs typeface="Arial" panose="020B0604020202020204" pitchFamily="34" charset="0"/>
              </a:rPr>
              <a:t> </a:t>
            </a:r>
            <a:r>
              <a:rPr lang="de-DE" sz="5400" b="1" dirty="0" err="1">
                <a:solidFill>
                  <a:schemeClr val="bg2"/>
                </a:solidFill>
                <a:latin typeface="Roboto" panose="02000000000000000000" pitchFamily="2" charset="0"/>
                <a:ea typeface="Roboto" panose="02000000000000000000" pitchFamily="2" charset="0"/>
                <a:cs typeface="Arial" panose="020B0604020202020204" pitchFamily="34" charset="0"/>
              </a:rPr>
              <a:t>is</a:t>
            </a:r>
            <a:r>
              <a:rPr lang="de-DE" sz="5400" b="1" dirty="0">
                <a:solidFill>
                  <a:schemeClr val="bg2"/>
                </a:solidFill>
                <a:latin typeface="Roboto" panose="02000000000000000000" pitchFamily="2" charset="0"/>
                <a:ea typeface="Roboto" panose="02000000000000000000" pitchFamily="2" charset="0"/>
                <a:cs typeface="Arial" panose="020B0604020202020204" pitchFamily="34" charset="0"/>
              </a:rPr>
              <a:t> </a:t>
            </a:r>
            <a:r>
              <a:rPr lang="de-DE" sz="5400" b="1" dirty="0" err="1">
                <a:solidFill>
                  <a:schemeClr val="bg2"/>
                </a:solidFill>
                <a:latin typeface="Roboto" panose="02000000000000000000" pitchFamily="2" charset="0"/>
                <a:ea typeface="Roboto" panose="02000000000000000000" pitchFamily="2" charset="0"/>
                <a:cs typeface="Arial" panose="020B0604020202020204" pitchFamily="34" charset="0"/>
              </a:rPr>
              <a:t>available</a:t>
            </a:r>
            <a:r>
              <a:rPr lang="de-DE" sz="5400" b="1" dirty="0">
                <a:solidFill>
                  <a:schemeClr val="bg2"/>
                </a:solidFill>
                <a:latin typeface="Roboto" panose="02000000000000000000" pitchFamily="2" charset="0"/>
                <a:ea typeface="Roboto" panose="02000000000000000000" pitchFamily="2" charset="0"/>
                <a:cs typeface="Arial" panose="020B0604020202020204" pitchFamily="34" charset="0"/>
              </a:rPr>
              <a:t> via: </a:t>
            </a:r>
          </a:p>
          <a:p>
            <a:pPr lvl="8"/>
            <a:endParaRPr lang="en-GB" sz="4800" dirty="0">
              <a:solidFill>
                <a:srgbClr val="0070C0"/>
              </a:solidFill>
              <a:latin typeface="Roboto" panose="02000000000000000000" pitchFamily="2" charset="0"/>
              <a:ea typeface="Roboto" panose="02000000000000000000" pitchFamily="2" charset="0"/>
            </a:endParaRPr>
          </a:p>
          <a:p>
            <a:pPr lvl="8"/>
            <a:r>
              <a:rPr lang="en-GB" sz="4800" dirty="0">
                <a:solidFill>
                  <a:srgbClr val="0070C0"/>
                </a:solidFill>
                <a:latin typeface="Roboto" panose="02000000000000000000" pitchFamily="2" charset="0"/>
                <a:ea typeface="Roboto" panose="02000000000000000000" pitchFamily="2" charset="0"/>
              </a:rPr>
              <a:t>       </a:t>
            </a:r>
          </a:p>
          <a:p>
            <a:pPr lvl="8"/>
            <a:r>
              <a:rPr lang="en-GB" sz="4800" dirty="0">
                <a:solidFill>
                  <a:srgbClr val="0070C0"/>
                </a:solidFill>
                <a:latin typeface="Roboto" panose="02000000000000000000" pitchFamily="2" charset="0"/>
                <a:ea typeface="Roboto" panose="02000000000000000000" pitchFamily="2" charset="0"/>
              </a:rPr>
              <a:t>  </a:t>
            </a:r>
          </a:p>
          <a:p>
            <a:pPr lvl="8"/>
            <a:endParaRPr lang="de-DE" sz="4800" dirty="0">
              <a:solidFill>
                <a:srgbClr val="0070C0"/>
              </a:solidFill>
              <a:latin typeface="Roboto" panose="02000000000000000000" pitchFamily="2" charset="0"/>
              <a:ea typeface="Roboto" panose="02000000000000000000" pitchFamily="2" charset="0"/>
            </a:endParaRPr>
          </a:p>
          <a:p>
            <a:pPr lvl="8"/>
            <a:endParaRPr lang="en-GB" sz="4800" dirty="0">
              <a:latin typeface="Roboto" panose="02000000000000000000" pitchFamily="2" charset="0"/>
              <a:ea typeface="Roboto" panose="02000000000000000000" pitchFamily="2" charset="0"/>
            </a:endParaRPr>
          </a:p>
          <a:p>
            <a:pPr lvl="8"/>
            <a:endParaRPr lang="en-GB" sz="4800" dirty="0">
              <a:latin typeface="Roboto" panose="02000000000000000000" pitchFamily="2" charset="0"/>
              <a:ea typeface="Roboto" panose="02000000000000000000" pitchFamily="2" charset="0"/>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54696" y="12870025"/>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                                                              </a:t>
            </a:r>
          </a:p>
        </p:txBody>
      </p:sp>
      <p:pic>
        <p:nvPicPr>
          <p:cNvPr id="6" name="Picture 5">
            <a:extLst>
              <a:ext uri="{FF2B5EF4-FFF2-40B4-BE49-F238E27FC236}">
                <a16:creationId xmlns:a16="http://schemas.microsoft.com/office/drawing/2014/main" id="{A71DC80A-6E90-4679-B3AF-34AF72BF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79513"/>
            <a:ext cx="8973395" cy="2285999"/>
          </a:xfrm>
          <a:prstGeom prst="rect">
            <a:avLst/>
          </a:prstGeom>
        </p:spPr>
      </p:pic>
      <p:pic>
        <p:nvPicPr>
          <p:cNvPr id="7" name="Picture 6">
            <a:extLst>
              <a:ext uri="{FF2B5EF4-FFF2-40B4-BE49-F238E27FC236}">
                <a16:creationId xmlns:a16="http://schemas.microsoft.com/office/drawing/2014/main" id="{295704DD-7749-012B-D464-98E970325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9198260"/>
            <a:ext cx="2664296" cy="2664296"/>
          </a:xfrm>
          <a:prstGeom prst="rect">
            <a:avLst/>
          </a:prstGeom>
        </p:spPr>
      </p:pic>
      <p:pic>
        <p:nvPicPr>
          <p:cNvPr id="3" name="Google Shape;178;p8" descr="Randy Warshaw Bio">
            <a:extLst>
              <a:ext uri="{FF2B5EF4-FFF2-40B4-BE49-F238E27FC236}">
                <a16:creationId xmlns:a16="http://schemas.microsoft.com/office/drawing/2014/main" id="{841D3EEC-8C4A-66CE-61FE-F0C0462C70DE}"/>
              </a:ext>
            </a:extLst>
          </p:cNvPr>
          <p:cNvPicPr preferRelativeResize="0"/>
          <p:nvPr/>
        </p:nvPicPr>
        <p:blipFill rotWithShape="1">
          <a:blip r:embed="rId5">
            <a:alphaModFix/>
          </a:blip>
          <a:srcRect/>
          <a:stretch/>
        </p:blipFill>
        <p:spPr>
          <a:xfrm>
            <a:off x="15137676" y="5561856"/>
            <a:ext cx="3037640" cy="3037640"/>
          </a:xfrm>
          <a:prstGeom prst="ellipse">
            <a:avLst/>
          </a:prstGeom>
          <a:noFill/>
          <a:ln>
            <a:noFill/>
          </a:ln>
        </p:spPr>
      </p:pic>
    </p:spTree>
    <p:extLst>
      <p:ext uri="{BB962C8B-B14F-4D97-AF65-F5344CB8AC3E}">
        <p14:creationId xmlns:p14="http://schemas.microsoft.com/office/powerpoint/2010/main" val="726241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220193"/>
            <a:ext cx="21945600" cy="2286000"/>
          </a:xfrm>
        </p:spPr>
        <p:txBody>
          <a:bodyPr>
            <a:normAutofit fontScale="90000"/>
          </a:bodyPr>
          <a:lstStyle/>
          <a:p>
            <a:pPr algn="l" fontAlgn="base">
              <a:spcAft>
                <a:spcPct val="0"/>
              </a:spcAft>
            </a:pP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Join the Consortium Building Session</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Monday 23rd at 14 CEST</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39</a:t>
            </a:fld>
            <a:endParaRPr lang="en-GB" altLang="en-US" dirty="0"/>
          </a:p>
        </p:txBody>
      </p:sp>
      <p:sp>
        <p:nvSpPr>
          <p:cNvPr id="13" name="Rectangle 5">
            <a:extLst>
              <a:ext uri="{FF2B5EF4-FFF2-40B4-BE49-F238E27FC236}">
                <a16:creationId xmlns:a16="http://schemas.microsoft.com/office/drawing/2014/main" id="{A206F493-BCA8-4278-A408-9CC6CA8C2F0B}"/>
              </a:ext>
            </a:extLst>
          </p:cNvPr>
          <p:cNvSpPr/>
          <p:nvPr/>
        </p:nvSpPr>
        <p:spPr>
          <a:xfrm>
            <a:off x="1174776" y="1247462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102" y="4335451"/>
            <a:ext cx="7371307" cy="78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41442" y="4913784"/>
            <a:ext cx="11711612" cy="712279"/>
          </a:xfrm>
          <a:prstGeom prst="rect">
            <a:avLst/>
          </a:prstGeom>
          <a:noFill/>
        </p:spPr>
        <p:txBody>
          <a:bodyPr wrap="square" lIns="217709" tIns="108855" rIns="217709" bIns="108855" rtlCol="0">
            <a:spAutoFit/>
          </a:bodyPr>
          <a:lstStyle/>
          <a:p>
            <a:r>
              <a:rPr lang="en-US" sz="3200" dirty="0">
                <a:solidFill>
                  <a:schemeClr val="accent1">
                    <a:lumMod val="75000"/>
                  </a:schemeClr>
                </a:solidFill>
              </a:rPr>
              <a:t> </a:t>
            </a:r>
            <a:endParaRPr lang="en-GB" sz="3200" dirty="0">
              <a:solidFill>
                <a:schemeClr val="accent1">
                  <a:lumMod val="75000"/>
                </a:schemeClr>
              </a:solidFill>
            </a:endParaRPr>
          </a:p>
        </p:txBody>
      </p:sp>
      <p:sp>
        <p:nvSpPr>
          <p:cNvPr id="15" name="Titre 1"/>
          <p:cNvSpPr txBox="1">
            <a:spLocks/>
          </p:cNvSpPr>
          <p:nvPr/>
        </p:nvSpPr>
        <p:spPr>
          <a:xfrm>
            <a:off x="1437260" y="3118927"/>
            <a:ext cx="16697057" cy="2286000"/>
          </a:xfrm>
          <a:prstGeom prst="rect">
            <a:avLst/>
          </a:prstGeom>
        </p:spPr>
        <p:txBody>
          <a:bodyPr vert="horz" lIns="217686" tIns="108843" rIns="217686" bIns="108843" rtlCol="0" anchor="ctr">
            <a:normAutofit/>
          </a:bodyPr>
          <a:lstStyle>
            <a:lvl1pPr algn="ctr" defTabSz="2176857" rtl="0" eaLnBrk="1" latinLnBrk="0" hangingPunct="1">
              <a:spcBef>
                <a:spcPct val="0"/>
              </a:spcBef>
              <a:buNone/>
              <a:defRPr sz="10500" kern="1200">
                <a:solidFill>
                  <a:schemeClr val="tx1"/>
                </a:solidFill>
                <a:latin typeface="+mj-lt"/>
                <a:ea typeface="+mj-ea"/>
                <a:cs typeface="+mj-cs"/>
              </a:defRPr>
            </a:lvl1pPr>
          </a:lstStyle>
          <a:p>
            <a:pPr algn="l" fontAlgn="base">
              <a:spcAft>
                <a:spcPct val="0"/>
              </a:spcAft>
            </a:pPr>
            <a:endParaRPr lang="de-DE"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7" name="Rectangle 6"/>
          <p:cNvSpPr/>
          <p:nvPr/>
        </p:nvSpPr>
        <p:spPr>
          <a:xfrm>
            <a:off x="2294808" y="5064031"/>
            <a:ext cx="18025192" cy="6001643"/>
          </a:xfrm>
          <a:prstGeom prst="rect">
            <a:avLst/>
          </a:prstGeom>
        </p:spPr>
        <p:txBody>
          <a:bodyPr wrap="square">
            <a:spAutoFit/>
          </a:bodyPr>
          <a:lstStyle/>
          <a:p>
            <a:r>
              <a:rPr lang="en-GB" dirty="0"/>
              <a:t> </a:t>
            </a:r>
            <a:br>
              <a:rPr lang="en-GB" dirty="0"/>
            </a:br>
            <a:r>
              <a:rPr lang="en-GB" dirty="0"/>
              <a:t> </a:t>
            </a:r>
            <a:br>
              <a:rPr lang="en-GB" sz="3200" dirty="0"/>
            </a:br>
            <a:r>
              <a:rPr lang="en-GB" sz="4000" u="sng" dirty="0">
                <a:hlinkClick r:id="rId3"/>
              </a:rPr>
              <a:t>Join </a:t>
            </a:r>
            <a:r>
              <a:rPr lang="en-GB" sz="4000" u="sng" dirty="0">
                <a:hlinkClick r:id="rId4"/>
              </a:rPr>
              <a:t>meeting</a:t>
            </a:r>
            <a:r>
              <a:rPr lang="en-GB" sz="4000" dirty="0"/>
              <a:t>	 </a:t>
            </a:r>
          </a:p>
          <a:p>
            <a:r>
              <a:rPr lang="en-GB" sz="4000" dirty="0"/>
              <a:t> 	</a:t>
            </a:r>
          </a:p>
          <a:p>
            <a:r>
              <a:rPr lang="en-GB" sz="3200" dirty="0"/>
              <a:t> 	</a:t>
            </a:r>
          </a:p>
          <a:p>
            <a:r>
              <a:rPr lang="en-GB" sz="3200" dirty="0"/>
              <a:t>Join by meeting number 	</a:t>
            </a:r>
          </a:p>
          <a:p>
            <a:r>
              <a:rPr lang="en-GB" sz="3200" dirty="0"/>
              <a:t>Meeting number (access code): 2743 521 5641 	</a:t>
            </a:r>
          </a:p>
          <a:p>
            <a:r>
              <a:rPr lang="en-GB" sz="3200" dirty="0"/>
              <a:t>Meeting password:	GhAAN3wZb22</a:t>
            </a:r>
            <a:br>
              <a:rPr lang="en-GB" sz="3200" dirty="0"/>
            </a:br>
            <a:r>
              <a:rPr lang="en-GB" sz="3200" dirty="0"/>
              <a:t>   </a:t>
            </a:r>
            <a:br>
              <a:rPr lang="en-GB" sz="3200" dirty="0"/>
            </a:br>
            <a:endParaRPr lang="en-GB" sz="3200" dirty="0"/>
          </a:p>
        </p:txBody>
      </p:sp>
      <p:pic>
        <p:nvPicPr>
          <p:cNvPr id="5" name="Picture 4">
            <a:extLst>
              <a:ext uri="{FF2B5EF4-FFF2-40B4-BE49-F238E27FC236}">
                <a16:creationId xmlns:a16="http://schemas.microsoft.com/office/drawing/2014/main" id="{44D47C9F-7067-3647-F8B9-89EACBD85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6" name="Picture 5">
            <a:extLst>
              <a:ext uri="{FF2B5EF4-FFF2-40B4-BE49-F238E27FC236}">
                <a16:creationId xmlns:a16="http://schemas.microsoft.com/office/drawing/2014/main" id="{3C49D654-95AA-F603-F7CC-9F62E85C4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2574" y="3775"/>
            <a:ext cx="8973395" cy="2285999"/>
          </a:xfrm>
          <a:prstGeom prst="rect">
            <a:avLst/>
          </a:prstGeom>
        </p:spPr>
      </p:pic>
    </p:spTree>
    <p:extLst>
      <p:ext uri="{BB962C8B-B14F-4D97-AF65-F5344CB8AC3E}">
        <p14:creationId xmlns:p14="http://schemas.microsoft.com/office/powerpoint/2010/main" val="184701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id="{0D927CF9-D9CB-46EF-A3A4-8DDCB74B6CF3}"/>
              </a:ext>
            </a:extLst>
          </p:cNvPr>
          <p:cNvSpPr>
            <a:spLocks/>
          </p:cNvSpPr>
          <p:nvPr/>
        </p:nvSpPr>
        <p:spPr bwMode="auto">
          <a:xfrm>
            <a:off x="6503368" y="948432"/>
            <a:ext cx="16489832" cy="130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GB" sz="9200" b="1" dirty="0">
                <a:solidFill>
                  <a:srgbClr val="0070C0"/>
                </a:solidFill>
                <a:latin typeface="Aleo" panose="020F0502020204030203" pitchFamily="34" charset="0"/>
                <a:ea typeface="Aleo" panose="020F0502020204030203" pitchFamily="34" charset="0"/>
                <a:cs typeface="Aleo" panose="020F0502020204030203" pitchFamily="34" charset="0"/>
                <a:sym typeface="Aleo" panose="020F0502020204030203" pitchFamily="34" charset="0"/>
              </a:rPr>
              <a:t>Find the pitches Online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2" y="-14884"/>
            <a:ext cx="24498172" cy="6944892"/>
          </a:xfrm>
          <a:prstGeom prst="rect">
            <a:avLst/>
          </a:prstGeom>
        </p:spPr>
      </p:pic>
      <p:sp>
        <p:nvSpPr>
          <p:cNvPr id="3" name="TextBox 2"/>
          <p:cNvSpPr txBox="1"/>
          <p:nvPr/>
        </p:nvSpPr>
        <p:spPr>
          <a:xfrm>
            <a:off x="7007424" y="8730208"/>
            <a:ext cx="11449272" cy="3354765"/>
          </a:xfrm>
          <a:prstGeom prst="rect">
            <a:avLst/>
          </a:prstGeom>
          <a:noFill/>
        </p:spPr>
        <p:txBody>
          <a:bodyPr wrap="square" rtlCol="0">
            <a:spAutoFit/>
          </a:bodyPr>
          <a:lstStyle/>
          <a:p>
            <a:endParaRPr lang="en-GB" sz="9600" dirty="0">
              <a:solidFill>
                <a:srgbClr val="0070C0"/>
              </a:solidFill>
              <a:latin typeface="Arial" panose="020B0604020202020204" pitchFamily="34" charset="0"/>
              <a:ea typeface="Aleo" panose="020F0502020204030203" pitchFamily="34" charset="0"/>
              <a:cs typeface="Arial" panose="020B0604020202020204" pitchFamily="34" charset="0"/>
            </a:endParaRPr>
          </a:p>
          <a:p>
            <a:r>
              <a:rPr lang="en-GB" sz="8000" dirty="0">
                <a:solidFill>
                  <a:srgbClr val="0070C0"/>
                </a:solidFill>
                <a:latin typeface="Arial" panose="020B0604020202020204" pitchFamily="34" charset="0"/>
                <a:ea typeface="Aleo" panose="020F0502020204030203" pitchFamily="34" charset="0"/>
                <a:cs typeface="Arial" panose="020B0604020202020204" pitchFamily="34" charset="0"/>
              </a:rPr>
              <a:t>celticnext.eu/new-ideas</a:t>
            </a:r>
            <a:endParaRPr lang="en-GB" sz="9600" dirty="0">
              <a:solidFill>
                <a:srgbClr val="0070C0"/>
              </a:solidFill>
              <a:latin typeface="Arial" panose="020B0604020202020204" pitchFamily="34" charset="0"/>
              <a:ea typeface="Aleo" panose="020F0502020204030203" pitchFamily="34" charset="0"/>
              <a:cs typeface="Arial" panose="020B0604020202020204" pitchFamily="34" charset="0"/>
            </a:endParaRPr>
          </a:p>
          <a:p>
            <a:endParaRPr lang="en-GB" sz="3600" dirty="0">
              <a:solidFill>
                <a:srgbClr val="0070C0"/>
              </a:solidFill>
              <a:latin typeface="Arial" panose="020B0604020202020204" pitchFamily="34" charset="0"/>
              <a:ea typeface="Aleo" panose="020F0502020204030203" pitchFamily="34" charset="0"/>
              <a:cs typeface="Arial" panose="020B0604020202020204" pitchFamily="34"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979" t="12515"/>
          <a:stretch/>
        </p:blipFill>
        <p:spPr>
          <a:xfrm>
            <a:off x="94656" y="9594304"/>
            <a:ext cx="4991201" cy="4409729"/>
          </a:xfrm>
          <a:prstGeom prst="rect">
            <a:avLst/>
          </a:prstGeom>
        </p:spPr>
      </p:pic>
      <p:sp>
        <p:nvSpPr>
          <p:cNvPr id="8" name="Rectangle 5">
            <a:extLst>
              <a:ext uri="{FF2B5EF4-FFF2-40B4-BE49-F238E27FC236}">
                <a16:creationId xmlns:a16="http://schemas.microsoft.com/office/drawing/2014/main" id="{A206F493-BCA8-4278-A408-9CC6CA8C2F0B}"/>
              </a:ext>
            </a:extLst>
          </p:cNvPr>
          <p:cNvSpPr/>
          <p:nvPr/>
        </p:nvSpPr>
        <p:spPr>
          <a:xfrm>
            <a:off x="1174776" y="12760005"/>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7393" y="10320660"/>
            <a:ext cx="3090068" cy="3090068"/>
          </a:xfrm>
          <a:prstGeom prst="rect">
            <a:avLst/>
          </a:prstGeom>
        </p:spPr>
      </p:pic>
      <p:pic>
        <p:nvPicPr>
          <p:cNvPr id="2" name="Picture 1">
            <a:extLst>
              <a:ext uri="{FF2B5EF4-FFF2-40B4-BE49-F238E27FC236}">
                <a16:creationId xmlns:a16="http://schemas.microsoft.com/office/drawing/2014/main" id="{FC1DC870-6E3C-7F1E-AA4E-9E5D62938D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5736" y="5566320"/>
            <a:ext cx="3888432" cy="3888432"/>
          </a:xfrm>
          <a:prstGeom prst="rect">
            <a:avLst/>
          </a:prstGeom>
        </p:spPr>
      </p:pic>
    </p:spTree>
    <p:extLst>
      <p:ext uri="{BB962C8B-B14F-4D97-AF65-F5344CB8AC3E}">
        <p14:creationId xmlns:p14="http://schemas.microsoft.com/office/powerpoint/2010/main" val="216752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p:cNvSpPr>
          <p:nvPr/>
        </p:nvSpPr>
        <p:spPr bwMode="auto">
          <a:xfrm>
            <a:off x="-27856" y="11030981"/>
            <a:ext cx="243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5400" b="1" dirty="0">
              <a:solidFill>
                <a:srgbClr val="3C3C3C"/>
              </a:solidFill>
              <a:latin typeface="Century Gothic" panose="020B0502020202020204" pitchFamily="34" charset="0"/>
              <a:ea typeface="Aleo" panose="020F0502020204030203" pitchFamily="34" charset="0"/>
              <a:cs typeface="Aleo" panose="020F0502020204030203" pitchFamily="34" charset="0"/>
              <a:sym typeface="Aleo" panose="020F0502020204030203" pitchFamily="34" charset="0"/>
            </a:endParaRPr>
          </a:p>
        </p:txBody>
      </p:sp>
      <p:sp>
        <p:nvSpPr>
          <p:cNvPr id="7" name="Rectangle 7"/>
          <p:cNvSpPr>
            <a:spLocks/>
          </p:cNvSpPr>
          <p:nvPr/>
        </p:nvSpPr>
        <p:spPr bwMode="auto">
          <a:xfrm>
            <a:off x="3530060" y="6035714"/>
            <a:ext cx="17039908"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Pitch of the Project Proposal</a:t>
            </a:r>
          </a:p>
          <a:p>
            <a:pPr eaLnBrk="1" hangingPunct="1"/>
            <a:br>
              <a:rPr lang="en-GB" sz="4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US" b="1" dirty="0">
                <a:solidFill>
                  <a:srgbClr val="FA7C1F"/>
                </a:solidFill>
              </a:rPr>
              <a:t>AWARE</a:t>
            </a:r>
            <a:r>
              <a:rPr lang="en-US" dirty="0"/>
              <a:t>: </a:t>
            </a:r>
            <a:r>
              <a:rPr lang="en-US" b="1" dirty="0"/>
              <a:t>A</a:t>
            </a:r>
            <a:r>
              <a:rPr lang="en-US" dirty="0"/>
              <a:t>dvanced </a:t>
            </a:r>
            <a:r>
              <a:rPr lang="en-US" b="1" dirty="0"/>
              <a:t>W</a:t>
            </a:r>
            <a:r>
              <a:rPr lang="en-US" dirty="0"/>
              <a:t>ireless </a:t>
            </a:r>
            <a:r>
              <a:rPr lang="en-US" b="1" dirty="0"/>
              <a:t>A</a:t>
            </a:r>
            <a:r>
              <a:rPr lang="en-US" dirty="0"/>
              <a:t>I and </a:t>
            </a:r>
            <a:r>
              <a:rPr lang="en-US" b="1" dirty="0"/>
              <a:t>R</a:t>
            </a:r>
            <a:r>
              <a:rPr lang="en-US" dirty="0"/>
              <a:t>obotics for </a:t>
            </a:r>
            <a:r>
              <a:rPr lang="en-US" b="1" dirty="0"/>
              <a:t>E</a:t>
            </a:r>
            <a:r>
              <a:rPr lang="en-US" dirty="0"/>
              <a:t>nhanced Cognitive Communication Continuum </a:t>
            </a:r>
            <a:endParaRPr lang="en-GB" sz="80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p:txBody>
      </p:sp>
      <p:sp>
        <p:nvSpPr>
          <p:cNvPr id="9" name="Rectangle 7"/>
          <p:cNvSpPr>
            <a:spLocks/>
          </p:cNvSpPr>
          <p:nvPr/>
        </p:nvSpPr>
        <p:spPr bwMode="auto">
          <a:xfrm>
            <a:off x="3551040" y="733539"/>
            <a:ext cx="17785976"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CELTIC-NEXT </a:t>
            </a:r>
            <a:b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Proposers Brokerage Day</a:t>
            </a:r>
            <a:endParaRPr lang="en-GB" sz="3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r>
              <a:rPr lang="en-GB" sz="7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18</a:t>
            </a:r>
            <a:r>
              <a:rPr lang="en-GB" sz="7000" baseline="30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th</a:t>
            </a:r>
            <a:r>
              <a:rPr lang="en-GB" sz="7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 September 2024, London  </a:t>
            </a:r>
          </a:p>
        </p:txBody>
      </p:sp>
      <p:sp>
        <p:nvSpPr>
          <p:cNvPr id="11" name="Rectangle 6"/>
          <p:cNvSpPr>
            <a:spLocks/>
          </p:cNvSpPr>
          <p:nvPr/>
        </p:nvSpPr>
        <p:spPr bwMode="auto">
          <a:xfrm>
            <a:off x="7321316" y="11768479"/>
            <a:ext cx="9255739"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44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Pedro Lousã, Beyond Vision</a:t>
            </a:r>
          </a:p>
          <a:p>
            <a:pPr eaLnBrk="1" hangingPunct="1"/>
            <a:r>
              <a:rPr lang="en-GB" sz="44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Pedro.lousa@beyond-vision.com</a:t>
            </a:r>
            <a:endParaRPr lang="en-GB" sz="4400" b="1" dirty="0">
              <a:solidFill>
                <a:schemeClr val="bg2"/>
              </a:solidFill>
              <a:highlight>
                <a:srgbClr val="FFFF00"/>
              </a:highlight>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79" t="12515"/>
          <a:stretch/>
        </p:blipFill>
        <p:spPr>
          <a:xfrm>
            <a:off x="288032" y="51738"/>
            <a:ext cx="4199112" cy="3709918"/>
          </a:xfrm>
          <a:prstGeom prst="rect">
            <a:avLst/>
          </a:prstGeom>
        </p:spPr>
      </p:pic>
      <p:pic>
        <p:nvPicPr>
          <p:cNvPr id="4" name="Picture 3">
            <a:extLst>
              <a:ext uri="{FF2B5EF4-FFF2-40B4-BE49-F238E27FC236}">
                <a16:creationId xmlns:a16="http://schemas.microsoft.com/office/drawing/2014/main" id="{6734D466-F741-D50C-92B8-4116637C9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3" name="Picture 2">
            <a:extLst>
              <a:ext uri="{FF2B5EF4-FFF2-40B4-BE49-F238E27FC236}">
                <a16:creationId xmlns:a16="http://schemas.microsoft.com/office/drawing/2014/main" id="{BBAB2573-ED47-433B-8A7B-6ABFBC2A597D}"/>
              </a:ext>
            </a:extLst>
          </p:cNvPr>
          <p:cNvPicPr>
            <a:picLocks noChangeAspect="1"/>
          </p:cNvPicPr>
          <p:nvPr/>
        </p:nvPicPr>
        <p:blipFill rotWithShape="1">
          <a:blip r:embed="rId5"/>
          <a:srcRect r="2650"/>
          <a:stretch/>
        </p:blipFill>
        <p:spPr>
          <a:xfrm>
            <a:off x="11064552" y="9139788"/>
            <a:ext cx="2758952" cy="262869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91000" y="549276"/>
            <a:ext cx="19973800" cy="2286000"/>
          </a:xfrm>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sym typeface="Gill Sans" charset="0"/>
              </a:rPr>
              <a:t>Teaser</a:t>
            </a:r>
            <a:endParaRPr lang="en-GB" sz="9200" b="1" dirty="0">
              <a:solidFill>
                <a:srgbClr val="0070C0"/>
              </a:solidFill>
              <a:ea typeface="Aleo" panose="020F0502020204030203" pitchFamily="34" charset="0"/>
              <a:cs typeface="Aleo" panose="020F0502020204030203" pitchFamily="34" charset="0"/>
              <a:sym typeface="Gill Sans"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41</a:t>
            </a:fld>
            <a:endParaRPr lang="en-GB" altLang="en-US" dirty="0"/>
          </a:p>
        </p:txBody>
      </p:sp>
      <p:sp>
        <p:nvSpPr>
          <p:cNvPr id="6" name="Rectangle 5"/>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6G Aware,  Pedro Lousã, Beyond Vision, S.A., pedro.lousa@beyond-vision.com</a:t>
            </a:r>
          </a:p>
        </p:txBody>
      </p:sp>
      <p:pic>
        <p:nvPicPr>
          <p:cNvPr id="3" name="Picture 2">
            <a:extLst>
              <a:ext uri="{FF2B5EF4-FFF2-40B4-BE49-F238E27FC236}">
                <a16:creationId xmlns:a16="http://schemas.microsoft.com/office/drawing/2014/main" id="{B4DE4631-727E-D702-82EB-F59E4CAEA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
        <p:nvSpPr>
          <p:cNvPr id="7" name="Rectangle 6">
            <a:extLst>
              <a:ext uri="{FF2B5EF4-FFF2-40B4-BE49-F238E27FC236}">
                <a16:creationId xmlns:a16="http://schemas.microsoft.com/office/drawing/2014/main" id="{FFEE9A6E-90A6-4801-8D61-B422C67AC447}"/>
              </a:ext>
            </a:extLst>
          </p:cNvPr>
          <p:cNvSpPr/>
          <p:nvPr/>
        </p:nvSpPr>
        <p:spPr>
          <a:xfrm>
            <a:off x="1030760" y="3355636"/>
            <a:ext cx="22134040" cy="6740307"/>
          </a:xfrm>
          <a:prstGeom prst="rect">
            <a:avLst/>
          </a:prstGeom>
        </p:spPr>
        <p:txBody>
          <a:bodyPr wrap="square">
            <a:spAutoFit/>
          </a:bodyPr>
          <a:lstStyle/>
          <a:p>
            <a:pPr>
              <a:buFont typeface="Arial" panose="020B0604020202020204" pitchFamily="34" charset="0"/>
              <a:buChar char="•"/>
            </a:pPr>
            <a:r>
              <a:rPr lang="en-US" sz="4800" b="1" dirty="0">
                <a:latin typeface="-apple-system"/>
              </a:rPr>
              <a:t>Main Benefit</a:t>
            </a:r>
            <a:r>
              <a:rPr lang="en-US" sz="4800" dirty="0">
                <a:latin typeface="-apple-system"/>
              </a:rPr>
              <a:t>:</a:t>
            </a:r>
          </a:p>
          <a:p>
            <a:pPr marL="742950" lvl="1" indent="-285750">
              <a:buFont typeface="Arial" panose="020B0604020202020204" pitchFamily="34" charset="0"/>
              <a:buChar char="•"/>
            </a:pPr>
            <a:r>
              <a:rPr lang="en-US" sz="4800" dirty="0">
                <a:latin typeface="-apple-system"/>
              </a:rPr>
              <a:t> Revolutionizes user interaction with environments through advanced 6G networks</a:t>
            </a:r>
          </a:p>
          <a:p>
            <a:pPr>
              <a:buFont typeface="Arial" panose="020B0604020202020204" pitchFamily="34" charset="0"/>
              <a:buChar char="•"/>
            </a:pPr>
            <a:r>
              <a:rPr lang="en-US" sz="4800" b="1" dirty="0">
                <a:latin typeface="-apple-system"/>
              </a:rPr>
              <a:t>Added Value</a:t>
            </a:r>
            <a:r>
              <a:rPr lang="en-US" sz="4800" dirty="0">
                <a:latin typeface="-apple-system"/>
              </a:rPr>
              <a:t>:</a:t>
            </a:r>
          </a:p>
          <a:p>
            <a:pPr marL="742950" lvl="1" indent="-285750">
              <a:buFont typeface="Arial" panose="020B0604020202020204" pitchFamily="34" charset="0"/>
              <a:buChar char="•"/>
            </a:pPr>
            <a:r>
              <a:rPr lang="en-US" sz="4800" dirty="0">
                <a:latin typeface="-apple-system"/>
              </a:rPr>
              <a:t> Enables resilient connectivity for robotics and smart services, enhancing situational awareness</a:t>
            </a:r>
          </a:p>
          <a:p>
            <a:pPr>
              <a:buFont typeface="Arial" panose="020B0604020202020204" pitchFamily="34" charset="0"/>
              <a:buChar char="•"/>
            </a:pPr>
            <a:r>
              <a:rPr lang="en-US" sz="4800" b="1" dirty="0">
                <a:latin typeface="-apple-system"/>
              </a:rPr>
              <a:t>Participation Incentives</a:t>
            </a:r>
            <a:r>
              <a:rPr lang="en-US" sz="4800" dirty="0">
                <a:latin typeface="-apple-system"/>
              </a:rPr>
              <a:t>:</a:t>
            </a:r>
          </a:p>
          <a:p>
            <a:pPr marL="742950" lvl="1" indent="-285750">
              <a:buFont typeface="Arial" panose="020B0604020202020204" pitchFamily="34" charset="0"/>
              <a:buChar char="•"/>
            </a:pPr>
            <a:r>
              <a:rPr lang="en-US" sz="4800" dirty="0">
                <a:latin typeface="-apple-system"/>
              </a:rPr>
              <a:t> Engage in cutting-edge technology development</a:t>
            </a:r>
          </a:p>
          <a:p>
            <a:pPr marL="742950" lvl="1" indent="-285750">
              <a:buFont typeface="Arial" panose="020B0604020202020204" pitchFamily="34" charset="0"/>
              <a:buChar char="•"/>
            </a:pPr>
            <a:r>
              <a:rPr lang="en-US" sz="4800" dirty="0">
                <a:latin typeface="-apple-system"/>
              </a:rPr>
              <a:t> Collaborate with leading experts and organizations</a:t>
            </a:r>
          </a:p>
          <a:p>
            <a:pPr marL="742950" lvl="1" indent="-285750">
              <a:buFont typeface="Arial" panose="020B0604020202020204" pitchFamily="34" charset="0"/>
              <a:buChar char="•"/>
            </a:pPr>
            <a:r>
              <a:rPr lang="en-US" sz="4800" dirty="0">
                <a:latin typeface="-apple-system"/>
              </a:rPr>
              <a:t> Access to new markets and applications in 6G and robotics</a:t>
            </a:r>
          </a:p>
        </p:txBody>
      </p:sp>
      <p:pic>
        <p:nvPicPr>
          <p:cNvPr id="8" name="Picture 7">
            <a:extLst>
              <a:ext uri="{FF2B5EF4-FFF2-40B4-BE49-F238E27FC236}">
                <a16:creationId xmlns:a16="http://schemas.microsoft.com/office/drawing/2014/main" id="{E34AE1B5-5D93-4055-97AE-172E7440D99C}"/>
              </a:ext>
            </a:extLst>
          </p:cNvPr>
          <p:cNvPicPr>
            <a:picLocks noChangeAspect="1"/>
          </p:cNvPicPr>
          <p:nvPr/>
        </p:nvPicPr>
        <p:blipFill rotWithShape="1">
          <a:blip r:embed="rId4"/>
          <a:srcRect r="2650"/>
          <a:stretch/>
        </p:blipFill>
        <p:spPr>
          <a:xfrm>
            <a:off x="166664" y="114793"/>
            <a:ext cx="2758952" cy="2628691"/>
          </a:xfrm>
          <a:prstGeom prst="rect">
            <a:avLst/>
          </a:prstGeom>
        </p:spPr>
      </p:pic>
    </p:spTree>
    <p:extLst>
      <p:ext uri="{BB962C8B-B14F-4D97-AF65-F5344CB8AC3E}">
        <p14:creationId xmlns:p14="http://schemas.microsoft.com/office/powerpoint/2010/main" val="3415134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61734" y="549276"/>
            <a:ext cx="18703066" cy="2286000"/>
          </a:xfrm>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rPr>
              <a:t>Organisation Profile</a:t>
            </a:r>
            <a:endParaRPr lang="en-GB" sz="9200" b="1" dirty="0">
              <a:solidFill>
                <a:srgbClr val="0070C0"/>
              </a:solidFill>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42</a:t>
            </a:fld>
            <a:endParaRPr lang="en-GB" altLang="en-US"/>
          </a:p>
        </p:txBody>
      </p:sp>
      <p:sp>
        <p:nvSpPr>
          <p:cNvPr id="5" name="TextBox 4"/>
          <p:cNvSpPr txBox="1"/>
          <p:nvPr/>
        </p:nvSpPr>
        <p:spPr>
          <a:xfrm>
            <a:off x="3984495" y="2108647"/>
            <a:ext cx="15937771" cy="958500"/>
          </a:xfrm>
          <a:prstGeom prst="rect">
            <a:avLst/>
          </a:prstGeom>
          <a:noFill/>
        </p:spPr>
        <p:txBody>
          <a:bodyPr wrap="square" lIns="217709" tIns="108855" rIns="217709" bIns="108855" rtlCol="0">
            <a:spAutoFit/>
          </a:bodyPr>
          <a:lstStyle/>
          <a:p>
            <a:pPr algn="ctr"/>
            <a:endParaRPr lang="en-GB" sz="4800" i="1" dirty="0">
              <a:solidFill>
                <a:srgbClr val="00B0F0"/>
              </a:solidFill>
            </a:endParaRPr>
          </a:p>
        </p:txBody>
      </p:sp>
      <p:pic>
        <p:nvPicPr>
          <p:cNvPr id="3" name="Picture 2">
            <a:extLst>
              <a:ext uri="{FF2B5EF4-FFF2-40B4-BE49-F238E27FC236}">
                <a16:creationId xmlns:a16="http://schemas.microsoft.com/office/drawing/2014/main" id="{DE93DED6-D01F-B5CE-37EF-94916D6C4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
        <p:nvSpPr>
          <p:cNvPr id="6" name="Rectangle 5">
            <a:extLst>
              <a:ext uri="{FF2B5EF4-FFF2-40B4-BE49-F238E27FC236}">
                <a16:creationId xmlns:a16="http://schemas.microsoft.com/office/drawing/2014/main" id="{2064F488-BF02-4619-9F07-40DB1513329D}"/>
              </a:ext>
            </a:extLst>
          </p:cNvPr>
          <p:cNvSpPr/>
          <p:nvPr/>
        </p:nvSpPr>
        <p:spPr>
          <a:xfrm>
            <a:off x="1246400" y="4394647"/>
            <a:ext cx="21918400" cy="6001643"/>
          </a:xfrm>
          <a:prstGeom prst="rect">
            <a:avLst/>
          </a:prstGeom>
        </p:spPr>
        <p:txBody>
          <a:bodyPr wrap="square">
            <a:spAutoFit/>
          </a:bodyPr>
          <a:lstStyle/>
          <a:p>
            <a:pPr>
              <a:buFont typeface="Arial" panose="020B0604020202020204" pitchFamily="34" charset="0"/>
              <a:buChar char="•"/>
            </a:pPr>
            <a:r>
              <a:rPr lang="en-US" sz="4800" b="1" dirty="0">
                <a:latin typeface="-apple-system"/>
              </a:rPr>
              <a:t>Organization Name</a:t>
            </a:r>
            <a:r>
              <a:rPr lang="en-US" sz="4800" dirty="0">
                <a:latin typeface="-apple-system"/>
              </a:rPr>
              <a:t>: Beyond Vision</a:t>
            </a:r>
          </a:p>
          <a:p>
            <a:pPr>
              <a:buFont typeface="Arial" panose="020B0604020202020204" pitchFamily="34" charset="0"/>
              <a:buChar char="•"/>
            </a:pPr>
            <a:r>
              <a:rPr lang="en-US" sz="4800" b="1" dirty="0">
                <a:latin typeface="-apple-system"/>
              </a:rPr>
              <a:t>Overview</a:t>
            </a:r>
            <a:r>
              <a:rPr lang="en-US" sz="4800" dirty="0">
                <a:latin typeface="-apple-system"/>
              </a:rPr>
              <a:t>:</a:t>
            </a:r>
          </a:p>
          <a:p>
            <a:pPr marL="742950" lvl="1" indent="-285750">
              <a:buFont typeface="Arial" panose="020B0604020202020204" pitchFamily="34" charset="0"/>
              <a:buChar char="•"/>
            </a:pPr>
            <a:r>
              <a:rPr lang="en-US" sz="4800" dirty="0">
                <a:latin typeface="-apple-system"/>
              </a:rPr>
              <a:t> Expertise in Electronics, Mechanics, AI, SW, Robotics</a:t>
            </a:r>
          </a:p>
          <a:p>
            <a:pPr marL="742950" lvl="1" indent="-285750">
              <a:buFont typeface="Arial" panose="020B0604020202020204" pitchFamily="34" charset="0"/>
              <a:buChar char="•"/>
            </a:pPr>
            <a:r>
              <a:rPr lang="en-US" sz="4800" dirty="0">
                <a:latin typeface="-apple-system"/>
              </a:rPr>
              <a:t> Experience in developing innovative solutions</a:t>
            </a:r>
          </a:p>
          <a:p>
            <a:pPr marL="742950" lvl="1" indent="-285750">
              <a:buFont typeface="Arial" panose="020B0604020202020204" pitchFamily="34" charset="0"/>
              <a:buChar char="•"/>
            </a:pPr>
            <a:r>
              <a:rPr lang="en-US" sz="4800" dirty="0">
                <a:latin typeface="-apple-system"/>
              </a:rPr>
              <a:t> Strong focus on research</a:t>
            </a:r>
          </a:p>
          <a:p>
            <a:pPr>
              <a:buFont typeface="Arial" panose="020B0604020202020204" pitchFamily="34" charset="0"/>
              <a:buChar char="•"/>
            </a:pPr>
            <a:r>
              <a:rPr lang="en-US" sz="4800" b="1" dirty="0">
                <a:latin typeface="-apple-system"/>
              </a:rPr>
              <a:t>Key Achievements</a:t>
            </a:r>
            <a:r>
              <a:rPr lang="en-US" sz="4800" dirty="0">
                <a:latin typeface="-apple-system"/>
              </a:rPr>
              <a:t>:</a:t>
            </a:r>
          </a:p>
          <a:p>
            <a:pPr marL="742950" lvl="1" indent="-285750">
              <a:buFont typeface="Arial" panose="020B0604020202020204" pitchFamily="34" charset="0"/>
              <a:buChar char="•"/>
            </a:pPr>
            <a:r>
              <a:rPr lang="en-US" sz="4800" dirty="0">
                <a:latin typeface="-apple-system"/>
              </a:rPr>
              <a:t>Several National and European projects</a:t>
            </a:r>
          </a:p>
          <a:p>
            <a:pPr marL="742950" lvl="1" indent="-285750">
              <a:buFont typeface="Arial" panose="020B0604020202020204" pitchFamily="34" charset="0"/>
              <a:buChar char="•"/>
            </a:pPr>
            <a:r>
              <a:rPr lang="en-US" sz="4800" dirty="0">
                <a:latin typeface="-apple-system"/>
              </a:rPr>
              <a:t>Manufacturer of UAVs for industrial applications</a:t>
            </a:r>
          </a:p>
        </p:txBody>
      </p:sp>
      <p:pic>
        <p:nvPicPr>
          <p:cNvPr id="9" name="Picture 8">
            <a:extLst>
              <a:ext uri="{FF2B5EF4-FFF2-40B4-BE49-F238E27FC236}">
                <a16:creationId xmlns:a16="http://schemas.microsoft.com/office/drawing/2014/main" id="{632BA2F4-02F6-4121-BE0F-CBB4242087B6}"/>
              </a:ext>
            </a:extLst>
          </p:cNvPr>
          <p:cNvPicPr>
            <a:picLocks noChangeAspect="1"/>
          </p:cNvPicPr>
          <p:nvPr/>
        </p:nvPicPr>
        <p:blipFill rotWithShape="1">
          <a:blip r:embed="rId4"/>
          <a:srcRect r="2650"/>
          <a:stretch/>
        </p:blipFill>
        <p:spPr>
          <a:xfrm>
            <a:off x="84687" y="50477"/>
            <a:ext cx="2758952" cy="2628691"/>
          </a:xfrm>
          <a:prstGeom prst="rect">
            <a:avLst/>
          </a:prstGeom>
        </p:spPr>
      </p:pic>
      <p:sp>
        <p:nvSpPr>
          <p:cNvPr id="10" name="Rectangle 9"/>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6G Aware,  Pedro Lousã, Beyond Vision, S.A., pedro.lousa@beyond-vision.com</a:t>
            </a:r>
          </a:p>
        </p:txBody>
      </p:sp>
    </p:spTree>
    <p:extLst>
      <p:ext uri="{BB962C8B-B14F-4D97-AF65-F5344CB8AC3E}">
        <p14:creationId xmlns:p14="http://schemas.microsoft.com/office/powerpoint/2010/main" val="1587954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43638" y="549276"/>
            <a:ext cx="20321161" cy="2286000"/>
          </a:xfrm>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Proposal Introduction (1)</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43</a:t>
            </a:fld>
            <a:endParaRPr lang="en-GB" altLang="en-US"/>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D72087E-C489-7A90-AC71-722004BD8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6" name="Rectangle 5">
            <a:extLst>
              <a:ext uri="{FF2B5EF4-FFF2-40B4-BE49-F238E27FC236}">
                <a16:creationId xmlns:a16="http://schemas.microsoft.com/office/drawing/2014/main" id="{222DBC78-3F6F-41C8-9A50-874BEE8BE35F}"/>
              </a:ext>
            </a:extLst>
          </p:cNvPr>
          <p:cNvSpPr/>
          <p:nvPr/>
        </p:nvSpPr>
        <p:spPr>
          <a:xfrm>
            <a:off x="1462808" y="3719543"/>
            <a:ext cx="16273808" cy="8463855"/>
          </a:xfrm>
          <a:prstGeom prst="rect">
            <a:avLst/>
          </a:prstGeom>
        </p:spPr>
        <p:txBody>
          <a:bodyPr wrap="square">
            <a:spAutoFit/>
          </a:bodyPr>
          <a:lstStyle/>
          <a:p>
            <a:r>
              <a:rPr lang="en-US" sz="4800" b="1" dirty="0"/>
              <a:t>Vision: </a:t>
            </a:r>
            <a:r>
              <a:rPr lang="en-US" sz="4800" dirty="0"/>
              <a:t>To create a unified 6G network that enhances user awareness and supports </a:t>
            </a:r>
            <a:r>
              <a:rPr lang="en-US" sz="4800" u="sng" dirty="0"/>
              <a:t>advanced robotics</a:t>
            </a:r>
            <a:endParaRPr lang="en-US" sz="4800" dirty="0"/>
          </a:p>
          <a:p>
            <a:r>
              <a:rPr lang="en-US" sz="4800" b="1" dirty="0"/>
              <a:t>Motivation: </a:t>
            </a:r>
            <a:r>
              <a:rPr lang="en-US" sz="4800" dirty="0"/>
              <a:t>to enhance 5G </a:t>
            </a:r>
            <a:r>
              <a:rPr lang="en-US" sz="4800" u="sng" dirty="0"/>
              <a:t>network architecture and connectivity</a:t>
            </a:r>
            <a:r>
              <a:rPr lang="en-US" sz="4800" dirty="0"/>
              <a:t> through the use of </a:t>
            </a:r>
            <a:r>
              <a:rPr lang="en-US" sz="4800" u="sng" dirty="0"/>
              <a:t>satellites</a:t>
            </a:r>
            <a:r>
              <a:rPr lang="en-US" sz="4800" dirty="0"/>
              <a:t> for resilient coverage, particularly in emergency communication scenarios within dynamic environments</a:t>
            </a:r>
          </a:p>
          <a:p>
            <a:endParaRPr lang="en-US" sz="4800" dirty="0"/>
          </a:p>
          <a:p>
            <a:r>
              <a:rPr lang="en-US" sz="4800" b="1" dirty="0"/>
              <a:t>Content: </a:t>
            </a:r>
          </a:p>
          <a:p>
            <a:pPr marL="685800" indent="-685800">
              <a:buFont typeface="Arial" panose="020B0604020202020204" pitchFamily="34" charset="0"/>
              <a:buChar char="•"/>
            </a:pPr>
            <a:r>
              <a:rPr lang="en-US" sz="4000" dirty="0"/>
              <a:t>Development of 3D networking for robust communication and sensing capabilities.</a:t>
            </a:r>
          </a:p>
          <a:p>
            <a:pPr marL="685800" indent="-685800">
              <a:buFont typeface="Arial" panose="020B0604020202020204" pitchFamily="34" charset="0"/>
              <a:buChar char="•"/>
            </a:pPr>
            <a:r>
              <a:rPr lang="en-US" sz="4000" dirty="0"/>
              <a:t>Integration of Cognitive Communication Continuum (CCC) for intelligent network adaptation.</a:t>
            </a:r>
          </a:p>
        </p:txBody>
      </p:sp>
      <p:pic>
        <p:nvPicPr>
          <p:cNvPr id="7" name="Picture 6">
            <a:extLst>
              <a:ext uri="{FF2B5EF4-FFF2-40B4-BE49-F238E27FC236}">
                <a16:creationId xmlns:a16="http://schemas.microsoft.com/office/drawing/2014/main" id="{F75C22FF-2E47-4D7B-A4BE-320AE7F130B7}"/>
              </a:ext>
            </a:extLst>
          </p:cNvPr>
          <p:cNvPicPr>
            <a:picLocks noChangeAspect="1"/>
          </p:cNvPicPr>
          <p:nvPr/>
        </p:nvPicPr>
        <p:blipFill>
          <a:blip r:embed="rId5"/>
          <a:stretch>
            <a:fillRect/>
          </a:stretch>
        </p:blipFill>
        <p:spPr>
          <a:xfrm>
            <a:off x="16656496" y="4871290"/>
            <a:ext cx="6831233" cy="5994568"/>
          </a:xfrm>
          <a:prstGeom prst="rect">
            <a:avLst/>
          </a:prstGeom>
        </p:spPr>
      </p:pic>
      <p:pic>
        <p:nvPicPr>
          <p:cNvPr id="14" name="Picture 13">
            <a:extLst>
              <a:ext uri="{FF2B5EF4-FFF2-40B4-BE49-F238E27FC236}">
                <a16:creationId xmlns:a16="http://schemas.microsoft.com/office/drawing/2014/main" id="{B0DE0578-DE7F-46F1-ABDD-A0D27F7F26F7}"/>
              </a:ext>
            </a:extLst>
          </p:cNvPr>
          <p:cNvPicPr>
            <a:picLocks noChangeAspect="1"/>
          </p:cNvPicPr>
          <p:nvPr/>
        </p:nvPicPr>
        <p:blipFill rotWithShape="1">
          <a:blip r:embed="rId6"/>
          <a:srcRect r="2650"/>
          <a:stretch/>
        </p:blipFill>
        <p:spPr>
          <a:xfrm>
            <a:off x="84687" y="50477"/>
            <a:ext cx="2758952" cy="2628691"/>
          </a:xfrm>
          <a:prstGeom prst="rect">
            <a:avLst/>
          </a:prstGeom>
        </p:spPr>
      </p:pic>
      <p:sp>
        <p:nvSpPr>
          <p:cNvPr id="10" name="Rectangle 9"/>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6G Aware,  Pedro Lousã, Beyond Vision, S.A., pedro.lousa@beyond-vision.com</a:t>
            </a:r>
          </a:p>
        </p:txBody>
      </p:sp>
    </p:spTree>
    <p:extLst>
      <p:ext uri="{BB962C8B-B14F-4D97-AF65-F5344CB8AC3E}">
        <p14:creationId xmlns:p14="http://schemas.microsoft.com/office/powerpoint/2010/main" val="166786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2520" y="241591"/>
            <a:ext cx="20522280" cy="2286000"/>
          </a:xfrm>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Proposal Introduction (2)</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44</a:t>
            </a:fld>
            <a:endParaRPr lang="en-GB" altLang="en-US"/>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19A53A33-E2CA-2C0A-C83F-A430676E7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7" name="Rectangle 6">
            <a:extLst>
              <a:ext uri="{FF2B5EF4-FFF2-40B4-BE49-F238E27FC236}">
                <a16:creationId xmlns:a16="http://schemas.microsoft.com/office/drawing/2014/main" id="{A31C277F-758E-42DE-837E-D4EC05A56D3E}"/>
              </a:ext>
            </a:extLst>
          </p:cNvPr>
          <p:cNvSpPr/>
          <p:nvPr/>
        </p:nvSpPr>
        <p:spPr>
          <a:xfrm>
            <a:off x="2910939" y="2099556"/>
            <a:ext cx="20283608" cy="9879628"/>
          </a:xfrm>
          <a:prstGeom prst="rect">
            <a:avLst/>
          </a:prstGeom>
        </p:spPr>
        <p:txBody>
          <a:bodyPr wrap="square">
            <a:spAutoFit/>
          </a:bodyPr>
          <a:lstStyle/>
          <a:p>
            <a:r>
              <a:rPr lang="en-US" sz="4000" b="1" dirty="0">
                <a:solidFill>
                  <a:srgbClr val="FA7C1F"/>
                </a:solidFill>
                <a:latin typeface="-apple-system"/>
              </a:rPr>
              <a:t>Expected Outcomes</a:t>
            </a:r>
          </a:p>
          <a:p>
            <a:pPr fontAlgn="t">
              <a:buFont typeface="Arial" panose="020B0604020202020204" pitchFamily="34" charset="0"/>
              <a:buChar char="•"/>
            </a:pPr>
            <a:r>
              <a:rPr lang="en-US" sz="4000" b="1" dirty="0">
                <a:latin typeface="-apple-system"/>
              </a:rPr>
              <a:t>Development of a Robust 6G Architecture</a:t>
            </a:r>
            <a:r>
              <a:rPr lang="en-US" sz="4000" dirty="0">
                <a:latin typeface="-apple-system"/>
              </a:rPr>
              <a:t>: Creation of an end-to-end AI/ML-based framework for integrated sensing, communication, cognition, and positioning.</a:t>
            </a:r>
          </a:p>
          <a:p>
            <a:pPr fontAlgn="t">
              <a:buFont typeface="Arial" panose="020B0604020202020204" pitchFamily="34" charset="0"/>
              <a:buChar char="•"/>
            </a:pPr>
            <a:r>
              <a:rPr lang="en-US" sz="4000" b="1" dirty="0">
                <a:latin typeface="-apple-system"/>
              </a:rPr>
              <a:t>Enhanced 3D Networking Capabilities</a:t>
            </a:r>
            <a:r>
              <a:rPr lang="en-US" sz="4000" dirty="0">
                <a:latin typeface="-apple-system"/>
              </a:rPr>
              <a:t>: Facilitation of precise positioning and navigation services, supporting applications such as UAVs and AMRs.</a:t>
            </a:r>
          </a:p>
          <a:p>
            <a:pPr fontAlgn="t">
              <a:buFont typeface="Arial" panose="020B0604020202020204" pitchFamily="34" charset="0"/>
              <a:buChar char="•"/>
            </a:pPr>
            <a:r>
              <a:rPr lang="en-US" sz="4000" b="1" dirty="0">
                <a:latin typeface="-apple-system"/>
              </a:rPr>
              <a:t>Intelligent Context-Aware Services</a:t>
            </a:r>
            <a:r>
              <a:rPr lang="en-US" sz="4000" dirty="0">
                <a:latin typeface="-apple-system"/>
              </a:rPr>
              <a:t>: Deployment of services that adapt to user needs and environmental conditions, particularly in emergency scenarios.</a:t>
            </a:r>
          </a:p>
          <a:p>
            <a:r>
              <a:rPr lang="en-US" sz="4000" b="1" dirty="0">
                <a:solidFill>
                  <a:srgbClr val="FA7C1F"/>
                </a:solidFill>
                <a:latin typeface="-apple-system"/>
              </a:rPr>
              <a:t>Impacts</a:t>
            </a:r>
            <a:endParaRPr lang="en-US" sz="4000" dirty="0">
              <a:solidFill>
                <a:srgbClr val="FA7C1F"/>
              </a:solidFill>
              <a:latin typeface="-apple-system"/>
            </a:endParaRPr>
          </a:p>
          <a:p>
            <a:pPr fontAlgn="t">
              <a:buFont typeface="Arial" panose="020B0604020202020204" pitchFamily="34" charset="0"/>
              <a:buChar char="•"/>
            </a:pPr>
            <a:r>
              <a:rPr lang="en-US" sz="4000" b="1" dirty="0">
                <a:latin typeface="-apple-system"/>
              </a:rPr>
              <a:t>Improved Emergency Response</a:t>
            </a:r>
            <a:r>
              <a:rPr lang="en-US" sz="4000" dirty="0">
                <a:latin typeface="-apple-system"/>
              </a:rPr>
              <a:t>: Enhanced communication reliability in dynamic environments, enabling faster and more effective emergency management.</a:t>
            </a:r>
          </a:p>
          <a:p>
            <a:pPr fontAlgn="t">
              <a:buFont typeface="Arial" panose="020B0604020202020204" pitchFamily="34" charset="0"/>
              <a:buChar char="•"/>
            </a:pPr>
            <a:r>
              <a:rPr lang="en-US" sz="4000" b="1" dirty="0">
                <a:latin typeface="-apple-system"/>
              </a:rPr>
              <a:t>Expansion of Smart Services</a:t>
            </a:r>
            <a:r>
              <a:rPr lang="en-US" sz="4000" dirty="0">
                <a:latin typeface="-apple-system"/>
              </a:rPr>
              <a:t>: New applications and services that enhance user awareness and interaction with their surroundings.</a:t>
            </a:r>
          </a:p>
          <a:p>
            <a:pPr fontAlgn="t">
              <a:buFont typeface="Arial" panose="020B0604020202020204" pitchFamily="34" charset="0"/>
              <a:buChar char="•"/>
            </a:pPr>
            <a:r>
              <a:rPr lang="en-US" sz="4000" b="1" dirty="0">
                <a:latin typeface="-apple-system"/>
              </a:rPr>
              <a:t>Advancements in Robotics</a:t>
            </a:r>
            <a:r>
              <a:rPr lang="en-US" sz="4000" dirty="0">
                <a:latin typeface="-apple-system"/>
              </a:rPr>
              <a:t>: Strengthened capabilities for safe autonomous systems operating in complex environments.</a:t>
            </a:r>
          </a:p>
          <a:p>
            <a:r>
              <a:rPr lang="en-US" sz="4000" b="1" dirty="0">
                <a:solidFill>
                  <a:srgbClr val="FA7C1F"/>
                </a:solidFill>
                <a:latin typeface="-apple-system"/>
              </a:rPr>
              <a:t>Project Schedule </a:t>
            </a:r>
            <a:r>
              <a:rPr lang="en-US" sz="3600" b="1" dirty="0">
                <a:latin typeface="-apple-system"/>
              </a:rPr>
              <a:t>[Duration</a:t>
            </a:r>
            <a:r>
              <a:rPr lang="en-US" sz="3600" dirty="0">
                <a:latin typeface="-apple-system"/>
              </a:rPr>
              <a:t>: 36 months] </a:t>
            </a:r>
            <a:r>
              <a:rPr lang="en-US" sz="3600" b="1" dirty="0">
                <a:latin typeface="-apple-system"/>
              </a:rPr>
              <a:t>Year 1</a:t>
            </a:r>
            <a:r>
              <a:rPr lang="en-US" sz="3600" dirty="0">
                <a:latin typeface="-apple-system"/>
              </a:rPr>
              <a:t>: Research and Development/ </a:t>
            </a:r>
            <a:r>
              <a:rPr lang="en-US" sz="3600" b="1" dirty="0">
                <a:latin typeface="-apple-system"/>
              </a:rPr>
              <a:t>Year 2</a:t>
            </a:r>
            <a:r>
              <a:rPr lang="en-US" sz="3600" dirty="0">
                <a:latin typeface="-apple-system"/>
              </a:rPr>
              <a:t>: Prototyping and Testing (Months 13-24)/ </a:t>
            </a:r>
            <a:r>
              <a:rPr lang="en-US" sz="3600" b="1" dirty="0">
                <a:latin typeface="-apple-system"/>
              </a:rPr>
              <a:t>Year 3</a:t>
            </a:r>
            <a:r>
              <a:rPr lang="en-US" sz="3600" dirty="0">
                <a:latin typeface="-apple-system"/>
              </a:rPr>
              <a:t>: Deployment and Evaluation (Months 25-36)</a:t>
            </a:r>
            <a:endParaRPr lang="en-US" sz="2800" dirty="0">
              <a:latin typeface="-apple-system"/>
            </a:endParaRPr>
          </a:p>
        </p:txBody>
      </p:sp>
      <p:pic>
        <p:nvPicPr>
          <p:cNvPr id="10" name="Picture 9">
            <a:extLst>
              <a:ext uri="{FF2B5EF4-FFF2-40B4-BE49-F238E27FC236}">
                <a16:creationId xmlns:a16="http://schemas.microsoft.com/office/drawing/2014/main" id="{7C6A0FDB-B17F-4F3C-88BE-EB51D646DD3F}"/>
              </a:ext>
            </a:extLst>
          </p:cNvPr>
          <p:cNvPicPr>
            <a:picLocks noChangeAspect="1"/>
          </p:cNvPicPr>
          <p:nvPr/>
        </p:nvPicPr>
        <p:blipFill rotWithShape="1">
          <a:blip r:embed="rId5"/>
          <a:srcRect r="2650"/>
          <a:stretch/>
        </p:blipFill>
        <p:spPr>
          <a:xfrm>
            <a:off x="84687" y="50477"/>
            <a:ext cx="2758952" cy="2628691"/>
          </a:xfrm>
          <a:prstGeom prst="rect">
            <a:avLst/>
          </a:prstGeom>
        </p:spPr>
      </p:pic>
      <p:sp>
        <p:nvSpPr>
          <p:cNvPr id="9" name="Rectangle 8"/>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6G Aware,  Pedro Lousã, Beyond Vision, S.A., pedro.lousa@beyond-vision.com</a:t>
            </a:r>
          </a:p>
        </p:txBody>
      </p:sp>
    </p:spTree>
    <p:extLst>
      <p:ext uri="{BB962C8B-B14F-4D97-AF65-F5344CB8AC3E}">
        <p14:creationId xmlns:p14="http://schemas.microsoft.com/office/powerpoint/2010/main" val="3321741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87144" y="549276"/>
            <a:ext cx="18677656" cy="2286000"/>
          </a:xfrm>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Partners</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45</a:t>
            </a:fld>
            <a:endParaRPr lang="en-GB" altLang="en-US"/>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B6E8A7A4-0B3E-AD83-7DAF-865E628AA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9" name="Rectangle 8">
            <a:extLst>
              <a:ext uri="{FF2B5EF4-FFF2-40B4-BE49-F238E27FC236}">
                <a16:creationId xmlns:a16="http://schemas.microsoft.com/office/drawing/2014/main" id="{161FEC69-8493-4954-93BC-2E7384E4D125}"/>
              </a:ext>
            </a:extLst>
          </p:cNvPr>
          <p:cNvSpPr/>
          <p:nvPr/>
        </p:nvSpPr>
        <p:spPr>
          <a:xfrm>
            <a:off x="1604444" y="2555998"/>
            <a:ext cx="22034448" cy="10033516"/>
          </a:xfrm>
          <a:prstGeom prst="rect">
            <a:avLst/>
          </a:prstGeom>
        </p:spPr>
        <p:txBody>
          <a:bodyPr wrap="square">
            <a:spAutoFit/>
          </a:bodyPr>
          <a:lstStyle/>
          <a:p>
            <a:pPr>
              <a:buFont typeface="Arial" panose="020B0604020202020204" pitchFamily="34" charset="0"/>
              <a:buChar char="•"/>
            </a:pPr>
            <a:r>
              <a:rPr lang="en-US" sz="3400" b="1" dirty="0">
                <a:solidFill>
                  <a:srgbClr val="FA7C1F"/>
                </a:solidFill>
                <a:latin typeface="-apple-system"/>
              </a:rPr>
              <a:t>Countries Involved</a:t>
            </a:r>
            <a:r>
              <a:rPr lang="en-US" sz="3400" dirty="0">
                <a:solidFill>
                  <a:srgbClr val="FA7C1F"/>
                </a:solidFill>
                <a:latin typeface="-apple-system"/>
              </a:rPr>
              <a:t>:</a:t>
            </a:r>
          </a:p>
          <a:p>
            <a:pPr marL="742950" lvl="1" indent="-285750">
              <a:buFont typeface="Arial" panose="020B0604020202020204" pitchFamily="34" charset="0"/>
              <a:buChar char="•"/>
            </a:pPr>
            <a:r>
              <a:rPr lang="en-US" sz="3400" b="1" dirty="0">
                <a:latin typeface="-apple-system"/>
              </a:rPr>
              <a:t>Portugal</a:t>
            </a:r>
            <a:r>
              <a:rPr lang="en-US" sz="3400" dirty="0">
                <a:latin typeface="-apple-system"/>
              </a:rPr>
              <a:t>:</a:t>
            </a:r>
          </a:p>
          <a:p>
            <a:pPr marL="1143000" lvl="2" indent="-228600">
              <a:buFont typeface="Arial" panose="020B0604020202020204" pitchFamily="34" charset="0"/>
              <a:buChar char="•"/>
            </a:pPr>
            <a:r>
              <a:rPr lang="en-US" sz="3400" b="1" dirty="0" err="1">
                <a:latin typeface="-apple-system"/>
              </a:rPr>
              <a:t>oneSource</a:t>
            </a:r>
            <a:r>
              <a:rPr lang="en-US" sz="3400" dirty="0">
                <a:latin typeface="-apple-system"/>
              </a:rPr>
              <a:t>: Emergency response platform provider, focusing on developing integrative components and multi-modal devices.</a:t>
            </a:r>
          </a:p>
          <a:p>
            <a:pPr marL="1143000" lvl="2" indent="-228600">
              <a:buFont typeface="Arial" panose="020B0604020202020204" pitchFamily="34" charset="0"/>
              <a:buChar char="•"/>
            </a:pPr>
            <a:r>
              <a:rPr lang="en-US" sz="3400" b="1" dirty="0">
                <a:latin typeface="-apple-system"/>
              </a:rPr>
              <a:t>University of </a:t>
            </a:r>
            <a:r>
              <a:rPr lang="en-US" sz="3400" b="1" dirty="0" err="1">
                <a:latin typeface="-apple-system"/>
              </a:rPr>
              <a:t>Lusofona</a:t>
            </a:r>
            <a:r>
              <a:rPr lang="en-US" sz="3400" dirty="0">
                <a:latin typeface="-apple-system"/>
              </a:rPr>
              <a:t>: Academic partner specializing in indoor localization/navigation for UGVs/AMRs.</a:t>
            </a:r>
          </a:p>
          <a:p>
            <a:pPr marL="1143000" lvl="2" indent="-228600">
              <a:buFont typeface="Arial" panose="020B0604020202020204" pitchFamily="34" charset="0"/>
              <a:buChar char="•"/>
            </a:pPr>
            <a:r>
              <a:rPr lang="en-US" sz="3400" b="1" dirty="0">
                <a:latin typeface="-apple-system"/>
              </a:rPr>
              <a:t>Beyond Vision</a:t>
            </a:r>
            <a:r>
              <a:rPr lang="en-US" sz="3400" dirty="0">
                <a:latin typeface="-apple-system"/>
              </a:rPr>
              <a:t>: Specialists in drone manufacturing, enhancing advanced sensing and perception capabilities, and facilitating 5G and LEO connectivity over drones.</a:t>
            </a:r>
          </a:p>
          <a:p>
            <a:pPr marL="742950" lvl="1" indent="-285750">
              <a:buFont typeface="Arial" panose="020B0604020202020204" pitchFamily="34" charset="0"/>
              <a:buChar char="•"/>
            </a:pPr>
            <a:r>
              <a:rPr lang="en-US" sz="3400" b="1" dirty="0">
                <a:latin typeface="-apple-system"/>
              </a:rPr>
              <a:t>Germany</a:t>
            </a:r>
            <a:r>
              <a:rPr lang="en-US" sz="3400" dirty="0">
                <a:latin typeface="-apple-system"/>
              </a:rPr>
              <a:t>:</a:t>
            </a:r>
          </a:p>
          <a:p>
            <a:pPr marL="1143000" lvl="2" indent="-228600">
              <a:buFont typeface="Arial" panose="020B0604020202020204" pitchFamily="34" charset="0"/>
              <a:buChar char="•"/>
            </a:pPr>
            <a:r>
              <a:rPr lang="en-US" sz="3400" b="1" dirty="0">
                <a:latin typeface="-apple-system"/>
              </a:rPr>
              <a:t>Huawei</a:t>
            </a:r>
            <a:r>
              <a:rPr lang="en-US" sz="3400" dirty="0">
                <a:latin typeface="-apple-system"/>
              </a:rPr>
              <a:t>: Experts in 6G network architecture for robotics and automation, contributing to the integration of 6G-enabled sensing and communication in robotic systems.</a:t>
            </a:r>
          </a:p>
          <a:p>
            <a:r>
              <a:rPr lang="en-US" sz="3400" b="1" dirty="0">
                <a:solidFill>
                  <a:srgbClr val="FA7C1F"/>
                </a:solidFill>
                <a:latin typeface="-apple-system"/>
              </a:rPr>
              <a:t>Expertise and Profiles Needed</a:t>
            </a:r>
            <a:endParaRPr lang="en-US" sz="3400" dirty="0">
              <a:solidFill>
                <a:srgbClr val="FA7C1F"/>
              </a:solidFill>
              <a:latin typeface="-apple-system"/>
            </a:endParaRPr>
          </a:p>
          <a:p>
            <a:pPr marL="571500" indent="-571500">
              <a:buFont typeface="Arial" panose="020B0604020202020204" pitchFamily="34" charset="0"/>
              <a:buChar char="•"/>
            </a:pPr>
            <a:r>
              <a:rPr lang="en-US" sz="3400" dirty="0">
                <a:latin typeface="-apple-system"/>
              </a:rPr>
              <a:t>Organisations with expertise in: AI/ML, Robotics and Autonomous Systems, Mobile Network Operation, Network Architecture and </a:t>
            </a:r>
            <a:r>
              <a:rPr lang="en-US" sz="3400" dirty="0" err="1">
                <a:latin typeface="-apple-system"/>
              </a:rPr>
              <a:t>Stanardisation</a:t>
            </a:r>
            <a:r>
              <a:rPr lang="en-US" sz="3400" dirty="0">
                <a:latin typeface="-apple-system"/>
              </a:rPr>
              <a:t>, Emergency Response Solutions, Sensing and Positioning Technologies</a:t>
            </a:r>
          </a:p>
          <a:p>
            <a:r>
              <a:rPr lang="en-US" sz="3400" b="1" dirty="0">
                <a:solidFill>
                  <a:srgbClr val="FA7C1F"/>
                </a:solidFill>
                <a:latin typeface="-apple-system"/>
              </a:rPr>
              <a:t>Types of Partners Sought</a:t>
            </a:r>
            <a:endParaRPr lang="en-US" sz="3400" dirty="0">
              <a:solidFill>
                <a:srgbClr val="FA7C1F"/>
              </a:solidFill>
              <a:latin typeface="-apple-system"/>
            </a:endParaRPr>
          </a:p>
          <a:p>
            <a:pPr marL="571500" indent="-571500">
              <a:buFont typeface="Arial" panose="020B0604020202020204" pitchFamily="34" charset="0"/>
              <a:buChar char="•"/>
            </a:pPr>
            <a:r>
              <a:rPr lang="en-US" sz="3400" b="1" dirty="0">
                <a:latin typeface="-apple-system"/>
              </a:rPr>
              <a:t>Academic</a:t>
            </a:r>
            <a:r>
              <a:rPr lang="en-US" sz="3400" dirty="0">
                <a:latin typeface="-apple-system"/>
              </a:rPr>
              <a:t> institutions for testbed set up and research collaboration</a:t>
            </a:r>
          </a:p>
          <a:p>
            <a:pPr marL="571500" indent="-571500">
              <a:buFont typeface="Arial" panose="020B0604020202020204" pitchFamily="34" charset="0"/>
              <a:buChar char="•"/>
            </a:pPr>
            <a:r>
              <a:rPr lang="en-US" sz="3400" b="1" dirty="0">
                <a:latin typeface="-apple-system"/>
              </a:rPr>
              <a:t>Industry</a:t>
            </a:r>
            <a:r>
              <a:rPr lang="en-US" sz="3400" dirty="0">
                <a:latin typeface="-apple-system"/>
              </a:rPr>
              <a:t> partners with related innovative technologies and interest in sustainable end-to-end service development</a:t>
            </a:r>
          </a:p>
          <a:p>
            <a:pPr marL="571500" indent="-571500">
              <a:buFont typeface="Arial" panose="020B0604020202020204" pitchFamily="34" charset="0"/>
              <a:buChar char="•"/>
            </a:pPr>
            <a:r>
              <a:rPr lang="en-US" sz="3400" b="1" dirty="0">
                <a:latin typeface="-apple-system"/>
              </a:rPr>
              <a:t>Stakeholders</a:t>
            </a:r>
            <a:r>
              <a:rPr lang="en-US" sz="3400" dirty="0">
                <a:latin typeface="-apple-system"/>
              </a:rPr>
              <a:t> in emergency management and response systems</a:t>
            </a:r>
          </a:p>
        </p:txBody>
      </p:sp>
      <p:pic>
        <p:nvPicPr>
          <p:cNvPr id="10" name="Picture 9">
            <a:extLst>
              <a:ext uri="{FF2B5EF4-FFF2-40B4-BE49-F238E27FC236}">
                <a16:creationId xmlns:a16="http://schemas.microsoft.com/office/drawing/2014/main" id="{0189C7E0-5DB1-411D-8E53-D577BB612F03}"/>
              </a:ext>
            </a:extLst>
          </p:cNvPr>
          <p:cNvPicPr>
            <a:picLocks noChangeAspect="1"/>
          </p:cNvPicPr>
          <p:nvPr/>
        </p:nvPicPr>
        <p:blipFill rotWithShape="1">
          <a:blip r:embed="rId5"/>
          <a:srcRect r="2650"/>
          <a:stretch/>
        </p:blipFill>
        <p:spPr>
          <a:xfrm>
            <a:off x="154785" y="0"/>
            <a:ext cx="2758952" cy="2628691"/>
          </a:xfrm>
          <a:prstGeom prst="rect">
            <a:avLst/>
          </a:prstGeom>
        </p:spPr>
      </p:pic>
      <p:sp>
        <p:nvSpPr>
          <p:cNvPr id="12" name="Rectangle 11"/>
          <p:cNvSpPr/>
          <p:nvPr/>
        </p:nvSpPr>
        <p:spPr>
          <a:xfrm>
            <a:off x="1174776" y="1283466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6G Aware,  Pedro Lousã, Beyond Vision, S.A., pedro.lousa@beyond-vision.com</a:t>
            </a:r>
          </a:p>
        </p:txBody>
      </p:sp>
    </p:spTree>
    <p:extLst>
      <p:ext uri="{BB962C8B-B14F-4D97-AF65-F5344CB8AC3E}">
        <p14:creationId xmlns:p14="http://schemas.microsoft.com/office/powerpoint/2010/main" val="2468855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Contact Info</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46</a:t>
            </a:fld>
            <a:endParaRPr lang="en-GB" altLang="en-US"/>
          </a:p>
        </p:txBody>
      </p:sp>
      <p:sp>
        <p:nvSpPr>
          <p:cNvPr id="5" name="TextBox 4"/>
          <p:cNvSpPr txBox="1"/>
          <p:nvPr/>
        </p:nvSpPr>
        <p:spPr>
          <a:xfrm>
            <a:off x="2542928" y="3185592"/>
            <a:ext cx="20018224" cy="8529803"/>
          </a:xfrm>
          <a:prstGeom prst="rect">
            <a:avLst/>
          </a:prstGeom>
          <a:noFill/>
        </p:spPr>
        <p:txBody>
          <a:bodyPr wrap="square" lIns="217709" tIns="108855" rIns="217709" bIns="108855" rtlCol="0">
            <a:spAutoFit/>
          </a:body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rPr>
              <a:t>For more information and for interest to participate please contact:</a:t>
            </a:r>
          </a:p>
          <a:p>
            <a:endParaRPr lang="en-GB" sz="4800" dirty="0">
              <a:solidFill>
                <a:srgbClr val="0070C0"/>
              </a:solidFill>
            </a:endParaRPr>
          </a:p>
          <a:p>
            <a:r>
              <a:rPr lang="en-GB" sz="4800" dirty="0">
                <a:solidFill>
                  <a:srgbClr val="0070C0"/>
                </a:solidFill>
              </a:rPr>
              <a:t>Pedro Lousã</a:t>
            </a:r>
          </a:p>
          <a:p>
            <a:r>
              <a:rPr lang="en-GB" sz="4800" dirty="0">
                <a:solidFill>
                  <a:srgbClr val="0070C0"/>
                </a:solidFill>
                <a:hlinkClick r:id="rId2"/>
              </a:rPr>
              <a:t>pedro.lousa@beyond-vision.com</a:t>
            </a:r>
            <a:endParaRPr lang="en-GB" sz="4800" dirty="0">
              <a:solidFill>
                <a:srgbClr val="0070C0"/>
              </a:solidFill>
            </a:endParaRPr>
          </a:p>
          <a:p>
            <a:r>
              <a:rPr lang="en-GB" sz="4800" dirty="0">
                <a:solidFill>
                  <a:srgbClr val="0070C0"/>
                </a:solidFill>
              </a:rPr>
              <a:t>+351 911890642</a:t>
            </a:r>
          </a:p>
          <a:p>
            <a:r>
              <a:rPr lang="en-GB" sz="4800" dirty="0">
                <a:solidFill>
                  <a:srgbClr val="0070C0"/>
                </a:solidFill>
              </a:rPr>
              <a:t>Beyond Vision, SA</a:t>
            </a:r>
          </a:p>
          <a:p>
            <a:r>
              <a:rPr lang="en-GB" sz="4800" dirty="0">
                <a:solidFill>
                  <a:srgbClr val="0070C0"/>
                </a:solidFill>
              </a:rPr>
              <a:t>Av. Quinta Grande, 28B</a:t>
            </a:r>
          </a:p>
          <a:p>
            <a:r>
              <a:rPr lang="en-GB" sz="4800" dirty="0">
                <a:solidFill>
                  <a:srgbClr val="0070C0"/>
                </a:solidFill>
              </a:rPr>
              <a:t>2610-161 </a:t>
            </a:r>
            <a:r>
              <a:rPr lang="en-GB" sz="4800" dirty="0" err="1">
                <a:solidFill>
                  <a:srgbClr val="0070C0"/>
                </a:solidFill>
              </a:rPr>
              <a:t>Amadora</a:t>
            </a:r>
            <a:endParaRPr lang="en-GB" sz="4800" dirty="0">
              <a:solidFill>
                <a:srgbClr val="0070C0"/>
              </a:solidFill>
            </a:endParaRPr>
          </a:p>
          <a:p>
            <a:r>
              <a:rPr lang="en-GB" sz="4800" dirty="0">
                <a:solidFill>
                  <a:srgbClr val="0070C0"/>
                </a:solidFill>
                <a:hlinkClick r:id="rId3"/>
              </a:rPr>
              <a:t>https://beyond-vision.com/</a:t>
            </a:r>
            <a:r>
              <a:rPr lang="en-GB" sz="4800" dirty="0">
                <a:solidFill>
                  <a:srgbClr val="0070C0"/>
                </a:solidFill>
              </a:rPr>
              <a:t> </a:t>
            </a:r>
          </a:p>
          <a:p>
            <a:r>
              <a:rPr lang="en-GB" sz="4800" dirty="0">
                <a:solidFill>
                  <a:srgbClr val="0070C0"/>
                </a:solidFill>
              </a:rPr>
              <a:t>		</a:t>
            </a:r>
            <a:endParaRPr lang="en-GB" sz="4800" dirty="0"/>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christiane\Desktop\Captu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0" y="5551569"/>
            <a:ext cx="3168352" cy="34666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54696" y="12870025"/>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                                                              </a:t>
            </a:r>
          </a:p>
        </p:txBody>
      </p:sp>
      <p:pic>
        <p:nvPicPr>
          <p:cNvPr id="6" name="Picture 5">
            <a:extLst>
              <a:ext uri="{FF2B5EF4-FFF2-40B4-BE49-F238E27FC236}">
                <a16:creationId xmlns:a16="http://schemas.microsoft.com/office/drawing/2014/main" id="{A71DC80A-6E90-4679-B3AF-34AF72BFB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10605" y="179513"/>
            <a:ext cx="8973395" cy="2285999"/>
          </a:xfrm>
          <a:prstGeom prst="rect">
            <a:avLst/>
          </a:prstGeom>
        </p:spPr>
      </p:pic>
      <p:pic>
        <p:nvPicPr>
          <p:cNvPr id="7" name="Picture 6">
            <a:extLst>
              <a:ext uri="{FF2B5EF4-FFF2-40B4-BE49-F238E27FC236}">
                <a16:creationId xmlns:a16="http://schemas.microsoft.com/office/drawing/2014/main" id="{295704DD-7749-012B-D464-98E970325C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29203" y="9549757"/>
            <a:ext cx="2664296" cy="266429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30253" y="5653635"/>
            <a:ext cx="5862197" cy="3302009"/>
          </a:xfrm>
          <a:prstGeom prst="rect">
            <a:avLst/>
          </a:prstGeom>
        </p:spPr>
      </p:pic>
    </p:spTree>
    <p:extLst>
      <p:ext uri="{BB962C8B-B14F-4D97-AF65-F5344CB8AC3E}">
        <p14:creationId xmlns:p14="http://schemas.microsoft.com/office/powerpoint/2010/main" val="3901358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220193"/>
            <a:ext cx="21945600" cy="2286000"/>
          </a:xfrm>
        </p:spPr>
        <p:txBody>
          <a:bodyPr>
            <a:normAutofit fontScale="90000"/>
          </a:bodyPr>
          <a:lstStyle/>
          <a:p>
            <a:pPr algn="l" fontAlgn="base">
              <a:spcAft>
                <a:spcPct val="0"/>
              </a:spcAft>
            </a:pP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Join the Consortium Building Session</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Thursday 19th at 14 CEST</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47</a:t>
            </a:fld>
            <a:endParaRPr lang="en-GB" altLang="en-US" dirty="0"/>
          </a:p>
        </p:txBody>
      </p:sp>
      <p:sp>
        <p:nvSpPr>
          <p:cNvPr id="13" name="Rectangle 5">
            <a:extLst>
              <a:ext uri="{FF2B5EF4-FFF2-40B4-BE49-F238E27FC236}">
                <a16:creationId xmlns:a16="http://schemas.microsoft.com/office/drawing/2014/main" id="{A206F493-BCA8-4278-A408-9CC6CA8C2F0B}"/>
              </a:ext>
            </a:extLst>
          </p:cNvPr>
          <p:cNvSpPr/>
          <p:nvPr/>
        </p:nvSpPr>
        <p:spPr>
          <a:xfrm>
            <a:off x="1174776" y="1247462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102" y="4335451"/>
            <a:ext cx="7371307" cy="78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41442" y="4913784"/>
            <a:ext cx="11711612" cy="712279"/>
          </a:xfrm>
          <a:prstGeom prst="rect">
            <a:avLst/>
          </a:prstGeom>
          <a:noFill/>
        </p:spPr>
        <p:txBody>
          <a:bodyPr wrap="square" lIns="217709" tIns="108855" rIns="217709" bIns="108855" rtlCol="0">
            <a:spAutoFit/>
          </a:bodyPr>
          <a:lstStyle/>
          <a:p>
            <a:r>
              <a:rPr lang="en-US" sz="3200" dirty="0">
                <a:solidFill>
                  <a:schemeClr val="accent1">
                    <a:lumMod val="75000"/>
                  </a:schemeClr>
                </a:solidFill>
              </a:rPr>
              <a:t> </a:t>
            </a:r>
            <a:endParaRPr lang="en-GB" sz="3200" dirty="0">
              <a:solidFill>
                <a:schemeClr val="accent1">
                  <a:lumMod val="75000"/>
                </a:schemeClr>
              </a:solidFill>
            </a:endParaRPr>
          </a:p>
        </p:txBody>
      </p:sp>
      <p:sp>
        <p:nvSpPr>
          <p:cNvPr id="15" name="Titre 1"/>
          <p:cNvSpPr txBox="1">
            <a:spLocks/>
          </p:cNvSpPr>
          <p:nvPr/>
        </p:nvSpPr>
        <p:spPr>
          <a:xfrm>
            <a:off x="1437260" y="3118927"/>
            <a:ext cx="16697057" cy="2286000"/>
          </a:xfrm>
          <a:prstGeom prst="rect">
            <a:avLst/>
          </a:prstGeom>
        </p:spPr>
        <p:txBody>
          <a:bodyPr vert="horz" lIns="217686" tIns="108843" rIns="217686" bIns="108843" rtlCol="0" anchor="ctr">
            <a:normAutofit/>
          </a:bodyPr>
          <a:lstStyle>
            <a:lvl1pPr algn="ctr" defTabSz="2176857" rtl="0" eaLnBrk="1" latinLnBrk="0" hangingPunct="1">
              <a:spcBef>
                <a:spcPct val="0"/>
              </a:spcBef>
              <a:buNone/>
              <a:defRPr sz="10500" kern="1200">
                <a:solidFill>
                  <a:schemeClr val="tx1"/>
                </a:solidFill>
                <a:latin typeface="+mj-lt"/>
                <a:ea typeface="+mj-ea"/>
                <a:cs typeface="+mj-cs"/>
              </a:defRPr>
            </a:lvl1pPr>
          </a:lstStyle>
          <a:p>
            <a:pPr algn="l" fontAlgn="base">
              <a:spcAft>
                <a:spcPct val="0"/>
              </a:spcAft>
            </a:pPr>
            <a:endParaRPr lang="de-DE"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7" name="Rectangle 6"/>
          <p:cNvSpPr/>
          <p:nvPr/>
        </p:nvSpPr>
        <p:spPr>
          <a:xfrm>
            <a:off x="2294808" y="5064031"/>
            <a:ext cx="18025192" cy="6001643"/>
          </a:xfrm>
          <a:prstGeom prst="rect">
            <a:avLst/>
          </a:prstGeom>
        </p:spPr>
        <p:txBody>
          <a:bodyPr wrap="square">
            <a:spAutoFit/>
          </a:bodyPr>
          <a:lstStyle/>
          <a:p>
            <a:r>
              <a:rPr lang="en-GB" dirty="0"/>
              <a:t> </a:t>
            </a:r>
            <a:br>
              <a:rPr lang="en-GB" dirty="0"/>
            </a:br>
            <a:r>
              <a:rPr lang="en-GB" dirty="0"/>
              <a:t> </a:t>
            </a:r>
            <a:br>
              <a:rPr lang="en-GB" sz="3200" dirty="0"/>
            </a:br>
            <a:r>
              <a:rPr lang="en-GB" sz="4000" u="sng" dirty="0">
                <a:hlinkClick r:id="rId3"/>
              </a:rPr>
              <a:t>Join </a:t>
            </a:r>
            <a:r>
              <a:rPr lang="en-GB" sz="4000" u="sng" dirty="0">
                <a:hlinkClick r:id="rId4"/>
              </a:rPr>
              <a:t>meeting</a:t>
            </a:r>
            <a:r>
              <a:rPr lang="en-GB" sz="4000" dirty="0"/>
              <a:t>	 </a:t>
            </a:r>
          </a:p>
          <a:p>
            <a:r>
              <a:rPr lang="en-GB" sz="4000" dirty="0"/>
              <a:t> 	</a:t>
            </a:r>
          </a:p>
          <a:p>
            <a:r>
              <a:rPr lang="en-GB" sz="3200" dirty="0"/>
              <a:t> 	</a:t>
            </a:r>
          </a:p>
          <a:p>
            <a:r>
              <a:rPr lang="en-GB" sz="3200" dirty="0"/>
              <a:t>Join by meeting number 	</a:t>
            </a:r>
          </a:p>
          <a:p>
            <a:r>
              <a:rPr lang="en-GB" sz="3200" dirty="0"/>
              <a:t>Meeting number (access code): 2742 698 2597 	</a:t>
            </a:r>
          </a:p>
          <a:p>
            <a:r>
              <a:rPr lang="en-GB" sz="3200" dirty="0"/>
              <a:t>Meeting password:	gJKm9rRyU27</a:t>
            </a:r>
            <a:br>
              <a:rPr lang="en-GB" sz="3200" dirty="0"/>
            </a:br>
            <a:r>
              <a:rPr lang="en-GB" sz="3200" dirty="0"/>
              <a:t>   </a:t>
            </a:r>
            <a:br>
              <a:rPr lang="en-GB" sz="3200" dirty="0"/>
            </a:br>
            <a:endParaRPr lang="en-GB" sz="3200" dirty="0"/>
          </a:p>
        </p:txBody>
      </p:sp>
      <p:pic>
        <p:nvPicPr>
          <p:cNvPr id="5" name="Picture 4">
            <a:extLst>
              <a:ext uri="{FF2B5EF4-FFF2-40B4-BE49-F238E27FC236}">
                <a16:creationId xmlns:a16="http://schemas.microsoft.com/office/drawing/2014/main" id="{44D47C9F-7067-3647-F8B9-89EACBD85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6" name="Picture 5">
            <a:extLst>
              <a:ext uri="{FF2B5EF4-FFF2-40B4-BE49-F238E27FC236}">
                <a16:creationId xmlns:a16="http://schemas.microsoft.com/office/drawing/2014/main" id="{3C49D654-95AA-F603-F7CC-9F62E85C4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2574" y="3775"/>
            <a:ext cx="8973395" cy="2285999"/>
          </a:xfrm>
          <a:prstGeom prst="rect">
            <a:avLst/>
          </a:prstGeom>
        </p:spPr>
      </p:pic>
    </p:spTree>
    <p:extLst>
      <p:ext uri="{BB962C8B-B14F-4D97-AF65-F5344CB8AC3E}">
        <p14:creationId xmlns:p14="http://schemas.microsoft.com/office/powerpoint/2010/main" val="2487420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p:cNvSpPr>
          <p:nvPr/>
        </p:nvSpPr>
        <p:spPr bwMode="auto">
          <a:xfrm>
            <a:off x="-27856" y="11030981"/>
            <a:ext cx="243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5400" b="1">
              <a:solidFill>
                <a:srgbClr val="3C3C3C"/>
              </a:solidFill>
              <a:latin typeface="Century Gothic" panose="020B0502020202020204" pitchFamily="34" charset="0"/>
              <a:ea typeface="Aleo" panose="020F0502020204030203" pitchFamily="34" charset="0"/>
              <a:cs typeface="Aleo" panose="020F0502020204030203" pitchFamily="34" charset="0"/>
              <a:sym typeface="Aleo" panose="020F0502020204030203" pitchFamily="34" charset="0"/>
            </a:endParaRPr>
          </a:p>
        </p:txBody>
      </p:sp>
      <p:sp>
        <p:nvSpPr>
          <p:cNvPr id="7" name="Rectangle 7"/>
          <p:cNvSpPr>
            <a:spLocks/>
          </p:cNvSpPr>
          <p:nvPr/>
        </p:nvSpPr>
        <p:spPr bwMode="auto">
          <a:xfrm>
            <a:off x="2200586" y="5294637"/>
            <a:ext cx="20502601"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5400" b="1">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Pitch of the Project Proposal</a:t>
            </a:r>
          </a:p>
          <a:p>
            <a:pPr eaLnBrk="1" hangingPunct="1"/>
            <a:br>
              <a:rPr lang="en-GB" sz="4400" b="1">
                <a:latin typeface="Arial" panose="020B0604020202020204" pitchFamily="34" charset="0"/>
                <a:ea typeface="Aleo" panose="020F0502020204030203" pitchFamily="34" charset="0"/>
                <a:cs typeface="Arial" panose="020B0604020202020204" pitchFamily="34" charset="0"/>
              </a:rPr>
            </a:br>
            <a:r>
              <a:rPr lang="en-GB" sz="8000" b="1">
                <a:solidFill>
                  <a:srgbClr val="0070C0"/>
                </a:solidFill>
                <a:latin typeface="Arial"/>
                <a:ea typeface="Aleo" panose="020F0502020204030203" pitchFamily="34" charset="0"/>
                <a:cs typeface="Arial"/>
                <a:sym typeface="Aleo" panose="020F0502020204030203" pitchFamily="34" charset="0"/>
              </a:rPr>
              <a:t>Robust and Trustworthy AI for 6G Satcom</a:t>
            </a:r>
            <a:endParaRPr lang="en-GB" sz="8000" b="1">
              <a:solidFill>
                <a:srgbClr val="0070C0"/>
              </a:solidFill>
              <a:latin typeface="Arial"/>
              <a:ea typeface="Aleo" panose="020F0502020204030203" pitchFamily="34" charset="0"/>
              <a:cs typeface="Arial"/>
            </a:endParaRPr>
          </a:p>
        </p:txBody>
      </p:sp>
      <p:sp>
        <p:nvSpPr>
          <p:cNvPr id="9" name="Rectangle 7"/>
          <p:cNvSpPr>
            <a:spLocks/>
          </p:cNvSpPr>
          <p:nvPr/>
        </p:nvSpPr>
        <p:spPr bwMode="auto">
          <a:xfrm>
            <a:off x="3551040" y="733539"/>
            <a:ext cx="17785976"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9600" b="1">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CELTIC-NEXT </a:t>
            </a:r>
            <a:br>
              <a:rPr lang="en-GB" sz="9600" b="1">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9600" b="1">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Proposers Brokerage Day</a:t>
            </a:r>
            <a:endParaRPr lang="en-GB" sz="3600" b="1">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r>
              <a:rPr lang="en-GB" sz="700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18</a:t>
            </a:r>
            <a:r>
              <a:rPr lang="en-GB" sz="7000" baseline="3000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th</a:t>
            </a:r>
            <a:r>
              <a:rPr lang="en-GB" sz="700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 September 2024, London  </a:t>
            </a:r>
          </a:p>
        </p:txBody>
      </p:sp>
      <p:sp>
        <p:nvSpPr>
          <p:cNvPr id="11" name="Rectangle 6"/>
          <p:cNvSpPr>
            <a:spLocks/>
          </p:cNvSpPr>
          <p:nvPr/>
        </p:nvSpPr>
        <p:spPr bwMode="auto">
          <a:xfrm>
            <a:off x="3400705" y="11745146"/>
            <a:ext cx="1808668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4400" b="1" dirty="0">
                <a:solidFill>
                  <a:schemeClr val="bg2"/>
                </a:solidFill>
                <a:latin typeface="Arial"/>
                <a:ea typeface="Lato"/>
                <a:cs typeface="Arial"/>
                <a:sym typeface="Lato" panose="020F0502020204030203" pitchFamily="34" charset="0"/>
              </a:rPr>
              <a:t>Han Wang, Shahid Raza, RISE Sweden,  han.wang@ri.se </a:t>
            </a:r>
          </a:p>
          <a:p>
            <a:r>
              <a:rPr lang="en-GB" sz="4400" b="1" dirty="0">
                <a:solidFill>
                  <a:schemeClr val="bg2"/>
                </a:solidFill>
                <a:latin typeface="Arial"/>
                <a:ea typeface="Lato"/>
                <a:cs typeface="Arial"/>
              </a:rPr>
              <a:t>Kim </a:t>
            </a:r>
            <a:r>
              <a:rPr lang="en-GB" sz="4400" b="1" dirty="0" err="1">
                <a:solidFill>
                  <a:schemeClr val="bg2"/>
                </a:solidFill>
                <a:latin typeface="Arial"/>
                <a:ea typeface="Lato"/>
                <a:cs typeface="Arial"/>
              </a:rPr>
              <a:t>Seonghyun</a:t>
            </a:r>
            <a:r>
              <a:rPr lang="en-GB" sz="4400" b="1" dirty="0">
                <a:solidFill>
                  <a:schemeClr val="bg2"/>
                </a:solidFill>
                <a:latin typeface="Arial"/>
                <a:ea typeface="Lato"/>
                <a:cs typeface="Arial"/>
              </a:rPr>
              <a:t>, Ericsson Sweden, </a:t>
            </a:r>
            <a:r>
              <a:rPr lang="en-GB" sz="4400" b="1" dirty="0" err="1">
                <a:solidFill>
                  <a:schemeClr val="bg2"/>
                </a:solidFill>
                <a:latin typeface="Arial"/>
                <a:ea typeface="Lato"/>
                <a:cs typeface="Arial"/>
              </a:rPr>
              <a:t>kim.seonghyun@ericsson.com</a:t>
            </a:r>
            <a:r>
              <a:rPr lang="en-GB" sz="4400" b="1" dirty="0">
                <a:solidFill>
                  <a:schemeClr val="bg2"/>
                </a:solidFill>
                <a:latin typeface="Arial"/>
                <a:ea typeface="Lato"/>
                <a:cs typeface="Arial"/>
              </a:rPr>
              <a:t>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79" t="12515"/>
          <a:stretch/>
        </p:blipFill>
        <p:spPr>
          <a:xfrm>
            <a:off x="288032" y="51738"/>
            <a:ext cx="4199112" cy="3709918"/>
          </a:xfrm>
          <a:prstGeom prst="rect">
            <a:avLst/>
          </a:prstGeom>
        </p:spPr>
      </p:pic>
      <p:pic>
        <p:nvPicPr>
          <p:cNvPr id="4" name="Picture 3">
            <a:extLst>
              <a:ext uri="{FF2B5EF4-FFF2-40B4-BE49-F238E27FC236}">
                <a16:creationId xmlns:a16="http://schemas.microsoft.com/office/drawing/2014/main" id="{6734D466-F741-D50C-92B8-4116637C9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5" name="Picture 4" descr="A blue logo with text&#10;&#10;Description automatically generated">
            <a:extLst>
              <a:ext uri="{FF2B5EF4-FFF2-40B4-BE49-F238E27FC236}">
                <a16:creationId xmlns:a16="http://schemas.microsoft.com/office/drawing/2014/main" id="{705427D6-4FE4-B20F-98B6-273612B71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0" y="8903443"/>
            <a:ext cx="2127538" cy="2127538"/>
          </a:xfrm>
          <a:prstGeom prst="rect">
            <a:avLst/>
          </a:prstGeom>
        </p:spPr>
      </p:pic>
      <p:pic>
        <p:nvPicPr>
          <p:cNvPr id="8" name="Picture 7" descr="A yellow square in a black background&#10;&#10;Description automatically generated">
            <a:extLst>
              <a:ext uri="{FF2B5EF4-FFF2-40B4-BE49-F238E27FC236}">
                <a16:creationId xmlns:a16="http://schemas.microsoft.com/office/drawing/2014/main" id="{4E3B7600-43C7-F12D-AA54-0DE06FE707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0110" y="9075201"/>
            <a:ext cx="1395874" cy="178855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sym typeface="Gill Sans" charset="0"/>
              </a:rPr>
              <a:t>Teaser</a:t>
            </a:r>
            <a:endParaRPr lang="en-GB" sz="9200" b="1" dirty="0">
              <a:solidFill>
                <a:srgbClr val="0070C0"/>
              </a:solidFill>
              <a:ea typeface="Aleo" panose="020F0502020204030203" pitchFamily="34" charset="0"/>
              <a:cs typeface="Aleo" panose="020F0502020204030203" pitchFamily="34" charset="0"/>
              <a:sym typeface="Gill Sans"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49</a:t>
            </a:fld>
            <a:endParaRPr lang="en-GB" altLang="en-US"/>
          </a:p>
        </p:txBody>
      </p:sp>
      <p:sp>
        <p:nvSpPr>
          <p:cNvPr id="5" name="TextBox 4"/>
          <p:cNvSpPr txBox="1"/>
          <p:nvPr/>
        </p:nvSpPr>
        <p:spPr>
          <a:xfrm>
            <a:off x="1930860" y="5289224"/>
            <a:ext cx="20522279" cy="2682049"/>
          </a:xfrm>
          <a:prstGeom prst="rect">
            <a:avLst/>
          </a:prstGeom>
          <a:noFill/>
        </p:spPr>
        <p:txBody>
          <a:bodyPr wrap="square" lIns="217709" tIns="108855" rIns="217709" bIns="108855" rtlCol="0" anchor="t">
            <a:spAutoFit/>
          </a:bodyPr>
          <a:lstStyle/>
          <a:p>
            <a:pPr algn="ctr"/>
            <a:r>
              <a:rPr lang="en-GB" sz="8000" i="1" dirty="0">
                <a:solidFill>
                  <a:srgbClr val="0070C0"/>
                </a:solidFill>
                <a:latin typeface="Gill Sans"/>
              </a:rPr>
              <a:t>Making AI robust and trustworthy when deployed in future 6G Satellite communication</a:t>
            </a:r>
          </a:p>
        </p:txBody>
      </p:sp>
      <p:pic>
        <p:nvPicPr>
          <p:cNvPr id="3" name="Picture 2">
            <a:extLst>
              <a:ext uri="{FF2B5EF4-FFF2-40B4-BE49-F238E27FC236}">
                <a16:creationId xmlns:a16="http://schemas.microsoft.com/office/drawing/2014/main" id="{B4DE4631-727E-D702-82EB-F59E4CAEA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
        <p:nvSpPr>
          <p:cNvPr id="7" name="Rectangle 6">
            <a:extLst>
              <a:ext uri="{FF2B5EF4-FFF2-40B4-BE49-F238E27FC236}">
                <a16:creationId xmlns:a16="http://schemas.microsoft.com/office/drawing/2014/main" id="{D3EBAFCA-3DBD-59EA-D843-F6D39B5E3FEC}"/>
              </a:ext>
            </a:extLst>
          </p:cNvPr>
          <p:cNvSpPr/>
          <p:nvPr/>
        </p:nvSpPr>
        <p:spPr>
          <a:xfrm>
            <a:off x="1174776" y="12834664"/>
            <a:ext cx="20522280" cy="650723"/>
          </a:xfrm>
          <a:prstGeom prst="rect">
            <a:avLst/>
          </a:prstGeom>
        </p:spPr>
        <p:txBody>
          <a:bodyPr wrap="square" lIns="217709" tIns="108855" rIns="217709" bIns="108855" anchor="t">
            <a:spAutoFit/>
          </a:bodyPr>
          <a:lstStyle/>
          <a:p>
            <a:r>
              <a:rPr lang="en-GB" sz="2800" err="1">
                <a:solidFill>
                  <a:schemeClr val="accent1">
                    <a:lumMod val="75000"/>
                  </a:schemeClr>
                </a:solidFill>
                <a:latin typeface="Gill Sans"/>
              </a:rPr>
              <a:t>www.celticnext.eu</a:t>
            </a:r>
            <a:r>
              <a:rPr lang="en-GB" sz="2800">
                <a:solidFill>
                  <a:schemeClr val="accent1">
                    <a:lumMod val="75000"/>
                  </a:schemeClr>
                </a:solidFill>
                <a:latin typeface="Gill Sans"/>
              </a:rPr>
              <a:t>                                                              </a:t>
            </a:r>
            <a:r>
              <a:rPr lang="en-GB" sz="2800" err="1">
                <a:solidFill>
                  <a:schemeClr val="accent1">
                    <a:lumMod val="75000"/>
                  </a:schemeClr>
                </a:solidFill>
                <a:latin typeface="Gill Sans"/>
              </a:rPr>
              <a:t>Han.Wang@ri.se</a:t>
            </a:r>
            <a:endParaRPr lang="en-GB" sz="2800">
              <a:solidFill>
                <a:schemeClr val="accent1">
                  <a:lumMod val="75000"/>
                </a:schemeClr>
              </a:solidFill>
              <a:latin typeface="Gill Sans"/>
            </a:endParaRPr>
          </a:p>
        </p:txBody>
      </p:sp>
    </p:spTree>
    <p:extLst>
      <p:ext uri="{BB962C8B-B14F-4D97-AF65-F5344CB8AC3E}">
        <p14:creationId xmlns:p14="http://schemas.microsoft.com/office/powerpoint/2010/main" val="3677808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517054"/>
            <a:ext cx="21945600" cy="2286000"/>
          </a:xfrm>
        </p:spPr>
        <p:txBody>
          <a:bodyPr>
            <a:normAutofit fontScale="90000"/>
          </a:bodyPr>
          <a:lstStyle/>
          <a:p>
            <a:pPr algn="l" fontAlgn="base">
              <a:spcAft>
                <a:spcPct val="0"/>
              </a:spcAft>
            </a:pP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CELTIC-NEXT  </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Consortium Building SessionsDay </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19 -24th September</a:t>
            </a: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5</a:t>
            </a:fld>
            <a:endParaRPr lang="en-GB" altLang="en-US" dirty="0"/>
          </a:p>
        </p:txBody>
      </p:sp>
      <p:sp>
        <p:nvSpPr>
          <p:cNvPr id="14" name="TextBox 13"/>
          <p:cNvSpPr txBox="1"/>
          <p:nvPr/>
        </p:nvSpPr>
        <p:spPr>
          <a:xfrm>
            <a:off x="1741874" y="4071900"/>
            <a:ext cx="13930878" cy="11176682"/>
          </a:xfrm>
          <a:prstGeom prst="rect">
            <a:avLst/>
          </a:prstGeom>
          <a:noFill/>
        </p:spPr>
        <p:txBody>
          <a:bodyPr wrap="square" lIns="217709" tIns="108855" rIns="217709" bIns="108855" rtlCol="0">
            <a:spAutoFit/>
          </a:bodyPr>
          <a:lstStyle/>
          <a:p>
            <a:r>
              <a:rPr lang="en-US" sz="3200" dirty="0">
                <a:solidFill>
                  <a:schemeClr val="accent1">
                    <a:lumMod val="75000"/>
                  </a:schemeClr>
                </a:solidFill>
              </a:rPr>
              <a:t> </a:t>
            </a:r>
            <a:endParaRPr lang="en-GB" sz="3200" dirty="0">
              <a:solidFill>
                <a:schemeClr val="accent1">
                  <a:lumMod val="75000"/>
                </a:schemeClr>
              </a:solidFill>
            </a:endParaRPr>
          </a:p>
          <a:p>
            <a:pPr lvl="0"/>
            <a:endParaRPr lang="en-US" sz="4400" b="1" dirty="0">
              <a:solidFill>
                <a:srgbClr val="0099FF"/>
              </a:solidFill>
            </a:endParaRPr>
          </a:p>
          <a:p>
            <a:endParaRPr lang="en-US" sz="4400" b="1" dirty="0">
              <a:solidFill>
                <a:srgbClr val="0099FF"/>
              </a:solidFill>
            </a:endParaRPr>
          </a:p>
          <a:p>
            <a:endParaRPr lang="en-US" sz="4400" b="1" dirty="0">
              <a:solidFill>
                <a:srgbClr val="0099FF"/>
              </a:solidFill>
            </a:endParaRPr>
          </a:p>
          <a:p>
            <a:endParaRPr lang="en-US" sz="4400" b="1" dirty="0">
              <a:solidFill>
                <a:srgbClr val="0099FF"/>
              </a:solidFill>
            </a:endParaRPr>
          </a:p>
          <a:p>
            <a:r>
              <a:rPr lang="en-US" sz="4400" b="1" dirty="0">
                <a:solidFill>
                  <a:srgbClr val="0099FF"/>
                </a:solidFill>
              </a:rPr>
              <a:t>Consortium Building and information about international funding</a:t>
            </a:r>
            <a:endParaRPr lang="en-US" sz="4400" b="1" dirty="0">
              <a:solidFill>
                <a:schemeClr val="tx2">
                  <a:lumMod val="60000"/>
                  <a:lumOff val="40000"/>
                </a:schemeClr>
              </a:solidFill>
            </a:endParaRPr>
          </a:p>
          <a:p>
            <a:pPr lvl="0"/>
            <a:endParaRPr lang="en-US" sz="4400" b="1" dirty="0">
              <a:solidFill>
                <a:schemeClr val="tx2">
                  <a:lumMod val="60000"/>
                  <a:lumOff val="40000"/>
                </a:schemeClr>
              </a:solidFill>
            </a:endParaRPr>
          </a:p>
          <a:p>
            <a:pPr lvl="0"/>
            <a:r>
              <a:rPr lang="en-US" sz="4400" b="1" dirty="0">
                <a:solidFill>
                  <a:schemeClr val="tx2">
                    <a:lumMod val="60000"/>
                    <a:lumOff val="40000"/>
                  </a:schemeClr>
                </a:solidFill>
              </a:rPr>
              <a:t>celticnext.eu/latest-event</a:t>
            </a:r>
          </a:p>
          <a:p>
            <a:pPr lvl="0"/>
            <a:endParaRPr lang="en-US" sz="4400" b="1" dirty="0">
              <a:solidFill>
                <a:srgbClr val="0099FF"/>
              </a:solidFill>
            </a:endParaRPr>
          </a:p>
          <a:p>
            <a:pPr lvl="0"/>
            <a:r>
              <a:rPr lang="en-US" sz="4400" b="1" dirty="0">
                <a:solidFill>
                  <a:srgbClr val="0099FF"/>
                </a:solidFill>
              </a:rPr>
              <a:t>Stay informed about CELTIC</a:t>
            </a:r>
          </a:p>
          <a:p>
            <a:pPr lvl="0"/>
            <a:r>
              <a:rPr lang="en-GB" sz="4400" dirty="0">
                <a:hlinkClick r:id="rId2"/>
              </a:rPr>
              <a:t>https://www.celticnext.eu/news-subscription/</a:t>
            </a:r>
            <a:endParaRPr lang="en-GB" sz="4400" dirty="0"/>
          </a:p>
          <a:p>
            <a:pPr lvl="0"/>
            <a:endParaRPr lang="en-US" sz="4400" b="1" dirty="0">
              <a:solidFill>
                <a:srgbClr val="0099FF"/>
              </a:solidFill>
            </a:endParaRPr>
          </a:p>
          <a:p>
            <a:pPr lvl="0"/>
            <a:endParaRPr lang="en-US" sz="4400" b="1" dirty="0">
              <a:solidFill>
                <a:srgbClr val="0099FF"/>
              </a:solidFill>
            </a:endParaRPr>
          </a:p>
          <a:p>
            <a:pPr lvl="0"/>
            <a:endParaRPr lang="en-US" sz="4400" b="1" dirty="0">
              <a:solidFill>
                <a:srgbClr val="0099FF"/>
              </a:solidFill>
            </a:endParaRPr>
          </a:p>
          <a:p>
            <a:pPr lvl="0"/>
            <a:endParaRPr lang="en-US" sz="3200" dirty="0">
              <a:solidFill>
                <a:schemeClr val="accent1">
                  <a:lumMod val="75000"/>
                </a:schemeClr>
              </a:solidFill>
            </a:endParaRPr>
          </a:p>
          <a:p>
            <a:pPr lvl="0"/>
            <a:endParaRPr lang="en-GB" sz="3200" dirty="0">
              <a:solidFill>
                <a:schemeClr val="accent1">
                  <a:lumMod val="75000"/>
                </a:schemeClr>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6740" y="197910"/>
            <a:ext cx="11491083" cy="2987682"/>
          </a:xfrm>
          <a:prstGeom prst="rect">
            <a:avLst/>
          </a:prstGeom>
        </p:spPr>
      </p:pic>
      <p:pic>
        <p:nvPicPr>
          <p:cNvPr id="5" name="Picture 4">
            <a:extLst>
              <a:ext uri="{FF2B5EF4-FFF2-40B4-BE49-F238E27FC236}">
                <a16:creationId xmlns:a16="http://schemas.microsoft.com/office/drawing/2014/main" id="{DA61C915-6C15-022B-CB64-497B0E145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9434" y="7820207"/>
            <a:ext cx="4591531" cy="4591531"/>
          </a:xfrm>
          <a:prstGeom prst="rect">
            <a:avLst/>
          </a:prstGeom>
        </p:spPr>
      </p:pic>
    </p:spTree>
    <p:extLst>
      <p:ext uri="{BB962C8B-B14F-4D97-AF65-F5344CB8AC3E}">
        <p14:creationId xmlns:p14="http://schemas.microsoft.com/office/powerpoint/2010/main" val="2958075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a:solidFill>
                  <a:srgbClr val="0070C0"/>
                </a:solidFill>
                <a:ea typeface="Aleo" panose="020F0502020204030203" pitchFamily="34" charset="0"/>
                <a:cs typeface="Aleo" panose="020F0502020204030203" pitchFamily="34" charset="0"/>
              </a:rPr>
              <a:t>Organisation Profile</a:t>
            </a:r>
            <a:endParaRPr lang="en-GB" sz="9200" b="1">
              <a:solidFill>
                <a:srgbClr val="0070C0"/>
              </a:solidFill>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50</a:t>
            </a:fld>
            <a:endParaRPr lang="en-GB" altLang="en-US"/>
          </a:p>
        </p:txBody>
      </p:sp>
      <p:sp>
        <p:nvSpPr>
          <p:cNvPr id="8" name="Rectangle 7"/>
          <p:cNvSpPr/>
          <p:nvPr/>
        </p:nvSpPr>
        <p:spPr>
          <a:xfrm>
            <a:off x="1174776" y="12834664"/>
            <a:ext cx="20522280" cy="650723"/>
          </a:xfrm>
          <a:prstGeom prst="rect">
            <a:avLst/>
          </a:prstGeom>
        </p:spPr>
        <p:txBody>
          <a:bodyPr wrap="square" lIns="217709" tIns="108855" rIns="217709" bIns="108855" anchor="t">
            <a:spAutoFit/>
          </a:bodyPr>
          <a:lstStyle/>
          <a:p>
            <a:r>
              <a:rPr lang="en-GB" sz="2800" err="1">
                <a:solidFill>
                  <a:schemeClr val="accent1">
                    <a:lumMod val="75000"/>
                  </a:schemeClr>
                </a:solidFill>
                <a:latin typeface="Gill Sans"/>
              </a:rPr>
              <a:t>www.celticnext.eu</a:t>
            </a:r>
            <a:r>
              <a:rPr lang="en-GB" sz="2800">
                <a:solidFill>
                  <a:schemeClr val="accent1">
                    <a:lumMod val="75000"/>
                  </a:schemeClr>
                </a:solidFill>
                <a:latin typeface="Gill Sans"/>
              </a:rPr>
              <a:t>                                                              </a:t>
            </a:r>
            <a:r>
              <a:rPr lang="en-GB" sz="2800" err="1">
                <a:solidFill>
                  <a:schemeClr val="accent1">
                    <a:lumMod val="75000"/>
                  </a:schemeClr>
                </a:solidFill>
                <a:latin typeface="Gill Sans"/>
              </a:rPr>
              <a:t>Han.Wang@ri.se</a:t>
            </a:r>
            <a:endParaRPr lang="en-GB" sz="2800">
              <a:solidFill>
                <a:schemeClr val="accent1">
                  <a:lumMod val="75000"/>
                </a:schemeClr>
              </a:solidFill>
              <a:latin typeface="Gill Sans"/>
            </a:endParaRPr>
          </a:p>
        </p:txBody>
      </p:sp>
      <p:pic>
        <p:nvPicPr>
          <p:cNvPr id="3" name="Picture 2">
            <a:extLst>
              <a:ext uri="{FF2B5EF4-FFF2-40B4-BE49-F238E27FC236}">
                <a16:creationId xmlns:a16="http://schemas.microsoft.com/office/drawing/2014/main" id="{DE93DED6-D01F-B5CE-37EF-94916D6C4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
        <p:nvSpPr>
          <p:cNvPr id="6" name="TextBox 5">
            <a:extLst>
              <a:ext uri="{FF2B5EF4-FFF2-40B4-BE49-F238E27FC236}">
                <a16:creationId xmlns:a16="http://schemas.microsoft.com/office/drawing/2014/main" id="{52C38FD3-B392-EEF5-BFE4-CB752AC8E5D6}"/>
              </a:ext>
            </a:extLst>
          </p:cNvPr>
          <p:cNvSpPr txBox="1"/>
          <p:nvPr/>
        </p:nvSpPr>
        <p:spPr>
          <a:xfrm>
            <a:off x="12768065" y="3108403"/>
            <a:ext cx="10801200" cy="10068686"/>
          </a:xfrm>
          <a:prstGeom prst="rect">
            <a:avLst/>
          </a:prstGeom>
          <a:noFill/>
        </p:spPr>
        <p:txBody>
          <a:bodyPr wrap="square" lIns="217709" tIns="108855" rIns="217709" bIns="108855" rtlCol="0" anchor="t">
            <a:spAutoFit/>
          </a:bodyPr>
          <a:lstStyle/>
          <a:p>
            <a:r>
              <a:rPr lang="en-GB" sz="4000" b="1" i="1">
                <a:solidFill>
                  <a:srgbClr val="0070C0"/>
                </a:solidFill>
                <a:latin typeface="Gill Sans"/>
              </a:rPr>
              <a:t>Ericsson Research Security</a:t>
            </a:r>
            <a:endParaRPr lang="en-GB" sz="4000" i="1">
              <a:solidFill>
                <a:srgbClr val="0070C0"/>
              </a:solidFill>
              <a:latin typeface="Gill Sans"/>
            </a:endParaRPr>
          </a:p>
          <a:p>
            <a:r>
              <a:rPr lang="en-GB" sz="4000" i="1">
                <a:solidFill>
                  <a:srgbClr val="0070C0"/>
                </a:solidFill>
                <a:latin typeface="Gill Sans"/>
              </a:rPr>
              <a:t>Our mission is to provide security expertise, develop innovative solutions, and deliver proof of concept to support various divisions within Ericsson.</a:t>
            </a:r>
          </a:p>
          <a:p>
            <a:endParaRPr lang="en-GB" sz="4000" i="1">
              <a:solidFill>
                <a:srgbClr val="0070C0"/>
              </a:solidFill>
            </a:endParaRPr>
          </a:p>
          <a:p>
            <a:r>
              <a:rPr lang="en-GB" sz="4000" i="1">
                <a:solidFill>
                  <a:srgbClr val="0070C0"/>
                </a:solidFill>
                <a:latin typeface="Gill Sans"/>
              </a:rPr>
              <a:t>We are committed to advancing technical research, driving standardization efforts, and fostering academic collaboration.</a:t>
            </a:r>
          </a:p>
          <a:p>
            <a:endParaRPr lang="en-GB" sz="4000" i="1">
              <a:solidFill>
                <a:srgbClr val="0070C0"/>
              </a:solidFill>
            </a:endParaRPr>
          </a:p>
          <a:p>
            <a:pPr marL="685800" indent="-685800">
              <a:buFontTx/>
              <a:buChar char="-"/>
            </a:pPr>
            <a:r>
              <a:rPr lang="en-GB" sz="4000" i="1">
                <a:solidFill>
                  <a:srgbClr val="0070C0"/>
                </a:solidFill>
                <a:latin typeface="Gill Sans"/>
              </a:rPr>
              <a:t>5G/6G and IoT security</a:t>
            </a:r>
          </a:p>
          <a:p>
            <a:pPr marL="685800" indent="-685800">
              <a:buFontTx/>
              <a:buChar char="-"/>
            </a:pPr>
            <a:r>
              <a:rPr lang="en-GB" sz="4000" i="1">
                <a:solidFill>
                  <a:srgbClr val="0070C0"/>
                </a:solidFill>
                <a:latin typeface="Gill Sans"/>
              </a:rPr>
              <a:t>Identify Management</a:t>
            </a:r>
          </a:p>
          <a:p>
            <a:pPr marL="685800" indent="-685800">
              <a:buFontTx/>
              <a:buChar char="-"/>
            </a:pPr>
            <a:r>
              <a:rPr lang="en-GB" sz="4000" i="1">
                <a:solidFill>
                  <a:srgbClr val="0070C0"/>
                </a:solidFill>
                <a:latin typeface="Gill Sans"/>
              </a:rPr>
              <a:t>Platform and Software Security</a:t>
            </a:r>
          </a:p>
          <a:p>
            <a:pPr marL="685800" indent="-685800">
              <a:buFontTx/>
              <a:buChar char="-"/>
            </a:pPr>
            <a:r>
              <a:rPr lang="en-GB" sz="4000" i="1">
                <a:solidFill>
                  <a:srgbClr val="0070C0"/>
                </a:solidFill>
                <a:latin typeface="Gill Sans"/>
              </a:rPr>
              <a:t>Monitoring and Auditing</a:t>
            </a:r>
          </a:p>
          <a:p>
            <a:pPr marL="685800" indent="-685800">
              <a:buFontTx/>
              <a:buChar char="-"/>
            </a:pPr>
            <a:r>
              <a:rPr lang="en-GB" sz="4000" i="1">
                <a:solidFill>
                  <a:srgbClr val="0070C0"/>
                </a:solidFill>
                <a:latin typeface="Gill Sans"/>
              </a:rPr>
              <a:t>Privacy</a:t>
            </a:r>
          </a:p>
          <a:p>
            <a:pPr marL="685800" indent="-685800">
              <a:buFontTx/>
              <a:buChar char="-"/>
            </a:pPr>
            <a:r>
              <a:rPr lang="en-GB" sz="4000" i="1">
                <a:solidFill>
                  <a:srgbClr val="0070C0"/>
                </a:solidFill>
                <a:latin typeface="Gill Sans"/>
              </a:rPr>
              <a:t>Cryptography</a:t>
            </a:r>
            <a:endParaRPr lang="en-GB" sz="4000" i="1">
              <a:solidFill>
                <a:srgbClr val="00B0F0"/>
              </a:solidFill>
              <a:latin typeface="Gill Sans"/>
            </a:endParaRPr>
          </a:p>
        </p:txBody>
      </p:sp>
      <p:sp>
        <p:nvSpPr>
          <p:cNvPr id="7" name="TextBox 6">
            <a:extLst>
              <a:ext uri="{FF2B5EF4-FFF2-40B4-BE49-F238E27FC236}">
                <a16:creationId xmlns:a16="http://schemas.microsoft.com/office/drawing/2014/main" id="{3675E4DC-83A9-ABB9-9B81-A89F22E1C1D8}"/>
              </a:ext>
            </a:extLst>
          </p:cNvPr>
          <p:cNvSpPr txBox="1"/>
          <p:nvPr/>
        </p:nvSpPr>
        <p:spPr>
          <a:xfrm>
            <a:off x="598712" y="3108402"/>
            <a:ext cx="11017225" cy="9453133"/>
          </a:xfrm>
          <a:prstGeom prst="rect">
            <a:avLst/>
          </a:prstGeom>
          <a:noFill/>
        </p:spPr>
        <p:txBody>
          <a:bodyPr wrap="square" lIns="217709" tIns="108855" rIns="217709" bIns="108855" rtlCol="0" anchor="t">
            <a:spAutoFit/>
          </a:bodyPr>
          <a:lstStyle/>
          <a:p>
            <a:r>
              <a:rPr lang="en-GB" sz="4000" b="1" i="1">
                <a:solidFill>
                  <a:srgbClr val="0070C0"/>
                </a:solidFill>
                <a:latin typeface="Gill Sans"/>
              </a:rPr>
              <a:t>RISE, Cybersecurity Unit</a:t>
            </a:r>
          </a:p>
          <a:p>
            <a:r>
              <a:rPr lang="en-GB" sz="4000" i="1">
                <a:solidFill>
                  <a:srgbClr val="0070C0"/>
                </a:solidFill>
                <a:latin typeface="Gill Sans"/>
              </a:rPr>
              <a:t>RISE has the most comprehensive cybersecurity research and innovation expertise in Sweden. We have coordinated and participated in dozens of cybersecurity projects on national and international levels. RISE also owns a cyber range that is a state-of-the-art cybersecurity test and demonstration facility in Kista, Stockholm. </a:t>
            </a:r>
          </a:p>
          <a:p>
            <a:r>
              <a:rPr lang="en-GB" sz="4000" i="1">
                <a:solidFill>
                  <a:srgbClr val="0070C0"/>
                </a:solidFill>
                <a:latin typeface="Gill Sans"/>
              </a:rPr>
              <a:t>Care of expertise:</a:t>
            </a:r>
          </a:p>
          <a:p>
            <a:pPr marL="685800" indent="-685800">
              <a:buFontTx/>
              <a:buChar char="-"/>
            </a:pPr>
            <a:r>
              <a:rPr lang="en-GB" sz="4000" i="1">
                <a:solidFill>
                  <a:srgbClr val="0070C0"/>
                </a:solidFill>
                <a:latin typeface="Gill Sans"/>
              </a:rPr>
              <a:t>IoT Security</a:t>
            </a:r>
          </a:p>
          <a:p>
            <a:pPr marL="685800" indent="-685800">
              <a:buFontTx/>
              <a:buChar char="-"/>
            </a:pPr>
            <a:r>
              <a:rPr lang="en-GB" sz="4000" i="1">
                <a:solidFill>
                  <a:srgbClr val="0070C0"/>
                </a:solidFill>
                <a:latin typeface="Gill Sans"/>
              </a:rPr>
              <a:t>Cloud Security</a:t>
            </a:r>
          </a:p>
          <a:p>
            <a:pPr marL="685800" indent="-685800">
              <a:buFontTx/>
              <a:buChar char="-"/>
            </a:pPr>
            <a:r>
              <a:rPr lang="en-GB" sz="4000" i="1">
                <a:solidFill>
                  <a:srgbClr val="0070C0"/>
                </a:solidFill>
                <a:latin typeface="Gill Sans"/>
              </a:rPr>
              <a:t>Software Security</a:t>
            </a:r>
          </a:p>
          <a:p>
            <a:pPr marL="685800" indent="-685800">
              <a:buFontTx/>
              <a:buChar char="-"/>
            </a:pPr>
            <a:r>
              <a:rPr lang="en-GB" sz="4000" i="1">
                <a:solidFill>
                  <a:srgbClr val="0070C0"/>
                </a:solidFill>
                <a:latin typeface="Gill Sans"/>
              </a:rPr>
              <a:t>5G Security</a:t>
            </a:r>
          </a:p>
          <a:p>
            <a:pPr marL="685800" indent="-685800">
              <a:buFontTx/>
              <a:buChar char="-"/>
            </a:pPr>
            <a:r>
              <a:rPr lang="en-GB" sz="4000" i="1">
                <a:solidFill>
                  <a:srgbClr val="0070C0"/>
                </a:solidFill>
                <a:latin typeface="Gill Sans"/>
              </a:rPr>
              <a:t>AI security</a:t>
            </a:r>
          </a:p>
          <a:p>
            <a:pPr marL="685800" indent="-685800">
              <a:buFontTx/>
              <a:buChar char="-"/>
            </a:pPr>
            <a:r>
              <a:rPr lang="en-GB" sz="4000" i="1">
                <a:solidFill>
                  <a:srgbClr val="0070C0"/>
                </a:solidFill>
                <a:latin typeface="Gill Sans"/>
              </a:rPr>
              <a:t>Cybersecurity Certification</a:t>
            </a:r>
            <a:endParaRPr lang="en-GB" sz="4000" i="1">
              <a:solidFill>
                <a:srgbClr val="00B0F0"/>
              </a:solidFill>
              <a:latin typeface="Gill Sans"/>
            </a:endParaRPr>
          </a:p>
        </p:txBody>
      </p:sp>
      <p:pic>
        <p:nvPicPr>
          <p:cNvPr id="5" name="Picture 4" descr="A yellow square in a black background&#10;&#10;Description automatically generated">
            <a:extLst>
              <a:ext uri="{FF2B5EF4-FFF2-40B4-BE49-F238E27FC236}">
                <a16:creationId xmlns:a16="http://schemas.microsoft.com/office/drawing/2014/main" id="{0F1B4C67-2D7B-C064-1E29-8C4F584A6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1027" y="9237715"/>
            <a:ext cx="1800200" cy="2306923"/>
          </a:xfrm>
          <a:prstGeom prst="rect">
            <a:avLst/>
          </a:prstGeom>
        </p:spPr>
      </p:pic>
      <p:pic>
        <p:nvPicPr>
          <p:cNvPr id="9" name="Picture 8" descr="A blue logo with text&#10;&#10;Description automatically generated">
            <a:extLst>
              <a:ext uri="{FF2B5EF4-FFF2-40B4-BE49-F238E27FC236}">
                <a16:creationId xmlns:a16="http://schemas.microsoft.com/office/drawing/2014/main" id="{F0A5B01D-F134-7706-C4AD-E8F5EACBB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5589" y="9237715"/>
            <a:ext cx="2739211" cy="2739211"/>
          </a:xfrm>
          <a:prstGeom prst="rect">
            <a:avLst/>
          </a:prstGeom>
        </p:spPr>
      </p:pic>
    </p:spTree>
    <p:extLst>
      <p:ext uri="{BB962C8B-B14F-4D97-AF65-F5344CB8AC3E}">
        <p14:creationId xmlns:p14="http://schemas.microsoft.com/office/powerpoint/2010/main" val="1013754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a:solidFill>
                  <a:srgbClr val="0070C0"/>
                </a:solidFill>
                <a:ea typeface="Aleo" panose="020F0502020204030203" pitchFamily="34" charset="0"/>
                <a:cs typeface="Aleo" panose="020F0502020204030203" pitchFamily="34" charset="0"/>
              </a:rPr>
              <a:t>Proposal Introduction (1)</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51</a:t>
            </a:fld>
            <a:endParaRPr lang="en-GB" altLang="en-US"/>
          </a:p>
        </p:txBody>
      </p:sp>
      <p:sp>
        <p:nvSpPr>
          <p:cNvPr id="5" name="TextBox 4"/>
          <p:cNvSpPr txBox="1"/>
          <p:nvPr/>
        </p:nvSpPr>
        <p:spPr>
          <a:xfrm>
            <a:off x="842320" y="2923305"/>
            <a:ext cx="17917628" cy="9822465"/>
          </a:xfrm>
          <a:prstGeom prst="rect">
            <a:avLst/>
          </a:prstGeom>
          <a:noFill/>
        </p:spPr>
        <p:txBody>
          <a:bodyPr wrap="square" lIns="217709" tIns="108855" rIns="217709" bIns="108855" rtlCol="0" anchor="t">
            <a:spAutoFit/>
          </a:bodyPr>
          <a:lstStyle/>
          <a:p>
            <a:pPr marL="685800" indent="-685800">
              <a:buFont typeface="Arial" panose="020B0604020202020204" pitchFamily="34" charset="0"/>
              <a:buChar char="•"/>
            </a:pPr>
            <a:endParaRPr lang="en-GB" sz="4800">
              <a:solidFill>
                <a:srgbClr val="0070C0"/>
              </a:solidFill>
              <a:latin typeface="Gill Sans"/>
            </a:endParaRPr>
          </a:p>
          <a:p>
            <a:pPr marL="685800" indent="-685800">
              <a:buFont typeface="Arial"/>
              <a:buChar char="•"/>
            </a:pPr>
            <a:r>
              <a:rPr lang="en-GB" sz="4800" b="1">
                <a:solidFill>
                  <a:srgbClr val="0070C0"/>
                </a:solidFill>
                <a:latin typeface="Gill Sans"/>
              </a:rPr>
              <a:t>Robust AI for 6G</a:t>
            </a:r>
            <a:r>
              <a:rPr lang="en-GB" sz="4800">
                <a:solidFill>
                  <a:srgbClr val="0070C0"/>
                </a:solidFill>
                <a:latin typeface="Gill Sans"/>
              </a:rPr>
              <a:t>: AI systems are vulnerable to security attacks. 6G satellite communication is being treated as critical infrastructure and requires robust AI solutions.</a:t>
            </a:r>
            <a:endParaRPr lang="en-GB">
              <a:latin typeface="Gill Sans"/>
            </a:endParaRPr>
          </a:p>
          <a:p>
            <a:pPr marL="685800" indent="-685800">
              <a:buFont typeface="Arial" pitchFamily="2" charset="2"/>
              <a:buChar char="•"/>
            </a:pPr>
            <a:endParaRPr lang="en-GB" sz="4800" i="1">
              <a:solidFill>
                <a:srgbClr val="0070C0"/>
              </a:solidFill>
              <a:latin typeface="Gill Sans"/>
            </a:endParaRPr>
          </a:p>
          <a:p>
            <a:pPr marL="685800" indent="-685800">
              <a:buFont typeface="Arial" pitchFamily="2" charset="2"/>
              <a:buChar char="•"/>
            </a:pPr>
            <a:r>
              <a:rPr lang="en-GB" sz="4800" i="1">
                <a:solidFill>
                  <a:srgbClr val="0070C0"/>
                </a:solidFill>
                <a:latin typeface="Gill Sans"/>
              </a:rPr>
              <a:t>For example, adversarial manipulation could misguide positioning systems or disable critical surveillance functions. </a:t>
            </a:r>
            <a:endParaRPr lang="en-GB" sz="4800" i="1">
              <a:solidFill>
                <a:srgbClr val="0070C0"/>
              </a:solidFill>
            </a:endParaRPr>
          </a:p>
          <a:p>
            <a:pPr marL="685800" indent="-685800">
              <a:buFont typeface="Arial" panose="020B0604020202020204" pitchFamily="34" charset="0"/>
              <a:buChar char="•"/>
            </a:pPr>
            <a:endParaRPr lang="en-GB" sz="4800" i="1">
              <a:solidFill>
                <a:srgbClr val="0070C0"/>
              </a:solidFill>
            </a:endParaRPr>
          </a:p>
          <a:p>
            <a:pPr marL="685800" indent="-685800">
              <a:buFont typeface="Arial" pitchFamily="2" charset="2"/>
              <a:buChar char="•"/>
            </a:pPr>
            <a:r>
              <a:rPr lang="en-GB" sz="4800" i="1">
                <a:solidFill>
                  <a:srgbClr val="0070C0"/>
                </a:solidFill>
                <a:latin typeface="Gill Sans"/>
              </a:rPr>
              <a:t>Future </a:t>
            </a:r>
            <a:r>
              <a:rPr lang="en-GB" sz="4800" b="1" i="1">
                <a:solidFill>
                  <a:srgbClr val="0070C0"/>
                </a:solidFill>
                <a:latin typeface="Gill Sans"/>
              </a:rPr>
              <a:t>telecom, especially 6G</a:t>
            </a:r>
            <a:r>
              <a:rPr lang="en-GB" sz="4800" i="1">
                <a:solidFill>
                  <a:srgbClr val="0070C0"/>
                </a:solidFill>
                <a:latin typeface="Gill Sans"/>
              </a:rPr>
              <a:t>, will be managed by AI and attackers could interrupt connectivity, intercept sensitive data, or cripple emergency response systems.</a:t>
            </a:r>
          </a:p>
          <a:p>
            <a:endParaRPr lang="en-GB" sz="4800" i="1">
              <a:solidFill>
                <a:srgbClr val="0070C0"/>
              </a:solidFill>
            </a:endParaRPr>
          </a:p>
          <a:p>
            <a:pPr marL="685800" indent="-685800">
              <a:buFont typeface="Arial" panose="020B0604020202020204" pitchFamily="34" charset="0"/>
              <a:buChar char="•"/>
            </a:pPr>
            <a:r>
              <a:rPr lang="en-GB" sz="4800" i="1">
                <a:solidFill>
                  <a:srgbClr val="0070C0"/>
                </a:solidFill>
                <a:latin typeface="Gill Sans"/>
              </a:rPr>
              <a:t>We aim to focus on 6G (including Edge) as a target domain</a:t>
            </a:r>
            <a:endParaRPr lang="en-GB" sz="4800" i="1">
              <a:solidFill>
                <a:srgbClr val="0070C0"/>
              </a:solidFill>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D72087E-C489-7A90-AC71-722004BD8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pic>
        <p:nvPicPr>
          <p:cNvPr id="6" name="Picture 2">
            <a:extLst>
              <a:ext uri="{FF2B5EF4-FFF2-40B4-BE49-F238E27FC236}">
                <a16:creationId xmlns:a16="http://schemas.microsoft.com/office/drawing/2014/main" id="{63A0D932-C4E7-5381-6BFE-5322DD81F0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7302" y="9605950"/>
            <a:ext cx="3875377" cy="3106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white logo&#10;&#10;Description automatically generated">
            <a:extLst>
              <a:ext uri="{FF2B5EF4-FFF2-40B4-BE49-F238E27FC236}">
                <a16:creationId xmlns:a16="http://schemas.microsoft.com/office/drawing/2014/main" id="{904D95EE-88B1-1A51-6861-F472BFC9F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34919" y="6220613"/>
            <a:ext cx="3106761" cy="3106761"/>
          </a:xfrm>
          <a:prstGeom prst="rect">
            <a:avLst/>
          </a:prstGeom>
        </p:spPr>
      </p:pic>
      <p:pic>
        <p:nvPicPr>
          <p:cNvPr id="12" name="Picture 11" descr="A satellite with a yellow and blue object&#10;&#10;Description automatically generated">
            <a:extLst>
              <a:ext uri="{FF2B5EF4-FFF2-40B4-BE49-F238E27FC236}">
                <a16:creationId xmlns:a16="http://schemas.microsoft.com/office/drawing/2014/main" id="{B6E0E131-31CE-48B5-B272-268B4F0B8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97302" y="2739302"/>
            <a:ext cx="2837757" cy="2837757"/>
          </a:xfrm>
          <a:prstGeom prst="rect">
            <a:avLst/>
          </a:prstGeom>
        </p:spPr>
      </p:pic>
      <p:sp>
        <p:nvSpPr>
          <p:cNvPr id="7" name="Rectangle 6">
            <a:extLst>
              <a:ext uri="{FF2B5EF4-FFF2-40B4-BE49-F238E27FC236}">
                <a16:creationId xmlns:a16="http://schemas.microsoft.com/office/drawing/2014/main" id="{03F0E067-8F0A-5538-DA5C-1FD48037FC8B}"/>
              </a:ext>
            </a:extLst>
          </p:cNvPr>
          <p:cNvSpPr/>
          <p:nvPr/>
        </p:nvSpPr>
        <p:spPr>
          <a:xfrm>
            <a:off x="1174776" y="12834664"/>
            <a:ext cx="20522280" cy="650723"/>
          </a:xfrm>
          <a:prstGeom prst="rect">
            <a:avLst/>
          </a:prstGeom>
        </p:spPr>
        <p:txBody>
          <a:bodyPr wrap="square" lIns="217709" tIns="108855" rIns="217709" bIns="108855" anchor="t">
            <a:spAutoFit/>
          </a:bodyPr>
          <a:lstStyle/>
          <a:p>
            <a:r>
              <a:rPr lang="en-GB" sz="2800" err="1">
                <a:solidFill>
                  <a:schemeClr val="accent1">
                    <a:lumMod val="75000"/>
                  </a:schemeClr>
                </a:solidFill>
                <a:latin typeface="Gill Sans"/>
              </a:rPr>
              <a:t>www.celticnext.eu</a:t>
            </a:r>
            <a:r>
              <a:rPr lang="en-GB" sz="2800">
                <a:solidFill>
                  <a:schemeClr val="accent1">
                    <a:lumMod val="75000"/>
                  </a:schemeClr>
                </a:solidFill>
                <a:latin typeface="Gill Sans"/>
              </a:rPr>
              <a:t>                                                              </a:t>
            </a:r>
            <a:r>
              <a:rPr lang="en-GB" sz="2800" err="1">
                <a:solidFill>
                  <a:schemeClr val="accent1">
                    <a:lumMod val="75000"/>
                  </a:schemeClr>
                </a:solidFill>
                <a:latin typeface="Gill Sans"/>
              </a:rPr>
              <a:t>Han.Wang@ri.se</a:t>
            </a:r>
            <a:endParaRPr lang="en-GB" sz="2800">
              <a:solidFill>
                <a:schemeClr val="accent1">
                  <a:lumMod val="75000"/>
                </a:schemeClr>
              </a:solidFill>
              <a:latin typeface="Gill Sans"/>
            </a:endParaRPr>
          </a:p>
        </p:txBody>
      </p:sp>
    </p:spTree>
    <p:extLst>
      <p:ext uri="{BB962C8B-B14F-4D97-AF65-F5344CB8AC3E}">
        <p14:creationId xmlns:p14="http://schemas.microsoft.com/office/powerpoint/2010/main" val="1486811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a:solidFill>
                  <a:srgbClr val="0070C0"/>
                </a:solidFill>
                <a:ea typeface="Aleo" panose="020F0502020204030203" pitchFamily="34" charset="0"/>
                <a:cs typeface="Aleo" panose="020F0502020204030203" pitchFamily="34" charset="0"/>
              </a:rPr>
              <a:t>Proposal Introduction (2)</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52</a:t>
            </a:fld>
            <a:endParaRPr lang="en-GB" altLang="en-US"/>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19A53A33-E2CA-2C0A-C83F-A430676E7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6" name="TextBox 5">
            <a:extLst>
              <a:ext uri="{FF2B5EF4-FFF2-40B4-BE49-F238E27FC236}">
                <a16:creationId xmlns:a16="http://schemas.microsoft.com/office/drawing/2014/main" id="{D161F4E0-6BA7-5E14-AB81-7E4CBC64FDCF}"/>
              </a:ext>
            </a:extLst>
          </p:cNvPr>
          <p:cNvSpPr txBox="1"/>
          <p:nvPr/>
        </p:nvSpPr>
        <p:spPr>
          <a:xfrm>
            <a:off x="720135" y="2308703"/>
            <a:ext cx="18196860" cy="10561129"/>
          </a:xfrm>
          <a:prstGeom prst="rect">
            <a:avLst/>
          </a:prstGeom>
          <a:noFill/>
        </p:spPr>
        <p:txBody>
          <a:bodyPr wrap="square" lIns="217709" tIns="108855" rIns="217709" bIns="108855" rtlCol="0" anchor="t">
            <a:spAutoFit/>
          </a:bodyPr>
          <a:lstStyle/>
          <a:p>
            <a:pPr marL="685800" indent="-685800">
              <a:buFont typeface="Arial" panose="020B0604020202020204" pitchFamily="34" charset="0"/>
              <a:buChar char="•"/>
            </a:pPr>
            <a:r>
              <a:rPr lang="en-GB" sz="4800" i="1">
                <a:solidFill>
                  <a:srgbClr val="0070C0"/>
                </a:solidFill>
              </a:rPr>
              <a:t>Potential adversarial attacks on ML-based systems:</a:t>
            </a:r>
          </a:p>
          <a:p>
            <a:pPr marL="1143000" lvl="1" indent="-685800">
              <a:buFont typeface="Arial" panose="020B0604020202020204" pitchFamily="34" charset="0"/>
              <a:buChar char="•"/>
            </a:pPr>
            <a:r>
              <a:rPr lang="en-GB" sz="4800" i="1">
                <a:solidFill>
                  <a:srgbClr val="0070C0"/>
                </a:solidFill>
              </a:rPr>
              <a:t>Data poisoning attack	</a:t>
            </a:r>
          </a:p>
          <a:p>
            <a:pPr marL="1143000" lvl="1" indent="-685800">
              <a:buFont typeface="Arial" panose="020B0604020202020204" pitchFamily="34" charset="0"/>
              <a:buChar char="•"/>
            </a:pPr>
            <a:r>
              <a:rPr lang="en-GB" sz="4800" i="1">
                <a:solidFill>
                  <a:srgbClr val="0070C0"/>
                </a:solidFill>
              </a:rPr>
              <a:t>Model evasion attack </a:t>
            </a:r>
          </a:p>
          <a:p>
            <a:pPr marL="1143000" lvl="1" indent="-685800">
              <a:buFont typeface="Arial" panose="020B0604020202020204" pitchFamily="34" charset="0"/>
              <a:buChar char="•"/>
            </a:pPr>
            <a:r>
              <a:rPr lang="en-GB" sz="4800" i="1">
                <a:solidFill>
                  <a:srgbClr val="0070C0"/>
                </a:solidFill>
                <a:latin typeface="Gill Sans"/>
              </a:rPr>
              <a:t>Inference attack</a:t>
            </a:r>
          </a:p>
          <a:p>
            <a:pPr marL="1143000" lvl="1" indent="-685800">
              <a:buFont typeface="Arial" panose="020B0604020202020204" pitchFamily="34" charset="0"/>
              <a:buChar char="•"/>
            </a:pPr>
            <a:r>
              <a:rPr lang="en-GB" sz="4800" i="1">
                <a:solidFill>
                  <a:srgbClr val="0070C0"/>
                </a:solidFill>
                <a:latin typeface="Gill Sans"/>
              </a:rPr>
              <a:t>…</a:t>
            </a:r>
            <a:endParaRPr lang="en-GB">
              <a:latin typeface="Gill Sans"/>
            </a:endParaRPr>
          </a:p>
          <a:p>
            <a:pPr marL="685800" indent="-685800">
              <a:buFont typeface="Arial" panose="020B0604020202020204" pitchFamily="34" charset="0"/>
              <a:buChar char="•"/>
            </a:pPr>
            <a:r>
              <a:rPr lang="en-GB" sz="4800" i="1">
                <a:solidFill>
                  <a:srgbClr val="0070C0"/>
                </a:solidFill>
              </a:rPr>
              <a:t>Solutions (e.g.): </a:t>
            </a:r>
          </a:p>
          <a:p>
            <a:pPr marL="1143000" lvl="1" indent="-685800">
              <a:buFont typeface="Arial" panose="020B0604020202020204" pitchFamily="34" charset="0"/>
              <a:buChar char="•"/>
            </a:pPr>
            <a:r>
              <a:rPr lang="en-GB" sz="4800" i="1">
                <a:solidFill>
                  <a:srgbClr val="0070C0"/>
                </a:solidFill>
              </a:rPr>
              <a:t>Design privacy-preserving ML-based systems </a:t>
            </a:r>
          </a:p>
          <a:p>
            <a:pPr marL="1600200" lvl="2" indent="-685800">
              <a:buFont typeface="Arial" panose="020B0604020202020204" pitchFamily="34" charset="0"/>
              <a:buChar char="•"/>
            </a:pPr>
            <a:r>
              <a:rPr lang="en-GB" sz="4800" i="1">
                <a:solidFill>
                  <a:srgbClr val="0070C0"/>
                </a:solidFill>
              </a:rPr>
              <a:t>by adding differential privacy</a:t>
            </a:r>
          </a:p>
          <a:p>
            <a:pPr marL="1600200" lvl="2" indent="-685800">
              <a:buFont typeface="Arial" panose="020B0604020202020204" pitchFamily="34" charset="0"/>
              <a:buChar char="•"/>
            </a:pPr>
            <a:r>
              <a:rPr lang="en-GB" sz="4800" i="1">
                <a:solidFill>
                  <a:srgbClr val="0070C0"/>
                </a:solidFill>
              </a:rPr>
              <a:t>by data synthetization</a:t>
            </a:r>
          </a:p>
          <a:p>
            <a:pPr marL="1143000" lvl="1" indent="-685800">
              <a:buFont typeface="Arial" panose="020B0604020202020204" pitchFamily="34" charset="0"/>
              <a:buChar char="•"/>
            </a:pPr>
            <a:r>
              <a:rPr lang="en-GB" sz="4800" i="1">
                <a:solidFill>
                  <a:srgbClr val="0070C0"/>
                </a:solidFill>
                <a:latin typeface="Gill Sans"/>
              </a:rPr>
              <a:t>Using decentralized training, such as federated learning</a:t>
            </a:r>
          </a:p>
          <a:p>
            <a:pPr marL="228600" indent="-685800">
              <a:buFont typeface="Arial" panose="020B0604020202020204" pitchFamily="34" charset="0"/>
              <a:buChar char="•"/>
            </a:pPr>
            <a:r>
              <a:rPr lang="en-GB" sz="4800" i="1">
                <a:solidFill>
                  <a:srgbClr val="0070C0"/>
                </a:solidFill>
                <a:latin typeface="Gill Sans"/>
              </a:rPr>
              <a:t>Securing (distributed) AI supply chain will also be a focus</a:t>
            </a:r>
          </a:p>
          <a:p>
            <a:pPr marL="685800" indent="-685800">
              <a:buFont typeface="Arial" panose="020B0604020202020204" pitchFamily="34" charset="0"/>
              <a:buChar char="•"/>
            </a:pPr>
            <a:r>
              <a:rPr lang="en-GB" sz="4800" i="1">
                <a:solidFill>
                  <a:srgbClr val="0070C0"/>
                </a:solidFill>
              </a:rPr>
              <a:t>Related projects:</a:t>
            </a:r>
          </a:p>
          <a:p>
            <a:pPr marL="1143000" lvl="1" indent="-685800">
              <a:buFont typeface="Arial" panose="020B0604020202020204" pitchFamily="34" charset="0"/>
              <a:buChar char="•"/>
            </a:pPr>
            <a:r>
              <a:rPr lang="en-GB" sz="4800" i="1">
                <a:solidFill>
                  <a:srgbClr val="0070C0"/>
                </a:solidFill>
              </a:rPr>
              <a:t>H2020 CONCORDIA,  ARCADIAN-IoT</a:t>
            </a:r>
          </a:p>
          <a:p>
            <a:pPr marL="1143000" lvl="1" indent="-685800">
              <a:buFont typeface="Arial" panose="020B0604020202020204" pitchFamily="34" charset="0"/>
              <a:buChar char="•"/>
            </a:pPr>
            <a:r>
              <a:rPr lang="en-GB" sz="4800" i="1">
                <a:solidFill>
                  <a:srgbClr val="0070C0"/>
                </a:solidFill>
              </a:rPr>
              <a:t>Horizon Europe HARPOCRATES, INTEND</a:t>
            </a:r>
          </a:p>
        </p:txBody>
      </p:sp>
      <p:pic>
        <p:nvPicPr>
          <p:cNvPr id="7" name="Picture 6" descr="A logo with a keyhole in the middle&#10;&#10;Description automatically generated">
            <a:extLst>
              <a:ext uri="{FF2B5EF4-FFF2-40B4-BE49-F238E27FC236}">
                <a16:creationId xmlns:a16="http://schemas.microsoft.com/office/drawing/2014/main" id="{CA9C2FE9-5524-EC4D-5286-FA54948456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18787" y="10700948"/>
            <a:ext cx="7772400" cy="1691485"/>
          </a:xfrm>
          <a:prstGeom prst="rect">
            <a:avLst/>
          </a:prstGeom>
        </p:spPr>
      </p:pic>
      <p:pic>
        <p:nvPicPr>
          <p:cNvPr id="10" name="Picture 9" descr="A logo with a face and a finger on it&#10;&#10;Description automatically generated">
            <a:extLst>
              <a:ext uri="{FF2B5EF4-FFF2-40B4-BE49-F238E27FC236}">
                <a16:creationId xmlns:a16="http://schemas.microsoft.com/office/drawing/2014/main" id="{06058B03-5B51-034C-4F00-1FA9E2EE2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64140" y="5231895"/>
            <a:ext cx="2708488" cy="2708488"/>
          </a:xfrm>
          <a:prstGeom prst="rect">
            <a:avLst/>
          </a:prstGeom>
        </p:spPr>
      </p:pic>
      <p:pic>
        <p:nvPicPr>
          <p:cNvPr id="13" name="Picture 12" descr="A logo with a black background&#10;&#10;Description automatically generated">
            <a:extLst>
              <a:ext uri="{FF2B5EF4-FFF2-40B4-BE49-F238E27FC236}">
                <a16:creationId xmlns:a16="http://schemas.microsoft.com/office/drawing/2014/main" id="{CD20EEF6-261D-256F-335E-A7801956D3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25789" y="3034811"/>
            <a:ext cx="4112587" cy="2028876"/>
          </a:xfrm>
          <a:prstGeom prst="rect">
            <a:avLst/>
          </a:prstGeom>
        </p:spPr>
      </p:pic>
      <p:pic>
        <p:nvPicPr>
          <p:cNvPr id="9" name="Picture 8" descr="A logo with black text&#10;&#10;Description automatically generated">
            <a:extLst>
              <a:ext uri="{FF2B5EF4-FFF2-40B4-BE49-F238E27FC236}">
                <a16:creationId xmlns:a16="http://schemas.microsoft.com/office/drawing/2014/main" id="{1E37E5C2-6D8C-F034-E9F7-E639589617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67223" y="7948488"/>
            <a:ext cx="2626004" cy="2626004"/>
          </a:xfrm>
          <a:prstGeom prst="rect">
            <a:avLst/>
          </a:prstGeom>
        </p:spPr>
      </p:pic>
      <p:sp>
        <p:nvSpPr>
          <p:cNvPr id="5" name="Rectangle 4">
            <a:extLst>
              <a:ext uri="{FF2B5EF4-FFF2-40B4-BE49-F238E27FC236}">
                <a16:creationId xmlns:a16="http://schemas.microsoft.com/office/drawing/2014/main" id="{37A920DA-10CE-7B49-A14C-8365769C2B8F}"/>
              </a:ext>
            </a:extLst>
          </p:cNvPr>
          <p:cNvSpPr/>
          <p:nvPr/>
        </p:nvSpPr>
        <p:spPr>
          <a:xfrm>
            <a:off x="1174776" y="12834664"/>
            <a:ext cx="20522280" cy="650723"/>
          </a:xfrm>
          <a:prstGeom prst="rect">
            <a:avLst/>
          </a:prstGeom>
        </p:spPr>
        <p:txBody>
          <a:bodyPr wrap="square" lIns="217709" tIns="108855" rIns="217709" bIns="108855" anchor="t">
            <a:spAutoFit/>
          </a:bodyPr>
          <a:lstStyle/>
          <a:p>
            <a:r>
              <a:rPr lang="en-GB" sz="2800" err="1">
                <a:solidFill>
                  <a:schemeClr val="accent1">
                    <a:lumMod val="75000"/>
                  </a:schemeClr>
                </a:solidFill>
                <a:latin typeface="Gill Sans"/>
              </a:rPr>
              <a:t>www.celticnext.eu</a:t>
            </a:r>
            <a:r>
              <a:rPr lang="en-GB" sz="2800">
                <a:solidFill>
                  <a:schemeClr val="accent1">
                    <a:lumMod val="75000"/>
                  </a:schemeClr>
                </a:solidFill>
                <a:latin typeface="Gill Sans"/>
              </a:rPr>
              <a:t>                                                              </a:t>
            </a:r>
            <a:r>
              <a:rPr lang="en-GB" sz="2800" err="1">
                <a:solidFill>
                  <a:schemeClr val="accent1">
                    <a:lumMod val="75000"/>
                  </a:schemeClr>
                </a:solidFill>
                <a:latin typeface="Gill Sans"/>
              </a:rPr>
              <a:t>Han.Wang@ri.se</a:t>
            </a:r>
            <a:endParaRPr lang="en-GB" sz="2800">
              <a:solidFill>
                <a:schemeClr val="accent1">
                  <a:lumMod val="75000"/>
                </a:schemeClr>
              </a:solidFill>
              <a:latin typeface="Gill Sans"/>
            </a:endParaRPr>
          </a:p>
        </p:txBody>
      </p:sp>
    </p:spTree>
    <p:extLst>
      <p:ext uri="{BB962C8B-B14F-4D97-AF65-F5344CB8AC3E}">
        <p14:creationId xmlns:p14="http://schemas.microsoft.com/office/powerpoint/2010/main" val="3233212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a:solidFill>
                  <a:srgbClr val="0070C0"/>
                </a:solidFill>
                <a:ea typeface="Aleo" panose="020F0502020204030203" pitchFamily="34" charset="0"/>
                <a:cs typeface="Aleo" panose="020F0502020204030203" pitchFamily="34" charset="0"/>
              </a:rPr>
              <a:t>Partners</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53</a:t>
            </a:fld>
            <a:endParaRPr lang="en-GB" altLang="en-US"/>
          </a:p>
        </p:txBody>
      </p:sp>
      <p:sp>
        <p:nvSpPr>
          <p:cNvPr id="5" name="TextBox 4"/>
          <p:cNvSpPr txBox="1"/>
          <p:nvPr/>
        </p:nvSpPr>
        <p:spPr>
          <a:xfrm>
            <a:off x="2953566" y="6483639"/>
            <a:ext cx="19202133" cy="3174491"/>
          </a:xfrm>
          <a:prstGeom prst="rect">
            <a:avLst/>
          </a:prstGeom>
          <a:noFill/>
        </p:spPr>
        <p:txBody>
          <a:bodyPr wrap="square" lIns="217709" tIns="108855" rIns="217709" bIns="108855" rtlCol="0" anchor="t">
            <a:spAutoFit/>
          </a:bodyPr>
          <a:lstStyle/>
          <a:p>
            <a:pPr algn="ctr"/>
            <a:r>
              <a:rPr lang="en-GB" sz="4800" b="1" i="1">
                <a:solidFill>
                  <a:srgbClr val="0070C0"/>
                </a:solidFill>
                <a:latin typeface="Gill Sans"/>
              </a:rPr>
              <a:t>Sweden: RISE, Ericsson, a telecom operator (to be confirmed), and an SME(s)</a:t>
            </a:r>
            <a:endParaRPr lang="en-GB" sz="4800" b="1" i="1">
              <a:solidFill>
                <a:srgbClr val="0070C0"/>
              </a:solidFill>
            </a:endParaRPr>
          </a:p>
          <a:p>
            <a:pPr algn="ctr"/>
            <a:r>
              <a:rPr lang="en-GB" sz="4800" i="1">
                <a:solidFill>
                  <a:srgbClr val="FF0000"/>
                </a:solidFill>
                <a:latin typeface="Gill Sans"/>
              </a:rPr>
              <a:t>Looking for an EU consortium. We can coordinate the Swedish application. </a:t>
            </a:r>
            <a:br>
              <a:rPr lang="en-GB" sz="4800" i="1"/>
            </a:br>
            <a:endParaRPr lang="en-GB" sz="4800" i="1">
              <a:solidFill>
                <a:srgbClr val="0070C0"/>
              </a:solidFill>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B6E8A7A4-0B3E-AD83-7DAF-865E628AA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6" name="Rectangle 5">
            <a:extLst>
              <a:ext uri="{FF2B5EF4-FFF2-40B4-BE49-F238E27FC236}">
                <a16:creationId xmlns:a16="http://schemas.microsoft.com/office/drawing/2014/main" id="{63616F7B-A653-CE4C-1653-6384A82A1843}"/>
              </a:ext>
            </a:extLst>
          </p:cNvPr>
          <p:cNvSpPr/>
          <p:nvPr/>
        </p:nvSpPr>
        <p:spPr>
          <a:xfrm>
            <a:off x="1174776" y="12834664"/>
            <a:ext cx="20522280" cy="650723"/>
          </a:xfrm>
          <a:prstGeom prst="rect">
            <a:avLst/>
          </a:prstGeom>
        </p:spPr>
        <p:txBody>
          <a:bodyPr wrap="square" lIns="217709" tIns="108855" rIns="217709" bIns="108855" anchor="t">
            <a:spAutoFit/>
          </a:bodyPr>
          <a:lstStyle/>
          <a:p>
            <a:r>
              <a:rPr lang="en-GB" sz="2800" err="1">
                <a:solidFill>
                  <a:schemeClr val="accent1">
                    <a:lumMod val="75000"/>
                  </a:schemeClr>
                </a:solidFill>
                <a:latin typeface="Gill Sans"/>
              </a:rPr>
              <a:t>www.celticnext.eu</a:t>
            </a:r>
            <a:r>
              <a:rPr lang="en-GB" sz="2800">
                <a:solidFill>
                  <a:schemeClr val="accent1">
                    <a:lumMod val="75000"/>
                  </a:schemeClr>
                </a:solidFill>
                <a:latin typeface="Gill Sans"/>
              </a:rPr>
              <a:t>                                                              </a:t>
            </a:r>
            <a:r>
              <a:rPr lang="en-GB" sz="2800" err="1">
                <a:solidFill>
                  <a:schemeClr val="accent1">
                    <a:lumMod val="75000"/>
                  </a:schemeClr>
                </a:solidFill>
                <a:latin typeface="Gill Sans"/>
              </a:rPr>
              <a:t>Han.Wang@ri.se</a:t>
            </a:r>
            <a:endParaRPr lang="en-GB" sz="2800">
              <a:solidFill>
                <a:schemeClr val="accent1">
                  <a:lumMod val="75000"/>
                </a:schemeClr>
              </a:solidFill>
              <a:latin typeface="Gill Sans"/>
            </a:endParaRPr>
          </a:p>
        </p:txBody>
      </p:sp>
    </p:spTree>
    <p:extLst>
      <p:ext uri="{BB962C8B-B14F-4D97-AF65-F5344CB8AC3E}">
        <p14:creationId xmlns:p14="http://schemas.microsoft.com/office/powerpoint/2010/main" val="220774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a:solidFill>
                  <a:srgbClr val="0070C0"/>
                </a:solidFill>
                <a:ea typeface="Aleo" panose="020F0502020204030203" pitchFamily="34" charset="0"/>
                <a:cs typeface="Aleo" panose="020F0502020204030203" pitchFamily="34" charset="0"/>
              </a:rPr>
              <a:t>Contact Info</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54</a:t>
            </a:fld>
            <a:endParaRPr lang="en-GB" altLang="en-US"/>
          </a:p>
        </p:txBody>
      </p:sp>
      <p:sp>
        <p:nvSpPr>
          <p:cNvPr id="5" name="TextBox 4"/>
          <p:cNvSpPr txBox="1"/>
          <p:nvPr/>
        </p:nvSpPr>
        <p:spPr>
          <a:xfrm>
            <a:off x="841127" y="3250990"/>
            <a:ext cx="23271856" cy="1050833"/>
          </a:xfrm>
          <a:prstGeom prst="rect">
            <a:avLst/>
          </a:prstGeom>
          <a:noFill/>
        </p:spPr>
        <p:txBody>
          <a:bodyPr wrap="square" lIns="217709" tIns="108855" rIns="217709" bIns="108855" rtlCol="0">
            <a:spAutoFit/>
          </a:bodyPr>
          <a:lstStyle/>
          <a:p>
            <a:pPr eaLnBrk="1" hangingPunct="1"/>
            <a:r>
              <a:rPr lang="en-GB" sz="5400" b="1">
                <a:solidFill>
                  <a:srgbClr val="0070C0"/>
                </a:solidFill>
                <a:latin typeface="Arial" panose="020B0604020202020204" pitchFamily="34" charset="0"/>
                <a:ea typeface="Aleo" panose="020F0502020204030203" pitchFamily="34" charset="0"/>
                <a:cs typeface="Arial" panose="020B0604020202020204" pitchFamily="34" charset="0"/>
              </a:rPr>
              <a:t>For more information and for interest to participate please contact:</a:t>
            </a:r>
            <a:endParaRPr lang="de-DE" sz="4800">
              <a:solidFill>
                <a:srgbClr val="0070C0"/>
              </a:solidFill>
            </a:endParaRP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54696" y="12870025"/>
            <a:ext cx="20522280" cy="650723"/>
          </a:xfrm>
          <a:prstGeom prst="rect">
            <a:avLst/>
          </a:prstGeom>
        </p:spPr>
        <p:txBody>
          <a:bodyPr wrap="square" lIns="217709" tIns="108855" rIns="217709" bIns="108855">
            <a:spAutoFit/>
          </a:bodyPr>
          <a:lstStyle/>
          <a:p>
            <a:r>
              <a:rPr lang="en-GB" sz="2800">
                <a:solidFill>
                  <a:schemeClr val="accent1">
                    <a:lumMod val="75000"/>
                  </a:schemeClr>
                </a:solidFill>
              </a:rPr>
              <a:t>                                                              </a:t>
            </a:r>
          </a:p>
        </p:txBody>
      </p:sp>
      <p:pic>
        <p:nvPicPr>
          <p:cNvPr id="6" name="Picture 5">
            <a:extLst>
              <a:ext uri="{FF2B5EF4-FFF2-40B4-BE49-F238E27FC236}">
                <a16:creationId xmlns:a16="http://schemas.microsoft.com/office/drawing/2014/main" id="{A71DC80A-6E90-4679-B3AF-34AF72BFB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0605" y="179513"/>
            <a:ext cx="8973395" cy="2285999"/>
          </a:xfrm>
          <a:prstGeom prst="rect">
            <a:avLst/>
          </a:prstGeom>
        </p:spPr>
      </p:pic>
      <p:sp>
        <p:nvSpPr>
          <p:cNvPr id="9" name="TextBox 8">
            <a:extLst>
              <a:ext uri="{FF2B5EF4-FFF2-40B4-BE49-F238E27FC236}">
                <a16:creationId xmlns:a16="http://schemas.microsoft.com/office/drawing/2014/main" id="{216F07EB-A868-64FC-BC30-A70DFFB00A03}"/>
              </a:ext>
            </a:extLst>
          </p:cNvPr>
          <p:cNvSpPr txBox="1"/>
          <p:nvPr/>
        </p:nvSpPr>
        <p:spPr>
          <a:xfrm>
            <a:off x="590268" y="4905896"/>
            <a:ext cx="7148816" cy="3970318"/>
          </a:xfrm>
          <a:prstGeom prst="rect">
            <a:avLst/>
          </a:prstGeom>
          <a:noFill/>
        </p:spPr>
        <p:txBody>
          <a:bodyPr wrap="none" lIns="91440" tIns="45720" rIns="91440" bIns="45720" rtlCol="0" anchor="t">
            <a:spAutoFit/>
          </a:bodyPr>
          <a:lstStyle/>
          <a:p>
            <a:pPr algn="ctr"/>
            <a:r>
              <a:rPr lang="en-GB" sz="3600">
                <a:solidFill>
                  <a:srgbClr val="0070C0"/>
                </a:solidFill>
                <a:latin typeface="Gill Sans"/>
              </a:rPr>
              <a:t>Shahid Raza </a:t>
            </a:r>
            <a:endParaRPr lang="en-US">
              <a:latin typeface="Gill Sans"/>
            </a:endParaRPr>
          </a:p>
          <a:p>
            <a:pPr algn="ctr"/>
            <a:r>
              <a:rPr lang="en-GB" sz="3600">
                <a:solidFill>
                  <a:srgbClr val="0070C0"/>
                </a:solidFill>
                <a:latin typeface="Gill Sans"/>
              </a:rPr>
              <a:t>Research Director, RISE Cybersecurity</a:t>
            </a:r>
            <a:endParaRPr lang="en-GB">
              <a:latin typeface="Gill Sans"/>
            </a:endParaRPr>
          </a:p>
          <a:p>
            <a:pPr algn="ctr"/>
            <a:r>
              <a:rPr lang="en-GB" sz="3600">
                <a:solidFill>
                  <a:srgbClr val="0070C0"/>
                </a:solidFill>
                <a:latin typeface="Gill Sans"/>
              </a:rPr>
              <a:t>shahid.raza@ri.se</a:t>
            </a:r>
          </a:p>
          <a:p>
            <a:pPr algn="ctr"/>
            <a:r>
              <a:rPr lang="en-GB" sz="3600">
                <a:solidFill>
                  <a:srgbClr val="0070C0"/>
                </a:solidFill>
                <a:latin typeface="Gill Sans"/>
              </a:rPr>
              <a:t>+46 76 883 17 97</a:t>
            </a:r>
          </a:p>
          <a:p>
            <a:pPr algn="ctr"/>
            <a:r>
              <a:rPr lang="en-GB" sz="3600" err="1">
                <a:solidFill>
                  <a:srgbClr val="0070C0"/>
                </a:solidFill>
                <a:latin typeface="Gill Sans"/>
              </a:rPr>
              <a:t>Isafjordsgatan</a:t>
            </a:r>
            <a:r>
              <a:rPr lang="en-GB" sz="3600">
                <a:solidFill>
                  <a:srgbClr val="0070C0"/>
                </a:solidFill>
                <a:latin typeface="Gill Sans"/>
              </a:rPr>
              <a:t> 22</a:t>
            </a:r>
          </a:p>
          <a:p>
            <a:pPr algn="ctr"/>
            <a:r>
              <a:rPr lang="en-GB" sz="3600">
                <a:solidFill>
                  <a:srgbClr val="0070C0"/>
                </a:solidFill>
                <a:latin typeface="Gill Sans"/>
              </a:rPr>
              <a:t>16440 Kista</a:t>
            </a:r>
          </a:p>
          <a:p>
            <a:pPr algn="ctr"/>
            <a:r>
              <a:rPr lang="en-GB" sz="3600">
                <a:solidFill>
                  <a:srgbClr val="0070C0"/>
                </a:solidFill>
                <a:latin typeface="Gill Sans"/>
              </a:rPr>
              <a:t>Sweden</a:t>
            </a:r>
            <a:endParaRPr lang="en-GB" sz="4000">
              <a:solidFill>
                <a:srgbClr val="0070C0"/>
              </a:solidFill>
              <a:latin typeface="Gill Sans"/>
            </a:endParaRPr>
          </a:p>
        </p:txBody>
      </p:sp>
      <p:sp>
        <p:nvSpPr>
          <p:cNvPr id="14" name="TextBox 13">
            <a:extLst>
              <a:ext uri="{FF2B5EF4-FFF2-40B4-BE49-F238E27FC236}">
                <a16:creationId xmlns:a16="http://schemas.microsoft.com/office/drawing/2014/main" id="{48C5B989-4D8D-05D6-6604-116A7B2DC650}"/>
              </a:ext>
            </a:extLst>
          </p:cNvPr>
          <p:cNvSpPr txBox="1"/>
          <p:nvPr/>
        </p:nvSpPr>
        <p:spPr>
          <a:xfrm>
            <a:off x="16067052" y="4905896"/>
            <a:ext cx="6627712" cy="3416320"/>
          </a:xfrm>
          <a:prstGeom prst="rect">
            <a:avLst/>
          </a:prstGeom>
          <a:noFill/>
        </p:spPr>
        <p:txBody>
          <a:bodyPr wrap="none" lIns="91440" tIns="45720" rIns="91440" bIns="45720" rtlCol="0" anchor="t">
            <a:spAutoFit/>
          </a:bodyPr>
          <a:lstStyle/>
          <a:p>
            <a:pPr algn="ctr"/>
            <a:r>
              <a:rPr lang="en-GB" sz="3600">
                <a:solidFill>
                  <a:srgbClr val="0070C0"/>
                </a:solidFill>
                <a:latin typeface="Gill Sans"/>
              </a:rPr>
              <a:t>Kim </a:t>
            </a:r>
            <a:r>
              <a:rPr lang="en-GB" sz="3600" err="1">
                <a:solidFill>
                  <a:srgbClr val="0070C0"/>
                </a:solidFill>
                <a:latin typeface="Gill Sans"/>
              </a:rPr>
              <a:t>Seonghyun</a:t>
            </a:r>
            <a:r>
              <a:rPr lang="en-GB" sz="3600">
                <a:solidFill>
                  <a:srgbClr val="0070C0"/>
                </a:solidFill>
                <a:latin typeface="Gill Sans"/>
              </a:rPr>
              <a:t>, Ericsson Research</a:t>
            </a:r>
          </a:p>
          <a:p>
            <a:pPr algn="ctr"/>
            <a:r>
              <a:rPr lang="en-GB" sz="3600">
                <a:solidFill>
                  <a:srgbClr val="0070C0"/>
                </a:solidFill>
                <a:latin typeface="Gill Sans"/>
              </a:rPr>
              <a:t>kim.seonghyun@ericsson.com</a:t>
            </a:r>
          </a:p>
          <a:p>
            <a:pPr algn="ctr"/>
            <a:r>
              <a:rPr lang="en-GB" sz="3600">
                <a:solidFill>
                  <a:srgbClr val="0070C0"/>
                </a:solidFill>
              </a:rPr>
              <a:t>+46 70 986 55 32</a:t>
            </a:r>
          </a:p>
          <a:p>
            <a:pPr algn="ctr"/>
            <a:r>
              <a:rPr lang="en-GB" sz="3600" err="1">
                <a:solidFill>
                  <a:srgbClr val="0070C0"/>
                </a:solidFill>
              </a:rPr>
              <a:t>Torshamnsgatan</a:t>
            </a:r>
            <a:r>
              <a:rPr lang="en-GB" sz="3600">
                <a:solidFill>
                  <a:srgbClr val="0070C0"/>
                </a:solidFill>
              </a:rPr>
              <a:t> 23, 164 83, </a:t>
            </a:r>
          </a:p>
          <a:p>
            <a:pPr algn="ctr"/>
            <a:r>
              <a:rPr lang="en-GB" sz="3600">
                <a:solidFill>
                  <a:srgbClr val="0070C0"/>
                </a:solidFill>
              </a:rPr>
              <a:t>Stockholm, </a:t>
            </a:r>
          </a:p>
          <a:p>
            <a:pPr algn="ctr"/>
            <a:r>
              <a:rPr lang="en-GB" sz="3600">
                <a:solidFill>
                  <a:srgbClr val="0070C0"/>
                </a:solidFill>
              </a:rPr>
              <a:t>Sweden</a:t>
            </a:r>
            <a:endParaRPr lang="en-GB" sz="4000">
              <a:solidFill>
                <a:srgbClr val="0070C0"/>
              </a:solidFill>
            </a:endParaRPr>
          </a:p>
        </p:txBody>
      </p:sp>
      <p:sp>
        <p:nvSpPr>
          <p:cNvPr id="16" name="TextBox 15">
            <a:extLst>
              <a:ext uri="{FF2B5EF4-FFF2-40B4-BE49-F238E27FC236}">
                <a16:creationId xmlns:a16="http://schemas.microsoft.com/office/drawing/2014/main" id="{46874198-1D32-7C47-C774-820191B31155}"/>
              </a:ext>
            </a:extLst>
          </p:cNvPr>
          <p:cNvSpPr txBox="1"/>
          <p:nvPr/>
        </p:nvSpPr>
        <p:spPr>
          <a:xfrm>
            <a:off x="8731816" y="4905896"/>
            <a:ext cx="5912261" cy="3970318"/>
          </a:xfrm>
          <a:prstGeom prst="rect">
            <a:avLst/>
          </a:prstGeom>
          <a:noFill/>
        </p:spPr>
        <p:txBody>
          <a:bodyPr wrap="none" lIns="91440" tIns="45720" rIns="91440" bIns="45720" rtlCol="0" anchor="t">
            <a:spAutoFit/>
          </a:bodyPr>
          <a:lstStyle/>
          <a:p>
            <a:pPr algn="ctr"/>
            <a:r>
              <a:rPr lang="en-GB" sz="3600">
                <a:solidFill>
                  <a:srgbClr val="0070C0"/>
                </a:solidFill>
                <a:latin typeface="Gill Sans"/>
              </a:rPr>
              <a:t>Han Wang, </a:t>
            </a:r>
            <a:br>
              <a:rPr lang="en-US"/>
            </a:br>
            <a:r>
              <a:rPr lang="en-GB" sz="3600">
                <a:solidFill>
                  <a:srgbClr val="0070C0"/>
                </a:solidFill>
                <a:latin typeface="Gill Sans"/>
              </a:rPr>
              <a:t>Researcher, RISE Cybersecurity</a:t>
            </a:r>
          </a:p>
          <a:p>
            <a:pPr algn="ctr"/>
            <a:r>
              <a:rPr lang="en-GB" sz="3600">
                <a:solidFill>
                  <a:srgbClr val="0070C0"/>
                </a:solidFill>
                <a:latin typeface="Gill Sans"/>
              </a:rPr>
              <a:t>han.wang@ri.se</a:t>
            </a:r>
          </a:p>
          <a:p>
            <a:pPr algn="ctr"/>
            <a:r>
              <a:rPr lang="en-GB" sz="3600">
                <a:solidFill>
                  <a:srgbClr val="0070C0"/>
                </a:solidFill>
              </a:rPr>
              <a:t>+46 73 089 55 12</a:t>
            </a:r>
          </a:p>
          <a:p>
            <a:pPr algn="ctr"/>
            <a:r>
              <a:rPr lang="en-GB" sz="3600" err="1">
                <a:solidFill>
                  <a:srgbClr val="0070C0"/>
                </a:solidFill>
              </a:rPr>
              <a:t>Isafjordsgatan</a:t>
            </a:r>
            <a:r>
              <a:rPr lang="en-GB" sz="3600">
                <a:solidFill>
                  <a:srgbClr val="0070C0"/>
                </a:solidFill>
              </a:rPr>
              <a:t> 22</a:t>
            </a:r>
          </a:p>
          <a:p>
            <a:pPr algn="ctr"/>
            <a:r>
              <a:rPr lang="en-GB" sz="3600">
                <a:solidFill>
                  <a:srgbClr val="0070C0"/>
                </a:solidFill>
                <a:latin typeface="Gill Sans"/>
              </a:rPr>
              <a:t>16440 Kista</a:t>
            </a:r>
          </a:p>
          <a:p>
            <a:pPr algn="ctr"/>
            <a:r>
              <a:rPr lang="en-GB" sz="3600">
                <a:solidFill>
                  <a:srgbClr val="0070C0"/>
                </a:solidFill>
              </a:rPr>
              <a:t>Sweden</a:t>
            </a:r>
            <a:endParaRPr lang="en-GB" sz="4000">
              <a:solidFill>
                <a:srgbClr val="0070C0"/>
              </a:solidFill>
            </a:endParaRPr>
          </a:p>
        </p:txBody>
      </p:sp>
      <p:pic>
        <p:nvPicPr>
          <p:cNvPr id="17" name="Picture 16">
            <a:extLst>
              <a:ext uri="{FF2B5EF4-FFF2-40B4-BE49-F238E27FC236}">
                <a16:creationId xmlns:a16="http://schemas.microsoft.com/office/drawing/2014/main" id="{D4416835-A43A-1E2A-E2B2-2583D93392A1}"/>
              </a:ext>
            </a:extLst>
          </p:cNvPr>
          <p:cNvPicPr>
            <a:picLocks noChangeAspect="1"/>
          </p:cNvPicPr>
          <p:nvPr/>
        </p:nvPicPr>
        <p:blipFill>
          <a:blip r:embed="rId5"/>
          <a:stretch>
            <a:fillRect/>
          </a:stretch>
        </p:blipFill>
        <p:spPr>
          <a:xfrm>
            <a:off x="18718810" y="9481042"/>
            <a:ext cx="2356983" cy="3153012"/>
          </a:xfrm>
          <a:prstGeom prst="rect">
            <a:avLst/>
          </a:prstGeom>
        </p:spPr>
      </p:pic>
      <p:pic>
        <p:nvPicPr>
          <p:cNvPr id="19" name="Picture 18" descr="A person smiling at camera&#10;&#10;Description automatically generated">
            <a:extLst>
              <a:ext uri="{FF2B5EF4-FFF2-40B4-BE49-F238E27FC236}">
                <a16:creationId xmlns:a16="http://schemas.microsoft.com/office/drawing/2014/main" id="{FC557063-F4EF-866B-4986-3D33CD5144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04" r="10564"/>
          <a:stretch/>
        </p:blipFill>
        <p:spPr>
          <a:xfrm>
            <a:off x="10715836" y="9559698"/>
            <a:ext cx="2362547" cy="3153013"/>
          </a:xfrm>
          <a:prstGeom prst="rect">
            <a:avLst/>
          </a:prstGeom>
        </p:spPr>
      </p:pic>
      <p:pic>
        <p:nvPicPr>
          <p:cNvPr id="20" name="Picture 19">
            <a:extLst>
              <a:ext uri="{FF2B5EF4-FFF2-40B4-BE49-F238E27FC236}">
                <a16:creationId xmlns:a16="http://schemas.microsoft.com/office/drawing/2014/main" id="{4F6519F6-B0ED-401D-F130-5488D111BDCB}"/>
              </a:ext>
            </a:extLst>
          </p:cNvPr>
          <p:cNvPicPr>
            <a:picLocks noChangeAspect="1"/>
          </p:cNvPicPr>
          <p:nvPr/>
        </p:nvPicPr>
        <p:blipFill>
          <a:blip r:embed="rId7"/>
          <a:stretch>
            <a:fillRect/>
          </a:stretch>
        </p:blipFill>
        <p:spPr>
          <a:xfrm>
            <a:off x="2983402" y="9519451"/>
            <a:ext cx="2362547" cy="3233505"/>
          </a:xfrm>
          <a:prstGeom prst="rect">
            <a:avLst/>
          </a:prstGeom>
        </p:spPr>
      </p:pic>
    </p:spTree>
    <p:extLst>
      <p:ext uri="{BB962C8B-B14F-4D97-AF65-F5344CB8AC3E}">
        <p14:creationId xmlns:p14="http://schemas.microsoft.com/office/powerpoint/2010/main" val="2654822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220193"/>
            <a:ext cx="21945600" cy="2286000"/>
          </a:xfrm>
        </p:spPr>
        <p:txBody>
          <a:bodyPr>
            <a:normAutofit fontScale="90000"/>
          </a:bodyPr>
          <a:lstStyle/>
          <a:p>
            <a:pPr algn="l" fontAlgn="base">
              <a:spcAft>
                <a:spcPct val="0"/>
              </a:spcAft>
            </a:pP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Join the Consortium Building Session</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Thursday 19th at 15 CEST</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55</a:t>
            </a:fld>
            <a:endParaRPr lang="en-GB" altLang="en-US" dirty="0"/>
          </a:p>
        </p:txBody>
      </p:sp>
      <p:sp>
        <p:nvSpPr>
          <p:cNvPr id="13" name="Rectangle 5">
            <a:extLst>
              <a:ext uri="{FF2B5EF4-FFF2-40B4-BE49-F238E27FC236}">
                <a16:creationId xmlns:a16="http://schemas.microsoft.com/office/drawing/2014/main" id="{A206F493-BCA8-4278-A408-9CC6CA8C2F0B}"/>
              </a:ext>
            </a:extLst>
          </p:cNvPr>
          <p:cNvSpPr/>
          <p:nvPr/>
        </p:nvSpPr>
        <p:spPr>
          <a:xfrm>
            <a:off x="1174776" y="1247462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102" y="4335451"/>
            <a:ext cx="7371307" cy="78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41442" y="4913784"/>
            <a:ext cx="11711612" cy="712279"/>
          </a:xfrm>
          <a:prstGeom prst="rect">
            <a:avLst/>
          </a:prstGeom>
          <a:noFill/>
        </p:spPr>
        <p:txBody>
          <a:bodyPr wrap="square" lIns="217709" tIns="108855" rIns="217709" bIns="108855" rtlCol="0">
            <a:spAutoFit/>
          </a:bodyPr>
          <a:lstStyle/>
          <a:p>
            <a:r>
              <a:rPr lang="en-US" sz="3200" dirty="0">
                <a:solidFill>
                  <a:schemeClr val="accent1">
                    <a:lumMod val="75000"/>
                  </a:schemeClr>
                </a:solidFill>
              </a:rPr>
              <a:t> </a:t>
            </a:r>
            <a:endParaRPr lang="en-GB" sz="3200" dirty="0">
              <a:solidFill>
                <a:schemeClr val="accent1">
                  <a:lumMod val="75000"/>
                </a:schemeClr>
              </a:solidFill>
            </a:endParaRPr>
          </a:p>
        </p:txBody>
      </p:sp>
      <p:sp>
        <p:nvSpPr>
          <p:cNvPr id="15" name="Titre 1"/>
          <p:cNvSpPr txBox="1">
            <a:spLocks/>
          </p:cNvSpPr>
          <p:nvPr/>
        </p:nvSpPr>
        <p:spPr>
          <a:xfrm>
            <a:off x="1437260" y="3118927"/>
            <a:ext cx="16697057" cy="2286000"/>
          </a:xfrm>
          <a:prstGeom prst="rect">
            <a:avLst/>
          </a:prstGeom>
        </p:spPr>
        <p:txBody>
          <a:bodyPr vert="horz" lIns="217686" tIns="108843" rIns="217686" bIns="108843" rtlCol="0" anchor="ctr">
            <a:normAutofit/>
          </a:bodyPr>
          <a:lstStyle>
            <a:lvl1pPr algn="ctr" defTabSz="2176857" rtl="0" eaLnBrk="1" latinLnBrk="0" hangingPunct="1">
              <a:spcBef>
                <a:spcPct val="0"/>
              </a:spcBef>
              <a:buNone/>
              <a:defRPr sz="10500" kern="1200">
                <a:solidFill>
                  <a:schemeClr val="tx1"/>
                </a:solidFill>
                <a:latin typeface="+mj-lt"/>
                <a:ea typeface="+mj-ea"/>
                <a:cs typeface="+mj-cs"/>
              </a:defRPr>
            </a:lvl1pPr>
          </a:lstStyle>
          <a:p>
            <a:pPr algn="l" fontAlgn="base">
              <a:spcAft>
                <a:spcPct val="0"/>
              </a:spcAft>
            </a:pPr>
            <a:endParaRPr lang="de-DE"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7" name="Rectangle 6"/>
          <p:cNvSpPr/>
          <p:nvPr/>
        </p:nvSpPr>
        <p:spPr>
          <a:xfrm>
            <a:off x="2294808" y="5064031"/>
            <a:ext cx="18025192" cy="6001643"/>
          </a:xfrm>
          <a:prstGeom prst="rect">
            <a:avLst/>
          </a:prstGeom>
        </p:spPr>
        <p:txBody>
          <a:bodyPr wrap="square">
            <a:spAutoFit/>
          </a:bodyPr>
          <a:lstStyle/>
          <a:p>
            <a:r>
              <a:rPr lang="en-GB" dirty="0"/>
              <a:t> </a:t>
            </a:r>
            <a:br>
              <a:rPr lang="en-GB" dirty="0"/>
            </a:br>
            <a:r>
              <a:rPr lang="en-GB" dirty="0"/>
              <a:t> </a:t>
            </a:r>
            <a:br>
              <a:rPr lang="en-GB" sz="3200" dirty="0"/>
            </a:br>
            <a:r>
              <a:rPr lang="en-GB" sz="4000" u="sng" dirty="0">
                <a:hlinkClick r:id="rId3"/>
              </a:rPr>
              <a:t>Join </a:t>
            </a:r>
            <a:r>
              <a:rPr lang="en-GB" sz="4000" u="sng" dirty="0">
                <a:hlinkClick r:id="rId4"/>
              </a:rPr>
              <a:t>meeting</a:t>
            </a:r>
            <a:r>
              <a:rPr lang="en-GB" sz="4000" dirty="0"/>
              <a:t>	 </a:t>
            </a:r>
          </a:p>
          <a:p>
            <a:r>
              <a:rPr lang="en-GB" sz="4000" dirty="0"/>
              <a:t> 	</a:t>
            </a:r>
          </a:p>
          <a:p>
            <a:r>
              <a:rPr lang="en-GB" sz="3200" dirty="0"/>
              <a:t> 	</a:t>
            </a:r>
          </a:p>
          <a:p>
            <a:r>
              <a:rPr lang="en-GB" sz="3200" dirty="0"/>
              <a:t>Join by meeting number 	</a:t>
            </a:r>
          </a:p>
          <a:p>
            <a:r>
              <a:rPr lang="en-GB" sz="3200" dirty="0"/>
              <a:t>Meeting number (access code): 2743 729 0349 	</a:t>
            </a:r>
          </a:p>
          <a:p>
            <a:r>
              <a:rPr lang="en-GB" sz="3200" dirty="0"/>
              <a:t>Meeting password:</a:t>
            </a:r>
            <a:r>
              <a:rPr lang="en-GB" sz="3200"/>
              <a:t>	3CwQyv7HJC2</a:t>
            </a:r>
            <a:br>
              <a:rPr lang="en-GB" sz="3200" dirty="0"/>
            </a:br>
            <a:r>
              <a:rPr lang="en-GB" sz="3200" dirty="0"/>
              <a:t>   </a:t>
            </a:r>
            <a:br>
              <a:rPr lang="en-GB" sz="3200" dirty="0"/>
            </a:br>
            <a:endParaRPr lang="en-GB" sz="3200" dirty="0"/>
          </a:p>
        </p:txBody>
      </p:sp>
      <p:pic>
        <p:nvPicPr>
          <p:cNvPr id="5" name="Picture 4">
            <a:extLst>
              <a:ext uri="{FF2B5EF4-FFF2-40B4-BE49-F238E27FC236}">
                <a16:creationId xmlns:a16="http://schemas.microsoft.com/office/drawing/2014/main" id="{44D47C9F-7067-3647-F8B9-89EACBD85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6" name="Picture 5">
            <a:extLst>
              <a:ext uri="{FF2B5EF4-FFF2-40B4-BE49-F238E27FC236}">
                <a16:creationId xmlns:a16="http://schemas.microsoft.com/office/drawing/2014/main" id="{3C49D654-95AA-F603-F7CC-9F62E85C4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2574" y="3775"/>
            <a:ext cx="8973395" cy="2285999"/>
          </a:xfrm>
          <a:prstGeom prst="rect">
            <a:avLst/>
          </a:prstGeom>
        </p:spPr>
      </p:pic>
    </p:spTree>
    <p:extLst>
      <p:ext uri="{BB962C8B-B14F-4D97-AF65-F5344CB8AC3E}">
        <p14:creationId xmlns:p14="http://schemas.microsoft.com/office/powerpoint/2010/main" val="602341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7"/>
          <p:cNvSpPr txBox="1"/>
          <p:nvPr/>
        </p:nvSpPr>
        <p:spPr>
          <a:xfrm>
            <a:off x="3672045" y="5534561"/>
            <a:ext cx="17039910" cy="2646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defRPr sz="5400" b="1">
                <a:solidFill>
                  <a:srgbClr val="0070C0"/>
                </a:solidFill>
                <a:latin typeface="Arial"/>
                <a:ea typeface="Arial"/>
                <a:cs typeface="Arial"/>
                <a:sym typeface="Arial"/>
              </a:defRPr>
            </a:pPr>
            <a:r>
              <a:rPr dirty="0"/>
              <a:t>Pitch of the Project Proposal</a:t>
            </a:r>
          </a:p>
          <a:p>
            <a:pPr algn="ctr">
              <a:defRPr sz="5400" b="1">
                <a:solidFill>
                  <a:srgbClr val="0070C0"/>
                </a:solidFill>
                <a:latin typeface="Arial"/>
                <a:ea typeface="Arial"/>
                <a:cs typeface="Arial"/>
                <a:sym typeface="Arial"/>
              </a:defRPr>
            </a:pPr>
            <a:endParaRPr dirty="0">
              <a:latin typeface="Gill Sans"/>
              <a:ea typeface="Gill Sans"/>
              <a:cs typeface="Gill Sans"/>
              <a:sym typeface="Gill Sans"/>
            </a:endParaRPr>
          </a:p>
          <a:p>
            <a:pPr algn="ctr">
              <a:defRPr sz="6400" b="1">
                <a:solidFill>
                  <a:srgbClr val="0070C0"/>
                </a:solidFill>
                <a:latin typeface="Arial"/>
                <a:ea typeface="Arial"/>
                <a:cs typeface="Arial"/>
                <a:sym typeface="Arial"/>
              </a:defRPr>
            </a:pPr>
            <a:r>
              <a:rPr lang="de-DE" dirty="0">
                <a:latin typeface="Gill Sans"/>
                <a:ea typeface="Gill Sans"/>
                <a:cs typeface="Gill Sans"/>
                <a:sym typeface="Gill Sans"/>
              </a:rPr>
              <a:t>   </a:t>
            </a:r>
            <a:r>
              <a:rPr dirty="0">
                <a:latin typeface="Gill Sans"/>
                <a:ea typeface="Gill Sans"/>
                <a:cs typeface="Gill Sans"/>
                <a:sym typeface="Gill Sans"/>
              </a:rPr>
              <a:t>Citizen </a:t>
            </a:r>
            <a:r>
              <a:rPr lang="de-DE">
                <a:latin typeface="Gill Sans"/>
                <a:ea typeface="Gill Sans"/>
                <a:cs typeface="Gill Sans"/>
                <a:sym typeface="Gill Sans"/>
              </a:rPr>
              <a:t>Disaster </a:t>
            </a:r>
            <a:r>
              <a:rPr>
                <a:latin typeface="Gill Sans"/>
                <a:ea typeface="Gill Sans"/>
                <a:cs typeface="Gill Sans"/>
                <a:sym typeface="Gill Sans"/>
              </a:rPr>
              <a:t>Volunteer </a:t>
            </a:r>
            <a:r>
              <a:rPr dirty="0">
                <a:latin typeface="Gill Sans"/>
                <a:ea typeface="Gill Sans"/>
                <a:cs typeface="Gill Sans"/>
                <a:sym typeface="Gill Sans"/>
              </a:rPr>
              <a:t>Platform</a:t>
            </a:r>
          </a:p>
        </p:txBody>
      </p:sp>
      <p:sp>
        <p:nvSpPr>
          <p:cNvPr id="147" name="Rectangle 7"/>
          <p:cNvSpPr txBox="1"/>
          <p:nvPr/>
        </p:nvSpPr>
        <p:spPr>
          <a:xfrm>
            <a:off x="3551039" y="859017"/>
            <a:ext cx="17785978" cy="3780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defRPr sz="9600" b="1">
                <a:solidFill>
                  <a:srgbClr val="0070C0"/>
                </a:solidFill>
                <a:latin typeface="Arial"/>
                <a:ea typeface="Arial"/>
                <a:cs typeface="Arial"/>
                <a:sym typeface="Arial"/>
              </a:defRPr>
            </a:pPr>
            <a:r>
              <a:t>CELTIC-NEXT </a:t>
            </a:r>
            <a:br/>
            <a:r>
              <a:t>Proposers Brokerage Day</a:t>
            </a:r>
            <a:endParaRPr sz="3600"/>
          </a:p>
          <a:p>
            <a:pPr algn="ctr">
              <a:defRPr sz="7000">
                <a:solidFill>
                  <a:srgbClr val="0070C0"/>
                </a:solidFill>
                <a:latin typeface="Arial"/>
                <a:ea typeface="Arial"/>
                <a:cs typeface="Arial"/>
                <a:sym typeface="Arial"/>
              </a:defRPr>
            </a:pPr>
            <a:r>
              <a:t>18</a:t>
            </a:r>
            <a:r>
              <a:rPr baseline="30000"/>
              <a:t>th</a:t>
            </a:r>
            <a:r>
              <a:t> September 2024, London  </a:t>
            </a:r>
          </a:p>
        </p:txBody>
      </p:sp>
      <p:sp>
        <p:nvSpPr>
          <p:cNvPr id="148" name="Rectangle 6"/>
          <p:cNvSpPr txBox="1"/>
          <p:nvPr/>
        </p:nvSpPr>
        <p:spPr>
          <a:xfrm>
            <a:off x="7294799" y="11819728"/>
            <a:ext cx="9308754" cy="125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p>
            <a:pPr algn="ctr">
              <a:defRPr sz="4400" b="1">
                <a:solidFill>
                  <a:srgbClr val="1F497D"/>
                </a:solidFill>
                <a:latin typeface="Arial"/>
                <a:ea typeface="Arial"/>
                <a:cs typeface="Arial"/>
                <a:sym typeface="Arial"/>
              </a:defRPr>
            </a:pPr>
            <a:r>
              <a:t>Tuukka Ylälahti, CEO, Mesensei Oy</a:t>
            </a:r>
            <a:endParaRPr>
              <a:latin typeface="Gill Sans"/>
              <a:ea typeface="Gill Sans"/>
              <a:cs typeface="Gill Sans"/>
              <a:sym typeface="Gill Sans"/>
            </a:endParaRPr>
          </a:p>
          <a:p>
            <a:pPr algn="ctr">
              <a:defRPr sz="4400" b="1">
                <a:solidFill>
                  <a:srgbClr val="1F497D"/>
                </a:solidFill>
                <a:latin typeface="Arial"/>
                <a:ea typeface="Arial"/>
                <a:cs typeface="Arial"/>
                <a:sym typeface="Arial"/>
              </a:defRPr>
            </a:pPr>
            <a:r>
              <a:rPr u="sng">
                <a:solidFill>
                  <a:srgbClr val="0563C1"/>
                </a:solidFill>
                <a:uFill>
                  <a:solidFill>
                    <a:srgbClr val="0563C1"/>
                  </a:solidFill>
                </a:uFill>
                <a:hlinkClick r:id="rId2"/>
              </a:rPr>
              <a:t>tuukka@mesensei.com</a:t>
            </a:r>
          </a:p>
        </p:txBody>
      </p:sp>
      <p:pic>
        <p:nvPicPr>
          <p:cNvPr id="149" name="Picture 1" descr="Picture 1"/>
          <p:cNvPicPr>
            <a:picLocks noChangeAspect="1"/>
          </p:cNvPicPr>
          <p:nvPr/>
        </p:nvPicPr>
        <p:blipFill>
          <a:blip r:embed="rId3"/>
          <a:srcRect l="978" t="12514"/>
          <a:stretch>
            <a:fillRect/>
          </a:stretch>
        </p:blipFill>
        <p:spPr>
          <a:xfrm>
            <a:off x="288032" y="51737"/>
            <a:ext cx="4199112" cy="3709920"/>
          </a:xfrm>
          <a:prstGeom prst="rect">
            <a:avLst/>
          </a:prstGeom>
          <a:ln w="12700">
            <a:miter lim="400000"/>
          </a:ln>
        </p:spPr>
      </p:pic>
      <p:pic>
        <p:nvPicPr>
          <p:cNvPr id="150" name="Picture 3" descr="Picture 3"/>
          <p:cNvPicPr>
            <a:picLocks noChangeAspect="1"/>
          </p:cNvPicPr>
          <p:nvPr/>
        </p:nvPicPr>
        <p:blipFill>
          <a:blip r:embed="rId4"/>
          <a:stretch>
            <a:fillRect/>
          </a:stretch>
        </p:blipFill>
        <p:spPr>
          <a:xfrm>
            <a:off x="19032760" y="593303"/>
            <a:ext cx="4983210" cy="1440161"/>
          </a:xfrm>
          <a:prstGeom prst="rect">
            <a:avLst/>
          </a:prstGeom>
          <a:ln w="12700">
            <a:miter lim="400000"/>
          </a:ln>
        </p:spPr>
      </p:pic>
      <p:pic>
        <p:nvPicPr>
          <p:cNvPr id="151" name="Mesensei_logo.pdf" descr="Mesensei_logo.pdf"/>
          <p:cNvPicPr>
            <a:picLocks noChangeAspect="1"/>
          </p:cNvPicPr>
          <p:nvPr/>
        </p:nvPicPr>
        <p:blipFill>
          <a:blip r:embed="rId5"/>
          <a:stretch>
            <a:fillRect/>
          </a:stretch>
        </p:blipFill>
        <p:spPr>
          <a:xfrm>
            <a:off x="8037113" y="9363192"/>
            <a:ext cx="7376135" cy="2030204"/>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re 1"/>
          <p:cNvSpPr txBox="1">
            <a:spLocks noGrp="1"/>
          </p:cNvSpPr>
          <p:nvPr>
            <p:ph type="title"/>
          </p:nvPr>
        </p:nvSpPr>
        <p:spPr>
          <a:prstGeom prst="rect">
            <a:avLst/>
          </a:prstGeom>
        </p:spPr>
        <p:txBody>
          <a:bodyPr/>
          <a:lstStyle>
            <a:lvl1pPr algn="l">
              <a:defRPr sz="9200" b="1">
                <a:solidFill>
                  <a:srgbClr val="0070C0"/>
                </a:solidFill>
              </a:defRPr>
            </a:lvl1pPr>
          </a:lstStyle>
          <a:p>
            <a:r>
              <a:t>Teaser</a:t>
            </a:r>
          </a:p>
        </p:txBody>
      </p:sp>
      <p:sp>
        <p:nvSpPr>
          <p:cNvPr id="154" name="Espace réservé du numéro de diapositive 3"/>
          <p:cNvSpPr txBox="1">
            <a:spLocks noGrp="1"/>
          </p:cNvSpPr>
          <p:nvPr>
            <p:ph type="sldNum" sz="quarter" idx="2"/>
          </p:nvPr>
        </p:nvSpPr>
        <p:spPr>
          <a:xfrm>
            <a:off x="22750263" y="12753092"/>
            <a:ext cx="414538" cy="6494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
        <p:nvSpPr>
          <p:cNvPr id="155" name="TextBox 4"/>
          <p:cNvSpPr txBox="1"/>
          <p:nvPr/>
        </p:nvSpPr>
        <p:spPr>
          <a:xfrm>
            <a:off x="2075718" y="3833664"/>
            <a:ext cx="14714154" cy="81827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spAutoFit/>
          </a:bodyPr>
          <a:lstStyle/>
          <a:p>
            <a:pPr marL="1768697" lvl="1" indent="-680270" defTabSz="2176857">
              <a:spcBef>
                <a:spcPts val="1600"/>
              </a:spcBef>
              <a:buSzPct val="100000"/>
              <a:buFont typeface="Arial"/>
              <a:buChar char="–"/>
              <a:defRPr sz="4000"/>
            </a:pPr>
            <a:r>
              <a:t>Modern societies are complex and networked. Collaboration of government agencies, businesses, NGOs, and citizens is increasingly vital in public safety.</a:t>
            </a:r>
          </a:p>
          <a:p>
            <a:pPr marL="1768697" lvl="1" indent="-680270" defTabSz="2176857">
              <a:spcBef>
                <a:spcPts val="1600"/>
              </a:spcBef>
              <a:buSzPct val="100000"/>
              <a:buFont typeface="Arial"/>
              <a:buChar char="–"/>
              <a:defRPr sz="4000"/>
            </a:pPr>
            <a:r>
              <a:t>Establishing effective, multi-directional communication flows between them is a significant interoperability challenge legally and technologically.</a:t>
            </a:r>
          </a:p>
          <a:p>
            <a:pPr marL="1768697" lvl="1" indent="-680270" defTabSz="2176857">
              <a:spcBef>
                <a:spcPts val="1600"/>
              </a:spcBef>
              <a:buSzPct val="100000"/>
              <a:buFont typeface="Arial"/>
              <a:buChar char="–"/>
              <a:defRPr sz="4000"/>
            </a:pPr>
            <a:r>
              <a:t>The proposed solution is a combined training and coordination platform for public authority - citizen volunteer collaboration.</a:t>
            </a:r>
          </a:p>
          <a:p>
            <a:pPr marL="1768697" lvl="1" indent="-680270" defTabSz="2176857">
              <a:spcBef>
                <a:spcPts val="1600"/>
              </a:spcBef>
              <a:buSzPct val="100000"/>
              <a:buFont typeface="Arial"/>
              <a:buChar char="–"/>
              <a:defRPr sz="4000"/>
            </a:pPr>
            <a:r>
              <a:t>The value proposition is to address multi-organizational coordination and interoperability challenges to reinforce public safety at the European, regional, and local levels.</a:t>
            </a:r>
          </a:p>
        </p:txBody>
      </p:sp>
      <p:sp>
        <p:nvSpPr>
          <p:cNvPr id="156" name="Rectangle 5"/>
          <p:cNvSpPr txBox="1"/>
          <p:nvPr/>
        </p:nvSpPr>
        <p:spPr>
          <a:xfrm>
            <a:off x="1283629" y="12834663"/>
            <a:ext cx="20304574" cy="624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spAutoFit/>
          </a:bodyPr>
          <a:lstStyle>
            <a:lvl1pPr>
              <a:defRPr sz="2800">
                <a:solidFill>
                  <a:srgbClr val="376092"/>
                </a:solidFill>
                <a:latin typeface="Gill Sans"/>
                <a:ea typeface="Gill Sans"/>
                <a:cs typeface="Gill Sans"/>
                <a:sym typeface="Gill Sans"/>
              </a:defRPr>
            </a:lvl1pPr>
          </a:lstStyle>
          <a:p>
            <a:r>
              <a:t>www.celticnext.eu         Public Authority - Citizen Volunteer Platform,  Tuukka Ylälahti, CEO, Mesensei Oy, tuukka@mesensei.com</a:t>
            </a:r>
          </a:p>
        </p:txBody>
      </p:sp>
      <p:pic>
        <p:nvPicPr>
          <p:cNvPr id="157" name="Picture 2" descr="Picture 2"/>
          <p:cNvPicPr>
            <a:picLocks noChangeAspect="1"/>
          </p:cNvPicPr>
          <p:nvPr/>
        </p:nvPicPr>
        <p:blipFill>
          <a:blip r:embed="rId2"/>
          <a:stretch>
            <a:fillRect/>
          </a:stretch>
        </p:blipFill>
        <p:spPr>
          <a:xfrm>
            <a:off x="15410605" y="50477"/>
            <a:ext cx="8973395" cy="2286000"/>
          </a:xfrm>
          <a:prstGeom prst="rect">
            <a:avLst/>
          </a:prstGeom>
          <a:ln w="12700">
            <a:miter lim="400000"/>
          </a:ln>
        </p:spPr>
      </p:pic>
      <p:pic>
        <p:nvPicPr>
          <p:cNvPr id="158" name="Screenshot 2024-09-11 at 23.14.00.png" descr="Screenshot 2024-09-11 at 23.14.00.png"/>
          <p:cNvPicPr>
            <a:picLocks noChangeAspect="1"/>
          </p:cNvPicPr>
          <p:nvPr/>
        </p:nvPicPr>
        <p:blipFill>
          <a:blip r:embed="rId3"/>
          <a:stretch>
            <a:fillRect/>
          </a:stretch>
        </p:blipFill>
        <p:spPr>
          <a:xfrm>
            <a:off x="17354232" y="3306330"/>
            <a:ext cx="4768091" cy="8182794"/>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re 1"/>
          <p:cNvSpPr txBox="1">
            <a:spLocks noGrp="1"/>
          </p:cNvSpPr>
          <p:nvPr>
            <p:ph type="title"/>
          </p:nvPr>
        </p:nvSpPr>
        <p:spPr>
          <a:prstGeom prst="rect">
            <a:avLst/>
          </a:prstGeom>
        </p:spPr>
        <p:txBody>
          <a:bodyPr/>
          <a:lstStyle>
            <a:lvl1pPr algn="l">
              <a:defRPr sz="9200" b="1">
                <a:solidFill>
                  <a:srgbClr val="0070C0"/>
                </a:solidFill>
              </a:defRPr>
            </a:lvl1pPr>
          </a:lstStyle>
          <a:p>
            <a:r>
              <a:t>Organisation Profile</a:t>
            </a:r>
          </a:p>
        </p:txBody>
      </p:sp>
      <p:sp>
        <p:nvSpPr>
          <p:cNvPr id="161" name="Espace réservé du numéro de diapositive 3"/>
          <p:cNvSpPr txBox="1">
            <a:spLocks noGrp="1"/>
          </p:cNvSpPr>
          <p:nvPr>
            <p:ph type="sldNum" sz="quarter" idx="2"/>
          </p:nvPr>
        </p:nvSpPr>
        <p:spPr>
          <a:xfrm>
            <a:off x="22750263" y="12753092"/>
            <a:ext cx="414538" cy="6494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
        <p:nvSpPr>
          <p:cNvPr id="162" name="Rectangle 7"/>
          <p:cNvSpPr txBox="1"/>
          <p:nvPr/>
        </p:nvSpPr>
        <p:spPr>
          <a:xfrm>
            <a:off x="1283629" y="12834663"/>
            <a:ext cx="20304574" cy="624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spAutoFit/>
          </a:bodyPr>
          <a:lstStyle>
            <a:lvl1pPr>
              <a:defRPr sz="2800">
                <a:solidFill>
                  <a:srgbClr val="376092"/>
                </a:solidFill>
                <a:latin typeface="Gill Sans"/>
                <a:ea typeface="Gill Sans"/>
                <a:cs typeface="Gill Sans"/>
                <a:sym typeface="Gill Sans"/>
              </a:defRPr>
            </a:lvl1pPr>
          </a:lstStyle>
          <a:p>
            <a:r>
              <a:t>www.celticnext.eu         Public Authority - Citizen Volunteer Platform,  Tuukka Ylälahti, CEO, Mesensei Oy, tuukka@mesensei.com</a:t>
            </a:r>
          </a:p>
        </p:txBody>
      </p:sp>
      <p:pic>
        <p:nvPicPr>
          <p:cNvPr id="163" name="Picture 2" descr="Picture 2"/>
          <p:cNvPicPr>
            <a:picLocks noChangeAspect="1"/>
          </p:cNvPicPr>
          <p:nvPr/>
        </p:nvPicPr>
        <p:blipFill>
          <a:blip r:embed="rId2"/>
          <a:stretch>
            <a:fillRect/>
          </a:stretch>
        </p:blipFill>
        <p:spPr>
          <a:xfrm>
            <a:off x="15410605" y="50477"/>
            <a:ext cx="8973395" cy="2286000"/>
          </a:xfrm>
          <a:prstGeom prst="rect">
            <a:avLst/>
          </a:prstGeom>
          <a:ln w="12700">
            <a:miter lim="400000"/>
          </a:ln>
        </p:spPr>
      </p:pic>
      <p:sp>
        <p:nvSpPr>
          <p:cNvPr id="164" name="The concept is based on mobile platform as a service (m-PaaS) technology developed by Mesensei Oy. Since 2018, Mesensei has invested 1.5 million in product development in revenue and investments.…"/>
          <p:cNvSpPr txBox="1">
            <a:spLocks noGrp="1"/>
          </p:cNvSpPr>
          <p:nvPr>
            <p:ph type="body" idx="1"/>
          </p:nvPr>
        </p:nvSpPr>
        <p:spPr>
          <a:xfrm>
            <a:off x="1219200" y="3200410"/>
            <a:ext cx="21945600" cy="9051929"/>
          </a:xfrm>
          <a:prstGeom prst="rect">
            <a:avLst/>
          </a:prstGeom>
        </p:spPr>
        <p:txBody>
          <a:bodyPr/>
          <a:lstStyle/>
          <a:p>
            <a:pPr marL="1768697" lvl="1" indent="-680270">
              <a:spcBef>
                <a:spcPts val="1600"/>
              </a:spcBef>
              <a:defRPr sz="4000"/>
            </a:pPr>
            <a:r>
              <a:t>The concept is based on mobile platform as a service (m-PaaS) technology developed by Mesensei Oy. Since 2018, Mesensei has invested 1.5 million in product development in revenue and investments.</a:t>
            </a:r>
          </a:p>
          <a:p>
            <a:pPr marL="1768697" lvl="1" indent="-680270">
              <a:spcBef>
                <a:spcPts val="1600"/>
              </a:spcBef>
              <a:defRPr sz="4000"/>
            </a:pPr>
            <a:r>
              <a:t>Mesensei m-PaaS is currently used by universities, municipalities, NGO’s and corporates for building privacy and data protection sensitive digital services.</a:t>
            </a:r>
          </a:p>
        </p:txBody>
      </p:sp>
      <p:pic>
        <p:nvPicPr>
          <p:cNvPr id="165" name="Image" descr="Image"/>
          <p:cNvPicPr>
            <a:picLocks noChangeAspect="1"/>
          </p:cNvPicPr>
          <p:nvPr/>
        </p:nvPicPr>
        <p:blipFill>
          <a:blip r:embed="rId3"/>
          <a:stretch>
            <a:fillRect/>
          </a:stretch>
        </p:blipFill>
        <p:spPr>
          <a:xfrm>
            <a:off x="5743773" y="7121383"/>
            <a:ext cx="2443969" cy="5299740"/>
          </a:xfrm>
          <a:prstGeom prst="rect">
            <a:avLst/>
          </a:prstGeom>
          <a:ln w="12700">
            <a:miter lim="400000"/>
          </a:ln>
        </p:spPr>
      </p:pic>
      <p:pic>
        <p:nvPicPr>
          <p:cNvPr id="166" name="Image" descr="Image"/>
          <p:cNvPicPr>
            <a:picLocks noChangeAspect="1"/>
          </p:cNvPicPr>
          <p:nvPr/>
        </p:nvPicPr>
        <p:blipFill>
          <a:blip r:embed="rId4"/>
          <a:stretch>
            <a:fillRect/>
          </a:stretch>
        </p:blipFill>
        <p:spPr>
          <a:xfrm>
            <a:off x="8306417" y="7126572"/>
            <a:ext cx="2443969" cy="5289361"/>
          </a:xfrm>
          <a:prstGeom prst="rect">
            <a:avLst/>
          </a:prstGeom>
          <a:ln w="12700">
            <a:miter lim="400000"/>
          </a:ln>
        </p:spPr>
      </p:pic>
      <p:pic>
        <p:nvPicPr>
          <p:cNvPr id="167" name="Image" descr="Image"/>
          <p:cNvPicPr>
            <a:picLocks noChangeAspect="1"/>
          </p:cNvPicPr>
          <p:nvPr/>
        </p:nvPicPr>
        <p:blipFill>
          <a:blip r:embed="rId5"/>
          <a:stretch>
            <a:fillRect/>
          </a:stretch>
        </p:blipFill>
        <p:spPr>
          <a:xfrm>
            <a:off x="10869059" y="7126572"/>
            <a:ext cx="2443969" cy="5289361"/>
          </a:xfrm>
          <a:prstGeom prst="rect">
            <a:avLst/>
          </a:prstGeom>
          <a:ln w="12700">
            <a:miter lim="400000"/>
          </a:ln>
        </p:spPr>
      </p:pic>
      <p:pic>
        <p:nvPicPr>
          <p:cNvPr id="168" name="Image" descr="Image"/>
          <p:cNvPicPr>
            <a:picLocks noChangeAspect="1"/>
          </p:cNvPicPr>
          <p:nvPr/>
        </p:nvPicPr>
        <p:blipFill>
          <a:blip r:embed="rId6"/>
          <a:stretch>
            <a:fillRect/>
          </a:stretch>
        </p:blipFill>
        <p:spPr>
          <a:xfrm>
            <a:off x="3181131" y="7126574"/>
            <a:ext cx="2443969" cy="5289359"/>
          </a:xfrm>
          <a:prstGeom prst="rect">
            <a:avLst/>
          </a:prstGeom>
          <a:ln w="12700">
            <a:miter lim="400000"/>
          </a:ln>
        </p:spPr>
      </p:pic>
      <p:pic>
        <p:nvPicPr>
          <p:cNvPr id="169" name="Image" descr="Image"/>
          <p:cNvPicPr>
            <a:picLocks noChangeAspect="1"/>
          </p:cNvPicPr>
          <p:nvPr/>
        </p:nvPicPr>
        <p:blipFill>
          <a:blip r:embed="rId7"/>
          <a:stretch>
            <a:fillRect/>
          </a:stretch>
        </p:blipFill>
        <p:spPr>
          <a:xfrm>
            <a:off x="13431702" y="7138241"/>
            <a:ext cx="2975267" cy="5289359"/>
          </a:xfrm>
          <a:prstGeom prst="rect">
            <a:avLst/>
          </a:prstGeom>
          <a:ln w="12700">
            <a:miter lim="400000"/>
          </a:ln>
        </p:spPr>
      </p:pic>
      <p:pic>
        <p:nvPicPr>
          <p:cNvPr id="170" name="Image" descr="Image"/>
          <p:cNvPicPr>
            <a:picLocks noChangeAspect="1"/>
          </p:cNvPicPr>
          <p:nvPr/>
        </p:nvPicPr>
        <p:blipFill>
          <a:blip r:embed="rId8"/>
          <a:stretch>
            <a:fillRect/>
          </a:stretch>
        </p:blipFill>
        <p:spPr>
          <a:xfrm>
            <a:off x="16525644" y="7116299"/>
            <a:ext cx="2986823" cy="5309907"/>
          </a:xfrm>
          <a:prstGeom prst="rect">
            <a:avLst/>
          </a:prstGeom>
          <a:ln w="12700">
            <a:miter lim="400000"/>
          </a:ln>
        </p:spPr>
      </p:pic>
      <p:pic>
        <p:nvPicPr>
          <p:cNvPr id="171" name="Image" descr="Image"/>
          <p:cNvPicPr>
            <a:picLocks noChangeAspect="1"/>
          </p:cNvPicPr>
          <p:nvPr/>
        </p:nvPicPr>
        <p:blipFill>
          <a:blip r:embed="rId9"/>
          <a:stretch>
            <a:fillRect/>
          </a:stretch>
        </p:blipFill>
        <p:spPr>
          <a:xfrm>
            <a:off x="19631141" y="7110032"/>
            <a:ext cx="2975266" cy="528936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itre 1"/>
          <p:cNvSpPr txBox="1">
            <a:spLocks noGrp="1"/>
          </p:cNvSpPr>
          <p:nvPr>
            <p:ph type="title"/>
          </p:nvPr>
        </p:nvSpPr>
        <p:spPr>
          <a:prstGeom prst="rect">
            <a:avLst/>
          </a:prstGeom>
        </p:spPr>
        <p:txBody>
          <a:bodyPr/>
          <a:lstStyle>
            <a:lvl1pPr algn="l">
              <a:defRPr sz="9200" b="1">
                <a:solidFill>
                  <a:srgbClr val="0070C0"/>
                </a:solidFill>
              </a:defRPr>
            </a:lvl1pPr>
          </a:lstStyle>
          <a:p>
            <a:r>
              <a:t>Proposal Introduction</a:t>
            </a:r>
          </a:p>
        </p:txBody>
      </p:sp>
      <p:sp>
        <p:nvSpPr>
          <p:cNvPr id="174" name="Espace réservé du numéro de diapositive 3"/>
          <p:cNvSpPr txBox="1">
            <a:spLocks noGrp="1"/>
          </p:cNvSpPr>
          <p:nvPr>
            <p:ph type="sldNum" sz="quarter" idx="2"/>
          </p:nvPr>
        </p:nvSpPr>
        <p:spPr>
          <a:xfrm>
            <a:off x="22750263" y="12753092"/>
            <a:ext cx="414538" cy="6494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pic>
        <p:nvPicPr>
          <p:cNvPr id="175" name="Picture 4" descr="Picture 4"/>
          <p:cNvPicPr>
            <a:picLocks noChangeAspect="1"/>
          </p:cNvPicPr>
          <p:nvPr/>
        </p:nvPicPr>
        <p:blipFill>
          <a:blip r:embed="rId2"/>
          <a:stretch>
            <a:fillRect/>
          </a:stretch>
        </p:blipFill>
        <p:spPr>
          <a:xfrm>
            <a:off x="16656496" y="269998"/>
            <a:ext cx="7456488" cy="2195515"/>
          </a:xfrm>
          <a:prstGeom prst="rect">
            <a:avLst/>
          </a:prstGeom>
          <a:ln w="12700">
            <a:miter lim="400000"/>
          </a:ln>
        </p:spPr>
      </p:pic>
      <p:sp>
        <p:nvSpPr>
          <p:cNvPr id="176" name="Rectangle 7"/>
          <p:cNvSpPr txBox="1"/>
          <p:nvPr/>
        </p:nvSpPr>
        <p:spPr>
          <a:xfrm>
            <a:off x="1283629" y="12834663"/>
            <a:ext cx="20304574" cy="624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spAutoFit/>
          </a:bodyPr>
          <a:lstStyle>
            <a:lvl1pPr>
              <a:defRPr sz="2800">
                <a:solidFill>
                  <a:srgbClr val="376092"/>
                </a:solidFill>
                <a:latin typeface="Gill Sans"/>
                <a:ea typeface="Gill Sans"/>
                <a:cs typeface="Gill Sans"/>
                <a:sym typeface="Gill Sans"/>
              </a:defRPr>
            </a:lvl1pPr>
          </a:lstStyle>
          <a:p>
            <a:r>
              <a:t>www.celticnext.eu         Public Authority - Citizen Volunteer Platform,  Tuukka Ylälahti, CEO, Mesensei Oy, tuukka@mesensei.com</a:t>
            </a:r>
          </a:p>
        </p:txBody>
      </p:sp>
      <p:pic>
        <p:nvPicPr>
          <p:cNvPr id="177" name="Picture 2" descr="Picture 2"/>
          <p:cNvPicPr>
            <a:picLocks noChangeAspect="1"/>
          </p:cNvPicPr>
          <p:nvPr/>
        </p:nvPicPr>
        <p:blipFill>
          <a:blip r:embed="rId3"/>
          <a:stretch>
            <a:fillRect/>
          </a:stretch>
        </p:blipFill>
        <p:spPr>
          <a:xfrm>
            <a:off x="15410605" y="107505"/>
            <a:ext cx="8973395" cy="2286000"/>
          </a:xfrm>
          <a:prstGeom prst="rect">
            <a:avLst/>
          </a:prstGeom>
          <a:ln w="12700">
            <a:miter lim="400000"/>
          </a:ln>
        </p:spPr>
      </p:pic>
      <p:sp>
        <p:nvSpPr>
          <p:cNvPr id="178" name="We propose an European platform dedicated to public authority - volunteer citizen collaboration.…"/>
          <p:cNvSpPr txBox="1">
            <a:spLocks noGrp="1"/>
          </p:cNvSpPr>
          <p:nvPr>
            <p:ph type="body" sz="half" idx="1"/>
          </p:nvPr>
        </p:nvSpPr>
        <p:spPr>
          <a:xfrm>
            <a:off x="1219200" y="3200410"/>
            <a:ext cx="13677736" cy="9051929"/>
          </a:xfrm>
          <a:prstGeom prst="rect">
            <a:avLst/>
          </a:prstGeom>
        </p:spPr>
        <p:txBody>
          <a:bodyPr/>
          <a:lstStyle/>
          <a:p>
            <a:pPr marL="1768697" lvl="1" indent="-680270">
              <a:spcBef>
                <a:spcPts val="1600"/>
              </a:spcBef>
              <a:defRPr sz="4000"/>
            </a:pPr>
            <a:r>
              <a:t>We propose an European platform dedicated to public authority - volunteer citizen collaboration.</a:t>
            </a:r>
          </a:p>
          <a:p>
            <a:pPr marL="1768697" lvl="1" indent="-680270">
              <a:spcBef>
                <a:spcPts val="1600"/>
              </a:spcBef>
              <a:defRPr sz="4000"/>
            </a:pPr>
            <a:r>
              <a:t>The platform sets out to replace ad-hoc tools currently used, such as WhatsApp, and fragmented range of siloed education and training tools with compliance, cybersecurity and trust issues.</a:t>
            </a:r>
          </a:p>
          <a:p>
            <a:pPr marL="1768697" lvl="1" indent="-680270">
              <a:spcBef>
                <a:spcPts val="1600"/>
              </a:spcBef>
              <a:defRPr sz="4000"/>
            </a:pPr>
            <a:r>
              <a:t>The platform serves as guiding technology for establishing legally compliant and secure way of working, which can be trusted by authorities and citizens alike.</a:t>
            </a:r>
          </a:p>
          <a:p>
            <a:pPr marL="1768697" lvl="1" indent="-680270">
              <a:spcBef>
                <a:spcPts val="1600"/>
              </a:spcBef>
              <a:defRPr sz="4000"/>
            </a:pPr>
            <a:r>
              <a:t>The business requirements for the platform are affordable cost and ease of use comparable to the popular everyday tools.</a:t>
            </a:r>
          </a:p>
        </p:txBody>
      </p:sp>
      <p:pic>
        <p:nvPicPr>
          <p:cNvPr id="179" name="rcc.png" descr="rcc.png"/>
          <p:cNvPicPr>
            <a:picLocks noChangeAspect="1"/>
          </p:cNvPicPr>
          <p:nvPr/>
        </p:nvPicPr>
        <p:blipFill>
          <a:blip r:embed="rId4"/>
          <a:stretch>
            <a:fillRect/>
          </a:stretch>
        </p:blipFill>
        <p:spPr>
          <a:xfrm>
            <a:off x="15591085" y="2629411"/>
            <a:ext cx="8681037" cy="956437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p:cNvSpPr>
          <p:nvPr/>
        </p:nvSpPr>
        <p:spPr bwMode="auto">
          <a:xfrm>
            <a:off x="2790194" y="872678"/>
            <a:ext cx="18794088" cy="130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de-DE"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CSB Overview</a:t>
            </a:r>
            <a:endPar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p:txBody>
      </p:sp>
      <p:sp>
        <p:nvSpPr>
          <p:cNvPr id="9" name="Rectangle 11"/>
          <p:cNvSpPr>
            <a:spLocks/>
          </p:cNvSpPr>
          <p:nvPr/>
        </p:nvSpPr>
        <p:spPr bwMode="auto">
          <a:xfrm>
            <a:off x="3479032" y="2682404"/>
            <a:ext cx="17117196"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7200" b="1" dirty="0">
              <a:solidFill>
                <a:srgbClr val="0070C0"/>
              </a:solidFill>
              <a:latin typeface="Calibri"/>
              <a:ea typeface="Aleo" panose="020F0502020204030203" pitchFamily="34" charset="0"/>
              <a:cs typeface="Aleo" panose="020F0502020204030203" pitchFamily="34" charset="0"/>
              <a:sym typeface="Aleo" panose="020F0502020204030203"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79" t="12515"/>
          <a:stretch/>
        </p:blipFill>
        <p:spPr>
          <a:xfrm>
            <a:off x="1" y="0"/>
            <a:ext cx="4127104" cy="3646299"/>
          </a:xfrm>
          <a:prstGeom prst="rect">
            <a:avLst/>
          </a:prstGeom>
        </p:spPr>
      </p:pic>
      <p:sp>
        <p:nvSpPr>
          <p:cNvPr id="11" name="Content Placeholder 2"/>
          <p:cNvSpPr>
            <a:spLocks noGrp="1"/>
          </p:cNvSpPr>
          <p:nvPr/>
        </p:nvSpPr>
        <p:spPr>
          <a:xfrm>
            <a:off x="2790194" y="2245343"/>
            <a:ext cx="19109704" cy="1224136"/>
          </a:xfrm>
          <a:prstGeom prst="rect">
            <a:avLst/>
          </a:prstGeom>
        </p:spPr>
        <p:txBody>
          <a:bodyPr vert="horz" lIns="217686" tIns="108843" rIns="217686" bIns="108843" rtlCol="0">
            <a:normAutofit/>
          </a:bodyPr>
          <a:lstStyle>
            <a:lvl1pPr marL="816320" indent="-816320" algn="l" defTabSz="2176857" rtl="0" eaLnBrk="1" latinLnBrk="0" hangingPunct="1">
              <a:spcBef>
                <a:spcPct val="20000"/>
              </a:spcBef>
              <a:buFont typeface="Arial" panose="020B0604020202020204" pitchFamily="34" charset="0"/>
              <a:buChar char="•"/>
              <a:defRPr sz="7600" kern="1200">
                <a:solidFill>
                  <a:schemeClr val="tx1"/>
                </a:solidFill>
                <a:latin typeface="+mn-lt"/>
                <a:ea typeface="+mn-ea"/>
                <a:cs typeface="+mn-cs"/>
              </a:defRPr>
            </a:lvl1pPr>
            <a:lvl2pPr marL="1768697" indent="-680271" algn="l" defTabSz="2176857" rtl="0" eaLnBrk="1" latinLnBrk="0" hangingPunct="1">
              <a:spcBef>
                <a:spcPct val="20000"/>
              </a:spcBef>
              <a:buFont typeface="Arial" panose="020B0604020202020204" pitchFamily="34" charset="0"/>
              <a:buChar char="–"/>
              <a:defRPr sz="6700" kern="1200">
                <a:solidFill>
                  <a:schemeClr val="tx1"/>
                </a:solidFill>
                <a:latin typeface="+mn-lt"/>
                <a:ea typeface="+mn-ea"/>
                <a:cs typeface="+mn-cs"/>
              </a:defRPr>
            </a:lvl2pPr>
            <a:lvl3pPr marL="2721071" indent="-544214" algn="l" defTabSz="2176857"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3pPr>
            <a:lvl4pPr marL="3809500"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4pPr>
            <a:lvl5pPr marL="4897928"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5pPr>
            <a:lvl6pPr marL="5986356"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74782"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63209"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51635" indent="-544214" algn="l" defTabSz="2176857"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a:lstStyle>
          <a:p>
            <a:pPr marL="0" indent="0">
              <a:spcBef>
                <a:spcPts val="1800"/>
              </a:spcBef>
              <a:spcAft>
                <a:spcPts val="1200"/>
              </a:spcAft>
              <a:buNone/>
            </a:pPr>
            <a:r>
              <a:rPr lang="en-GB" sz="5400" b="1" dirty="0">
                <a:solidFill>
                  <a:srgbClr val="0070C0"/>
                </a:solidFill>
              </a:rPr>
              <a:t>19-24</a:t>
            </a:r>
            <a:r>
              <a:rPr lang="en-GB" sz="5400" b="1" baseline="30000" dirty="0">
                <a:solidFill>
                  <a:srgbClr val="0070C0"/>
                </a:solidFill>
              </a:rPr>
              <a:t>th</a:t>
            </a:r>
            <a:r>
              <a:rPr lang="en-GB" sz="5400" b="1" dirty="0">
                <a:solidFill>
                  <a:srgbClr val="0070C0"/>
                </a:solidFill>
              </a:rPr>
              <a:t> of September</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91298" y="-58746"/>
            <a:ext cx="3192701" cy="3187697"/>
          </a:xfrm>
          <a:prstGeom prst="rect">
            <a:avLst/>
          </a:prstGeom>
        </p:spPr>
      </p:pic>
      <p:pic>
        <p:nvPicPr>
          <p:cNvPr id="3" name="Picture 2">
            <a:extLst>
              <a:ext uri="{FF2B5EF4-FFF2-40B4-BE49-F238E27FC236}">
                <a16:creationId xmlns:a16="http://schemas.microsoft.com/office/drawing/2014/main" id="{A0A36BC7-51D8-D63D-8A27-3B9E2666AE1B}"/>
              </a:ext>
            </a:extLst>
          </p:cNvPr>
          <p:cNvPicPr>
            <a:picLocks noChangeAspect="1"/>
          </p:cNvPicPr>
          <p:nvPr/>
        </p:nvPicPr>
        <p:blipFill>
          <a:blip r:embed="rId5"/>
          <a:stretch>
            <a:fillRect/>
          </a:stretch>
        </p:blipFill>
        <p:spPr>
          <a:xfrm>
            <a:off x="2883962" y="3189747"/>
            <a:ext cx="14407244" cy="9793496"/>
          </a:xfrm>
          <a:prstGeom prst="rect">
            <a:avLst/>
          </a:prstGeom>
        </p:spPr>
      </p:pic>
      <p:pic>
        <p:nvPicPr>
          <p:cNvPr id="5" name="Picture 4">
            <a:extLst>
              <a:ext uri="{FF2B5EF4-FFF2-40B4-BE49-F238E27FC236}">
                <a16:creationId xmlns:a16="http://schemas.microsoft.com/office/drawing/2014/main" id="{F70C1E9D-46D9-BC1E-30BC-2387981F55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5532" y="8086495"/>
            <a:ext cx="4591531" cy="4591531"/>
          </a:xfrm>
          <a:prstGeom prst="rect">
            <a:avLst/>
          </a:prstGeom>
        </p:spPr>
      </p:pic>
    </p:spTree>
    <p:extLst>
      <p:ext uri="{BB962C8B-B14F-4D97-AF65-F5344CB8AC3E}">
        <p14:creationId xmlns:p14="http://schemas.microsoft.com/office/powerpoint/2010/main" val="8332964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re 1"/>
          <p:cNvSpPr txBox="1">
            <a:spLocks noGrp="1"/>
          </p:cNvSpPr>
          <p:nvPr>
            <p:ph type="title"/>
          </p:nvPr>
        </p:nvSpPr>
        <p:spPr>
          <a:prstGeom prst="rect">
            <a:avLst/>
          </a:prstGeom>
        </p:spPr>
        <p:txBody>
          <a:bodyPr/>
          <a:lstStyle>
            <a:lvl1pPr algn="l">
              <a:defRPr sz="5600" b="1">
                <a:solidFill>
                  <a:srgbClr val="0070C0"/>
                </a:solidFill>
              </a:defRPr>
            </a:lvl1pPr>
          </a:lstStyle>
          <a:p>
            <a:r>
              <a:t>European Public Safety Collaboration Platform</a:t>
            </a:r>
          </a:p>
        </p:txBody>
      </p:sp>
      <p:sp>
        <p:nvSpPr>
          <p:cNvPr id="182" name="Espace réservé du numéro de diapositive 3"/>
          <p:cNvSpPr txBox="1">
            <a:spLocks noGrp="1"/>
          </p:cNvSpPr>
          <p:nvPr>
            <p:ph type="sldNum" sz="quarter" idx="2"/>
          </p:nvPr>
        </p:nvSpPr>
        <p:spPr>
          <a:xfrm>
            <a:off x="22750263" y="12753092"/>
            <a:ext cx="414538" cy="6494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pic>
        <p:nvPicPr>
          <p:cNvPr id="183" name="Picture 4" descr="Picture 4"/>
          <p:cNvPicPr>
            <a:picLocks noChangeAspect="1"/>
          </p:cNvPicPr>
          <p:nvPr/>
        </p:nvPicPr>
        <p:blipFill>
          <a:blip r:embed="rId2"/>
          <a:stretch>
            <a:fillRect/>
          </a:stretch>
        </p:blipFill>
        <p:spPr>
          <a:xfrm>
            <a:off x="16656496" y="269998"/>
            <a:ext cx="7456488" cy="2195515"/>
          </a:xfrm>
          <a:prstGeom prst="rect">
            <a:avLst/>
          </a:prstGeom>
          <a:ln w="12700">
            <a:miter lim="400000"/>
          </a:ln>
        </p:spPr>
      </p:pic>
      <p:sp>
        <p:nvSpPr>
          <p:cNvPr id="184" name="Rectangle 7"/>
          <p:cNvSpPr txBox="1"/>
          <p:nvPr/>
        </p:nvSpPr>
        <p:spPr>
          <a:xfrm>
            <a:off x="1283629" y="12834663"/>
            <a:ext cx="20304574" cy="624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spAutoFit/>
          </a:bodyPr>
          <a:lstStyle>
            <a:lvl1pPr>
              <a:defRPr sz="2800">
                <a:solidFill>
                  <a:srgbClr val="376092"/>
                </a:solidFill>
                <a:latin typeface="Gill Sans"/>
                <a:ea typeface="Gill Sans"/>
                <a:cs typeface="Gill Sans"/>
                <a:sym typeface="Gill Sans"/>
              </a:defRPr>
            </a:lvl1pPr>
          </a:lstStyle>
          <a:p>
            <a:r>
              <a:t>www.celticnext.eu         Public Authority - Citizen Volunteer Platform,  Tuukka Ylälahti, CEO, Mesensei Oy, tuukka@mesensei.com</a:t>
            </a:r>
          </a:p>
        </p:txBody>
      </p:sp>
      <p:pic>
        <p:nvPicPr>
          <p:cNvPr id="185" name="Picture 2" descr="Picture 2"/>
          <p:cNvPicPr>
            <a:picLocks noChangeAspect="1"/>
          </p:cNvPicPr>
          <p:nvPr/>
        </p:nvPicPr>
        <p:blipFill>
          <a:blip r:embed="rId3"/>
          <a:stretch>
            <a:fillRect/>
          </a:stretch>
        </p:blipFill>
        <p:spPr>
          <a:xfrm>
            <a:off x="15410605" y="107505"/>
            <a:ext cx="8973395" cy="2286000"/>
          </a:xfrm>
          <a:prstGeom prst="rect">
            <a:avLst/>
          </a:prstGeom>
          <a:ln w="12700">
            <a:miter lim="400000"/>
          </a:ln>
        </p:spPr>
      </p:pic>
      <p:sp>
        <p:nvSpPr>
          <p:cNvPr id="186" name="Expected Outcome: A dedicated platform to facilitate collaboration between European public authorities and citizen volunteers, enhancing public safety efforts across diverse use cases.…"/>
          <p:cNvSpPr txBox="1">
            <a:spLocks noGrp="1"/>
          </p:cNvSpPr>
          <p:nvPr>
            <p:ph type="body" idx="1"/>
          </p:nvPr>
        </p:nvSpPr>
        <p:spPr>
          <a:xfrm>
            <a:off x="1219200" y="3200410"/>
            <a:ext cx="22299052" cy="9051929"/>
          </a:xfrm>
          <a:prstGeom prst="rect">
            <a:avLst/>
          </a:prstGeom>
        </p:spPr>
        <p:txBody>
          <a:bodyPr/>
          <a:lstStyle/>
          <a:p>
            <a:pPr marL="1768697" lvl="1" indent="-680270">
              <a:spcBef>
                <a:spcPts val="1600"/>
              </a:spcBef>
              <a:defRPr sz="4000"/>
            </a:pPr>
            <a:r>
              <a:t>Expected Outcome: A dedicated platform to facilitate collaboration between European public authorities and citizen volunteers, enhancing public safety efforts across diverse use cases.</a:t>
            </a:r>
          </a:p>
          <a:p>
            <a:pPr marL="1768697" lvl="1" indent="-680270">
              <a:spcBef>
                <a:spcPts val="1600"/>
              </a:spcBef>
              <a:defRPr sz="4000"/>
            </a:pPr>
            <a:r>
              <a:t>Key Impacts:</a:t>
            </a:r>
          </a:p>
          <a:p>
            <a:pPr marL="2857127" lvl="2" indent="-680270">
              <a:spcBef>
                <a:spcPts val="1600"/>
              </a:spcBef>
              <a:buChar char="–"/>
              <a:defRPr sz="4000"/>
            </a:pPr>
            <a:r>
              <a:t>Improved Public Safety: multi-directional communication between citizens and public authorities.</a:t>
            </a:r>
          </a:p>
          <a:p>
            <a:pPr marL="2857127" lvl="2" indent="-680270">
              <a:spcBef>
                <a:spcPts val="1600"/>
              </a:spcBef>
              <a:buChar char="–"/>
              <a:defRPr sz="4000"/>
            </a:pPr>
            <a:r>
              <a:t>Increased Community Engagement: Empower citizens to participate actively in safety initiatives.</a:t>
            </a:r>
          </a:p>
          <a:p>
            <a:pPr marL="2857127" lvl="2" indent="-680270">
              <a:spcBef>
                <a:spcPts val="1600"/>
              </a:spcBef>
              <a:buChar char="–"/>
              <a:defRPr sz="4000"/>
            </a:pPr>
            <a:r>
              <a:t>Scalable Solution: Adaptable for various European regions and safety contexts.</a:t>
            </a:r>
          </a:p>
        </p:txBody>
      </p:sp>
      <p:pic>
        <p:nvPicPr>
          <p:cNvPr id="187" name="98f8b1d8-7ae9-4f2f-b82f-305d46c772e4.png" descr="98f8b1d8-7ae9-4f2f-b82f-305d46c772e4.png"/>
          <p:cNvPicPr>
            <a:picLocks noChangeAspect="1"/>
          </p:cNvPicPr>
          <p:nvPr/>
        </p:nvPicPr>
        <p:blipFill>
          <a:blip r:embed="rId4"/>
          <a:stretch>
            <a:fillRect/>
          </a:stretch>
        </p:blipFill>
        <p:spPr>
          <a:xfrm>
            <a:off x="1907935" y="9235413"/>
            <a:ext cx="20921581" cy="3517679"/>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re 1"/>
          <p:cNvSpPr txBox="1">
            <a:spLocks noGrp="1"/>
          </p:cNvSpPr>
          <p:nvPr>
            <p:ph type="title"/>
          </p:nvPr>
        </p:nvSpPr>
        <p:spPr>
          <a:prstGeom prst="rect">
            <a:avLst/>
          </a:prstGeom>
        </p:spPr>
        <p:txBody>
          <a:bodyPr/>
          <a:lstStyle>
            <a:lvl1pPr algn="l">
              <a:defRPr sz="9200" b="1">
                <a:solidFill>
                  <a:srgbClr val="0070C0"/>
                </a:solidFill>
              </a:defRPr>
            </a:lvl1pPr>
          </a:lstStyle>
          <a:p>
            <a:r>
              <a:t>Partners</a:t>
            </a:r>
          </a:p>
        </p:txBody>
      </p:sp>
      <p:sp>
        <p:nvSpPr>
          <p:cNvPr id="190" name="Espace réservé du numéro de diapositive 3"/>
          <p:cNvSpPr txBox="1">
            <a:spLocks noGrp="1"/>
          </p:cNvSpPr>
          <p:nvPr>
            <p:ph type="sldNum" sz="quarter" idx="2"/>
          </p:nvPr>
        </p:nvSpPr>
        <p:spPr>
          <a:xfrm>
            <a:off x="22750263" y="12753092"/>
            <a:ext cx="414538" cy="6494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pic>
        <p:nvPicPr>
          <p:cNvPr id="191" name="Picture 4" descr="Picture 4"/>
          <p:cNvPicPr>
            <a:picLocks noChangeAspect="1"/>
          </p:cNvPicPr>
          <p:nvPr/>
        </p:nvPicPr>
        <p:blipFill>
          <a:blip r:embed="rId2"/>
          <a:stretch>
            <a:fillRect/>
          </a:stretch>
        </p:blipFill>
        <p:spPr>
          <a:xfrm>
            <a:off x="16656496" y="269998"/>
            <a:ext cx="7456488" cy="2195515"/>
          </a:xfrm>
          <a:prstGeom prst="rect">
            <a:avLst/>
          </a:prstGeom>
          <a:ln w="12700">
            <a:miter lim="400000"/>
          </a:ln>
        </p:spPr>
      </p:pic>
      <p:sp>
        <p:nvSpPr>
          <p:cNvPr id="192" name="Rectangle 7"/>
          <p:cNvSpPr txBox="1"/>
          <p:nvPr/>
        </p:nvSpPr>
        <p:spPr>
          <a:xfrm>
            <a:off x="1283629" y="12834663"/>
            <a:ext cx="20304574" cy="624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spAutoFit/>
          </a:bodyPr>
          <a:lstStyle>
            <a:lvl1pPr>
              <a:defRPr sz="2800">
                <a:solidFill>
                  <a:srgbClr val="376092"/>
                </a:solidFill>
                <a:latin typeface="Gill Sans"/>
                <a:ea typeface="Gill Sans"/>
                <a:cs typeface="Gill Sans"/>
                <a:sym typeface="Gill Sans"/>
              </a:defRPr>
            </a:lvl1pPr>
          </a:lstStyle>
          <a:p>
            <a:r>
              <a:t>www.celticnext.eu         Public Authority - Citizen Volunteer Platform,  Tuukka Ylälahti, CEO, Mesensei Oy, tuukka@mesensei.com</a:t>
            </a:r>
          </a:p>
        </p:txBody>
      </p:sp>
      <p:pic>
        <p:nvPicPr>
          <p:cNvPr id="193" name="Picture 2" descr="Picture 2"/>
          <p:cNvPicPr>
            <a:picLocks noChangeAspect="1"/>
          </p:cNvPicPr>
          <p:nvPr/>
        </p:nvPicPr>
        <p:blipFill>
          <a:blip r:embed="rId3"/>
          <a:stretch>
            <a:fillRect/>
          </a:stretch>
        </p:blipFill>
        <p:spPr>
          <a:xfrm>
            <a:off x="15410605" y="107505"/>
            <a:ext cx="8973395" cy="2286000"/>
          </a:xfrm>
          <a:prstGeom prst="rect">
            <a:avLst/>
          </a:prstGeom>
          <a:ln w="12700">
            <a:miter lim="400000"/>
          </a:ln>
        </p:spPr>
      </p:pic>
      <p:sp>
        <p:nvSpPr>
          <p:cNvPr id="194" name="Mesensei has partnered up with Laurea University of Applied Sciences, Municipality of Nurmijärvi and Helsinki Rescue Association. It is a cluster representing the best in class knowhow in Finland.…"/>
          <p:cNvSpPr txBox="1">
            <a:spLocks noGrp="1"/>
          </p:cNvSpPr>
          <p:nvPr>
            <p:ph type="body" idx="1"/>
          </p:nvPr>
        </p:nvSpPr>
        <p:spPr>
          <a:xfrm>
            <a:off x="1219198" y="3200410"/>
            <a:ext cx="22318872" cy="9051929"/>
          </a:xfrm>
          <a:prstGeom prst="rect">
            <a:avLst/>
          </a:prstGeom>
        </p:spPr>
        <p:txBody>
          <a:bodyPr/>
          <a:lstStyle/>
          <a:p>
            <a:pPr marL="1768697" lvl="1" indent="-680270">
              <a:spcBef>
                <a:spcPts val="1600"/>
              </a:spcBef>
              <a:defRPr sz="4000"/>
            </a:pPr>
            <a:r>
              <a:t>Mesensei has partnered up with Laurea University of Applied Sciences, Municipality of Nurmijärvi and Helsinki Rescue Association. It is a cluster representing the best in class knowhow in Finland.</a:t>
            </a:r>
          </a:p>
          <a:p>
            <a:pPr marL="1768697" lvl="1" indent="-680270">
              <a:spcBef>
                <a:spcPts val="1600"/>
              </a:spcBef>
              <a:defRPr sz="4000"/>
            </a:pPr>
            <a:r>
              <a:t>For End-User Need evaluation and Co-creation we are looking for public authorities and regional developers and NGO's interested in themes of public safety, public authority - citizen collaboration and training &amp; mobilisation of large scale volunteer networks.</a:t>
            </a:r>
          </a:p>
          <a:p>
            <a:pPr marL="1768697" lvl="1" indent="-680270">
              <a:spcBef>
                <a:spcPts val="1600"/>
              </a:spcBef>
              <a:defRPr sz="4000"/>
            </a:pPr>
            <a:r>
              <a:t>For technology and commercialisation we are looking for distribution partners, such as service solution providers and technology integrators to form international consortium.</a:t>
            </a:r>
          </a:p>
          <a:p>
            <a:pPr marL="1768697" lvl="1" indent="-680270">
              <a:spcBef>
                <a:spcPts val="1600"/>
              </a:spcBef>
              <a:defRPr sz="4000"/>
            </a:pPr>
            <a:r>
              <a:t>For research and conceptual development we are looking for research and special expertise of partners with vested interest in public safety issues, e.g natural disaster response, mitigation of extreme climate effects, resiliency, preparedness, response and recovery.</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re 1"/>
          <p:cNvSpPr txBox="1">
            <a:spLocks noGrp="1"/>
          </p:cNvSpPr>
          <p:nvPr>
            <p:ph type="title"/>
          </p:nvPr>
        </p:nvSpPr>
        <p:spPr>
          <a:prstGeom prst="rect">
            <a:avLst/>
          </a:prstGeom>
        </p:spPr>
        <p:txBody>
          <a:bodyPr/>
          <a:lstStyle>
            <a:lvl1pPr algn="l">
              <a:defRPr sz="9200" b="1">
                <a:solidFill>
                  <a:srgbClr val="0070C0"/>
                </a:solidFill>
              </a:defRPr>
            </a:lvl1pPr>
          </a:lstStyle>
          <a:p>
            <a:r>
              <a:t>Contact Info</a:t>
            </a:r>
          </a:p>
        </p:txBody>
      </p:sp>
      <p:sp>
        <p:nvSpPr>
          <p:cNvPr id="197" name="Espace réservé du numéro de diapositive 3"/>
          <p:cNvSpPr txBox="1">
            <a:spLocks noGrp="1"/>
          </p:cNvSpPr>
          <p:nvPr>
            <p:ph type="sldNum" sz="quarter" idx="2"/>
          </p:nvPr>
        </p:nvSpPr>
        <p:spPr>
          <a:xfrm>
            <a:off x="22750263" y="12753092"/>
            <a:ext cx="414538" cy="6494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sp>
        <p:nvSpPr>
          <p:cNvPr id="198" name="TextBox 4"/>
          <p:cNvSpPr txBox="1"/>
          <p:nvPr/>
        </p:nvSpPr>
        <p:spPr>
          <a:xfrm>
            <a:off x="2651781" y="3185592"/>
            <a:ext cx="19800518" cy="11419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spAutoFit/>
          </a:bodyPr>
          <a:lstStyle/>
          <a:p>
            <a:pPr>
              <a:defRPr sz="5400" b="1">
                <a:latin typeface="Arial"/>
                <a:ea typeface="Arial"/>
                <a:cs typeface="Arial"/>
                <a:sym typeface="Arial"/>
              </a:defRPr>
            </a:pPr>
            <a:r>
              <a:t>For more information and for interest to participate please contact:</a:t>
            </a:r>
            <a:endParaRPr>
              <a:latin typeface="Gill Sans"/>
              <a:ea typeface="Gill Sans"/>
              <a:cs typeface="Gill Sans"/>
              <a:sym typeface="Gill Sans"/>
            </a:endParaRPr>
          </a:p>
          <a:p>
            <a:pPr>
              <a:defRPr sz="4800">
                <a:latin typeface="Gill Sans"/>
                <a:ea typeface="Gill Sans"/>
                <a:cs typeface="Gill Sans"/>
                <a:sym typeface="Gill Sans"/>
              </a:defRPr>
            </a:pPr>
            <a:endParaRPr>
              <a:latin typeface="Gill Sans"/>
              <a:ea typeface="Gill Sans"/>
              <a:cs typeface="Gill Sans"/>
              <a:sym typeface="Gill Sans"/>
            </a:endParaRPr>
          </a:p>
          <a:p>
            <a:pPr>
              <a:defRPr sz="4800">
                <a:latin typeface="Gill Sans"/>
                <a:ea typeface="Gill Sans"/>
                <a:cs typeface="Gill Sans"/>
                <a:sym typeface="Gill Sans"/>
              </a:defRPr>
            </a:pPr>
            <a:r>
              <a:t>		</a:t>
            </a:r>
            <a:r>
              <a:rPr sz="4300"/>
              <a:t>Tuukka Ylälahti, CEO, Mesensei Oy</a:t>
            </a:r>
          </a:p>
          <a:p>
            <a:pPr>
              <a:defRPr sz="4300">
                <a:latin typeface="Gill Sans"/>
                <a:ea typeface="Gill Sans"/>
                <a:cs typeface="Gill Sans"/>
                <a:sym typeface="Gill Sans"/>
              </a:defRPr>
            </a:pPr>
            <a:r>
              <a:t>		tuukka@mesensei.com</a:t>
            </a:r>
          </a:p>
          <a:p>
            <a:pPr>
              <a:defRPr sz="4300">
                <a:latin typeface="Gill Sans"/>
                <a:ea typeface="Gill Sans"/>
                <a:cs typeface="Gill Sans"/>
                <a:sym typeface="Gill Sans"/>
              </a:defRPr>
            </a:pPr>
            <a:r>
              <a:t>		+358400410315</a:t>
            </a:r>
          </a:p>
          <a:p>
            <a:pPr>
              <a:defRPr sz="4300">
                <a:latin typeface="Gill Sans"/>
                <a:ea typeface="Gill Sans"/>
                <a:cs typeface="Gill Sans"/>
                <a:sym typeface="Gill Sans"/>
              </a:defRPr>
            </a:pPr>
            <a:r>
              <a:t>		Otakaari 5, 02150, Espoo, Finland</a:t>
            </a:r>
          </a:p>
          <a:p>
            <a:pPr>
              <a:defRPr sz="4300">
                <a:latin typeface="Gill Sans"/>
                <a:ea typeface="Gill Sans"/>
                <a:cs typeface="Gill Sans"/>
                <a:sym typeface="Gill Sans"/>
              </a:defRPr>
            </a:pPr>
            <a:r>
              <a:t>		www.mesensei.com</a:t>
            </a:r>
          </a:p>
          <a:p>
            <a:pPr>
              <a:defRPr sz="4800">
                <a:latin typeface="Gill Sans"/>
                <a:ea typeface="Gill Sans"/>
                <a:cs typeface="Gill Sans"/>
                <a:sym typeface="Gill Sans"/>
              </a:defRPr>
            </a:pPr>
            <a:endParaRPr/>
          </a:p>
          <a:p>
            <a:pPr lvl="8">
              <a:defRPr sz="5400" b="1"/>
            </a:pPr>
            <a:r>
              <a:t>Presentation is available via: </a:t>
            </a:r>
            <a:endParaRPr>
              <a:latin typeface="Gill Sans"/>
              <a:ea typeface="Gill Sans"/>
              <a:cs typeface="Gill Sans"/>
              <a:sym typeface="Gill Sans"/>
            </a:endParaRPr>
          </a:p>
          <a:p>
            <a:pPr lvl="8">
              <a:defRPr sz="4800">
                <a:solidFill>
                  <a:srgbClr val="0070C0"/>
                </a:solidFill>
                <a:latin typeface="Gill Sans"/>
                <a:ea typeface="Gill Sans"/>
                <a:cs typeface="Gill Sans"/>
                <a:sym typeface="Gill Sans"/>
              </a:defRPr>
            </a:pPr>
            <a:endParaRPr>
              <a:latin typeface="Gill Sans"/>
              <a:ea typeface="Gill Sans"/>
              <a:cs typeface="Gill Sans"/>
              <a:sym typeface="Gill Sans"/>
            </a:endParaRPr>
          </a:p>
          <a:p>
            <a:pPr lvl="8">
              <a:defRPr sz="4800">
                <a:solidFill>
                  <a:srgbClr val="0070C0"/>
                </a:solidFill>
                <a:latin typeface="Gill Sans"/>
                <a:ea typeface="Gill Sans"/>
                <a:cs typeface="Gill Sans"/>
                <a:sym typeface="Gill Sans"/>
              </a:defRPr>
            </a:pPr>
            <a:r>
              <a:t>       </a:t>
            </a:r>
          </a:p>
          <a:p>
            <a:pPr lvl="8">
              <a:defRPr sz="4800">
                <a:solidFill>
                  <a:srgbClr val="0070C0"/>
                </a:solidFill>
                <a:latin typeface="Gill Sans"/>
                <a:ea typeface="Gill Sans"/>
                <a:cs typeface="Gill Sans"/>
                <a:sym typeface="Gill Sans"/>
              </a:defRPr>
            </a:pPr>
            <a:r>
              <a:t>  </a:t>
            </a:r>
          </a:p>
          <a:p>
            <a:pPr lvl="8">
              <a:defRPr sz="4800">
                <a:solidFill>
                  <a:srgbClr val="0070C0"/>
                </a:solidFill>
                <a:latin typeface="Gill Sans"/>
                <a:ea typeface="Gill Sans"/>
                <a:cs typeface="Gill Sans"/>
                <a:sym typeface="Gill Sans"/>
              </a:defRPr>
            </a:pPr>
            <a:endParaRPr/>
          </a:p>
          <a:p>
            <a:pPr lvl="8">
              <a:defRPr sz="4800">
                <a:latin typeface="Gill Sans"/>
                <a:ea typeface="Gill Sans"/>
                <a:cs typeface="Gill Sans"/>
                <a:sym typeface="Gill Sans"/>
              </a:defRPr>
            </a:pPr>
            <a:endParaRPr/>
          </a:p>
        </p:txBody>
      </p:sp>
      <p:pic>
        <p:nvPicPr>
          <p:cNvPr id="199" name="Picture 4" descr="Picture 4"/>
          <p:cNvPicPr>
            <a:picLocks noChangeAspect="1"/>
          </p:cNvPicPr>
          <p:nvPr/>
        </p:nvPicPr>
        <p:blipFill>
          <a:blip r:embed="rId2"/>
          <a:stretch>
            <a:fillRect/>
          </a:stretch>
        </p:blipFill>
        <p:spPr>
          <a:xfrm>
            <a:off x="16656496" y="269998"/>
            <a:ext cx="7456488" cy="2195515"/>
          </a:xfrm>
          <a:prstGeom prst="rect">
            <a:avLst/>
          </a:prstGeom>
          <a:ln w="12700">
            <a:miter lim="400000"/>
          </a:ln>
        </p:spPr>
      </p:pic>
      <p:sp>
        <p:nvSpPr>
          <p:cNvPr id="200" name="Rectangle 14"/>
          <p:cNvSpPr txBox="1"/>
          <p:nvPr/>
        </p:nvSpPr>
        <p:spPr>
          <a:xfrm>
            <a:off x="563549" y="12870025"/>
            <a:ext cx="20304574" cy="624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spAutoFit/>
          </a:bodyPr>
          <a:lstStyle>
            <a:lvl1pPr>
              <a:defRPr sz="2800">
                <a:solidFill>
                  <a:srgbClr val="376092"/>
                </a:solidFill>
                <a:latin typeface="Gill Sans"/>
                <a:ea typeface="Gill Sans"/>
                <a:cs typeface="Gill Sans"/>
                <a:sym typeface="Gill Sans"/>
              </a:defRPr>
            </a:lvl1pPr>
          </a:lstStyle>
          <a:p>
            <a:r>
              <a:t>                                                              </a:t>
            </a:r>
          </a:p>
        </p:txBody>
      </p:sp>
      <p:pic>
        <p:nvPicPr>
          <p:cNvPr id="201" name="Picture 5" descr="Picture 5"/>
          <p:cNvPicPr>
            <a:picLocks noChangeAspect="1"/>
          </p:cNvPicPr>
          <p:nvPr/>
        </p:nvPicPr>
        <p:blipFill>
          <a:blip r:embed="rId3"/>
          <a:stretch>
            <a:fillRect/>
          </a:stretch>
        </p:blipFill>
        <p:spPr>
          <a:xfrm>
            <a:off x="15410605" y="179513"/>
            <a:ext cx="8973395" cy="2286000"/>
          </a:xfrm>
          <a:prstGeom prst="rect">
            <a:avLst/>
          </a:prstGeom>
          <a:ln w="12700">
            <a:miter lim="400000"/>
          </a:ln>
        </p:spPr>
      </p:pic>
      <p:pic>
        <p:nvPicPr>
          <p:cNvPr id="202" name="Picture 6" descr="Picture 6"/>
          <p:cNvPicPr>
            <a:picLocks noChangeAspect="1"/>
          </p:cNvPicPr>
          <p:nvPr/>
        </p:nvPicPr>
        <p:blipFill>
          <a:blip r:embed="rId4"/>
          <a:stretch>
            <a:fillRect/>
          </a:stretch>
        </p:blipFill>
        <p:spPr>
          <a:xfrm>
            <a:off x="14810903" y="9865355"/>
            <a:ext cx="2664297" cy="2664297"/>
          </a:xfrm>
          <a:prstGeom prst="rect">
            <a:avLst/>
          </a:prstGeom>
          <a:ln w="12700">
            <a:miter lim="400000"/>
          </a:ln>
        </p:spPr>
      </p:pic>
      <p:pic>
        <p:nvPicPr>
          <p:cNvPr id="203" name="Screenshot 2023-08-18 at 09.33.24.png" descr="Screenshot 2023-08-18 at 09.33.24.png"/>
          <p:cNvPicPr>
            <a:picLocks noChangeAspect="1"/>
          </p:cNvPicPr>
          <p:nvPr/>
        </p:nvPicPr>
        <p:blipFill>
          <a:blip r:embed="rId5"/>
          <a:stretch>
            <a:fillRect/>
          </a:stretch>
        </p:blipFill>
        <p:spPr>
          <a:xfrm>
            <a:off x="14942032" y="5682942"/>
            <a:ext cx="4598276" cy="3735676"/>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220193"/>
            <a:ext cx="21945600" cy="2286000"/>
          </a:xfrm>
        </p:spPr>
        <p:txBody>
          <a:bodyPr>
            <a:normAutofit fontScale="90000"/>
          </a:bodyPr>
          <a:lstStyle/>
          <a:p>
            <a:pPr algn="l" fontAlgn="base">
              <a:spcAft>
                <a:spcPct val="0"/>
              </a:spcAft>
            </a:pP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Join the Consortium Building Session</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Monday 23rd at 15 CEST</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a:xfrm>
            <a:off x="17475200" y="12712711"/>
            <a:ext cx="5689600" cy="730250"/>
          </a:xfrm>
          <a:prstGeom prst="rect">
            <a:avLst/>
          </a:prstGeom>
        </p:spPr>
        <p:txBody>
          <a:bodyPr vert="horz" lIns="217686" tIns="108843" rIns="217686" bIns="108843" rtlCol="0" anchor="ctr"/>
          <a:lstStyle>
            <a:defPPr>
              <a:defRPr lang="en-US"/>
            </a:defPPr>
            <a:lvl1pPr algn="r" rtl="0" eaLnBrk="0" fontAlgn="base" hangingPunct="0">
              <a:spcBef>
                <a:spcPct val="0"/>
              </a:spcBef>
              <a:spcAft>
                <a:spcPct val="0"/>
              </a:spcAft>
              <a:defRPr sz="2900" kern="1200">
                <a:solidFill>
                  <a:schemeClr val="tx1">
                    <a:tint val="75000"/>
                  </a:schemeClr>
                </a:solidFill>
                <a:latin typeface="Gill Sans" charset="0"/>
                <a:ea typeface="ヒラギノ角ゴ ProN W3" charset="0"/>
                <a:cs typeface="ヒラギノ角ゴ ProN W3" charset="0"/>
                <a:sym typeface="Gill Sans" charset="0"/>
              </a:defRPr>
            </a:lvl1pPr>
            <a:lvl2pPr marL="457200" algn="l" rtl="0" eaLnBrk="0" fontAlgn="base" hangingPunct="0">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2pPr>
            <a:lvl3pPr marL="914400" algn="l" rtl="0" eaLnBrk="0" fontAlgn="base" hangingPunct="0">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3pPr>
            <a:lvl4pPr marL="1371600" algn="l" rtl="0" eaLnBrk="0" fontAlgn="base" hangingPunct="0">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4pPr>
            <a:lvl5pPr marL="1828800" algn="l" rtl="0" eaLnBrk="0" fontAlgn="base" hangingPunct="0">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9pPr>
          </a:lstStyle>
          <a:p>
            <a:fld id="{E0C5A916-48A2-48A2-9A75-3DD55F3698BD}" type="slidenum">
              <a:rPr lang="en-GB" smtClean="0"/>
              <a:pPr/>
              <a:t>63</a:t>
            </a:fld>
            <a:endParaRPr lang="en-GB" altLang="en-US" dirty="0"/>
          </a:p>
        </p:txBody>
      </p:sp>
      <p:sp>
        <p:nvSpPr>
          <p:cNvPr id="13" name="Rectangle 5">
            <a:extLst>
              <a:ext uri="{FF2B5EF4-FFF2-40B4-BE49-F238E27FC236}">
                <a16:creationId xmlns:a16="http://schemas.microsoft.com/office/drawing/2014/main" id="{A206F493-BCA8-4278-A408-9CC6CA8C2F0B}"/>
              </a:ext>
            </a:extLst>
          </p:cNvPr>
          <p:cNvSpPr/>
          <p:nvPr/>
        </p:nvSpPr>
        <p:spPr>
          <a:xfrm>
            <a:off x="1174776" y="1247462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102" y="4335451"/>
            <a:ext cx="7371307" cy="78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41442" y="4913784"/>
            <a:ext cx="11711612" cy="712279"/>
          </a:xfrm>
          <a:prstGeom prst="rect">
            <a:avLst/>
          </a:prstGeom>
          <a:noFill/>
        </p:spPr>
        <p:txBody>
          <a:bodyPr wrap="square" lIns="217709" tIns="108855" rIns="217709" bIns="108855" rtlCol="0">
            <a:spAutoFit/>
          </a:bodyPr>
          <a:lstStyle/>
          <a:p>
            <a:r>
              <a:rPr lang="en-US" sz="3200" dirty="0">
                <a:solidFill>
                  <a:schemeClr val="accent1">
                    <a:lumMod val="75000"/>
                  </a:schemeClr>
                </a:solidFill>
              </a:rPr>
              <a:t> </a:t>
            </a:r>
            <a:endParaRPr lang="en-GB" sz="3200" dirty="0">
              <a:solidFill>
                <a:schemeClr val="accent1">
                  <a:lumMod val="75000"/>
                </a:schemeClr>
              </a:solidFill>
            </a:endParaRPr>
          </a:p>
        </p:txBody>
      </p:sp>
      <p:sp>
        <p:nvSpPr>
          <p:cNvPr id="15" name="Titre 1"/>
          <p:cNvSpPr txBox="1">
            <a:spLocks/>
          </p:cNvSpPr>
          <p:nvPr/>
        </p:nvSpPr>
        <p:spPr>
          <a:xfrm>
            <a:off x="1437260" y="3118927"/>
            <a:ext cx="16697057" cy="2286000"/>
          </a:xfrm>
          <a:prstGeom prst="rect">
            <a:avLst/>
          </a:prstGeom>
        </p:spPr>
        <p:txBody>
          <a:bodyPr vert="horz" lIns="217686" tIns="108843" rIns="217686" bIns="108843" rtlCol="0" anchor="ctr">
            <a:normAutofit/>
          </a:bodyPr>
          <a:lstStyle>
            <a:lvl1pPr algn="ctr" defTabSz="2176857" rtl="0" eaLnBrk="1" latinLnBrk="0" hangingPunct="1">
              <a:spcBef>
                <a:spcPct val="0"/>
              </a:spcBef>
              <a:buNone/>
              <a:defRPr sz="10500" kern="1200">
                <a:solidFill>
                  <a:schemeClr val="tx1"/>
                </a:solidFill>
                <a:latin typeface="+mj-lt"/>
                <a:ea typeface="+mj-ea"/>
                <a:cs typeface="+mj-cs"/>
              </a:defRPr>
            </a:lvl1pPr>
          </a:lstStyle>
          <a:p>
            <a:pPr algn="l" fontAlgn="base">
              <a:spcAft>
                <a:spcPct val="0"/>
              </a:spcAft>
            </a:pPr>
            <a:endParaRPr lang="de-DE"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7" name="Rectangle 6"/>
          <p:cNvSpPr/>
          <p:nvPr/>
        </p:nvSpPr>
        <p:spPr>
          <a:xfrm>
            <a:off x="2294808" y="5064031"/>
            <a:ext cx="18025192" cy="6001643"/>
          </a:xfrm>
          <a:prstGeom prst="rect">
            <a:avLst/>
          </a:prstGeom>
        </p:spPr>
        <p:txBody>
          <a:bodyPr wrap="square">
            <a:spAutoFit/>
          </a:bodyPr>
          <a:lstStyle/>
          <a:p>
            <a:r>
              <a:rPr lang="en-GB" dirty="0"/>
              <a:t> </a:t>
            </a:r>
            <a:br>
              <a:rPr lang="en-GB" dirty="0"/>
            </a:br>
            <a:r>
              <a:rPr lang="en-GB" dirty="0"/>
              <a:t> </a:t>
            </a:r>
            <a:br>
              <a:rPr lang="en-GB" sz="3200" dirty="0"/>
            </a:br>
            <a:r>
              <a:rPr lang="en-GB" sz="4000" u="sng" dirty="0">
                <a:hlinkClick r:id="rId3"/>
              </a:rPr>
              <a:t>Join </a:t>
            </a:r>
            <a:r>
              <a:rPr lang="en-GB" sz="4000" u="sng" dirty="0">
                <a:hlinkClick r:id="rId4"/>
              </a:rPr>
              <a:t>meeting</a:t>
            </a:r>
            <a:r>
              <a:rPr lang="en-GB" sz="4000" dirty="0"/>
              <a:t>	 </a:t>
            </a:r>
          </a:p>
          <a:p>
            <a:r>
              <a:rPr lang="en-GB" sz="4000" dirty="0"/>
              <a:t> 	</a:t>
            </a:r>
          </a:p>
          <a:p>
            <a:r>
              <a:rPr lang="en-GB" sz="3200" dirty="0"/>
              <a:t> 	</a:t>
            </a:r>
          </a:p>
          <a:p>
            <a:r>
              <a:rPr lang="en-GB" sz="3200" dirty="0"/>
              <a:t>Join by meeting number 	</a:t>
            </a:r>
          </a:p>
          <a:p>
            <a:r>
              <a:rPr lang="en-GB" sz="3200" dirty="0"/>
              <a:t>Meeting number (access code): 2742 480 1335 	</a:t>
            </a:r>
          </a:p>
          <a:p>
            <a:r>
              <a:rPr lang="en-GB" sz="3200" dirty="0"/>
              <a:t>Meeting password:	mG9HJS2UP7P</a:t>
            </a:r>
            <a:br>
              <a:rPr lang="en-GB" sz="3200" dirty="0"/>
            </a:br>
            <a:r>
              <a:rPr lang="en-GB" sz="3200" dirty="0"/>
              <a:t>   </a:t>
            </a:r>
            <a:br>
              <a:rPr lang="en-GB" sz="3200" dirty="0"/>
            </a:br>
            <a:endParaRPr lang="en-GB" sz="3200" dirty="0"/>
          </a:p>
        </p:txBody>
      </p:sp>
      <p:pic>
        <p:nvPicPr>
          <p:cNvPr id="5" name="Picture 4">
            <a:extLst>
              <a:ext uri="{FF2B5EF4-FFF2-40B4-BE49-F238E27FC236}">
                <a16:creationId xmlns:a16="http://schemas.microsoft.com/office/drawing/2014/main" id="{44D47C9F-7067-3647-F8B9-89EACBD85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6" name="Picture 5">
            <a:extLst>
              <a:ext uri="{FF2B5EF4-FFF2-40B4-BE49-F238E27FC236}">
                <a16:creationId xmlns:a16="http://schemas.microsoft.com/office/drawing/2014/main" id="{3C49D654-95AA-F603-F7CC-9F62E85C4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2574" y="3775"/>
            <a:ext cx="8973395" cy="2285999"/>
          </a:xfrm>
          <a:prstGeom prst="rect">
            <a:avLst/>
          </a:prstGeom>
        </p:spPr>
      </p:pic>
    </p:spTree>
    <p:extLst>
      <p:ext uri="{BB962C8B-B14F-4D97-AF65-F5344CB8AC3E}">
        <p14:creationId xmlns:p14="http://schemas.microsoft.com/office/powerpoint/2010/main" val="112451187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p:cNvSpPr>
          <p:nvPr/>
        </p:nvSpPr>
        <p:spPr bwMode="auto">
          <a:xfrm>
            <a:off x="-364027" y="11114527"/>
            <a:ext cx="243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5400" b="1" dirty="0">
              <a:solidFill>
                <a:srgbClr val="3C3C3C"/>
              </a:solidFill>
              <a:latin typeface="Century Gothic" panose="020B0502020202020204" pitchFamily="34" charset="0"/>
              <a:ea typeface="Aleo" panose="020F0502020204030203" pitchFamily="34" charset="0"/>
              <a:cs typeface="Aleo" panose="020F0502020204030203" pitchFamily="34" charset="0"/>
              <a:sym typeface="Aleo" panose="020F0502020204030203" pitchFamily="34" charset="0"/>
            </a:endParaRPr>
          </a:p>
        </p:txBody>
      </p:sp>
      <p:sp>
        <p:nvSpPr>
          <p:cNvPr id="7" name="Rectangle 7"/>
          <p:cNvSpPr>
            <a:spLocks/>
          </p:cNvSpPr>
          <p:nvPr/>
        </p:nvSpPr>
        <p:spPr bwMode="auto">
          <a:xfrm>
            <a:off x="3530060" y="6389913"/>
            <a:ext cx="17039908" cy="252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Pitch of the Project Proposal</a:t>
            </a:r>
          </a:p>
          <a:p>
            <a:pPr eaLnBrk="1" hangingPunct="1">
              <a:lnSpc>
                <a:spcPts val="6500"/>
              </a:lnSpc>
            </a:pPr>
            <a:br>
              <a:rPr lang="en-GB" sz="4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80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Blocks4Bricks</a:t>
            </a:r>
          </a:p>
        </p:txBody>
      </p:sp>
      <p:sp>
        <p:nvSpPr>
          <p:cNvPr id="9" name="Rectangle 7"/>
          <p:cNvSpPr>
            <a:spLocks/>
          </p:cNvSpPr>
          <p:nvPr/>
        </p:nvSpPr>
        <p:spPr bwMode="auto">
          <a:xfrm>
            <a:off x="3551040" y="733539"/>
            <a:ext cx="17785976"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CELTIC-NEXT </a:t>
            </a:r>
            <a:b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Proposers Brokerage Day</a:t>
            </a:r>
            <a:endParaRPr lang="en-GB" sz="3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r>
              <a:rPr lang="en-GB" sz="7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18</a:t>
            </a:r>
            <a:r>
              <a:rPr lang="en-GB" sz="7000" baseline="30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th</a:t>
            </a:r>
            <a:r>
              <a:rPr lang="en-GB" sz="7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 September 2024, London  </a:t>
            </a:r>
          </a:p>
        </p:txBody>
      </p:sp>
      <p:sp>
        <p:nvSpPr>
          <p:cNvPr id="11" name="Rectangle 6"/>
          <p:cNvSpPr>
            <a:spLocks/>
          </p:cNvSpPr>
          <p:nvPr/>
        </p:nvSpPr>
        <p:spPr bwMode="auto">
          <a:xfrm>
            <a:off x="7046395" y="11830034"/>
            <a:ext cx="9805569"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40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Asier Jon </a:t>
            </a:r>
            <a:r>
              <a:rPr lang="en-GB" sz="4000" b="1" dirty="0" err="1">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Odriozola</a:t>
            </a:r>
            <a:r>
              <a:rPr lang="en-GB" sz="40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lang="en-GB" sz="4000" b="1" dirty="0" err="1">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Mindjuicer</a:t>
            </a:r>
            <a:r>
              <a:rPr lang="en-GB" sz="40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Director</a:t>
            </a:r>
          </a:p>
          <a:p>
            <a:pPr eaLnBrk="1" hangingPunct="1"/>
            <a:r>
              <a:rPr lang="en-GB" sz="40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asier.o@mindjuicer.com</a:t>
            </a:r>
            <a:endParaRPr lang="en-GB" sz="4000" b="1" dirty="0">
              <a:solidFill>
                <a:schemeClr val="tx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79" t="12515"/>
          <a:stretch/>
        </p:blipFill>
        <p:spPr>
          <a:xfrm>
            <a:off x="288032" y="51738"/>
            <a:ext cx="4199112" cy="3709918"/>
          </a:xfrm>
          <a:prstGeom prst="rect">
            <a:avLst/>
          </a:prstGeom>
        </p:spPr>
      </p:pic>
      <p:pic>
        <p:nvPicPr>
          <p:cNvPr id="4" name="Picture 3">
            <a:extLst>
              <a:ext uri="{FF2B5EF4-FFF2-40B4-BE49-F238E27FC236}">
                <a16:creationId xmlns:a16="http://schemas.microsoft.com/office/drawing/2014/main" id="{6734D466-F741-D50C-92B8-4116637C9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6" name="Picture 5">
            <a:extLst>
              <a:ext uri="{FF2B5EF4-FFF2-40B4-BE49-F238E27FC236}">
                <a16:creationId xmlns:a16="http://schemas.microsoft.com/office/drawing/2014/main" id="{F6CA5D87-826A-39AC-5880-AD9B6E020AE2}"/>
              </a:ext>
            </a:extLst>
          </p:cNvPr>
          <p:cNvPicPr>
            <a:picLocks noChangeAspect="1"/>
          </p:cNvPicPr>
          <p:nvPr/>
        </p:nvPicPr>
        <p:blipFill>
          <a:blip r:embed="rId4"/>
          <a:stretch>
            <a:fillRect/>
          </a:stretch>
        </p:blipFill>
        <p:spPr>
          <a:xfrm>
            <a:off x="12170382" y="9563914"/>
            <a:ext cx="1730155" cy="1664961"/>
          </a:xfrm>
          <a:prstGeom prst="rect">
            <a:avLst/>
          </a:prstGeom>
        </p:spPr>
      </p:pic>
      <p:pic>
        <p:nvPicPr>
          <p:cNvPr id="10" name="Picture 9">
            <a:extLst>
              <a:ext uri="{FF2B5EF4-FFF2-40B4-BE49-F238E27FC236}">
                <a16:creationId xmlns:a16="http://schemas.microsoft.com/office/drawing/2014/main" id="{35CA6407-BC25-4BC0-3E3B-04834B9D4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7122" y="9412930"/>
            <a:ext cx="2783454" cy="196693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sym typeface="Gill Sans" charset="0"/>
              </a:rPr>
              <a:t>Teaser</a:t>
            </a:r>
            <a:endParaRPr lang="en-GB" sz="9200" b="1" dirty="0">
              <a:solidFill>
                <a:srgbClr val="0070C0"/>
              </a:solidFill>
              <a:ea typeface="Aleo" panose="020F0502020204030203" pitchFamily="34" charset="0"/>
              <a:cs typeface="Aleo" panose="020F0502020204030203" pitchFamily="34" charset="0"/>
              <a:sym typeface="Gill Sans"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65</a:t>
            </a:fld>
            <a:endParaRPr lang="en-GB" altLang="en-US" dirty="0"/>
          </a:p>
        </p:txBody>
      </p:sp>
      <p:sp>
        <p:nvSpPr>
          <p:cNvPr id="5" name="TextBox 4"/>
          <p:cNvSpPr txBox="1"/>
          <p:nvPr/>
        </p:nvSpPr>
        <p:spPr>
          <a:xfrm>
            <a:off x="1930860" y="3761656"/>
            <a:ext cx="20522279" cy="6990920"/>
          </a:xfrm>
          <a:prstGeom prst="rect">
            <a:avLst/>
          </a:prstGeom>
          <a:noFill/>
        </p:spPr>
        <p:txBody>
          <a:bodyPr wrap="square" lIns="217709" tIns="108855" rIns="217709" bIns="108855" rtlCol="0">
            <a:spAutoFit/>
          </a:bodyPr>
          <a:lstStyle/>
          <a:p>
            <a:pPr algn="ctr"/>
            <a:r>
              <a:rPr lang="en-GB" sz="4000" i="1" dirty="0">
                <a:solidFill>
                  <a:srgbClr val="0070C0"/>
                </a:solidFill>
              </a:rPr>
              <a:t>Let’s use Minecraft to virtually rebuild Ukraine, and raise funds to rebuild it for real.</a:t>
            </a:r>
          </a:p>
          <a:p>
            <a:pPr algn="ctr"/>
            <a:endParaRPr lang="de-DE" sz="4000" i="1" dirty="0">
              <a:solidFill>
                <a:srgbClr val="0070C0"/>
              </a:solidFill>
            </a:endParaRPr>
          </a:p>
          <a:p>
            <a:pPr algn="ctr"/>
            <a:r>
              <a:rPr lang="de-DE" sz="4000" i="1" dirty="0">
                <a:solidFill>
                  <a:srgbClr val="0070C0"/>
                </a:solidFill>
              </a:rPr>
              <a:t>Blocks4Bricks (B4B‘s) </a:t>
            </a:r>
            <a:r>
              <a:rPr lang="de-DE" sz="4000" i="1" dirty="0" err="1">
                <a:solidFill>
                  <a:srgbClr val="0070C0"/>
                </a:solidFill>
              </a:rPr>
              <a:t>lets</a:t>
            </a:r>
            <a:r>
              <a:rPr lang="de-DE" sz="4000" i="1" dirty="0">
                <a:solidFill>
                  <a:srgbClr val="0070C0"/>
                </a:solidFill>
              </a:rPr>
              <a:t> </a:t>
            </a:r>
            <a:r>
              <a:rPr lang="de-DE" sz="4000" i="1" dirty="0" err="1">
                <a:solidFill>
                  <a:srgbClr val="0070C0"/>
                </a:solidFill>
              </a:rPr>
              <a:t>you</a:t>
            </a:r>
            <a:r>
              <a:rPr lang="de-DE" sz="4000" i="1" dirty="0">
                <a:solidFill>
                  <a:srgbClr val="0070C0"/>
                </a:solidFill>
              </a:rPr>
              <a:t> sponsor virtual </a:t>
            </a:r>
            <a:r>
              <a:rPr lang="de-DE" sz="4000" i="1" dirty="0" err="1">
                <a:solidFill>
                  <a:srgbClr val="0070C0"/>
                </a:solidFill>
              </a:rPr>
              <a:t>blocks</a:t>
            </a:r>
            <a:r>
              <a:rPr lang="de-DE" sz="4000" i="1" dirty="0">
                <a:solidFill>
                  <a:srgbClr val="0070C0"/>
                </a:solidFill>
              </a:rPr>
              <a:t> </a:t>
            </a:r>
            <a:r>
              <a:rPr lang="de-DE" sz="4000" i="1" dirty="0" err="1">
                <a:solidFill>
                  <a:srgbClr val="0070C0"/>
                </a:solidFill>
              </a:rPr>
              <a:t>to</a:t>
            </a:r>
            <a:r>
              <a:rPr lang="de-DE" sz="4000" i="1" dirty="0">
                <a:solidFill>
                  <a:srgbClr val="0070C0"/>
                </a:solidFill>
              </a:rPr>
              <a:t> </a:t>
            </a:r>
            <a:r>
              <a:rPr lang="de-DE" sz="4000" i="1" dirty="0" err="1">
                <a:solidFill>
                  <a:srgbClr val="0070C0"/>
                </a:solidFill>
              </a:rPr>
              <a:t>raise</a:t>
            </a:r>
            <a:r>
              <a:rPr lang="de-DE" sz="4000" i="1" dirty="0">
                <a:solidFill>
                  <a:srgbClr val="0070C0"/>
                </a:solidFill>
              </a:rPr>
              <a:t> </a:t>
            </a:r>
            <a:r>
              <a:rPr lang="de-DE" sz="4000" i="1" dirty="0" err="1">
                <a:solidFill>
                  <a:srgbClr val="0070C0"/>
                </a:solidFill>
              </a:rPr>
              <a:t>funds</a:t>
            </a:r>
            <a:r>
              <a:rPr lang="de-DE" sz="4000" i="1" dirty="0">
                <a:solidFill>
                  <a:srgbClr val="0070C0"/>
                </a:solidFill>
              </a:rPr>
              <a:t> </a:t>
            </a:r>
            <a:r>
              <a:rPr lang="de-DE" sz="4000" i="1" dirty="0" err="1">
                <a:solidFill>
                  <a:srgbClr val="0070C0"/>
                </a:solidFill>
              </a:rPr>
              <a:t>for</a:t>
            </a:r>
            <a:r>
              <a:rPr lang="de-DE" sz="4000" i="1" dirty="0">
                <a:solidFill>
                  <a:srgbClr val="0070C0"/>
                </a:solidFill>
              </a:rPr>
              <a:t> real '</a:t>
            </a:r>
            <a:r>
              <a:rPr lang="de-DE" sz="4000" i="1" dirty="0" err="1">
                <a:solidFill>
                  <a:srgbClr val="0070C0"/>
                </a:solidFill>
              </a:rPr>
              <a:t>bricks</a:t>
            </a:r>
            <a:r>
              <a:rPr lang="de-DE" sz="4000" i="1" dirty="0">
                <a:solidFill>
                  <a:srgbClr val="0070C0"/>
                </a:solidFill>
              </a:rPr>
              <a:t>‘,</a:t>
            </a:r>
          </a:p>
          <a:p>
            <a:pPr algn="ctr"/>
            <a:r>
              <a:rPr lang="de-DE" sz="4000" i="1" dirty="0" err="1">
                <a:solidFill>
                  <a:srgbClr val="0070C0"/>
                </a:solidFill>
              </a:rPr>
              <a:t>With</a:t>
            </a:r>
            <a:r>
              <a:rPr lang="de-DE" sz="4000" i="1" dirty="0">
                <a:solidFill>
                  <a:srgbClr val="0070C0"/>
                </a:solidFill>
              </a:rPr>
              <a:t> 100% </a:t>
            </a:r>
            <a:r>
              <a:rPr lang="de-DE" sz="4000" i="1" dirty="0" err="1">
                <a:solidFill>
                  <a:srgbClr val="0070C0"/>
                </a:solidFill>
              </a:rPr>
              <a:t>of</a:t>
            </a:r>
            <a:r>
              <a:rPr lang="de-DE" sz="4000" i="1" dirty="0">
                <a:solidFill>
                  <a:srgbClr val="0070C0"/>
                </a:solidFill>
              </a:rPr>
              <a:t> </a:t>
            </a:r>
            <a:r>
              <a:rPr lang="de-DE" sz="4000" i="1" dirty="0" err="1">
                <a:solidFill>
                  <a:srgbClr val="0070C0"/>
                </a:solidFill>
              </a:rPr>
              <a:t>profits</a:t>
            </a:r>
            <a:r>
              <a:rPr lang="de-DE" sz="4000" i="1" dirty="0">
                <a:solidFill>
                  <a:srgbClr val="0070C0"/>
                </a:solidFill>
              </a:rPr>
              <a:t> </a:t>
            </a:r>
            <a:r>
              <a:rPr lang="de-DE" sz="4000" i="1" dirty="0" err="1">
                <a:solidFill>
                  <a:srgbClr val="0070C0"/>
                </a:solidFill>
              </a:rPr>
              <a:t>going</a:t>
            </a:r>
            <a:r>
              <a:rPr lang="de-DE" sz="4000" i="1" dirty="0">
                <a:solidFill>
                  <a:srgbClr val="0070C0"/>
                </a:solidFill>
              </a:rPr>
              <a:t> </a:t>
            </a:r>
            <a:r>
              <a:rPr lang="de-DE" sz="4000" i="1" dirty="0" err="1">
                <a:solidFill>
                  <a:srgbClr val="0070C0"/>
                </a:solidFill>
              </a:rPr>
              <a:t>towards</a:t>
            </a:r>
            <a:r>
              <a:rPr lang="de-DE" sz="4000" i="1" dirty="0">
                <a:solidFill>
                  <a:srgbClr val="0070C0"/>
                </a:solidFill>
              </a:rPr>
              <a:t> </a:t>
            </a:r>
            <a:r>
              <a:rPr lang="de-DE" sz="4000" i="1" dirty="0" err="1">
                <a:solidFill>
                  <a:srgbClr val="0070C0"/>
                </a:solidFill>
              </a:rPr>
              <a:t>reconstruction</a:t>
            </a:r>
            <a:r>
              <a:rPr lang="de-DE" sz="4000" i="1" dirty="0">
                <a:solidFill>
                  <a:srgbClr val="0070C0"/>
                </a:solidFill>
              </a:rPr>
              <a:t> </a:t>
            </a:r>
            <a:r>
              <a:rPr lang="de-DE" sz="4000" i="1" dirty="0" err="1">
                <a:solidFill>
                  <a:srgbClr val="0070C0"/>
                </a:solidFill>
              </a:rPr>
              <a:t>efforts</a:t>
            </a:r>
            <a:r>
              <a:rPr lang="de-DE" sz="4000" i="1" dirty="0">
                <a:solidFill>
                  <a:srgbClr val="0070C0"/>
                </a:solidFill>
              </a:rPr>
              <a:t>.</a:t>
            </a:r>
          </a:p>
          <a:p>
            <a:pPr algn="ctr"/>
            <a:endParaRPr lang="de-DE" sz="4000" i="1" dirty="0">
              <a:solidFill>
                <a:srgbClr val="0070C0"/>
              </a:solidFill>
            </a:endParaRPr>
          </a:p>
          <a:p>
            <a:pPr algn="ctr"/>
            <a:r>
              <a:rPr lang="de-DE" sz="4000" i="1" dirty="0">
                <a:solidFill>
                  <a:srgbClr val="0070C0"/>
                </a:solidFill>
              </a:rPr>
              <a:t>A </a:t>
            </a:r>
            <a:r>
              <a:rPr lang="de-DE" sz="4000" i="1" dirty="0" err="1">
                <a:solidFill>
                  <a:srgbClr val="0070C0"/>
                </a:solidFill>
              </a:rPr>
              <a:t>relatively</a:t>
            </a:r>
            <a:r>
              <a:rPr lang="de-DE" sz="4000" i="1" dirty="0">
                <a:solidFill>
                  <a:srgbClr val="0070C0"/>
                </a:solidFill>
              </a:rPr>
              <a:t> </a:t>
            </a:r>
            <a:r>
              <a:rPr lang="de-DE" sz="4000" i="1" dirty="0" err="1">
                <a:solidFill>
                  <a:srgbClr val="0070C0"/>
                </a:solidFill>
              </a:rPr>
              <a:t>similar</a:t>
            </a:r>
            <a:r>
              <a:rPr lang="de-DE" sz="4000" i="1" dirty="0">
                <a:solidFill>
                  <a:srgbClr val="0070C0"/>
                </a:solidFill>
              </a:rPr>
              <a:t> </a:t>
            </a:r>
            <a:r>
              <a:rPr lang="de-DE" sz="4000" i="1" dirty="0" err="1">
                <a:solidFill>
                  <a:srgbClr val="0070C0"/>
                </a:solidFill>
              </a:rPr>
              <a:t>project</a:t>
            </a:r>
            <a:r>
              <a:rPr lang="de-DE" sz="4000" i="1" dirty="0">
                <a:solidFill>
                  <a:srgbClr val="0070C0"/>
                </a:solidFill>
              </a:rPr>
              <a:t> </a:t>
            </a:r>
            <a:r>
              <a:rPr lang="de-DE" sz="4000" i="1" dirty="0" err="1">
                <a:solidFill>
                  <a:srgbClr val="0070C0"/>
                </a:solidFill>
              </a:rPr>
              <a:t>to</a:t>
            </a:r>
            <a:r>
              <a:rPr lang="de-DE" sz="4000" i="1" dirty="0">
                <a:solidFill>
                  <a:srgbClr val="0070C0"/>
                </a:solidFill>
              </a:rPr>
              <a:t> </a:t>
            </a:r>
            <a:r>
              <a:rPr lang="de-DE" sz="4000" i="1" dirty="0" err="1">
                <a:solidFill>
                  <a:srgbClr val="0070C0"/>
                </a:solidFill>
              </a:rPr>
              <a:t>build</a:t>
            </a:r>
            <a:r>
              <a:rPr lang="de-DE" sz="4000" i="1" dirty="0">
                <a:solidFill>
                  <a:srgbClr val="0070C0"/>
                </a:solidFill>
              </a:rPr>
              <a:t> </a:t>
            </a:r>
            <a:r>
              <a:rPr lang="de-DE" sz="4000" i="1" dirty="0" err="1">
                <a:solidFill>
                  <a:srgbClr val="0070C0"/>
                </a:solidFill>
              </a:rPr>
              <a:t>Denmark</a:t>
            </a:r>
            <a:r>
              <a:rPr lang="de-DE" sz="4000" i="1" dirty="0">
                <a:solidFill>
                  <a:srgbClr val="0070C0"/>
                </a:solidFill>
              </a:rPr>
              <a:t> </a:t>
            </a:r>
            <a:r>
              <a:rPr lang="de-DE" sz="4000" i="1" dirty="0" err="1">
                <a:solidFill>
                  <a:srgbClr val="0070C0"/>
                </a:solidFill>
              </a:rPr>
              <a:t>using</a:t>
            </a:r>
            <a:r>
              <a:rPr lang="de-DE" sz="4000" i="1" dirty="0">
                <a:solidFill>
                  <a:srgbClr val="0070C0"/>
                </a:solidFill>
              </a:rPr>
              <a:t> Minecraft, </a:t>
            </a:r>
            <a:r>
              <a:rPr lang="de-DE" sz="4000" i="1" dirty="0" err="1">
                <a:solidFill>
                  <a:srgbClr val="0070C0"/>
                </a:solidFill>
              </a:rPr>
              <a:t>used</a:t>
            </a:r>
            <a:r>
              <a:rPr lang="de-DE" sz="4000" i="1" dirty="0">
                <a:solidFill>
                  <a:srgbClr val="0070C0"/>
                </a:solidFill>
              </a:rPr>
              <a:t> 4,000 </a:t>
            </a:r>
            <a:r>
              <a:rPr lang="de-DE" sz="4000" i="1" dirty="0" err="1">
                <a:solidFill>
                  <a:srgbClr val="0070C0"/>
                </a:solidFill>
              </a:rPr>
              <a:t>billion</a:t>
            </a:r>
            <a:r>
              <a:rPr lang="de-DE" sz="4000" i="1" dirty="0">
                <a:solidFill>
                  <a:srgbClr val="0070C0"/>
                </a:solidFill>
              </a:rPr>
              <a:t> Blocks. </a:t>
            </a:r>
          </a:p>
          <a:p>
            <a:pPr algn="ctr"/>
            <a:r>
              <a:rPr lang="de-DE" sz="4000" i="1" dirty="0">
                <a:solidFill>
                  <a:srgbClr val="0070C0"/>
                </a:solidFill>
              </a:rPr>
              <a:t>Ukraine </a:t>
            </a:r>
            <a:r>
              <a:rPr lang="de-DE" sz="4000" i="1" dirty="0" err="1">
                <a:solidFill>
                  <a:srgbClr val="0070C0"/>
                </a:solidFill>
              </a:rPr>
              <a:t>is</a:t>
            </a:r>
            <a:r>
              <a:rPr lang="de-DE" sz="4000" i="1" dirty="0">
                <a:solidFill>
                  <a:srgbClr val="0070C0"/>
                </a:solidFill>
              </a:rPr>
              <a:t> 12 </a:t>
            </a:r>
            <a:r>
              <a:rPr lang="de-DE" sz="4000" i="1" dirty="0" err="1">
                <a:solidFill>
                  <a:srgbClr val="0070C0"/>
                </a:solidFill>
              </a:rPr>
              <a:t>times</a:t>
            </a:r>
            <a:r>
              <a:rPr lang="de-DE" sz="4000" i="1" dirty="0">
                <a:solidFill>
                  <a:srgbClr val="0070C0"/>
                </a:solidFill>
              </a:rPr>
              <a:t> </a:t>
            </a:r>
            <a:r>
              <a:rPr lang="de-DE" sz="4000" i="1" dirty="0" err="1">
                <a:solidFill>
                  <a:srgbClr val="0070C0"/>
                </a:solidFill>
              </a:rPr>
              <a:t>bigger</a:t>
            </a:r>
            <a:r>
              <a:rPr lang="de-DE" sz="4000" i="1" dirty="0">
                <a:solidFill>
                  <a:srgbClr val="0070C0"/>
                </a:solidFill>
              </a:rPr>
              <a:t>, </a:t>
            </a:r>
            <a:r>
              <a:rPr lang="de-DE" sz="4000" i="1" dirty="0" err="1">
                <a:solidFill>
                  <a:srgbClr val="0070C0"/>
                </a:solidFill>
              </a:rPr>
              <a:t>which</a:t>
            </a:r>
            <a:r>
              <a:rPr lang="de-DE" sz="4000" i="1" dirty="0">
                <a:solidFill>
                  <a:srgbClr val="0070C0"/>
                </a:solidFill>
              </a:rPr>
              <a:t> </a:t>
            </a:r>
            <a:r>
              <a:rPr lang="de-DE" sz="4000" i="1" dirty="0" err="1">
                <a:solidFill>
                  <a:srgbClr val="0070C0"/>
                </a:solidFill>
              </a:rPr>
              <a:t>could</a:t>
            </a:r>
            <a:r>
              <a:rPr lang="de-DE" sz="4000" i="1" dirty="0">
                <a:solidFill>
                  <a:srgbClr val="0070C0"/>
                </a:solidFill>
              </a:rPr>
              <a:t> </a:t>
            </a:r>
            <a:r>
              <a:rPr lang="de-DE" sz="4000" i="1" dirty="0" err="1">
                <a:solidFill>
                  <a:srgbClr val="0070C0"/>
                </a:solidFill>
              </a:rPr>
              <a:t>mean</a:t>
            </a:r>
            <a:r>
              <a:rPr lang="de-DE" sz="4000" i="1" dirty="0">
                <a:solidFill>
                  <a:srgbClr val="0070C0"/>
                </a:solidFill>
              </a:rPr>
              <a:t> 48,000 </a:t>
            </a:r>
            <a:r>
              <a:rPr lang="de-DE" sz="4000" i="1" dirty="0" err="1">
                <a:solidFill>
                  <a:srgbClr val="0070C0"/>
                </a:solidFill>
              </a:rPr>
              <a:t>billion</a:t>
            </a:r>
            <a:r>
              <a:rPr lang="de-DE" sz="4000" i="1" dirty="0">
                <a:solidFill>
                  <a:srgbClr val="0070C0"/>
                </a:solidFill>
              </a:rPr>
              <a:t> </a:t>
            </a:r>
            <a:r>
              <a:rPr lang="de-DE" sz="4000" i="1" dirty="0" err="1">
                <a:solidFill>
                  <a:srgbClr val="0070C0"/>
                </a:solidFill>
              </a:rPr>
              <a:t>blocks</a:t>
            </a:r>
            <a:r>
              <a:rPr lang="de-DE" sz="4000" i="1" dirty="0">
                <a:solidFill>
                  <a:srgbClr val="0070C0"/>
                </a:solidFill>
              </a:rPr>
              <a:t>.</a:t>
            </a:r>
          </a:p>
          <a:p>
            <a:pPr algn="ctr"/>
            <a:endParaRPr lang="de-DE" sz="4000" i="1" dirty="0">
              <a:solidFill>
                <a:srgbClr val="0070C0"/>
              </a:solidFill>
            </a:endParaRPr>
          </a:p>
          <a:p>
            <a:pPr algn="ctr"/>
            <a:r>
              <a:rPr lang="de-DE" sz="4000" i="1" dirty="0" err="1">
                <a:solidFill>
                  <a:srgbClr val="0070C0"/>
                </a:solidFill>
              </a:rPr>
              <a:t>With</a:t>
            </a:r>
            <a:r>
              <a:rPr lang="de-DE" sz="4000" i="1" dirty="0">
                <a:solidFill>
                  <a:srgbClr val="0070C0"/>
                </a:solidFill>
              </a:rPr>
              <a:t> B4B‘s £1 sponsors1 block, and </a:t>
            </a:r>
            <a:r>
              <a:rPr lang="de-DE" sz="4000" i="1" dirty="0" err="1">
                <a:solidFill>
                  <a:srgbClr val="0070C0"/>
                </a:solidFill>
              </a:rPr>
              <a:t>you</a:t>
            </a:r>
            <a:r>
              <a:rPr lang="de-DE" sz="4000" i="1" dirty="0">
                <a:solidFill>
                  <a:srgbClr val="0070C0"/>
                </a:solidFill>
              </a:rPr>
              <a:t> </a:t>
            </a:r>
            <a:r>
              <a:rPr lang="de-DE" sz="4000" i="1" dirty="0" err="1">
                <a:solidFill>
                  <a:srgbClr val="0070C0"/>
                </a:solidFill>
              </a:rPr>
              <a:t>can</a:t>
            </a:r>
            <a:r>
              <a:rPr lang="de-DE" sz="4000" i="1" dirty="0">
                <a:solidFill>
                  <a:srgbClr val="0070C0"/>
                </a:solidFill>
              </a:rPr>
              <a:t> sponsor </a:t>
            </a:r>
            <a:r>
              <a:rPr lang="de-DE" sz="4000" i="1" dirty="0" err="1">
                <a:solidFill>
                  <a:srgbClr val="0070C0"/>
                </a:solidFill>
              </a:rPr>
              <a:t>as</a:t>
            </a:r>
            <a:r>
              <a:rPr lang="de-DE" sz="4000" i="1" dirty="0">
                <a:solidFill>
                  <a:srgbClr val="0070C0"/>
                </a:solidFill>
              </a:rPr>
              <a:t> </a:t>
            </a:r>
            <a:r>
              <a:rPr lang="de-DE" sz="4000" i="1" dirty="0" err="1">
                <a:solidFill>
                  <a:srgbClr val="0070C0"/>
                </a:solidFill>
              </a:rPr>
              <a:t>many</a:t>
            </a:r>
            <a:r>
              <a:rPr lang="de-DE" sz="4000" i="1" dirty="0">
                <a:solidFill>
                  <a:srgbClr val="0070C0"/>
                </a:solidFill>
              </a:rPr>
              <a:t> </a:t>
            </a:r>
            <a:r>
              <a:rPr lang="de-DE" sz="4000" i="1" dirty="0" err="1">
                <a:solidFill>
                  <a:srgbClr val="0070C0"/>
                </a:solidFill>
              </a:rPr>
              <a:t>blocks</a:t>
            </a:r>
            <a:r>
              <a:rPr lang="de-DE" sz="4000" i="1" dirty="0">
                <a:solidFill>
                  <a:srgbClr val="0070C0"/>
                </a:solidFill>
              </a:rPr>
              <a:t> </a:t>
            </a:r>
            <a:r>
              <a:rPr lang="de-DE" sz="4000" i="1" dirty="0" err="1">
                <a:solidFill>
                  <a:srgbClr val="0070C0"/>
                </a:solidFill>
              </a:rPr>
              <a:t>as</a:t>
            </a:r>
            <a:r>
              <a:rPr lang="de-DE" sz="4000" i="1" dirty="0">
                <a:solidFill>
                  <a:srgbClr val="0070C0"/>
                </a:solidFill>
              </a:rPr>
              <a:t> </a:t>
            </a:r>
            <a:r>
              <a:rPr lang="de-DE" sz="4000" i="1" dirty="0" err="1">
                <a:solidFill>
                  <a:srgbClr val="0070C0"/>
                </a:solidFill>
              </a:rPr>
              <a:t>you</a:t>
            </a:r>
            <a:r>
              <a:rPr lang="de-DE" sz="4000" i="1" dirty="0">
                <a:solidFill>
                  <a:srgbClr val="0070C0"/>
                </a:solidFill>
              </a:rPr>
              <a:t> like.</a:t>
            </a:r>
          </a:p>
          <a:p>
            <a:pPr algn="ctr"/>
            <a:endParaRPr lang="de-DE" sz="4000" i="1" dirty="0">
              <a:solidFill>
                <a:srgbClr val="0070C0"/>
              </a:solidFill>
            </a:endParaRPr>
          </a:p>
          <a:p>
            <a:pPr algn="ctr"/>
            <a:r>
              <a:rPr lang="de-DE" sz="4000" i="1" dirty="0" err="1">
                <a:solidFill>
                  <a:srgbClr val="0070C0"/>
                </a:solidFill>
              </a:rPr>
              <a:t>Let‘s</a:t>
            </a:r>
            <a:r>
              <a:rPr lang="de-DE" sz="4000" i="1" dirty="0">
                <a:solidFill>
                  <a:srgbClr val="0070C0"/>
                </a:solidFill>
              </a:rPr>
              <a:t> bring </a:t>
            </a:r>
            <a:r>
              <a:rPr lang="de-DE" sz="4000" i="1" dirty="0" err="1">
                <a:solidFill>
                  <a:srgbClr val="0070C0"/>
                </a:solidFill>
              </a:rPr>
              <a:t>the</a:t>
            </a:r>
            <a:r>
              <a:rPr lang="de-DE" sz="4000" i="1" dirty="0">
                <a:solidFill>
                  <a:srgbClr val="0070C0"/>
                </a:solidFill>
              </a:rPr>
              <a:t> </a:t>
            </a:r>
            <a:r>
              <a:rPr lang="de-DE" sz="4000" i="1" dirty="0" err="1">
                <a:solidFill>
                  <a:srgbClr val="0070C0"/>
                </a:solidFill>
              </a:rPr>
              <a:t>community</a:t>
            </a:r>
            <a:r>
              <a:rPr lang="de-DE" sz="4000" i="1" dirty="0">
                <a:solidFill>
                  <a:srgbClr val="0070C0"/>
                </a:solidFill>
              </a:rPr>
              <a:t> </a:t>
            </a:r>
            <a:r>
              <a:rPr lang="de-DE" sz="4000" i="1" dirty="0" err="1">
                <a:solidFill>
                  <a:srgbClr val="0070C0"/>
                </a:solidFill>
              </a:rPr>
              <a:t>together</a:t>
            </a:r>
            <a:r>
              <a:rPr lang="de-DE" sz="4000" i="1" dirty="0">
                <a:solidFill>
                  <a:srgbClr val="0070C0"/>
                </a:solidFill>
              </a:rPr>
              <a:t> &amp; </a:t>
            </a:r>
            <a:r>
              <a:rPr lang="de-DE" sz="4000" i="1" dirty="0" err="1">
                <a:solidFill>
                  <a:srgbClr val="0070C0"/>
                </a:solidFill>
              </a:rPr>
              <a:t>harness</a:t>
            </a:r>
            <a:r>
              <a:rPr lang="de-DE" sz="4000" i="1" dirty="0">
                <a:solidFill>
                  <a:srgbClr val="0070C0"/>
                </a:solidFill>
              </a:rPr>
              <a:t> Minecraft </a:t>
            </a:r>
            <a:r>
              <a:rPr lang="de-DE" sz="4000" i="1" dirty="0" err="1">
                <a:solidFill>
                  <a:srgbClr val="0070C0"/>
                </a:solidFill>
              </a:rPr>
              <a:t>builders</a:t>
            </a:r>
            <a:r>
              <a:rPr lang="de-DE" sz="4000" i="1" dirty="0">
                <a:solidFill>
                  <a:srgbClr val="0070C0"/>
                </a:solidFill>
              </a:rPr>
              <a:t>‘ power </a:t>
            </a:r>
            <a:r>
              <a:rPr lang="de-DE" sz="4000" i="1" dirty="0" err="1">
                <a:solidFill>
                  <a:srgbClr val="0070C0"/>
                </a:solidFill>
              </a:rPr>
              <a:t>for</a:t>
            </a:r>
            <a:r>
              <a:rPr lang="de-DE" sz="4000" i="1" dirty="0">
                <a:solidFill>
                  <a:srgbClr val="0070C0"/>
                </a:solidFill>
              </a:rPr>
              <a:t> </a:t>
            </a:r>
            <a:r>
              <a:rPr lang="de-DE" sz="4000" i="1" dirty="0" err="1">
                <a:solidFill>
                  <a:srgbClr val="0070C0"/>
                </a:solidFill>
              </a:rPr>
              <a:t>good</a:t>
            </a:r>
            <a:r>
              <a:rPr lang="de-DE" sz="4000" i="1" dirty="0">
                <a:solidFill>
                  <a:srgbClr val="0070C0"/>
                </a:solidFill>
              </a:rPr>
              <a:t>.</a:t>
            </a:r>
          </a:p>
        </p:txBody>
      </p:sp>
      <p:sp>
        <p:nvSpPr>
          <p:cNvPr id="6" name="Rectangle 5"/>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Block4Bricks,  </a:t>
            </a:r>
            <a:r>
              <a:rPr lang="en-GB" sz="2800" dirty="0" err="1">
                <a:solidFill>
                  <a:schemeClr val="accent1">
                    <a:lumMod val="75000"/>
                  </a:schemeClr>
                </a:solidFill>
              </a:rPr>
              <a:t>Asier</a:t>
            </a:r>
            <a:r>
              <a:rPr lang="en-GB" sz="2800" dirty="0">
                <a:solidFill>
                  <a:schemeClr val="accent1">
                    <a:lumMod val="75000"/>
                  </a:schemeClr>
                </a:solidFill>
              </a:rPr>
              <a:t> Jon </a:t>
            </a:r>
            <a:r>
              <a:rPr lang="en-GB" sz="2800" dirty="0" err="1">
                <a:solidFill>
                  <a:schemeClr val="accent1">
                    <a:lumMod val="75000"/>
                  </a:schemeClr>
                </a:solidFill>
              </a:rPr>
              <a:t>Odriozola</a:t>
            </a:r>
            <a:r>
              <a:rPr lang="en-GB" sz="2800" dirty="0">
                <a:solidFill>
                  <a:schemeClr val="accent1">
                    <a:lumMod val="75000"/>
                  </a:schemeClr>
                </a:solidFill>
              </a:rPr>
              <a:t>, </a:t>
            </a:r>
            <a:r>
              <a:rPr lang="en-GB" sz="2800" dirty="0" err="1">
                <a:solidFill>
                  <a:schemeClr val="accent1">
                    <a:lumMod val="75000"/>
                  </a:schemeClr>
                </a:solidFill>
              </a:rPr>
              <a:t>Mindjuicer</a:t>
            </a:r>
            <a:r>
              <a:rPr lang="en-GB" sz="2800" dirty="0">
                <a:solidFill>
                  <a:schemeClr val="accent1">
                    <a:lumMod val="75000"/>
                  </a:schemeClr>
                </a:solidFill>
              </a:rPr>
              <a:t> Director, </a:t>
            </a:r>
            <a:r>
              <a:rPr lang="en-GB" sz="2800" dirty="0" err="1">
                <a:solidFill>
                  <a:schemeClr val="accent1">
                    <a:lumMod val="75000"/>
                  </a:schemeClr>
                </a:solidFill>
              </a:rPr>
              <a:t>asier.o@mindjuicer.com</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B4DE4631-727E-D702-82EB-F59E4CAEA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Tree>
    <p:extLst>
      <p:ext uri="{BB962C8B-B14F-4D97-AF65-F5344CB8AC3E}">
        <p14:creationId xmlns:p14="http://schemas.microsoft.com/office/powerpoint/2010/main" val="15370229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sym typeface="Gill Sans" charset="0"/>
              </a:rPr>
              <a:t>Teaser</a:t>
            </a:r>
            <a:endParaRPr lang="en-GB" sz="9200" b="1" dirty="0">
              <a:solidFill>
                <a:srgbClr val="0070C0"/>
              </a:solidFill>
              <a:ea typeface="Aleo" panose="020F0502020204030203" pitchFamily="34" charset="0"/>
              <a:cs typeface="Aleo" panose="020F0502020204030203" pitchFamily="34" charset="0"/>
              <a:sym typeface="Gill Sans"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66</a:t>
            </a:fld>
            <a:endParaRPr lang="en-GB" altLang="en-US" dirty="0"/>
          </a:p>
        </p:txBody>
      </p:sp>
      <p:sp>
        <p:nvSpPr>
          <p:cNvPr id="5" name="TextBox 4"/>
          <p:cNvSpPr txBox="1"/>
          <p:nvPr/>
        </p:nvSpPr>
        <p:spPr>
          <a:xfrm>
            <a:off x="1174776" y="2642002"/>
            <a:ext cx="21674408" cy="9186393"/>
          </a:xfrm>
          <a:prstGeom prst="rect">
            <a:avLst/>
          </a:prstGeom>
          <a:noFill/>
        </p:spPr>
        <p:txBody>
          <a:bodyPr wrap="square" lIns="217709" tIns="108855" rIns="217709" bIns="108855" rtlCol="0">
            <a:spAutoFit/>
          </a:bodyPr>
          <a:lstStyle/>
          <a:p>
            <a:pPr algn="ctr"/>
            <a:r>
              <a:rPr lang="en-GB" sz="4000" i="1" dirty="0">
                <a:solidFill>
                  <a:srgbClr val="0070C0"/>
                </a:solidFill>
              </a:rPr>
              <a:t>Why Participate and opportunities</a:t>
            </a:r>
          </a:p>
          <a:p>
            <a:pPr algn="ctr"/>
            <a:endParaRPr lang="en-GB" sz="4000" i="1" dirty="0">
              <a:solidFill>
                <a:srgbClr val="0070C0"/>
              </a:solidFill>
            </a:endParaRPr>
          </a:p>
          <a:p>
            <a:pPr algn="ctr"/>
            <a:r>
              <a:rPr lang="en-GB" sz="3200" i="1" dirty="0">
                <a:solidFill>
                  <a:srgbClr val="0070C0"/>
                </a:solidFill>
              </a:rPr>
              <a:t>Businesses &amp; Investors: Economic growth, infrastructure development, housing rehabilitation, energy efficiency, regional stability, disaster resilience, health infrastructure, humanitarian assistance, tax benefits, </a:t>
            </a:r>
          </a:p>
          <a:p>
            <a:pPr algn="ctr"/>
            <a:r>
              <a:rPr lang="en-GB" sz="3200" i="1" dirty="0">
                <a:solidFill>
                  <a:srgbClr val="0070C0"/>
                </a:solidFill>
              </a:rPr>
              <a:t>access to government and local authorities reconstruction contracts</a:t>
            </a:r>
          </a:p>
          <a:p>
            <a:pPr algn="ctr">
              <a:lnSpc>
                <a:spcPts val="4400"/>
              </a:lnSpc>
            </a:pPr>
            <a:endParaRPr lang="en-GB" sz="3200" i="1" dirty="0">
              <a:solidFill>
                <a:srgbClr val="0070C0"/>
              </a:solidFill>
            </a:endParaRPr>
          </a:p>
          <a:p>
            <a:pPr algn="ctr">
              <a:lnSpc>
                <a:spcPts val="4400"/>
              </a:lnSpc>
            </a:pPr>
            <a:r>
              <a:rPr lang="en-GB" sz="3200" i="1" dirty="0">
                <a:solidFill>
                  <a:srgbClr val="0070C0"/>
                </a:solidFill>
              </a:rPr>
              <a:t>Academia: Research opportunities, knowledge exchange, community engagement, educational opportunities </a:t>
            </a:r>
          </a:p>
          <a:p>
            <a:pPr algn="ctr">
              <a:lnSpc>
                <a:spcPts val="4400"/>
              </a:lnSpc>
            </a:pPr>
            <a:endParaRPr lang="en-GB" sz="3200" i="1" dirty="0">
              <a:solidFill>
                <a:srgbClr val="0070C0"/>
              </a:solidFill>
            </a:endParaRPr>
          </a:p>
          <a:p>
            <a:pPr algn="ctr">
              <a:lnSpc>
                <a:spcPts val="4400"/>
              </a:lnSpc>
            </a:pPr>
            <a:r>
              <a:rPr lang="en-GB" sz="3200" i="1" dirty="0">
                <a:solidFill>
                  <a:srgbClr val="0070C0"/>
                </a:solidFill>
              </a:rPr>
              <a:t>Minecraft Builders: Social impact, community engagement, personal fulfilment, skills development</a:t>
            </a:r>
          </a:p>
          <a:p>
            <a:pPr algn="ctr">
              <a:lnSpc>
                <a:spcPts val="4400"/>
              </a:lnSpc>
            </a:pPr>
            <a:endParaRPr lang="en-GB" sz="3200" i="1" dirty="0">
              <a:solidFill>
                <a:srgbClr val="0070C0"/>
              </a:solidFill>
            </a:endParaRPr>
          </a:p>
          <a:p>
            <a:pPr algn="ctr">
              <a:lnSpc>
                <a:spcPts val="4400"/>
              </a:lnSpc>
            </a:pPr>
            <a:r>
              <a:rPr lang="en-GB" sz="3200" i="1" dirty="0">
                <a:solidFill>
                  <a:srgbClr val="0070C0"/>
                </a:solidFill>
              </a:rPr>
              <a:t>Diaspora: Hope of a better future, global awareness, driving economic growth, cultural preservation</a:t>
            </a:r>
          </a:p>
          <a:p>
            <a:pPr algn="ctr">
              <a:lnSpc>
                <a:spcPts val="4400"/>
              </a:lnSpc>
            </a:pPr>
            <a:endParaRPr lang="en-GB" sz="3200" i="1" dirty="0">
              <a:solidFill>
                <a:srgbClr val="0070C0"/>
              </a:solidFill>
            </a:endParaRPr>
          </a:p>
          <a:p>
            <a:pPr algn="ctr">
              <a:lnSpc>
                <a:spcPts val="4400"/>
              </a:lnSpc>
            </a:pPr>
            <a:r>
              <a:rPr lang="en-GB" sz="3200" i="1" dirty="0">
                <a:solidFill>
                  <a:srgbClr val="0070C0"/>
                </a:solidFill>
              </a:rPr>
              <a:t>Brands: Social responsibility, Brand awareness, Brand loyalty, employee engagement, competitive advantage</a:t>
            </a:r>
          </a:p>
          <a:p>
            <a:pPr algn="ctr">
              <a:lnSpc>
                <a:spcPts val="4400"/>
              </a:lnSpc>
            </a:pPr>
            <a:endParaRPr lang="en-GB" sz="3600" i="1" dirty="0">
              <a:solidFill>
                <a:srgbClr val="0070C0"/>
              </a:solidFill>
            </a:endParaRPr>
          </a:p>
          <a:p>
            <a:pPr algn="ctr">
              <a:lnSpc>
                <a:spcPts val="4400"/>
              </a:lnSpc>
            </a:pPr>
            <a:r>
              <a:rPr lang="en-GB" sz="3200" i="1" dirty="0">
                <a:solidFill>
                  <a:srgbClr val="0070C0"/>
                </a:solidFill>
              </a:rPr>
              <a:t>Individuals: Social impact, personal fulfilment, reputation building, tax benefits and networking opportunities</a:t>
            </a:r>
          </a:p>
          <a:p>
            <a:pPr algn="ctr"/>
            <a:endParaRPr lang="en-GB" sz="4000" i="1" dirty="0">
              <a:solidFill>
                <a:srgbClr val="0070C0"/>
              </a:solidFill>
            </a:endParaRPr>
          </a:p>
        </p:txBody>
      </p:sp>
      <p:sp>
        <p:nvSpPr>
          <p:cNvPr id="6" name="Rectangle 5"/>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Block4Bricks,  </a:t>
            </a:r>
            <a:r>
              <a:rPr lang="en-GB" sz="2800" dirty="0" err="1">
                <a:solidFill>
                  <a:schemeClr val="accent1">
                    <a:lumMod val="75000"/>
                  </a:schemeClr>
                </a:solidFill>
              </a:rPr>
              <a:t>Asier</a:t>
            </a:r>
            <a:r>
              <a:rPr lang="en-GB" sz="2800" dirty="0">
                <a:solidFill>
                  <a:schemeClr val="accent1">
                    <a:lumMod val="75000"/>
                  </a:schemeClr>
                </a:solidFill>
              </a:rPr>
              <a:t> Jon </a:t>
            </a:r>
            <a:r>
              <a:rPr lang="en-GB" sz="2800" dirty="0" err="1">
                <a:solidFill>
                  <a:schemeClr val="accent1">
                    <a:lumMod val="75000"/>
                  </a:schemeClr>
                </a:solidFill>
              </a:rPr>
              <a:t>Odriozola</a:t>
            </a:r>
            <a:r>
              <a:rPr lang="en-GB" sz="2800" dirty="0">
                <a:solidFill>
                  <a:schemeClr val="accent1">
                    <a:lumMod val="75000"/>
                  </a:schemeClr>
                </a:solidFill>
              </a:rPr>
              <a:t>, </a:t>
            </a:r>
            <a:r>
              <a:rPr lang="en-GB" sz="2800" dirty="0" err="1">
                <a:solidFill>
                  <a:schemeClr val="accent1">
                    <a:lumMod val="75000"/>
                  </a:schemeClr>
                </a:solidFill>
              </a:rPr>
              <a:t>Mindjuicer</a:t>
            </a:r>
            <a:r>
              <a:rPr lang="en-GB" sz="2800" dirty="0">
                <a:solidFill>
                  <a:schemeClr val="accent1">
                    <a:lumMod val="75000"/>
                  </a:schemeClr>
                </a:solidFill>
              </a:rPr>
              <a:t> Director, </a:t>
            </a:r>
            <a:r>
              <a:rPr lang="en-GB" sz="2800" dirty="0" err="1">
                <a:solidFill>
                  <a:schemeClr val="accent1">
                    <a:lumMod val="75000"/>
                  </a:schemeClr>
                </a:solidFill>
              </a:rPr>
              <a:t>asier.o@mindjuicer.com</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B4DE4631-727E-D702-82EB-F59E4CAEA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Tree>
    <p:extLst>
      <p:ext uri="{BB962C8B-B14F-4D97-AF65-F5344CB8AC3E}">
        <p14:creationId xmlns:p14="http://schemas.microsoft.com/office/powerpoint/2010/main" val="1184680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sym typeface="Gill Sans" charset="0"/>
              </a:rPr>
              <a:t>Teaser</a:t>
            </a:r>
            <a:endParaRPr lang="en-GB" sz="9200" b="1" dirty="0">
              <a:solidFill>
                <a:srgbClr val="0070C0"/>
              </a:solidFill>
              <a:ea typeface="Aleo" panose="020F0502020204030203" pitchFamily="34" charset="0"/>
              <a:cs typeface="Aleo" panose="020F0502020204030203" pitchFamily="34" charset="0"/>
              <a:sym typeface="Gill Sans"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67</a:t>
            </a:fld>
            <a:endParaRPr lang="en-GB" altLang="en-US" dirty="0"/>
          </a:p>
        </p:txBody>
      </p:sp>
      <p:sp>
        <p:nvSpPr>
          <p:cNvPr id="5" name="TextBox 4"/>
          <p:cNvSpPr txBox="1"/>
          <p:nvPr/>
        </p:nvSpPr>
        <p:spPr>
          <a:xfrm>
            <a:off x="1174776" y="2642002"/>
            <a:ext cx="21674408" cy="2682049"/>
          </a:xfrm>
          <a:prstGeom prst="rect">
            <a:avLst/>
          </a:prstGeom>
          <a:noFill/>
        </p:spPr>
        <p:txBody>
          <a:bodyPr wrap="square" lIns="217709" tIns="108855" rIns="217709" bIns="108855" rtlCol="0">
            <a:spAutoFit/>
          </a:bodyPr>
          <a:lstStyle/>
          <a:p>
            <a:pPr algn="ctr"/>
            <a:r>
              <a:rPr lang="en-GB" sz="6000" i="1" dirty="0">
                <a:solidFill>
                  <a:srgbClr val="0070C0"/>
                </a:solidFill>
              </a:rPr>
              <a:t>Sustainable Knowledge Ecosystem Community</a:t>
            </a:r>
          </a:p>
          <a:p>
            <a:pPr algn="ctr"/>
            <a:endParaRPr lang="en-GB" sz="6000" i="1" dirty="0">
              <a:solidFill>
                <a:srgbClr val="0070C0"/>
              </a:solidFill>
            </a:endParaRPr>
          </a:p>
          <a:p>
            <a:pPr algn="ctr"/>
            <a:endParaRPr lang="en-GB" sz="4000" i="1" dirty="0">
              <a:solidFill>
                <a:srgbClr val="0070C0"/>
              </a:solidFill>
            </a:endParaRPr>
          </a:p>
        </p:txBody>
      </p:sp>
      <p:sp>
        <p:nvSpPr>
          <p:cNvPr id="6" name="Rectangle 5"/>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Block4Bricks,  </a:t>
            </a:r>
            <a:r>
              <a:rPr lang="en-GB" sz="2800" dirty="0" err="1">
                <a:solidFill>
                  <a:schemeClr val="accent1">
                    <a:lumMod val="75000"/>
                  </a:schemeClr>
                </a:solidFill>
              </a:rPr>
              <a:t>Asier</a:t>
            </a:r>
            <a:r>
              <a:rPr lang="en-GB" sz="2800" dirty="0">
                <a:solidFill>
                  <a:schemeClr val="accent1">
                    <a:lumMod val="75000"/>
                  </a:schemeClr>
                </a:solidFill>
              </a:rPr>
              <a:t> Jon </a:t>
            </a:r>
            <a:r>
              <a:rPr lang="en-GB" sz="2800" dirty="0" err="1">
                <a:solidFill>
                  <a:schemeClr val="accent1">
                    <a:lumMod val="75000"/>
                  </a:schemeClr>
                </a:solidFill>
              </a:rPr>
              <a:t>Odriozola</a:t>
            </a:r>
            <a:r>
              <a:rPr lang="en-GB" sz="2800" dirty="0">
                <a:solidFill>
                  <a:schemeClr val="accent1">
                    <a:lumMod val="75000"/>
                  </a:schemeClr>
                </a:solidFill>
              </a:rPr>
              <a:t>, </a:t>
            </a:r>
            <a:r>
              <a:rPr lang="en-GB" sz="2800" dirty="0" err="1">
                <a:solidFill>
                  <a:schemeClr val="accent1">
                    <a:lumMod val="75000"/>
                  </a:schemeClr>
                </a:solidFill>
              </a:rPr>
              <a:t>Mindjuicer</a:t>
            </a:r>
            <a:r>
              <a:rPr lang="en-GB" sz="2800" dirty="0">
                <a:solidFill>
                  <a:schemeClr val="accent1">
                    <a:lumMod val="75000"/>
                  </a:schemeClr>
                </a:solidFill>
              </a:rPr>
              <a:t> Director, </a:t>
            </a:r>
            <a:r>
              <a:rPr lang="en-GB" sz="2800" dirty="0" err="1">
                <a:solidFill>
                  <a:schemeClr val="accent1">
                    <a:lumMod val="75000"/>
                  </a:schemeClr>
                </a:solidFill>
              </a:rPr>
              <a:t>asier.o@mindjuicer.com</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B4DE4631-727E-D702-82EB-F59E4CAEA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
        <p:nvSpPr>
          <p:cNvPr id="7" name="TextBox 6">
            <a:extLst>
              <a:ext uri="{FF2B5EF4-FFF2-40B4-BE49-F238E27FC236}">
                <a16:creationId xmlns:a16="http://schemas.microsoft.com/office/drawing/2014/main" id="{348DAC9B-A216-2E2C-6116-2B5A63ECB1C1}"/>
              </a:ext>
            </a:extLst>
          </p:cNvPr>
          <p:cNvSpPr txBox="1"/>
          <p:nvPr/>
        </p:nvSpPr>
        <p:spPr>
          <a:xfrm>
            <a:off x="813819" y="4203071"/>
            <a:ext cx="21674408" cy="4272227"/>
          </a:xfrm>
          <a:prstGeom prst="rect">
            <a:avLst/>
          </a:prstGeom>
          <a:noFill/>
        </p:spPr>
        <p:txBody>
          <a:bodyPr wrap="square" lIns="217709" tIns="108855" rIns="217709" bIns="108855" rtlCol="0">
            <a:spAutoFit/>
          </a:bodyPr>
          <a:lstStyle/>
          <a:p>
            <a:pPr algn="ctr"/>
            <a:r>
              <a:rPr lang="en-GB" sz="4000" i="1" dirty="0">
                <a:solidFill>
                  <a:srgbClr val="0070C0"/>
                </a:solidFill>
              </a:rPr>
              <a:t>Building a better future starts with free, safe and global creative collaboration.</a:t>
            </a:r>
          </a:p>
          <a:p>
            <a:pPr algn="ctr"/>
            <a:endParaRPr lang="en-GB" sz="4000" i="1" dirty="0">
              <a:solidFill>
                <a:srgbClr val="0070C0"/>
              </a:solidFill>
            </a:endParaRPr>
          </a:p>
          <a:p>
            <a:pPr algn="ctr">
              <a:lnSpc>
                <a:spcPts val="4400"/>
              </a:lnSpc>
            </a:pPr>
            <a:r>
              <a:rPr lang="en-GB" sz="4000" i="1" dirty="0">
                <a:solidFill>
                  <a:srgbClr val="0070C0"/>
                </a:solidFill>
              </a:rPr>
              <a:t>Blocks4Bricks is powered by Minecraft and welcomes gamers across platforms.</a:t>
            </a:r>
          </a:p>
          <a:p>
            <a:pPr algn="ctr">
              <a:lnSpc>
                <a:spcPts val="4400"/>
              </a:lnSpc>
            </a:pPr>
            <a:r>
              <a:rPr lang="en-GB" sz="4000" i="1" dirty="0">
                <a:solidFill>
                  <a:srgbClr val="0070C0"/>
                </a:solidFill>
              </a:rPr>
              <a:t>Together, we merge virtual world-building with real-world solutions to help rebuild Ukraine.</a:t>
            </a:r>
          </a:p>
          <a:p>
            <a:pPr algn="ctr">
              <a:lnSpc>
                <a:spcPts val="4400"/>
              </a:lnSpc>
            </a:pPr>
            <a:endParaRPr lang="en-GB" sz="4000" i="1" dirty="0">
              <a:solidFill>
                <a:srgbClr val="0070C0"/>
              </a:solidFill>
            </a:endParaRPr>
          </a:p>
          <a:p>
            <a:pPr algn="ctr">
              <a:lnSpc>
                <a:spcPts val="4400"/>
              </a:lnSpc>
            </a:pPr>
            <a:r>
              <a:rPr lang="en-GB" sz="4000" i="1" dirty="0">
                <a:solidFill>
                  <a:srgbClr val="0070C0"/>
                </a:solidFill>
              </a:rPr>
              <a:t>By continuously exchanging ideas, we create real and lasting impact , driving sustainable</a:t>
            </a:r>
          </a:p>
          <a:p>
            <a:pPr algn="ctr">
              <a:lnSpc>
                <a:spcPts val="4400"/>
              </a:lnSpc>
            </a:pPr>
            <a:r>
              <a:rPr lang="en-GB" sz="4000" i="1" dirty="0">
                <a:solidFill>
                  <a:srgbClr val="0070C0"/>
                </a:solidFill>
              </a:rPr>
              <a:t>reconstruction and resilience.</a:t>
            </a:r>
          </a:p>
        </p:txBody>
      </p:sp>
      <p:pic>
        <p:nvPicPr>
          <p:cNvPr id="8" name="Picture 7">
            <a:extLst>
              <a:ext uri="{FF2B5EF4-FFF2-40B4-BE49-F238E27FC236}">
                <a16:creationId xmlns:a16="http://schemas.microsoft.com/office/drawing/2014/main" id="{31652060-C1EF-AD4D-4699-BF3CA161ECA0}"/>
              </a:ext>
            </a:extLst>
          </p:cNvPr>
          <p:cNvPicPr>
            <a:picLocks noChangeAspect="1"/>
          </p:cNvPicPr>
          <p:nvPr/>
        </p:nvPicPr>
        <p:blipFill>
          <a:blip r:embed="rId4"/>
          <a:stretch>
            <a:fillRect/>
          </a:stretch>
        </p:blipFill>
        <p:spPr>
          <a:xfrm>
            <a:off x="15410605" y="11017481"/>
            <a:ext cx="3688759" cy="1327604"/>
          </a:xfrm>
          <a:prstGeom prst="rect">
            <a:avLst/>
          </a:prstGeom>
        </p:spPr>
      </p:pic>
      <p:pic>
        <p:nvPicPr>
          <p:cNvPr id="9" name="Picture 8">
            <a:extLst>
              <a:ext uri="{FF2B5EF4-FFF2-40B4-BE49-F238E27FC236}">
                <a16:creationId xmlns:a16="http://schemas.microsoft.com/office/drawing/2014/main" id="{6416C29C-FBDD-E28B-E724-CE4F87D435D7}"/>
              </a:ext>
            </a:extLst>
          </p:cNvPr>
          <p:cNvPicPr>
            <a:picLocks noChangeAspect="1"/>
          </p:cNvPicPr>
          <p:nvPr/>
        </p:nvPicPr>
        <p:blipFill>
          <a:blip r:embed="rId5"/>
          <a:stretch>
            <a:fillRect/>
          </a:stretch>
        </p:blipFill>
        <p:spPr>
          <a:xfrm>
            <a:off x="10689977" y="9337688"/>
            <a:ext cx="2446040" cy="2446040"/>
          </a:xfrm>
          <a:prstGeom prst="rect">
            <a:avLst/>
          </a:prstGeom>
        </p:spPr>
      </p:pic>
      <p:pic>
        <p:nvPicPr>
          <p:cNvPr id="10" name="Picture 9">
            <a:extLst>
              <a:ext uri="{FF2B5EF4-FFF2-40B4-BE49-F238E27FC236}">
                <a16:creationId xmlns:a16="http://schemas.microsoft.com/office/drawing/2014/main" id="{225000DA-31F2-69F9-031E-7E42A5553F82}"/>
              </a:ext>
            </a:extLst>
          </p:cNvPr>
          <p:cNvPicPr>
            <a:picLocks noChangeAspect="1"/>
          </p:cNvPicPr>
          <p:nvPr/>
        </p:nvPicPr>
        <p:blipFill>
          <a:blip r:embed="rId6"/>
          <a:stretch>
            <a:fillRect/>
          </a:stretch>
        </p:blipFill>
        <p:spPr>
          <a:xfrm>
            <a:off x="14650631" y="9464505"/>
            <a:ext cx="5246671" cy="1259312"/>
          </a:xfrm>
          <a:prstGeom prst="rect">
            <a:avLst/>
          </a:prstGeom>
        </p:spPr>
      </p:pic>
      <p:pic>
        <p:nvPicPr>
          <p:cNvPr id="11" name="Picture 10">
            <a:extLst>
              <a:ext uri="{FF2B5EF4-FFF2-40B4-BE49-F238E27FC236}">
                <a16:creationId xmlns:a16="http://schemas.microsoft.com/office/drawing/2014/main" id="{36F23F61-388F-06F6-845A-17FA9D46C913}"/>
              </a:ext>
            </a:extLst>
          </p:cNvPr>
          <p:cNvPicPr>
            <a:picLocks noChangeAspect="1"/>
          </p:cNvPicPr>
          <p:nvPr/>
        </p:nvPicPr>
        <p:blipFill>
          <a:blip r:embed="rId7"/>
          <a:stretch>
            <a:fillRect/>
          </a:stretch>
        </p:blipFill>
        <p:spPr>
          <a:xfrm>
            <a:off x="1877323" y="10723817"/>
            <a:ext cx="7456824" cy="1249704"/>
          </a:xfrm>
          <a:prstGeom prst="rect">
            <a:avLst/>
          </a:prstGeom>
        </p:spPr>
      </p:pic>
      <p:pic>
        <p:nvPicPr>
          <p:cNvPr id="13" name="Picture 12">
            <a:extLst>
              <a:ext uri="{FF2B5EF4-FFF2-40B4-BE49-F238E27FC236}">
                <a16:creationId xmlns:a16="http://schemas.microsoft.com/office/drawing/2014/main" id="{33835750-2757-52BC-CA57-7978E94A04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7200" y="9337688"/>
            <a:ext cx="1097071" cy="1097071"/>
          </a:xfrm>
          <a:prstGeom prst="rect">
            <a:avLst/>
          </a:prstGeom>
        </p:spPr>
      </p:pic>
    </p:spTree>
    <p:extLst>
      <p:ext uri="{BB962C8B-B14F-4D97-AF65-F5344CB8AC3E}">
        <p14:creationId xmlns:p14="http://schemas.microsoft.com/office/powerpoint/2010/main" val="894665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rPr>
              <a:t>Organisation Profile</a:t>
            </a:r>
            <a:endParaRPr lang="en-GB" sz="9200" b="1" dirty="0">
              <a:solidFill>
                <a:srgbClr val="0070C0"/>
              </a:solidFill>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68</a:t>
            </a:fld>
            <a:endParaRPr lang="en-GB" altLang="en-US"/>
          </a:p>
        </p:txBody>
      </p:sp>
      <p:sp>
        <p:nvSpPr>
          <p:cNvPr id="5" name="TextBox 4"/>
          <p:cNvSpPr txBox="1"/>
          <p:nvPr/>
        </p:nvSpPr>
        <p:spPr>
          <a:xfrm>
            <a:off x="4559152" y="3120782"/>
            <a:ext cx="15937771" cy="7421808"/>
          </a:xfrm>
          <a:prstGeom prst="rect">
            <a:avLst/>
          </a:prstGeom>
          <a:noFill/>
        </p:spPr>
        <p:txBody>
          <a:bodyPr wrap="square" lIns="217709" tIns="108855" rIns="217709" bIns="108855" rtlCol="0">
            <a:spAutoFit/>
          </a:bodyPr>
          <a:lstStyle/>
          <a:p>
            <a:pPr algn="ctr"/>
            <a:r>
              <a:rPr lang="en-GB" sz="4800" i="1" dirty="0">
                <a:solidFill>
                  <a:srgbClr val="0070C0"/>
                </a:solidFill>
              </a:rPr>
              <a:t>At </a:t>
            </a:r>
            <a:r>
              <a:rPr lang="en-GB" sz="4800" i="1" dirty="0" err="1">
                <a:solidFill>
                  <a:srgbClr val="0070C0"/>
                </a:solidFill>
              </a:rPr>
              <a:t>Mindjuicer</a:t>
            </a:r>
            <a:r>
              <a:rPr lang="en-GB" sz="4800" i="1" dirty="0">
                <a:solidFill>
                  <a:srgbClr val="0070C0"/>
                </a:solidFill>
              </a:rPr>
              <a:t> we believe in Clarity of  Thought for All </a:t>
            </a:r>
          </a:p>
          <a:p>
            <a:pPr algn="ctr"/>
            <a:r>
              <a:rPr lang="en-GB" sz="4800" i="1" dirty="0">
                <a:solidFill>
                  <a:srgbClr val="0070C0"/>
                </a:solidFill>
              </a:rPr>
              <a:t>as a Free ‘Value Exchange’ of Ideas, to Foster </a:t>
            </a:r>
          </a:p>
          <a:p>
            <a:pPr algn="ctr"/>
            <a:r>
              <a:rPr lang="en-GB" sz="4800" i="1" dirty="0">
                <a:solidFill>
                  <a:srgbClr val="0070C0"/>
                </a:solidFill>
              </a:rPr>
              <a:t>Collaboration &amp; Engagement</a:t>
            </a:r>
            <a:endParaRPr lang="en-GB" sz="4800" i="1" dirty="0">
              <a:solidFill>
                <a:schemeClr val="accent1"/>
              </a:solidFill>
            </a:endParaRPr>
          </a:p>
          <a:p>
            <a:pPr algn="ctr"/>
            <a:endParaRPr lang="en-GB" sz="4400" i="1" dirty="0">
              <a:solidFill>
                <a:schemeClr val="accent1"/>
              </a:solidFill>
            </a:endParaRPr>
          </a:p>
          <a:p>
            <a:pPr algn="ctr"/>
            <a:r>
              <a:rPr lang="en-GB" sz="4000" i="1" dirty="0">
                <a:solidFill>
                  <a:schemeClr val="accent1"/>
                </a:solidFill>
              </a:rPr>
              <a:t>We are an award-winning Strategic Communications and </a:t>
            </a:r>
          </a:p>
          <a:p>
            <a:pPr algn="ctr"/>
            <a:r>
              <a:rPr lang="en-GB" sz="4000" i="1" dirty="0">
                <a:solidFill>
                  <a:schemeClr val="accent1"/>
                </a:solidFill>
              </a:rPr>
              <a:t>Creative Organizational Engineering consultancy </a:t>
            </a:r>
          </a:p>
          <a:p>
            <a:pPr algn="ctr"/>
            <a:r>
              <a:rPr lang="en-GB" sz="4000" i="1" dirty="0">
                <a:solidFill>
                  <a:schemeClr val="accent1"/>
                </a:solidFill>
              </a:rPr>
              <a:t>based in Epping Forest, right outside London.</a:t>
            </a:r>
          </a:p>
          <a:p>
            <a:pPr algn="ctr"/>
            <a:endParaRPr lang="en-GB" sz="4000" i="1" dirty="0">
              <a:solidFill>
                <a:schemeClr val="accent1"/>
              </a:solidFill>
            </a:endParaRPr>
          </a:p>
          <a:p>
            <a:pPr algn="ctr"/>
            <a:r>
              <a:rPr lang="en-GB" sz="4000" i="1" dirty="0">
                <a:solidFill>
                  <a:schemeClr val="accent1"/>
                </a:solidFill>
              </a:rPr>
              <a:t>With more than 20 years of building brands, we help start-ups, firms, organisations and institutions to influence opinion, change behaviours </a:t>
            </a:r>
          </a:p>
          <a:p>
            <a:pPr algn="ctr"/>
            <a:r>
              <a:rPr lang="en-GB" sz="4000" i="1" dirty="0">
                <a:solidFill>
                  <a:schemeClr val="accent1"/>
                </a:solidFill>
              </a:rPr>
              <a:t>and create positive change.</a:t>
            </a:r>
          </a:p>
        </p:txBody>
      </p:sp>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Block4Bricks,  </a:t>
            </a:r>
            <a:r>
              <a:rPr lang="en-GB" sz="2800" dirty="0" err="1">
                <a:solidFill>
                  <a:schemeClr val="accent1">
                    <a:lumMod val="75000"/>
                  </a:schemeClr>
                </a:solidFill>
              </a:rPr>
              <a:t>Asier</a:t>
            </a:r>
            <a:r>
              <a:rPr lang="en-GB" sz="2800" dirty="0">
                <a:solidFill>
                  <a:schemeClr val="accent1">
                    <a:lumMod val="75000"/>
                  </a:schemeClr>
                </a:solidFill>
              </a:rPr>
              <a:t> Jon </a:t>
            </a:r>
            <a:r>
              <a:rPr lang="en-GB" sz="2800" dirty="0" err="1">
                <a:solidFill>
                  <a:schemeClr val="accent1">
                    <a:lumMod val="75000"/>
                  </a:schemeClr>
                </a:solidFill>
              </a:rPr>
              <a:t>Odriozola</a:t>
            </a:r>
            <a:r>
              <a:rPr lang="en-GB" sz="2800" dirty="0">
                <a:solidFill>
                  <a:schemeClr val="accent1">
                    <a:lumMod val="75000"/>
                  </a:schemeClr>
                </a:solidFill>
              </a:rPr>
              <a:t>, </a:t>
            </a:r>
            <a:r>
              <a:rPr lang="en-GB" sz="2800" dirty="0" err="1">
                <a:solidFill>
                  <a:schemeClr val="accent1">
                    <a:lumMod val="75000"/>
                  </a:schemeClr>
                </a:solidFill>
              </a:rPr>
              <a:t>Mindjuicer</a:t>
            </a:r>
            <a:r>
              <a:rPr lang="en-GB" sz="2800" dirty="0">
                <a:solidFill>
                  <a:schemeClr val="accent1">
                    <a:lumMod val="75000"/>
                  </a:schemeClr>
                </a:solidFill>
              </a:rPr>
              <a:t> Director, </a:t>
            </a:r>
            <a:r>
              <a:rPr lang="en-GB" sz="2800" dirty="0" err="1">
                <a:solidFill>
                  <a:schemeClr val="accent1">
                    <a:lumMod val="75000"/>
                  </a:schemeClr>
                </a:solidFill>
              </a:rPr>
              <a:t>asier.o@mindjuicer.com</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DE93DED6-D01F-B5CE-37EF-94916D6C4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pic>
        <p:nvPicPr>
          <p:cNvPr id="6" name="Picture 5">
            <a:extLst>
              <a:ext uri="{FF2B5EF4-FFF2-40B4-BE49-F238E27FC236}">
                <a16:creationId xmlns:a16="http://schemas.microsoft.com/office/drawing/2014/main" id="{BFF25BB5-F5A1-3CED-54D5-860CF17FC9DA}"/>
              </a:ext>
            </a:extLst>
          </p:cNvPr>
          <p:cNvPicPr>
            <a:picLocks noChangeAspect="1"/>
          </p:cNvPicPr>
          <p:nvPr/>
        </p:nvPicPr>
        <p:blipFill>
          <a:blip r:embed="rId3"/>
          <a:stretch>
            <a:fillRect/>
          </a:stretch>
        </p:blipFill>
        <p:spPr>
          <a:xfrm>
            <a:off x="1465442" y="11079719"/>
            <a:ext cx="21732211" cy="928065"/>
          </a:xfrm>
          <a:prstGeom prst="rect">
            <a:avLst/>
          </a:prstGeom>
        </p:spPr>
      </p:pic>
    </p:spTree>
    <p:extLst>
      <p:ext uri="{BB962C8B-B14F-4D97-AF65-F5344CB8AC3E}">
        <p14:creationId xmlns:p14="http://schemas.microsoft.com/office/powerpoint/2010/main" val="24736767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Proposal Introduction (1)</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69</a:t>
            </a:fld>
            <a:endParaRPr lang="en-GB" altLang="en-US"/>
          </a:p>
        </p:txBody>
      </p:sp>
      <p:sp>
        <p:nvSpPr>
          <p:cNvPr id="5" name="TextBox 4"/>
          <p:cNvSpPr txBox="1"/>
          <p:nvPr/>
        </p:nvSpPr>
        <p:spPr>
          <a:xfrm>
            <a:off x="463116" y="3632315"/>
            <a:ext cx="23457768" cy="2977001"/>
          </a:xfrm>
          <a:prstGeom prst="rect">
            <a:avLst/>
          </a:prstGeom>
          <a:noFill/>
        </p:spPr>
        <p:txBody>
          <a:bodyPr wrap="square" lIns="217709" tIns="108855" rIns="217709" bIns="108855" rtlCol="0">
            <a:spAutoFit/>
          </a:bodyPr>
          <a:lstStyle/>
          <a:p>
            <a:pPr algn="ctr">
              <a:lnSpc>
                <a:spcPts val="4260"/>
              </a:lnSpc>
            </a:pPr>
            <a:r>
              <a:rPr lang="en-GB" sz="4400" i="1" dirty="0">
                <a:solidFill>
                  <a:srgbClr val="0070C0"/>
                </a:solidFill>
              </a:rPr>
              <a:t>Blocks4Bricks is not about playing a game, but playing our part in history.</a:t>
            </a:r>
          </a:p>
          <a:p>
            <a:pPr algn="ctr">
              <a:lnSpc>
                <a:spcPts val="4260"/>
              </a:lnSpc>
            </a:pPr>
            <a:endParaRPr lang="en-GB" sz="4400" i="1" dirty="0">
              <a:solidFill>
                <a:srgbClr val="0070C0"/>
              </a:solidFill>
            </a:endParaRPr>
          </a:p>
          <a:p>
            <a:pPr algn="ctr">
              <a:lnSpc>
                <a:spcPts val="4260"/>
              </a:lnSpc>
            </a:pPr>
            <a:r>
              <a:rPr lang="en-GB" sz="4400" i="1" dirty="0">
                <a:solidFill>
                  <a:srgbClr val="0070C0"/>
                </a:solidFill>
              </a:rPr>
              <a:t>For more thriving communities &amp; smart cities. For a healthier, safer, more sustainable &amp; connected world.</a:t>
            </a:r>
          </a:p>
          <a:p>
            <a:pPr algn="ctr">
              <a:lnSpc>
                <a:spcPts val="4260"/>
              </a:lnSpc>
            </a:pPr>
            <a:endParaRPr lang="en-GB" sz="4400" i="1" dirty="0">
              <a:solidFill>
                <a:srgbClr val="0070C0"/>
              </a:solidFill>
            </a:endParaRPr>
          </a:p>
          <a:p>
            <a:pPr algn="ctr">
              <a:lnSpc>
                <a:spcPts val="4260"/>
              </a:lnSpc>
            </a:pPr>
            <a:r>
              <a:rPr lang="en-GB" sz="4400" i="1" dirty="0">
                <a:solidFill>
                  <a:srgbClr val="0070C0"/>
                </a:solidFill>
              </a:rPr>
              <a:t>Let’s build it together… one block at a time</a:t>
            </a: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Block4Bricks,  </a:t>
            </a:r>
            <a:r>
              <a:rPr lang="en-GB" sz="2800" dirty="0" err="1">
                <a:solidFill>
                  <a:schemeClr val="accent1">
                    <a:lumMod val="75000"/>
                  </a:schemeClr>
                </a:solidFill>
              </a:rPr>
              <a:t>Asier</a:t>
            </a:r>
            <a:r>
              <a:rPr lang="en-GB" sz="2800" dirty="0">
                <a:solidFill>
                  <a:schemeClr val="accent1">
                    <a:lumMod val="75000"/>
                  </a:schemeClr>
                </a:solidFill>
              </a:rPr>
              <a:t> Jon </a:t>
            </a:r>
            <a:r>
              <a:rPr lang="en-GB" sz="2800" dirty="0" err="1">
                <a:solidFill>
                  <a:schemeClr val="accent1">
                    <a:lumMod val="75000"/>
                  </a:schemeClr>
                </a:solidFill>
              </a:rPr>
              <a:t>Odriozola</a:t>
            </a:r>
            <a:r>
              <a:rPr lang="en-GB" sz="2800" dirty="0">
                <a:solidFill>
                  <a:schemeClr val="accent1">
                    <a:lumMod val="75000"/>
                  </a:schemeClr>
                </a:solidFill>
              </a:rPr>
              <a:t>, </a:t>
            </a:r>
            <a:r>
              <a:rPr lang="en-GB" sz="2800" dirty="0" err="1">
                <a:solidFill>
                  <a:schemeClr val="accent1">
                    <a:lumMod val="75000"/>
                  </a:schemeClr>
                </a:solidFill>
              </a:rPr>
              <a:t>Mindjuicer</a:t>
            </a:r>
            <a:r>
              <a:rPr lang="en-GB" sz="2800" dirty="0">
                <a:solidFill>
                  <a:schemeClr val="accent1">
                    <a:lumMod val="75000"/>
                  </a:schemeClr>
                </a:solidFill>
              </a:rPr>
              <a:t> Director, </a:t>
            </a:r>
            <a:r>
              <a:rPr lang="en-GB" sz="2800" dirty="0" err="1">
                <a:solidFill>
                  <a:schemeClr val="accent1">
                    <a:lumMod val="75000"/>
                  </a:schemeClr>
                </a:solidFill>
              </a:rPr>
              <a:t>asier.o@mindjuicer.com</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DD72087E-C489-7A90-AC71-722004BD8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16" name="Rectangle 15">
            <a:extLst>
              <a:ext uri="{FF2B5EF4-FFF2-40B4-BE49-F238E27FC236}">
                <a16:creationId xmlns:a16="http://schemas.microsoft.com/office/drawing/2014/main" id="{9A99BD33-B078-2A00-6C01-6C96A18300F5}"/>
              </a:ext>
            </a:extLst>
          </p:cNvPr>
          <p:cNvSpPr/>
          <p:nvPr/>
        </p:nvSpPr>
        <p:spPr>
          <a:xfrm>
            <a:off x="4026213" y="11543981"/>
            <a:ext cx="1916632" cy="650723"/>
          </a:xfrm>
          <a:prstGeom prst="rect">
            <a:avLst/>
          </a:prstGeom>
        </p:spPr>
        <p:txBody>
          <a:bodyPr wrap="square" lIns="217709" tIns="108855" rIns="217709" bIns="108855">
            <a:spAutoFit/>
          </a:bodyPr>
          <a:lstStyle/>
          <a:p>
            <a:pPr algn="ctr"/>
            <a:r>
              <a:rPr lang="en-GB" sz="2800" dirty="0">
                <a:solidFill>
                  <a:schemeClr val="accent1">
                    <a:lumMod val="75000"/>
                  </a:schemeClr>
                </a:solidFill>
              </a:rPr>
              <a:t>VISION</a:t>
            </a:r>
          </a:p>
        </p:txBody>
      </p:sp>
      <p:sp>
        <p:nvSpPr>
          <p:cNvPr id="17" name="Rectangle 16">
            <a:extLst>
              <a:ext uri="{FF2B5EF4-FFF2-40B4-BE49-F238E27FC236}">
                <a16:creationId xmlns:a16="http://schemas.microsoft.com/office/drawing/2014/main" id="{7A115679-C839-026A-21E7-16765D0364A0}"/>
              </a:ext>
            </a:extLst>
          </p:cNvPr>
          <p:cNvSpPr/>
          <p:nvPr/>
        </p:nvSpPr>
        <p:spPr>
          <a:xfrm>
            <a:off x="10907500" y="11594036"/>
            <a:ext cx="2707939" cy="650723"/>
          </a:xfrm>
          <a:prstGeom prst="rect">
            <a:avLst/>
          </a:prstGeom>
        </p:spPr>
        <p:txBody>
          <a:bodyPr wrap="square" lIns="217709" tIns="108855" rIns="217709" bIns="108855">
            <a:spAutoFit/>
          </a:bodyPr>
          <a:lstStyle/>
          <a:p>
            <a:pPr algn="ctr"/>
            <a:r>
              <a:rPr lang="en-GB" sz="2800" dirty="0">
                <a:solidFill>
                  <a:schemeClr val="accent1">
                    <a:lumMod val="75000"/>
                  </a:schemeClr>
                </a:solidFill>
              </a:rPr>
              <a:t>MOTIVATION</a:t>
            </a:r>
          </a:p>
        </p:txBody>
      </p:sp>
      <p:sp>
        <p:nvSpPr>
          <p:cNvPr id="18" name="Rectangle 17">
            <a:extLst>
              <a:ext uri="{FF2B5EF4-FFF2-40B4-BE49-F238E27FC236}">
                <a16:creationId xmlns:a16="http://schemas.microsoft.com/office/drawing/2014/main" id="{3CE0891C-093C-7E6C-F30B-88586214E935}"/>
              </a:ext>
            </a:extLst>
          </p:cNvPr>
          <p:cNvSpPr/>
          <p:nvPr/>
        </p:nvSpPr>
        <p:spPr>
          <a:xfrm>
            <a:off x="18375347" y="11583919"/>
            <a:ext cx="2707939" cy="650723"/>
          </a:xfrm>
          <a:prstGeom prst="rect">
            <a:avLst/>
          </a:prstGeom>
        </p:spPr>
        <p:txBody>
          <a:bodyPr wrap="square" lIns="217709" tIns="108855" rIns="217709" bIns="108855">
            <a:spAutoFit/>
          </a:bodyPr>
          <a:lstStyle/>
          <a:p>
            <a:pPr algn="ctr"/>
            <a:r>
              <a:rPr lang="en-GB" sz="2800" dirty="0">
                <a:solidFill>
                  <a:schemeClr val="accent1">
                    <a:lumMod val="75000"/>
                  </a:schemeClr>
                </a:solidFill>
              </a:rPr>
              <a:t>CONTENT</a:t>
            </a:r>
          </a:p>
        </p:txBody>
      </p:sp>
      <p:pic>
        <p:nvPicPr>
          <p:cNvPr id="12" name="Picture 11">
            <a:extLst>
              <a:ext uri="{FF2B5EF4-FFF2-40B4-BE49-F238E27FC236}">
                <a16:creationId xmlns:a16="http://schemas.microsoft.com/office/drawing/2014/main" id="{D0AC3A9D-9847-81C3-493E-2D8D41B780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9006" y="7210506"/>
            <a:ext cx="7175794" cy="3968777"/>
          </a:xfrm>
          <a:prstGeom prst="rect">
            <a:avLst/>
          </a:prstGeom>
        </p:spPr>
      </p:pic>
      <p:pic>
        <p:nvPicPr>
          <p:cNvPr id="10" name="Picture 9">
            <a:extLst>
              <a:ext uri="{FF2B5EF4-FFF2-40B4-BE49-F238E27FC236}">
                <a16:creationId xmlns:a16="http://schemas.microsoft.com/office/drawing/2014/main" id="{2824F252-30F4-D546-4775-969AA794C7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0028" y="7210506"/>
            <a:ext cx="6963801" cy="3968776"/>
          </a:xfrm>
          <a:prstGeom prst="rect">
            <a:avLst/>
          </a:prstGeom>
        </p:spPr>
      </p:pic>
      <p:pic>
        <p:nvPicPr>
          <p:cNvPr id="13" name="Picture 12">
            <a:extLst>
              <a:ext uri="{FF2B5EF4-FFF2-40B4-BE49-F238E27FC236}">
                <a16:creationId xmlns:a16="http://schemas.microsoft.com/office/drawing/2014/main" id="{D3554375-1370-E687-6B10-1EC788742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8049" y="7223660"/>
            <a:ext cx="7010269" cy="3968776"/>
          </a:xfrm>
          <a:prstGeom prst="rect">
            <a:avLst/>
          </a:prstGeom>
        </p:spPr>
      </p:pic>
    </p:spTree>
    <p:extLst>
      <p:ext uri="{BB962C8B-B14F-4D97-AF65-F5344CB8AC3E}">
        <p14:creationId xmlns:p14="http://schemas.microsoft.com/office/powerpoint/2010/main" val="192571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p:cNvSpPr>
          <p:nvPr/>
        </p:nvSpPr>
        <p:spPr bwMode="auto">
          <a:xfrm>
            <a:off x="-27856" y="11030981"/>
            <a:ext cx="243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5400" b="1" dirty="0">
              <a:solidFill>
                <a:srgbClr val="3C3C3C"/>
              </a:solidFill>
              <a:latin typeface="Century Gothic" panose="020B0502020202020204" pitchFamily="34" charset="0"/>
              <a:ea typeface="Aleo" panose="020F0502020204030203" pitchFamily="34" charset="0"/>
              <a:cs typeface="Aleo" panose="020F0502020204030203" pitchFamily="34" charset="0"/>
              <a:sym typeface="Aleo" panose="020F0502020204030203" pitchFamily="34" charset="0"/>
            </a:endParaRPr>
          </a:p>
        </p:txBody>
      </p:sp>
      <p:sp>
        <p:nvSpPr>
          <p:cNvPr id="7" name="Rectangle 7"/>
          <p:cNvSpPr>
            <a:spLocks/>
          </p:cNvSpPr>
          <p:nvPr/>
        </p:nvSpPr>
        <p:spPr bwMode="auto">
          <a:xfrm>
            <a:off x="3506892" y="209148"/>
            <a:ext cx="17686107" cy="1255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de-DE" sz="6600" b="1" dirty="0">
                <a:solidFill>
                  <a:srgbClr val="0070C0"/>
                </a:solidFill>
                <a:latin typeface="Aleo" panose="020F0502020204030203" pitchFamily="34" charset="0"/>
                <a:ea typeface="Aleo" panose="020F0502020204030203" pitchFamily="34" charset="0"/>
                <a:cs typeface="Aleo" panose="020F0502020204030203" pitchFamily="34" charset="0"/>
                <a:sym typeface="Aleo" panose="020F0502020204030203" pitchFamily="34" charset="0"/>
              </a:rPr>
              <a:t>CELTIC-NEXT </a:t>
            </a:r>
            <a:br>
              <a:rPr lang="de-DE" sz="6600" b="1" dirty="0">
                <a:solidFill>
                  <a:srgbClr val="0070C0"/>
                </a:solidFill>
                <a:latin typeface="Aleo" panose="020F0502020204030203" pitchFamily="34" charset="0"/>
                <a:ea typeface="Aleo" panose="020F0502020204030203" pitchFamily="34" charset="0"/>
                <a:cs typeface="Aleo" panose="020F0502020204030203" pitchFamily="34" charset="0"/>
                <a:sym typeface="Aleo" panose="020F0502020204030203" pitchFamily="34" charset="0"/>
              </a:rPr>
            </a:br>
            <a:r>
              <a:rPr lang="de-DE" sz="6600" b="1" dirty="0">
                <a:solidFill>
                  <a:srgbClr val="0070C0"/>
                </a:solidFill>
                <a:latin typeface="Aleo" panose="020F0502020204030203" pitchFamily="34" charset="0"/>
                <a:ea typeface="Aleo" panose="020F0502020204030203" pitchFamily="34" charset="0"/>
                <a:cs typeface="Aleo" panose="020F0502020204030203" pitchFamily="34" charset="0"/>
                <a:sym typeface="Aleo" panose="020F0502020204030203" pitchFamily="34" charset="0"/>
              </a:rPr>
              <a:t>AUTUMN CALL  2024</a:t>
            </a:r>
          </a:p>
          <a:p>
            <a:pPr eaLnBrk="1" hangingPunct="1"/>
            <a:r>
              <a:rPr lang="de-DE" sz="6600" b="1" dirty="0">
                <a:solidFill>
                  <a:srgbClr val="0070C0"/>
                </a:solidFill>
                <a:latin typeface="Aleo" panose="020F0502020204030203" pitchFamily="34" charset="0"/>
                <a:ea typeface="Aleo" panose="020F0502020204030203" pitchFamily="34" charset="0"/>
                <a:cs typeface="Aleo" panose="020F0502020204030203" pitchFamily="34" charset="0"/>
                <a:sym typeface="Aleo" panose="020F0502020204030203" pitchFamily="34" charset="0"/>
              </a:rPr>
              <a:t>Open until 24th October</a:t>
            </a:r>
          </a:p>
          <a:p>
            <a:pPr eaLnBrk="1" hangingPunct="1"/>
            <a:endParaRPr lang="de-DE" sz="6600" b="1" dirty="0">
              <a:solidFill>
                <a:srgbClr val="0070C0"/>
              </a:solidFill>
              <a:latin typeface="Aleo" panose="020F0502020204030203" pitchFamily="34" charset="0"/>
              <a:ea typeface="Aleo" panose="020F0502020204030203" pitchFamily="34" charset="0"/>
              <a:cs typeface="Arial" panose="020B0604020202020204" pitchFamily="34" charset="0"/>
              <a:sym typeface="Aleo" panose="020F0502020204030203" pitchFamily="34" charset="0"/>
            </a:endParaRPr>
          </a:p>
          <a:p>
            <a:pPr eaLnBrk="1" hangingPunct="1"/>
            <a:endParaRPr lang="de-DE" sz="6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endParaRPr lang="de-DE"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endParaRPr lang="de-DE"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endParaRPr lang="de-DE"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endParaRPr lang="de-DE"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endParaRPr lang="de-DE"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endParaRPr lang="en-GB" sz="5400" dirty="0">
              <a:hlinkClick r:id="rId3"/>
            </a:endParaRPr>
          </a:p>
          <a:p>
            <a:pPr eaLnBrk="1" hangingPunct="1"/>
            <a:endParaRPr lang="en-GB" sz="5400" dirty="0">
              <a:hlinkClick r:id="rId3"/>
            </a:endParaRPr>
          </a:p>
          <a:p>
            <a:pPr eaLnBrk="1" hangingPunct="1"/>
            <a:endParaRPr lang="en-GB" sz="5400" dirty="0">
              <a:hlinkClick r:id="rId3"/>
            </a:endParaRPr>
          </a:p>
          <a:p>
            <a:pPr eaLnBrk="1" hangingPunct="1"/>
            <a:r>
              <a:rPr lang="en-GB" sz="5400" dirty="0">
                <a:hlinkClick r:id="rId3"/>
              </a:rPr>
              <a:t>https://www.celticnext.eu/</a:t>
            </a:r>
            <a:endParaRPr lang="en-GB"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56" y="40832"/>
            <a:ext cx="5715000" cy="29051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76976" y="-78231"/>
            <a:ext cx="3240360" cy="3235281"/>
          </a:xfrm>
          <a:prstGeom prst="rect">
            <a:avLst/>
          </a:prstGeom>
        </p:spPr>
      </p:pic>
      <p:pic>
        <p:nvPicPr>
          <p:cNvPr id="1026" name="Picture 2" descr="autumn-call-2024-banner-classic">
            <a:extLst>
              <a:ext uri="{FF2B5EF4-FFF2-40B4-BE49-F238E27FC236}">
                <a16:creationId xmlns:a16="http://schemas.microsoft.com/office/drawing/2014/main" id="{ED767D94-DD89-BA16-763E-2224793839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9312" y="3845027"/>
            <a:ext cx="22125376" cy="719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123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Proposal Introduction (2)</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70</a:t>
            </a:fld>
            <a:endParaRPr lang="en-GB" altLang="en-US"/>
          </a:p>
        </p:txBody>
      </p:sp>
      <p:sp>
        <p:nvSpPr>
          <p:cNvPr id="5" name="TextBox 4"/>
          <p:cNvSpPr txBox="1"/>
          <p:nvPr/>
        </p:nvSpPr>
        <p:spPr>
          <a:xfrm>
            <a:off x="886744" y="3277711"/>
            <a:ext cx="10513168" cy="8960049"/>
          </a:xfrm>
          <a:prstGeom prst="rect">
            <a:avLst/>
          </a:prstGeom>
          <a:noFill/>
        </p:spPr>
        <p:txBody>
          <a:bodyPr wrap="square" lIns="217709" tIns="108855" rIns="217709" bIns="108855" rtlCol="0">
            <a:spAutoFit/>
          </a:bodyPr>
          <a:lstStyle/>
          <a:p>
            <a:pPr>
              <a:lnSpc>
                <a:spcPct val="115000"/>
              </a:lnSpc>
              <a:spcBef>
                <a:spcPts val="2400"/>
              </a:spcBef>
            </a:pPr>
            <a:r>
              <a:rPr lang="en-US" sz="3600" b="1"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PHASE 1</a:t>
            </a:r>
          </a:p>
          <a:p>
            <a:pPr>
              <a:lnSpc>
                <a:spcPct val="115000"/>
              </a:lnSpc>
              <a:spcBef>
                <a:spcPts val="2400"/>
              </a:spcBef>
            </a:pPr>
            <a:r>
              <a:rPr lang="en-US" sz="3200" b="1"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Geographic Data Acquisition &amp; Preparation </a:t>
            </a:r>
          </a:p>
          <a:p>
            <a:pPr>
              <a:lnSpc>
                <a:spcPct val="115000"/>
              </a:lnSpc>
              <a:spcBef>
                <a:spcPts val="2400"/>
              </a:spcBef>
            </a:pPr>
            <a:r>
              <a:rPr lang="en-US" sz="3200"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Key Objective: Acquire and prepare geographic data for virtual platform development. Social platforms and Community building start.</a:t>
            </a:r>
          </a:p>
          <a:p>
            <a:pPr>
              <a:lnSpc>
                <a:spcPct val="115000"/>
              </a:lnSpc>
              <a:spcBef>
                <a:spcPts val="2400"/>
              </a:spcBef>
            </a:pPr>
            <a:endParaRPr lang="en-US" sz="3200"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endParaRPr>
          </a:p>
          <a:p>
            <a:pPr>
              <a:lnSpc>
                <a:spcPct val="115000"/>
              </a:lnSpc>
              <a:spcBef>
                <a:spcPts val="2400"/>
              </a:spcBef>
            </a:pPr>
            <a:r>
              <a:rPr lang="en-US" sz="3600" b="1"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PHASE 2</a:t>
            </a:r>
          </a:p>
          <a:p>
            <a:pPr>
              <a:lnSpc>
                <a:spcPct val="115000"/>
              </a:lnSpc>
              <a:spcBef>
                <a:spcPts val="2400"/>
              </a:spcBef>
            </a:pPr>
            <a:r>
              <a:rPr lang="en-US" sz="3200" b="1"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Geographic Development &amp; Community Engagement</a:t>
            </a:r>
          </a:p>
          <a:p>
            <a:pPr>
              <a:lnSpc>
                <a:spcPct val="115000"/>
              </a:lnSpc>
              <a:spcBef>
                <a:spcPts val="2400"/>
              </a:spcBef>
            </a:pPr>
            <a:r>
              <a:rPr lang="en-US" sz="3200"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Key Objective: Full development of the platform and further engagement with communities. </a:t>
            </a:r>
            <a:r>
              <a:rPr lang="en-US" sz="3200" kern="0" dirty="0">
                <a:solidFill>
                  <a:srgbClr val="365F91"/>
                </a:solidFill>
                <a:latin typeface="Gill Sans MT" panose="020B0502020104020203" pitchFamily="34" charset="77"/>
                <a:ea typeface="MS Gothic" panose="020B0609070205080204" pitchFamily="49" charset="-128"/>
                <a:cs typeface="Times New Roman" panose="02020603050405020304" pitchFamily="18" charset="0"/>
              </a:rPr>
              <a:t>P</a:t>
            </a:r>
            <a:r>
              <a:rPr lang="en-US" sz="3200"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artnerships development and events.</a:t>
            </a: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Block4Bricks,  </a:t>
            </a:r>
            <a:r>
              <a:rPr lang="en-GB" sz="2800" dirty="0" err="1">
                <a:solidFill>
                  <a:schemeClr val="accent1">
                    <a:lumMod val="75000"/>
                  </a:schemeClr>
                </a:solidFill>
              </a:rPr>
              <a:t>Asier</a:t>
            </a:r>
            <a:r>
              <a:rPr lang="en-GB" sz="2800" dirty="0">
                <a:solidFill>
                  <a:schemeClr val="accent1">
                    <a:lumMod val="75000"/>
                  </a:schemeClr>
                </a:solidFill>
              </a:rPr>
              <a:t> Jon </a:t>
            </a:r>
            <a:r>
              <a:rPr lang="en-GB" sz="2800" dirty="0" err="1">
                <a:solidFill>
                  <a:schemeClr val="accent1">
                    <a:lumMod val="75000"/>
                  </a:schemeClr>
                </a:solidFill>
              </a:rPr>
              <a:t>Odriozola</a:t>
            </a:r>
            <a:r>
              <a:rPr lang="en-GB" sz="2800" dirty="0">
                <a:solidFill>
                  <a:schemeClr val="accent1">
                    <a:lumMod val="75000"/>
                  </a:schemeClr>
                </a:solidFill>
              </a:rPr>
              <a:t>, </a:t>
            </a:r>
            <a:r>
              <a:rPr lang="en-GB" sz="2800" dirty="0" err="1">
                <a:solidFill>
                  <a:schemeClr val="accent1">
                    <a:lumMod val="75000"/>
                  </a:schemeClr>
                </a:solidFill>
              </a:rPr>
              <a:t>Mindjuicer</a:t>
            </a:r>
            <a:r>
              <a:rPr lang="en-GB" sz="2800" dirty="0">
                <a:solidFill>
                  <a:schemeClr val="accent1">
                    <a:lumMod val="75000"/>
                  </a:schemeClr>
                </a:solidFill>
              </a:rPr>
              <a:t> Director, </a:t>
            </a:r>
            <a:r>
              <a:rPr lang="en-GB" sz="2800" dirty="0" err="1">
                <a:solidFill>
                  <a:schemeClr val="accent1">
                    <a:lumMod val="75000"/>
                  </a:schemeClr>
                </a:solidFill>
              </a:rPr>
              <a:t>asier.o@mindjuicer.com</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19A53A33-E2CA-2C0A-C83F-A430676E7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12" name="TextBox 11">
            <a:extLst>
              <a:ext uri="{FF2B5EF4-FFF2-40B4-BE49-F238E27FC236}">
                <a16:creationId xmlns:a16="http://schemas.microsoft.com/office/drawing/2014/main" id="{B6EC71D0-6C0F-E5A3-D5E1-B9E749728FDF}"/>
              </a:ext>
            </a:extLst>
          </p:cNvPr>
          <p:cNvSpPr txBox="1"/>
          <p:nvPr/>
        </p:nvSpPr>
        <p:spPr>
          <a:xfrm>
            <a:off x="12244853" y="3159302"/>
            <a:ext cx="10748347" cy="9179340"/>
          </a:xfrm>
          <a:prstGeom prst="rect">
            <a:avLst/>
          </a:prstGeom>
          <a:noFill/>
        </p:spPr>
        <p:txBody>
          <a:bodyPr wrap="square" lIns="217709" tIns="108855" rIns="217709" bIns="108855" rtlCol="0">
            <a:spAutoFit/>
          </a:bodyPr>
          <a:lstStyle/>
          <a:p>
            <a:pPr>
              <a:lnSpc>
                <a:spcPct val="115000"/>
              </a:lnSpc>
              <a:spcBef>
                <a:spcPts val="2400"/>
              </a:spcBef>
            </a:pPr>
            <a:r>
              <a:rPr lang="en-US" sz="3600" b="1"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PHASE 3</a:t>
            </a:r>
          </a:p>
          <a:p>
            <a:pPr>
              <a:lnSpc>
                <a:spcPct val="115000"/>
              </a:lnSpc>
              <a:spcBef>
                <a:spcPts val="2400"/>
              </a:spcBef>
            </a:pPr>
            <a:r>
              <a:rPr lang="en-US" sz="3200" b="1"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Scaling, Crowdfunding Campaign &amp; Public Partnerships</a:t>
            </a:r>
          </a:p>
          <a:p>
            <a:pPr>
              <a:lnSpc>
                <a:spcPct val="115000"/>
              </a:lnSpc>
              <a:spcBef>
                <a:spcPts val="2400"/>
              </a:spcBef>
            </a:pPr>
            <a:r>
              <a:rPr lang="en-US" sz="3200"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Key Objective: Leverage public engagement and crowdfunding to drive platform growth and real-world impact projects.</a:t>
            </a:r>
          </a:p>
          <a:p>
            <a:pPr>
              <a:lnSpc>
                <a:spcPct val="115000"/>
              </a:lnSpc>
              <a:spcBef>
                <a:spcPts val="2400"/>
              </a:spcBef>
            </a:pPr>
            <a:endParaRPr lang="en-US" sz="2700" kern="0" dirty="0">
              <a:solidFill>
                <a:srgbClr val="365F91"/>
              </a:solidFill>
              <a:latin typeface="Gill Sans MT" panose="020B0502020104020203" pitchFamily="34" charset="77"/>
              <a:ea typeface="MS Gothic" panose="020B0609070205080204" pitchFamily="49" charset="-128"/>
              <a:cs typeface="Times New Roman" panose="02020603050405020304" pitchFamily="18" charset="0"/>
            </a:endParaRPr>
          </a:p>
          <a:p>
            <a:pPr>
              <a:lnSpc>
                <a:spcPct val="115000"/>
              </a:lnSpc>
              <a:spcBef>
                <a:spcPts val="2400"/>
              </a:spcBef>
            </a:pPr>
            <a:r>
              <a:rPr lang="en-US" sz="3600" b="1"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PHASE 4</a:t>
            </a:r>
          </a:p>
          <a:p>
            <a:pPr>
              <a:lnSpc>
                <a:spcPct val="115000"/>
              </a:lnSpc>
              <a:spcBef>
                <a:spcPts val="2400"/>
              </a:spcBef>
            </a:pPr>
            <a:r>
              <a:rPr lang="en-US" sz="3200" b="1"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Public &amp; Private Backing for </a:t>
            </a:r>
            <a:r>
              <a:rPr lang="en-US" sz="3200" b="1" kern="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Long-Term Sustainability </a:t>
            </a:r>
            <a:r>
              <a:rPr lang="en-US" sz="3200" b="1"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&amp; Growth</a:t>
            </a:r>
          </a:p>
          <a:p>
            <a:pPr>
              <a:lnSpc>
                <a:spcPct val="115000"/>
              </a:lnSpc>
              <a:spcBef>
                <a:spcPts val="2400"/>
              </a:spcBef>
            </a:pPr>
            <a:r>
              <a:rPr lang="en-US" sz="3200" kern="0" dirty="0">
                <a:solidFill>
                  <a:srgbClr val="365F91"/>
                </a:solidFill>
                <a:effectLst/>
                <a:latin typeface="Gill Sans MT" panose="020B0502020104020203" pitchFamily="34" charset="77"/>
                <a:ea typeface="MS Gothic" panose="020B0609070205080204" pitchFamily="49" charset="-128"/>
                <a:cs typeface="Times New Roman" panose="02020603050405020304" pitchFamily="18" charset="0"/>
              </a:rPr>
              <a:t>Key Objective: Attract large-scale public and private investments to expand real-world implementation and sustain growth.</a:t>
            </a:r>
          </a:p>
        </p:txBody>
      </p:sp>
    </p:spTree>
    <p:extLst>
      <p:ext uri="{BB962C8B-B14F-4D97-AF65-F5344CB8AC3E}">
        <p14:creationId xmlns:p14="http://schemas.microsoft.com/office/powerpoint/2010/main" val="16559710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Partners</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71</a:t>
            </a:fld>
            <a:endParaRPr lang="en-GB" altLang="en-US"/>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74776" y="12834664"/>
            <a:ext cx="20522280" cy="650723"/>
          </a:xfrm>
          <a:prstGeom prst="rect">
            <a:avLst/>
          </a:prstGeom>
        </p:spPr>
        <p:txBody>
          <a:bodyPr wrap="square" lIns="217709" tIns="108855" rIns="217709" bIns="108855">
            <a:spAutoFit/>
          </a:bodyPr>
          <a:lstStyle/>
          <a:p>
            <a:r>
              <a:rPr lang="en-GB" sz="2800" dirty="0" err="1">
                <a:solidFill>
                  <a:schemeClr val="accent1">
                    <a:lumMod val="75000"/>
                  </a:schemeClr>
                </a:solidFill>
              </a:rPr>
              <a:t>www.celticnext.eu</a:t>
            </a:r>
            <a:r>
              <a:rPr lang="en-GB" sz="2800" dirty="0">
                <a:solidFill>
                  <a:schemeClr val="accent1">
                    <a:lumMod val="75000"/>
                  </a:schemeClr>
                </a:solidFill>
              </a:rPr>
              <a:t>                      Block4Bricks,  </a:t>
            </a:r>
            <a:r>
              <a:rPr lang="en-GB" sz="2800" dirty="0" err="1">
                <a:solidFill>
                  <a:schemeClr val="accent1">
                    <a:lumMod val="75000"/>
                  </a:schemeClr>
                </a:solidFill>
              </a:rPr>
              <a:t>Asier</a:t>
            </a:r>
            <a:r>
              <a:rPr lang="en-GB" sz="2800" dirty="0">
                <a:solidFill>
                  <a:schemeClr val="accent1">
                    <a:lumMod val="75000"/>
                  </a:schemeClr>
                </a:solidFill>
              </a:rPr>
              <a:t> Jon </a:t>
            </a:r>
            <a:r>
              <a:rPr lang="en-GB" sz="2800" dirty="0" err="1">
                <a:solidFill>
                  <a:schemeClr val="accent1">
                    <a:lumMod val="75000"/>
                  </a:schemeClr>
                </a:solidFill>
              </a:rPr>
              <a:t>Odriozola</a:t>
            </a:r>
            <a:r>
              <a:rPr lang="en-GB" sz="2800" dirty="0">
                <a:solidFill>
                  <a:schemeClr val="accent1">
                    <a:lumMod val="75000"/>
                  </a:schemeClr>
                </a:solidFill>
              </a:rPr>
              <a:t>, </a:t>
            </a:r>
            <a:r>
              <a:rPr lang="en-GB" sz="2800" dirty="0" err="1">
                <a:solidFill>
                  <a:schemeClr val="accent1">
                    <a:lumMod val="75000"/>
                  </a:schemeClr>
                </a:solidFill>
              </a:rPr>
              <a:t>Mindjuicer</a:t>
            </a:r>
            <a:r>
              <a:rPr lang="en-GB" sz="2800" dirty="0">
                <a:solidFill>
                  <a:schemeClr val="accent1">
                    <a:lumMod val="75000"/>
                  </a:schemeClr>
                </a:solidFill>
              </a:rPr>
              <a:t> Director, </a:t>
            </a:r>
            <a:r>
              <a:rPr lang="en-GB" sz="2800">
                <a:solidFill>
                  <a:schemeClr val="accent1">
                    <a:lumMod val="75000"/>
                  </a:schemeClr>
                </a:solidFill>
              </a:rPr>
              <a:t>asier.o@mindjuicer.com</a:t>
            </a:r>
            <a:endParaRPr lang="en-GB" sz="2800" dirty="0">
              <a:solidFill>
                <a:schemeClr val="accent1">
                  <a:lumMod val="75000"/>
                </a:schemeClr>
              </a:solidFill>
            </a:endParaRPr>
          </a:p>
        </p:txBody>
      </p:sp>
      <p:pic>
        <p:nvPicPr>
          <p:cNvPr id="3" name="Picture 2">
            <a:extLst>
              <a:ext uri="{FF2B5EF4-FFF2-40B4-BE49-F238E27FC236}">
                <a16:creationId xmlns:a16="http://schemas.microsoft.com/office/drawing/2014/main" id="{B6E8A7A4-0B3E-AD83-7DAF-865E628AA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10" name="TextBox 9">
            <a:extLst>
              <a:ext uri="{FF2B5EF4-FFF2-40B4-BE49-F238E27FC236}">
                <a16:creationId xmlns:a16="http://schemas.microsoft.com/office/drawing/2014/main" id="{977BC3CB-D36E-B9C0-F6C0-BDDB95162C71}"/>
              </a:ext>
            </a:extLst>
          </p:cNvPr>
          <p:cNvSpPr txBox="1"/>
          <p:nvPr/>
        </p:nvSpPr>
        <p:spPr>
          <a:xfrm>
            <a:off x="1739078" y="3074568"/>
            <a:ext cx="21769942" cy="543836"/>
          </a:xfrm>
          <a:prstGeom prst="rect">
            <a:avLst/>
          </a:prstGeom>
          <a:noFill/>
        </p:spPr>
        <p:txBody>
          <a:bodyPr wrap="square" lIns="217709" tIns="108855" rIns="217709" bIns="108855" rtlCol="0">
            <a:spAutoFit/>
          </a:bodyPr>
          <a:lstStyle/>
          <a:p>
            <a:pPr>
              <a:lnSpc>
                <a:spcPts val="2200"/>
              </a:lnSpc>
            </a:pPr>
            <a:r>
              <a:rPr lang="en-GB" sz="3600" b="1" dirty="0">
                <a:solidFill>
                  <a:srgbClr val="0070C0"/>
                </a:solidFill>
              </a:rPr>
              <a:t>We would like to partner with a range of profiles from potential countries and Institutions</a:t>
            </a:r>
          </a:p>
        </p:txBody>
      </p:sp>
      <p:sp>
        <p:nvSpPr>
          <p:cNvPr id="13" name="TextBox 12">
            <a:extLst>
              <a:ext uri="{FF2B5EF4-FFF2-40B4-BE49-F238E27FC236}">
                <a16:creationId xmlns:a16="http://schemas.microsoft.com/office/drawing/2014/main" id="{B23FBBFB-1E4E-1258-ADF9-10FC91FF5EA1}"/>
              </a:ext>
            </a:extLst>
          </p:cNvPr>
          <p:cNvSpPr txBox="1"/>
          <p:nvPr/>
        </p:nvSpPr>
        <p:spPr>
          <a:xfrm>
            <a:off x="3076050" y="4514475"/>
            <a:ext cx="19730192" cy="622190"/>
          </a:xfrm>
          <a:prstGeom prst="rect">
            <a:avLst/>
          </a:prstGeom>
          <a:noFill/>
        </p:spPr>
        <p:txBody>
          <a:bodyPr wrap="square" lIns="217709" tIns="108855" rIns="217709" bIns="108855" rtlCol="0">
            <a:spAutoFit/>
          </a:bodyPr>
          <a:lstStyle/>
          <a:p>
            <a:pPr algn="ctr">
              <a:lnSpc>
                <a:spcPts val="2200"/>
              </a:lnSpc>
            </a:pPr>
            <a:r>
              <a:rPr lang="en-GB" sz="5400" dirty="0">
                <a:solidFill>
                  <a:srgbClr val="0070C0"/>
                </a:solidFill>
              </a:rPr>
              <a:t>🇩🇪 🇳🇱 🇩🇰 🇬🇧🇨🇭🇺🇦 🇳🇴 🇸🇪 🇫🇮 🇱🇻 🇺🇸 🇨🇦 🇯🇵 🇰🇷 🇦🇪 🇶🇦</a:t>
            </a:r>
          </a:p>
        </p:txBody>
      </p:sp>
      <p:sp>
        <p:nvSpPr>
          <p:cNvPr id="14" name="TextBox 13">
            <a:extLst>
              <a:ext uri="{FF2B5EF4-FFF2-40B4-BE49-F238E27FC236}">
                <a16:creationId xmlns:a16="http://schemas.microsoft.com/office/drawing/2014/main" id="{C73B19AB-3987-6E97-A7C7-FEA846852BC9}"/>
              </a:ext>
            </a:extLst>
          </p:cNvPr>
          <p:cNvSpPr txBox="1"/>
          <p:nvPr/>
        </p:nvSpPr>
        <p:spPr>
          <a:xfrm>
            <a:off x="2470921" y="5803806"/>
            <a:ext cx="20306256" cy="5653247"/>
          </a:xfrm>
          <a:prstGeom prst="rect">
            <a:avLst/>
          </a:prstGeom>
          <a:noFill/>
        </p:spPr>
        <p:txBody>
          <a:bodyPr wrap="square" lIns="217709" tIns="108855" rIns="217709" bIns="108855" rtlCol="0">
            <a:spAutoFit/>
          </a:bodyPr>
          <a:lstStyle/>
          <a:p>
            <a:pPr algn="ctr">
              <a:lnSpc>
                <a:spcPct val="150000"/>
              </a:lnSpc>
            </a:pPr>
            <a:r>
              <a:rPr lang="en-GB" sz="4000" i="1" dirty="0">
                <a:solidFill>
                  <a:srgbClr val="0070C0"/>
                </a:solidFill>
              </a:rPr>
              <a:t>Technical partners (Software &amp; Game Development, Engineering, IT security)</a:t>
            </a:r>
          </a:p>
          <a:p>
            <a:pPr algn="ctr">
              <a:lnSpc>
                <a:spcPct val="150000"/>
              </a:lnSpc>
            </a:pPr>
            <a:r>
              <a:rPr lang="en-GB" sz="4000" i="1" dirty="0">
                <a:solidFill>
                  <a:srgbClr val="0070C0"/>
                </a:solidFill>
              </a:rPr>
              <a:t>Construction and Infrastructure Partners (Construction, Architects, Sustainability experts)</a:t>
            </a:r>
          </a:p>
          <a:p>
            <a:pPr algn="ctr">
              <a:lnSpc>
                <a:spcPct val="150000"/>
              </a:lnSpc>
            </a:pPr>
            <a:r>
              <a:rPr lang="en-GB" sz="4000" i="1" dirty="0">
                <a:solidFill>
                  <a:srgbClr val="0070C0"/>
                </a:solidFill>
              </a:rPr>
              <a:t>Academic and Research Institutions (Research, Universities, Educational Institutions)</a:t>
            </a:r>
          </a:p>
          <a:p>
            <a:pPr algn="ctr">
              <a:lnSpc>
                <a:spcPct val="150000"/>
              </a:lnSpc>
            </a:pPr>
            <a:r>
              <a:rPr lang="en-GB" sz="4000" i="1" dirty="0">
                <a:solidFill>
                  <a:srgbClr val="0070C0"/>
                </a:solidFill>
              </a:rPr>
              <a:t>Government &amp; Public Sector Partners (Government Agencies, Development Banks)</a:t>
            </a:r>
          </a:p>
          <a:p>
            <a:pPr algn="ctr">
              <a:lnSpc>
                <a:spcPct val="150000"/>
              </a:lnSpc>
            </a:pPr>
            <a:r>
              <a:rPr lang="en-GB" sz="4000" i="1" dirty="0">
                <a:solidFill>
                  <a:srgbClr val="0070C0"/>
                </a:solidFill>
              </a:rPr>
              <a:t>Private Sector Partners (Corporate Social Responsibility, Private Investors, Construction Tech Companies)</a:t>
            </a:r>
          </a:p>
          <a:p>
            <a:pPr algn="ctr">
              <a:lnSpc>
                <a:spcPct val="150000"/>
              </a:lnSpc>
            </a:pPr>
            <a:endParaRPr lang="en-GB" sz="4000" i="1" dirty="0">
              <a:solidFill>
                <a:srgbClr val="0070C0"/>
              </a:solidFill>
            </a:endParaRPr>
          </a:p>
        </p:txBody>
      </p:sp>
    </p:spTree>
    <p:extLst>
      <p:ext uri="{BB962C8B-B14F-4D97-AF65-F5344CB8AC3E}">
        <p14:creationId xmlns:p14="http://schemas.microsoft.com/office/powerpoint/2010/main" val="41953522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a:solidFill>
                  <a:srgbClr val="0070C0"/>
                </a:solidFill>
                <a:ea typeface="Aleo" panose="020F0502020204030203" pitchFamily="34" charset="0"/>
                <a:cs typeface="Aleo" panose="020F0502020204030203" pitchFamily="34" charset="0"/>
              </a:rPr>
              <a:t>Contact Info</a:t>
            </a:r>
            <a:endParaRPr lang="en-GB" sz="9200" b="1" dirty="0">
              <a:solidFill>
                <a:srgbClr val="0070C0"/>
              </a:solidFill>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72</a:t>
            </a:fld>
            <a:endParaRPr lang="en-GB" altLang="en-US"/>
          </a:p>
        </p:txBody>
      </p:sp>
      <p:sp>
        <p:nvSpPr>
          <p:cNvPr id="5" name="TextBox 4"/>
          <p:cNvSpPr txBox="1"/>
          <p:nvPr/>
        </p:nvSpPr>
        <p:spPr>
          <a:xfrm>
            <a:off x="2542928" y="3185592"/>
            <a:ext cx="20018224" cy="12007678"/>
          </a:xfrm>
          <a:prstGeom prst="rect">
            <a:avLst/>
          </a:prstGeom>
          <a:noFill/>
        </p:spPr>
        <p:txBody>
          <a:bodyPr wrap="square" lIns="217709" tIns="108855" rIns="217709" bIns="108855" rtlCol="0">
            <a:spAutoFit/>
          </a:body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rPr>
              <a:t>For more information and for interest to participate please contact:</a:t>
            </a:r>
          </a:p>
          <a:p>
            <a:endParaRPr lang="en-GB" sz="4800" dirty="0">
              <a:solidFill>
                <a:srgbClr val="0070C0"/>
              </a:solidFill>
            </a:endParaRPr>
          </a:p>
          <a:p>
            <a:pPr lvl="4"/>
            <a:r>
              <a:rPr lang="en-GB" sz="4800" dirty="0">
                <a:solidFill>
                  <a:srgbClr val="0070C0"/>
                </a:solidFill>
              </a:rPr>
              <a:t>		</a:t>
            </a:r>
            <a:r>
              <a:rPr lang="en-GB" sz="4300" dirty="0" err="1">
                <a:solidFill>
                  <a:srgbClr val="0070C0"/>
                </a:solidFill>
              </a:rPr>
              <a:t>Asier</a:t>
            </a:r>
            <a:r>
              <a:rPr lang="en-GB" sz="4300" dirty="0">
                <a:solidFill>
                  <a:srgbClr val="0070C0"/>
                </a:solidFill>
              </a:rPr>
              <a:t> Jon </a:t>
            </a:r>
            <a:r>
              <a:rPr lang="en-GB" sz="4300" dirty="0" err="1">
                <a:solidFill>
                  <a:srgbClr val="0070C0"/>
                </a:solidFill>
              </a:rPr>
              <a:t>Odriozola</a:t>
            </a:r>
            <a:endParaRPr lang="en-GB" sz="4300" dirty="0">
              <a:solidFill>
                <a:srgbClr val="0070C0"/>
              </a:solidFill>
            </a:endParaRPr>
          </a:p>
          <a:p>
            <a:pPr lvl="4"/>
            <a:r>
              <a:rPr lang="en-GB" sz="4300" dirty="0">
                <a:solidFill>
                  <a:srgbClr val="0070C0"/>
                </a:solidFill>
              </a:rPr>
              <a:t>		</a:t>
            </a:r>
            <a:r>
              <a:rPr lang="en-GB" sz="4300" dirty="0" err="1">
                <a:solidFill>
                  <a:srgbClr val="0070C0"/>
                </a:solidFill>
              </a:rPr>
              <a:t>asier.o@mindjuicer.com</a:t>
            </a:r>
            <a:endParaRPr lang="en-GB" sz="4300" dirty="0">
              <a:solidFill>
                <a:srgbClr val="0070C0"/>
              </a:solidFill>
            </a:endParaRPr>
          </a:p>
          <a:p>
            <a:pPr lvl="4"/>
            <a:r>
              <a:rPr lang="en-GB" sz="4300" dirty="0">
                <a:solidFill>
                  <a:srgbClr val="0070C0"/>
                </a:solidFill>
              </a:rPr>
              <a:t>		+44 777 337 1289</a:t>
            </a:r>
          </a:p>
          <a:p>
            <a:pPr lvl="4"/>
            <a:r>
              <a:rPr lang="en-GB" sz="4300" dirty="0">
                <a:solidFill>
                  <a:srgbClr val="0070C0"/>
                </a:solidFill>
              </a:rPr>
              <a:t>		13 Colebrook Gardens, Loughton, Essex IG10-2HS, UK</a:t>
            </a:r>
          </a:p>
          <a:p>
            <a:pPr lvl="4"/>
            <a:r>
              <a:rPr lang="en-GB" sz="4300" dirty="0">
                <a:solidFill>
                  <a:srgbClr val="0070C0"/>
                </a:solidFill>
              </a:rPr>
              <a:t>		</a:t>
            </a:r>
            <a:r>
              <a:rPr lang="en-GB" sz="4300" dirty="0" err="1">
                <a:solidFill>
                  <a:srgbClr val="0070C0"/>
                </a:solidFill>
              </a:rPr>
              <a:t>www.mindjuicer.com</a:t>
            </a:r>
            <a:endParaRPr lang="en-GB" sz="4300" dirty="0">
              <a:solidFill>
                <a:srgbClr val="0070C0"/>
              </a:solidFill>
            </a:endParaRPr>
          </a:p>
          <a:p>
            <a:endParaRPr lang="en-GB" sz="4800" dirty="0">
              <a:solidFill>
                <a:srgbClr val="0070C0"/>
              </a:solidFill>
            </a:endParaRPr>
          </a:p>
          <a:p>
            <a:pPr lvl="8"/>
            <a:r>
              <a:rPr lang="de-DE" sz="4400" b="1" dirty="0" err="1">
                <a:solidFill>
                  <a:srgbClr val="0070C0"/>
                </a:solidFill>
                <a:latin typeface="+mj-lt"/>
                <a:ea typeface="Aleo" panose="020F0502020204030203" pitchFamily="34" charset="0"/>
                <a:cs typeface="Arial" panose="020B0604020202020204" pitchFamily="34" charset="0"/>
              </a:rPr>
              <a:t>Presentation</a:t>
            </a:r>
            <a:r>
              <a:rPr lang="de-DE" sz="4400" b="1" dirty="0">
                <a:solidFill>
                  <a:srgbClr val="0070C0"/>
                </a:solidFill>
                <a:latin typeface="+mj-lt"/>
                <a:ea typeface="Aleo" panose="020F0502020204030203" pitchFamily="34" charset="0"/>
                <a:cs typeface="Arial" panose="020B0604020202020204" pitchFamily="34" charset="0"/>
              </a:rPr>
              <a:t> </a:t>
            </a:r>
            <a:r>
              <a:rPr lang="de-DE" sz="4400" b="1" dirty="0" err="1">
                <a:solidFill>
                  <a:srgbClr val="0070C0"/>
                </a:solidFill>
                <a:latin typeface="+mj-lt"/>
                <a:ea typeface="Aleo" panose="020F0502020204030203" pitchFamily="34" charset="0"/>
                <a:cs typeface="Arial" panose="020B0604020202020204" pitchFamily="34" charset="0"/>
              </a:rPr>
              <a:t>is</a:t>
            </a:r>
            <a:r>
              <a:rPr lang="de-DE" sz="4400" b="1" dirty="0">
                <a:solidFill>
                  <a:srgbClr val="0070C0"/>
                </a:solidFill>
                <a:latin typeface="+mj-lt"/>
                <a:ea typeface="Aleo" panose="020F0502020204030203" pitchFamily="34" charset="0"/>
                <a:cs typeface="Arial" panose="020B0604020202020204" pitchFamily="34" charset="0"/>
              </a:rPr>
              <a:t> </a:t>
            </a:r>
            <a:r>
              <a:rPr lang="de-DE" sz="4400" b="1" dirty="0" err="1">
                <a:solidFill>
                  <a:srgbClr val="0070C0"/>
                </a:solidFill>
                <a:latin typeface="+mj-lt"/>
                <a:ea typeface="Aleo" panose="020F0502020204030203" pitchFamily="34" charset="0"/>
                <a:cs typeface="Arial" panose="020B0604020202020204" pitchFamily="34" charset="0"/>
              </a:rPr>
              <a:t>available</a:t>
            </a:r>
            <a:r>
              <a:rPr lang="de-DE" sz="4400" b="1" dirty="0">
                <a:solidFill>
                  <a:srgbClr val="0070C0"/>
                </a:solidFill>
                <a:latin typeface="+mj-lt"/>
                <a:ea typeface="Aleo" panose="020F0502020204030203" pitchFamily="34" charset="0"/>
                <a:cs typeface="Arial" panose="020B0604020202020204" pitchFamily="34" charset="0"/>
              </a:rPr>
              <a:t> via: </a:t>
            </a:r>
          </a:p>
          <a:p>
            <a:pPr lvl="8"/>
            <a:endParaRPr lang="en-GB" sz="4800" dirty="0">
              <a:solidFill>
                <a:srgbClr val="0070C0"/>
              </a:solidFill>
            </a:endParaRPr>
          </a:p>
          <a:p>
            <a:pPr lvl="8"/>
            <a:r>
              <a:rPr lang="en-GB" sz="4800" dirty="0">
                <a:solidFill>
                  <a:srgbClr val="0070C0"/>
                </a:solidFill>
              </a:rPr>
              <a:t>       </a:t>
            </a:r>
          </a:p>
          <a:p>
            <a:pPr lvl="8"/>
            <a:r>
              <a:rPr lang="en-GB" sz="4800" dirty="0">
                <a:solidFill>
                  <a:srgbClr val="0070C0"/>
                </a:solidFill>
              </a:rPr>
              <a:t>  </a:t>
            </a:r>
          </a:p>
          <a:p>
            <a:pPr lvl="8"/>
            <a:endParaRPr lang="de-DE" sz="4800" dirty="0">
              <a:solidFill>
                <a:srgbClr val="0070C0"/>
              </a:solidFill>
            </a:endParaRPr>
          </a:p>
          <a:p>
            <a:pPr lvl="8"/>
            <a:endParaRPr lang="en-GB" sz="4800" dirty="0"/>
          </a:p>
          <a:p>
            <a:pPr lvl="8"/>
            <a:endParaRPr lang="en-GB" sz="4800" dirty="0"/>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54696" y="12870025"/>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                                                              </a:t>
            </a:r>
          </a:p>
        </p:txBody>
      </p:sp>
      <p:pic>
        <p:nvPicPr>
          <p:cNvPr id="6" name="Picture 5">
            <a:extLst>
              <a:ext uri="{FF2B5EF4-FFF2-40B4-BE49-F238E27FC236}">
                <a16:creationId xmlns:a16="http://schemas.microsoft.com/office/drawing/2014/main" id="{A71DC80A-6E90-4679-B3AF-34AF72BF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79513"/>
            <a:ext cx="8973395" cy="2285999"/>
          </a:xfrm>
          <a:prstGeom prst="rect">
            <a:avLst/>
          </a:prstGeom>
        </p:spPr>
      </p:pic>
      <p:pic>
        <p:nvPicPr>
          <p:cNvPr id="7" name="Picture 6">
            <a:extLst>
              <a:ext uri="{FF2B5EF4-FFF2-40B4-BE49-F238E27FC236}">
                <a16:creationId xmlns:a16="http://schemas.microsoft.com/office/drawing/2014/main" id="{295704DD-7749-012B-D464-98E970325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8144" y="8834253"/>
            <a:ext cx="2664296" cy="2664296"/>
          </a:xfrm>
          <a:prstGeom prst="rect">
            <a:avLst/>
          </a:prstGeom>
        </p:spPr>
      </p:pic>
      <p:pic>
        <p:nvPicPr>
          <p:cNvPr id="9" name="Picture 8">
            <a:extLst>
              <a:ext uri="{FF2B5EF4-FFF2-40B4-BE49-F238E27FC236}">
                <a16:creationId xmlns:a16="http://schemas.microsoft.com/office/drawing/2014/main" id="{CAF7868B-9782-B305-4B93-F8673A8A36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262" y="5497363"/>
            <a:ext cx="3267332" cy="4048411"/>
          </a:xfrm>
          <a:prstGeom prst="rect">
            <a:avLst/>
          </a:prstGeom>
        </p:spPr>
      </p:pic>
      <p:sp>
        <p:nvSpPr>
          <p:cNvPr id="8" name="TextBox 7">
            <a:extLst>
              <a:ext uri="{FF2B5EF4-FFF2-40B4-BE49-F238E27FC236}">
                <a16:creationId xmlns:a16="http://schemas.microsoft.com/office/drawing/2014/main" id="{FCEE7292-94D3-4F93-99A7-55FB39DB93CB}"/>
              </a:ext>
            </a:extLst>
          </p:cNvPr>
          <p:cNvSpPr txBox="1"/>
          <p:nvPr/>
        </p:nvSpPr>
        <p:spPr>
          <a:xfrm>
            <a:off x="4739172" y="11673090"/>
            <a:ext cx="14905656" cy="1446550"/>
          </a:xfrm>
          <a:prstGeom prst="rect">
            <a:avLst/>
          </a:prstGeom>
          <a:noFill/>
        </p:spPr>
        <p:txBody>
          <a:bodyPr wrap="square">
            <a:spAutoFit/>
          </a:bodyPr>
          <a:lstStyle/>
          <a:p>
            <a:pPr algn="ctr"/>
            <a:endParaRPr lang="de-DE" sz="4400" i="1" dirty="0">
              <a:solidFill>
                <a:srgbClr val="0070C0"/>
              </a:solidFill>
            </a:endParaRPr>
          </a:p>
          <a:p>
            <a:pPr algn="ctr"/>
            <a:r>
              <a:rPr lang="de-DE" sz="4400" i="1" dirty="0">
                <a:solidFill>
                  <a:srgbClr val="0070C0"/>
                </a:solidFill>
              </a:rPr>
              <a:t>Blocks4Bricks - </a:t>
            </a:r>
            <a:r>
              <a:rPr lang="de-DE" sz="4400" i="1" dirty="0" err="1">
                <a:solidFill>
                  <a:srgbClr val="0070C0"/>
                </a:solidFill>
              </a:rPr>
              <a:t>Build</a:t>
            </a:r>
            <a:r>
              <a:rPr lang="de-DE" sz="4400" i="1" dirty="0">
                <a:solidFill>
                  <a:srgbClr val="0070C0"/>
                </a:solidFill>
              </a:rPr>
              <a:t> a Virtual City. </a:t>
            </a:r>
            <a:r>
              <a:rPr lang="de-DE" sz="4400" i="1" dirty="0" err="1">
                <a:solidFill>
                  <a:srgbClr val="0070C0"/>
                </a:solidFill>
              </a:rPr>
              <a:t>Rebuild</a:t>
            </a:r>
            <a:r>
              <a:rPr lang="de-DE" sz="4400" i="1" dirty="0">
                <a:solidFill>
                  <a:srgbClr val="0070C0"/>
                </a:solidFill>
              </a:rPr>
              <a:t> a Real Nation</a:t>
            </a:r>
            <a:endParaRPr lang="en-GB" sz="4400" i="1" dirty="0">
              <a:solidFill>
                <a:srgbClr val="0070C0"/>
              </a:solidFill>
            </a:endParaRPr>
          </a:p>
        </p:txBody>
      </p:sp>
    </p:spTree>
    <p:extLst>
      <p:ext uri="{BB962C8B-B14F-4D97-AF65-F5344CB8AC3E}">
        <p14:creationId xmlns:p14="http://schemas.microsoft.com/office/powerpoint/2010/main" val="11767602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220193"/>
            <a:ext cx="21945600" cy="2286000"/>
          </a:xfrm>
        </p:spPr>
        <p:txBody>
          <a:bodyPr>
            <a:normAutofit fontScale="90000"/>
          </a:bodyPr>
          <a:lstStyle/>
          <a:p>
            <a:pPr algn="l" fontAlgn="base">
              <a:spcAft>
                <a:spcPct val="0"/>
              </a:spcAft>
            </a:pP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Join the Consortium Building Session</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Friday 20th at 10 CET</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73</a:t>
            </a:fld>
            <a:endParaRPr lang="en-GB" altLang="en-US" dirty="0"/>
          </a:p>
        </p:txBody>
      </p:sp>
      <p:sp>
        <p:nvSpPr>
          <p:cNvPr id="13" name="Rectangle 5">
            <a:extLst>
              <a:ext uri="{FF2B5EF4-FFF2-40B4-BE49-F238E27FC236}">
                <a16:creationId xmlns:a16="http://schemas.microsoft.com/office/drawing/2014/main" id="{A206F493-BCA8-4278-A408-9CC6CA8C2F0B}"/>
              </a:ext>
            </a:extLst>
          </p:cNvPr>
          <p:cNvSpPr/>
          <p:nvPr/>
        </p:nvSpPr>
        <p:spPr>
          <a:xfrm>
            <a:off x="1174776" y="1247462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102" y="4335451"/>
            <a:ext cx="7371307" cy="78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41442" y="4913784"/>
            <a:ext cx="11711612" cy="712279"/>
          </a:xfrm>
          <a:prstGeom prst="rect">
            <a:avLst/>
          </a:prstGeom>
          <a:noFill/>
        </p:spPr>
        <p:txBody>
          <a:bodyPr wrap="square" lIns="217709" tIns="108855" rIns="217709" bIns="108855" rtlCol="0">
            <a:spAutoFit/>
          </a:bodyPr>
          <a:lstStyle/>
          <a:p>
            <a:r>
              <a:rPr lang="en-US" sz="3200" dirty="0">
                <a:solidFill>
                  <a:schemeClr val="accent1">
                    <a:lumMod val="75000"/>
                  </a:schemeClr>
                </a:solidFill>
              </a:rPr>
              <a:t> </a:t>
            </a:r>
            <a:endParaRPr lang="en-GB" sz="3200" dirty="0">
              <a:solidFill>
                <a:schemeClr val="accent1">
                  <a:lumMod val="75000"/>
                </a:schemeClr>
              </a:solidFill>
            </a:endParaRPr>
          </a:p>
        </p:txBody>
      </p:sp>
      <p:sp>
        <p:nvSpPr>
          <p:cNvPr id="15" name="Titre 1"/>
          <p:cNvSpPr txBox="1">
            <a:spLocks/>
          </p:cNvSpPr>
          <p:nvPr/>
        </p:nvSpPr>
        <p:spPr>
          <a:xfrm>
            <a:off x="1437260" y="3118927"/>
            <a:ext cx="16697057" cy="2286000"/>
          </a:xfrm>
          <a:prstGeom prst="rect">
            <a:avLst/>
          </a:prstGeom>
        </p:spPr>
        <p:txBody>
          <a:bodyPr vert="horz" lIns="217686" tIns="108843" rIns="217686" bIns="108843" rtlCol="0" anchor="ctr">
            <a:normAutofit/>
          </a:bodyPr>
          <a:lstStyle>
            <a:lvl1pPr algn="ctr" defTabSz="2176857" rtl="0" eaLnBrk="1" latinLnBrk="0" hangingPunct="1">
              <a:spcBef>
                <a:spcPct val="0"/>
              </a:spcBef>
              <a:buNone/>
              <a:defRPr sz="10500" kern="1200">
                <a:solidFill>
                  <a:schemeClr val="tx1"/>
                </a:solidFill>
                <a:latin typeface="+mj-lt"/>
                <a:ea typeface="+mj-ea"/>
                <a:cs typeface="+mj-cs"/>
              </a:defRPr>
            </a:lvl1pPr>
          </a:lstStyle>
          <a:p>
            <a:pPr algn="l" fontAlgn="base">
              <a:spcAft>
                <a:spcPct val="0"/>
              </a:spcAft>
            </a:pPr>
            <a:endParaRPr lang="de-DE"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7" name="Rectangle 6"/>
          <p:cNvSpPr/>
          <p:nvPr/>
        </p:nvSpPr>
        <p:spPr>
          <a:xfrm>
            <a:off x="2294808" y="5064031"/>
            <a:ext cx="18025192" cy="6001643"/>
          </a:xfrm>
          <a:prstGeom prst="rect">
            <a:avLst/>
          </a:prstGeom>
        </p:spPr>
        <p:txBody>
          <a:bodyPr wrap="square">
            <a:spAutoFit/>
          </a:bodyPr>
          <a:lstStyle/>
          <a:p>
            <a:r>
              <a:rPr lang="en-GB" dirty="0"/>
              <a:t> </a:t>
            </a:r>
            <a:br>
              <a:rPr lang="en-GB" dirty="0"/>
            </a:br>
            <a:r>
              <a:rPr lang="en-GB" dirty="0"/>
              <a:t> </a:t>
            </a:r>
            <a:br>
              <a:rPr lang="en-GB" sz="3200" dirty="0"/>
            </a:br>
            <a:r>
              <a:rPr lang="en-GB" sz="4000" u="sng" dirty="0">
                <a:hlinkClick r:id="rId3"/>
              </a:rPr>
              <a:t>Join </a:t>
            </a:r>
            <a:r>
              <a:rPr lang="en-GB" sz="4000" u="sng" dirty="0">
                <a:hlinkClick r:id="rId4"/>
              </a:rPr>
              <a:t>meeting</a:t>
            </a:r>
            <a:r>
              <a:rPr lang="en-GB" sz="4000" dirty="0"/>
              <a:t>	 </a:t>
            </a:r>
          </a:p>
          <a:p>
            <a:r>
              <a:rPr lang="en-GB" sz="4000" dirty="0"/>
              <a:t> 	</a:t>
            </a:r>
          </a:p>
          <a:p>
            <a:r>
              <a:rPr lang="en-GB" sz="3200" dirty="0"/>
              <a:t> 	</a:t>
            </a:r>
          </a:p>
          <a:p>
            <a:r>
              <a:rPr lang="en-GB" sz="3200" dirty="0"/>
              <a:t>Join by meeting number 	</a:t>
            </a:r>
          </a:p>
          <a:p>
            <a:r>
              <a:rPr lang="en-GB" sz="3200" dirty="0"/>
              <a:t>Meeting number (access code): </a:t>
            </a:r>
            <a:r>
              <a:rPr lang="en-GB" sz="3200" b="1" dirty="0"/>
              <a:t>2741 299 9401 </a:t>
            </a:r>
            <a:r>
              <a:rPr lang="en-GB" sz="3200" dirty="0"/>
              <a:t>	</a:t>
            </a:r>
          </a:p>
          <a:p>
            <a:r>
              <a:rPr lang="en-GB" sz="3200" dirty="0"/>
              <a:t>Meeting password:	</a:t>
            </a:r>
            <a:r>
              <a:rPr lang="en-GB" sz="3200" b="1" dirty="0"/>
              <a:t>3qN7rTV9UHx</a:t>
            </a:r>
            <a:br>
              <a:rPr lang="en-GB" sz="3200" dirty="0"/>
            </a:br>
            <a:r>
              <a:rPr lang="en-GB" sz="3200" dirty="0"/>
              <a:t>   </a:t>
            </a:r>
            <a:br>
              <a:rPr lang="en-GB" sz="3200" dirty="0"/>
            </a:br>
            <a:endParaRPr lang="en-GB" sz="3200" dirty="0"/>
          </a:p>
        </p:txBody>
      </p:sp>
      <p:pic>
        <p:nvPicPr>
          <p:cNvPr id="5" name="Picture 4">
            <a:extLst>
              <a:ext uri="{FF2B5EF4-FFF2-40B4-BE49-F238E27FC236}">
                <a16:creationId xmlns:a16="http://schemas.microsoft.com/office/drawing/2014/main" id="{44D47C9F-7067-3647-F8B9-89EACBD85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6" name="Picture 5">
            <a:extLst>
              <a:ext uri="{FF2B5EF4-FFF2-40B4-BE49-F238E27FC236}">
                <a16:creationId xmlns:a16="http://schemas.microsoft.com/office/drawing/2014/main" id="{3C49D654-95AA-F603-F7CC-9F62E85C4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2574" y="3775"/>
            <a:ext cx="8973395" cy="2285999"/>
          </a:xfrm>
          <a:prstGeom prst="rect">
            <a:avLst/>
          </a:prstGeom>
        </p:spPr>
      </p:pic>
    </p:spTree>
    <p:extLst>
      <p:ext uri="{BB962C8B-B14F-4D97-AF65-F5344CB8AC3E}">
        <p14:creationId xmlns:p14="http://schemas.microsoft.com/office/powerpoint/2010/main" val="4332039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7"/>
          <p:cNvSpPr/>
          <p:nvPr/>
        </p:nvSpPr>
        <p:spPr>
          <a:xfrm>
            <a:off x="-27720" y="11031120"/>
            <a:ext cx="24383520" cy="830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spAutoFit/>
          </a:bodyPr>
          <a:lstStyle/>
          <a:p>
            <a:pPr algn="ctr">
              <a:lnSpc>
                <a:spcPct val="100000"/>
              </a:lnSpc>
            </a:pPr>
            <a:endParaRPr lang="en-US" sz="5400" b="1" strike="noStrike" spc="-1">
              <a:solidFill>
                <a:srgbClr val="3C3C3C"/>
              </a:solidFill>
              <a:latin typeface="Century Gothic"/>
              <a:ea typeface="Aleo"/>
            </a:endParaRPr>
          </a:p>
        </p:txBody>
      </p:sp>
      <p:sp>
        <p:nvSpPr>
          <p:cNvPr id="101" name="Rectangle 7"/>
          <p:cNvSpPr/>
          <p:nvPr/>
        </p:nvSpPr>
        <p:spPr>
          <a:xfrm>
            <a:off x="3530160" y="5686200"/>
            <a:ext cx="17039520" cy="3930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spAutoFit/>
          </a:bodyPr>
          <a:lstStyle/>
          <a:p>
            <a:pPr algn="ctr">
              <a:lnSpc>
                <a:spcPct val="100000"/>
              </a:lnSpc>
            </a:pPr>
            <a:r>
              <a:rPr lang="en-GB" sz="5400" b="1" strike="noStrike" spc="-1">
                <a:solidFill>
                  <a:srgbClr val="0070C0"/>
                </a:solidFill>
                <a:latin typeface="Arial"/>
                <a:ea typeface="Aleo"/>
              </a:rPr>
              <a:t>Pitch of the Project Proposal</a:t>
            </a:r>
            <a:endParaRPr lang="de-DE" sz="5400" b="0" strike="noStrike" spc="-1">
              <a:solidFill>
                <a:srgbClr val="000000"/>
              </a:solidFill>
              <a:latin typeface="Arial"/>
            </a:endParaRPr>
          </a:p>
          <a:p>
            <a:pPr algn="ctr">
              <a:lnSpc>
                <a:spcPct val="100000"/>
              </a:lnSpc>
            </a:pPr>
            <a:br>
              <a:rPr sz="4400"/>
            </a:br>
            <a:r>
              <a:rPr lang="en-GB" sz="8000" b="1" strike="noStrike" spc="-1">
                <a:solidFill>
                  <a:srgbClr val="0070C0"/>
                </a:solidFill>
                <a:latin typeface="Arial"/>
                <a:ea typeface="Aleo"/>
              </a:rPr>
              <a:t>Quantum Computing for Communication Networks (QCCN)</a:t>
            </a:r>
            <a:endParaRPr lang="de-DE" sz="8000" b="0" strike="noStrike" spc="-1">
              <a:solidFill>
                <a:srgbClr val="000000"/>
              </a:solidFill>
              <a:latin typeface="Arial"/>
            </a:endParaRPr>
          </a:p>
        </p:txBody>
      </p:sp>
      <p:sp>
        <p:nvSpPr>
          <p:cNvPr id="102" name="Rectangle 7"/>
          <p:cNvSpPr/>
          <p:nvPr/>
        </p:nvSpPr>
        <p:spPr>
          <a:xfrm>
            <a:off x="3551040" y="752760"/>
            <a:ext cx="17785440" cy="3993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spAutoFit/>
          </a:bodyPr>
          <a:lstStyle/>
          <a:p>
            <a:pPr algn="ctr">
              <a:lnSpc>
                <a:spcPct val="100000"/>
              </a:lnSpc>
            </a:pPr>
            <a:r>
              <a:rPr lang="en-GB" sz="9600" b="1" strike="noStrike" spc="-1">
                <a:solidFill>
                  <a:srgbClr val="0070C0"/>
                </a:solidFill>
                <a:latin typeface="Arial"/>
                <a:ea typeface="Aleo"/>
              </a:rPr>
              <a:t>CELTIC-NEXT </a:t>
            </a:r>
            <a:br>
              <a:rPr sz="9600"/>
            </a:br>
            <a:r>
              <a:rPr lang="en-GB" sz="9600" b="1" strike="noStrike" spc="-1">
                <a:solidFill>
                  <a:srgbClr val="0070C0"/>
                </a:solidFill>
                <a:latin typeface="Arial"/>
                <a:ea typeface="Aleo"/>
              </a:rPr>
              <a:t>Proposers Brokerage Day</a:t>
            </a:r>
            <a:endParaRPr lang="de-DE" sz="9600" b="0" strike="noStrike" spc="-1">
              <a:solidFill>
                <a:srgbClr val="000000"/>
              </a:solidFill>
              <a:latin typeface="Arial"/>
            </a:endParaRPr>
          </a:p>
          <a:p>
            <a:pPr algn="ctr">
              <a:lnSpc>
                <a:spcPct val="100000"/>
              </a:lnSpc>
            </a:pPr>
            <a:r>
              <a:rPr lang="en-GB" sz="7000" b="0" strike="noStrike" spc="-1">
                <a:solidFill>
                  <a:srgbClr val="0070C0"/>
                </a:solidFill>
                <a:latin typeface="Arial"/>
                <a:ea typeface="Aleo"/>
              </a:rPr>
              <a:t>18</a:t>
            </a:r>
            <a:r>
              <a:rPr lang="en-GB" sz="7000" b="0" strike="noStrike" spc="-1" baseline="30000">
                <a:solidFill>
                  <a:srgbClr val="0070C0"/>
                </a:solidFill>
                <a:latin typeface="Arial"/>
                <a:ea typeface="Aleo"/>
              </a:rPr>
              <a:t>th</a:t>
            </a:r>
            <a:r>
              <a:rPr lang="en-GB" sz="7000" b="0" strike="noStrike" spc="-1">
                <a:solidFill>
                  <a:srgbClr val="0070C0"/>
                </a:solidFill>
                <a:latin typeface="Arial"/>
                <a:ea typeface="Aleo"/>
              </a:rPr>
              <a:t> September 2024, London  </a:t>
            </a:r>
            <a:endParaRPr lang="de-DE" sz="7000" b="0" strike="noStrike" spc="-1">
              <a:solidFill>
                <a:srgbClr val="000000"/>
              </a:solidFill>
              <a:latin typeface="Arial"/>
            </a:endParaRPr>
          </a:p>
        </p:txBody>
      </p:sp>
      <p:sp>
        <p:nvSpPr>
          <p:cNvPr id="103" name="Rectangle 6"/>
          <p:cNvSpPr/>
          <p:nvPr/>
        </p:nvSpPr>
        <p:spPr>
          <a:xfrm>
            <a:off x="9252360" y="11774520"/>
            <a:ext cx="5393160" cy="1341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ctr">
            <a:spAutoFit/>
          </a:bodyPr>
          <a:lstStyle/>
          <a:p>
            <a:pPr algn="ctr">
              <a:lnSpc>
                <a:spcPct val="100000"/>
              </a:lnSpc>
            </a:pPr>
            <a:r>
              <a:rPr lang="en-GB" sz="4400" b="1" strike="noStrike" spc="-1">
                <a:solidFill>
                  <a:schemeClr val="dk2"/>
                </a:solidFill>
                <a:latin typeface="Arial"/>
                <a:ea typeface="Lato"/>
              </a:rPr>
              <a:t>Arthur Witt</a:t>
            </a:r>
            <a:endParaRPr lang="de-DE" sz="4400" b="0" strike="noStrike" spc="-1">
              <a:solidFill>
                <a:srgbClr val="000000"/>
              </a:solidFill>
              <a:latin typeface="Arial"/>
            </a:endParaRPr>
          </a:p>
          <a:p>
            <a:pPr algn="ctr">
              <a:lnSpc>
                <a:spcPct val="100000"/>
              </a:lnSpc>
            </a:pPr>
            <a:r>
              <a:rPr lang="en-GB" sz="4400" b="1" strike="noStrike" spc="-1">
                <a:solidFill>
                  <a:schemeClr val="dk2"/>
                </a:solidFill>
                <a:latin typeface="Arial"/>
                <a:ea typeface="Lato"/>
              </a:rPr>
              <a:t>arthur.witt@ieee.org</a:t>
            </a:r>
            <a:endParaRPr lang="de-DE" sz="4400" b="0" strike="noStrike" spc="-1">
              <a:solidFill>
                <a:srgbClr val="000000"/>
              </a:solidFill>
              <a:latin typeface="Arial"/>
            </a:endParaRPr>
          </a:p>
        </p:txBody>
      </p:sp>
      <p:pic>
        <p:nvPicPr>
          <p:cNvPr id="104" name="Picture 1"/>
          <p:cNvPicPr/>
          <p:nvPr/>
        </p:nvPicPr>
        <p:blipFill>
          <a:blip r:embed="rId2"/>
          <a:srcRect l="978" t="12509"/>
          <a:stretch/>
        </p:blipFill>
        <p:spPr>
          <a:xfrm>
            <a:off x="288000" y="51840"/>
            <a:ext cx="4198680" cy="3709440"/>
          </a:xfrm>
          <a:prstGeom prst="rect">
            <a:avLst/>
          </a:prstGeom>
          <a:ln w="0">
            <a:noFill/>
          </a:ln>
        </p:spPr>
      </p:pic>
      <p:pic>
        <p:nvPicPr>
          <p:cNvPr id="105" name="Picture 3"/>
          <p:cNvPicPr/>
          <p:nvPr/>
        </p:nvPicPr>
        <p:blipFill>
          <a:blip r:embed="rId3"/>
          <a:stretch/>
        </p:blipFill>
        <p:spPr>
          <a:xfrm>
            <a:off x="19032840" y="593280"/>
            <a:ext cx="4982760" cy="1439640"/>
          </a:xfrm>
          <a:prstGeom prst="rect">
            <a:avLst/>
          </a:prstGeom>
          <a:ln w="0">
            <a:noFill/>
          </a:ln>
        </p:spPr>
      </p:pic>
      <p:pic>
        <p:nvPicPr>
          <p:cNvPr id="106" name="Picture 105"/>
          <p:cNvPicPr/>
          <p:nvPr/>
        </p:nvPicPr>
        <p:blipFill>
          <a:blip r:embed="rId4"/>
          <a:stretch/>
        </p:blipFill>
        <p:spPr>
          <a:xfrm>
            <a:off x="15840000" y="10802520"/>
            <a:ext cx="8100000" cy="2157480"/>
          </a:xfrm>
          <a:prstGeom prst="rect">
            <a:avLst/>
          </a:prstGeom>
          <a:ln w="0">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1219320" y="549360"/>
            <a:ext cx="21945240" cy="2285640"/>
          </a:xfrm>
          <a:prstGeom prst="rect">
            <a:avLst/>
          </a:prstGeom>
          <a:noFill/>
          <a:ln w="0">
            <a:noFill/>
          </a:ln>
        </p:spPr>
        <p:txBody>
          <a:bodyPr lIns="217800" tIns="108720" rIns="217800" bIns="108720" anchor="ctr">
            <a:normAutofit/>
          </a:bodyPr>
          <a:lstStyle/>
          <a:p>
            <a:pPr indent="0" defTabSz="2176920">
              <a:lnSpc>
                <a:spcPct val="100000"/>
              </a:lnSpc>
              <a:buNone/>
            </a:pPr>
            <a:r>
              <a:rPr lang="de-DE" sz="9200" b="1" strike="noStrike" spc="-1">
                <a:solidFill>
                  <a:srgbClr val="0070C0"/>
                </a:solidFill>
                <a:latin typeface="Calibri"/>
                <a:ea typeface="Aleo"/>
              </a:rPr>
              <a:t>QC in Networks. Why? </a:t>
            </a:r>
            <a:endParaRPr lang="en-US" sz="9200" b="0" strike="noStrike" spc="-1">
              <a:solidFill>
                <a:srgbClr val="000000"/>
              </a:solidFill>
              <a:latin typeface="Gill Sans"/>
            </a:endParaRPr>
          </a:p>
        </p:txBody>
      </p:sp>
      <p:sp>
        <p:nvSpPr>
          <p:cNvPr id="108" name="TextBox 4"/>
          <p:cNvSpPr/>
          <p:nvPr/>
        </p:nvSpPr>
        <p:spPr>
          <a:xfrm>
            <a:off x="1967040" y="3833640"/>
            <a:ext cx="20521800" cy="972756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gn="ctr">
              <a:lnSpc>
                <a:spcPct val="100000"/>
              </a:lnSpc>
            </a:pPr>
            <a:r>
              <a:rPr lang="en-GB" sz="4800" b="0" i="1" strike="noStrike" spc="-1" dirty="0">
                <a:solidFill>
                  <a:schemeClr val="bg2"/>
                </a:solidFill>
                <a:latin typeface="Gill Sans"/>
                <a:ea typeface="ヒラギノ角ゴ ProN W3"/>
              </a:rPr>
              <a:t>Main Benefit</a:t>
            </a:r>
            <a:endParaRPr lang="de-DE" sz="4800" b="0" strike="noStrike" spc="-1" dirty="0">
              <a:solidFill>
                <a:schemeClr val="bg2"/>
              </a:solidFill>
              <a:latin typeface="Arial"/>
            </a:endParaRPr>
          </a:p>
          <a:p>
            <a:pPr algn="ctr">
              <a:lnSpc>
                <a:spcPct val="100000"/>
              </a:lnSpc>
            </a:pPr>
            <a:r>
              <a:rPr lang="en-GB" sz="4800" b="0" i="1" strike="noStrike" spc="-1" dirty="0">
                <a:solidFill>
                  <a:srgbClr val="0070C0"/>
                </a:solidFill>
                <a:latin typeface="Gill Sans"/>
                <a:ea typeface="ヒラギノ角ゴ ProN W3"/>
              </a:rPr>
              <a:t>Improved computation of </a:t>
            </a:r>
            <a:r>
              <a:rPr lang="en-GB" sz="4800" b="1" i="1" strike="noStrike" spc="-1" dirty="0">
                <a:solidFill>
                  <a:srgbClr val="0070C0"/>
                </a:solidFill>
                <a:latin typeface="Gill Sans"/>
                <a:ea typeface="ヒラギノ角ゴ ProN W3"/>
              </a:rPr>
              <a:t>complex and time-sensitive comp. </a:t>
            </a:r>
            <a:r>
              <a:rPr lang="en-GB" sz="4800" b="0" i="1" strike="noStrike" spc="-1" dirty="0">
                <a:solidFill>
                  <a:srgbClr val="0070C0"/>
                </a:solidFill>
                <a:latin typeface="Gill Sans"/>
                <a:ea typeface="ヒラギノ角ゴ ProN W3"/>
              </a:rPr>
              <a:t>tasks in comm. networks by </a:t>
            </a:r>
            <a:r>
              <a:rPr lang="en-GB" sz="4800" b="1" i="1" strike="noStrike" spc="-1" dirty="0">
                <a:solidFill>
                  <a:srgbClr val="0070C0"/>
                </a:solidFill>
                <a:latin typeface="Gill Sans"/>
                <a:ea typeface="ヒラギノ角ゴ ProN W3"/>
              </a:rPr>
              <a:t>quantum computing (QC)</a:t>
            </a:r>
            <a:r>
              <a:rPr lang="en-GB" sz="4800" b="0" i="1" strike="noStrike" spc="-1" dirty="0">
                <a:solidFill>
                  <a:srgbClr val="0070C0"/>
                </a:solidFill>
                <a:latin typeface="Gill Sans"/>
                <a:ea typeface="ヒラギノ角ゴ ProN W3"/>
              </a:rPr>
              <a:t>.</a:t>
            </a:r>
            <a:endParaRPr lang="de-DE" sz="4800" b="0" strike="noStrike" spc="-1" dirty="0">
              <a:solidFill>
                <a:srgbClr val="000000"/>
              </a:solidFill>
              <a:latin typeface="Arial"/>
            </a:endParaRPr>
          </a:p>
          <a:p>
            <a:pPr algn="ctr">
              <a:lnSpc>
                <a:spcPct val="100000"/>
              </a:lnSpc>
            </a:pPr>
            <a:r>
              <a:rPr lang="en-GB" sz="4800" b="0" i="1" strike="noStrike" spc="-1" dirty="0">
                <a:solidFill>
                  <a:srgbClr val="0070C0"/>
                </a:solidFill>
                <a:latin typeface="Gill Sans"/>
                <a:ea typeface="ヒラギノ角ゴ ProN W3"/>
              </a:rPr>
              <a:t>Enables data loss reduction, network automation, better </a:t>
            </a:r>
            <a:r>
              <a:rPr lang="en-GB" sz="4800" b="0" i="1" strike="noStrike" spc="-1" dirty="0" err="1">
                <a:solidFill>
                  <a:srgbClr val="0070C0"/>
                </a:solidFill>
                <a:latin typeface="Gill Sans"/>
                <a:ea typeface="ヒラギノ角ゴ ProN W3"/>
              </a:rPr>
              <a:t>QoE</a:t>
            </a:r>
            <a:r>
              <a:rPr lang="en-GB" sz="4800" b="0" i="1" strike="noStrike" spc="-1" dirty="0">
                <a:solidFill>
                  <a:srgbClr val="0070C0"/>
                </a:solidFill>
                <a:latin typeface="Gill Sans"/>
                <a:ea typeface="ヒラギノ角ゴ ProN W3"/>
              </a:rPr>
              <a:t>, ... </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r>
              <a:rPr lang="de-DE" sz="4800" b="0" i="1" strike="noStrike" spc="-1" dirty="0">
                <a:solidFill>
                  <a:schemeClr val="bg2"/>
                </a:solidFill>
                <a:latin typeface="Gill Sans"/>
                <a:ea typeface="ヒラギノ角ゴ ProN W3"/>
              </a:rPr>
              <a:t>Added Value</a:t>
            </a:r>
            <a:endParaRPr lang="de-DE" sz="4800" b="0" strike="noStrike" spc="-1" dirty="0">
              <a:solidFill>
                <a:schemeClr val="bg2"/>
              </a:solidFill>
              <a:latin typeface="Arial"/>
            </a:endParaRPr>
          </a:p>
          <a:p>
            <a:pPr algn="ctr">
              <a:lnSpc>
                <a:spcPct val="100000"/>
              </a:lnSpc>
            </a:pPr>
            <a:r>
              <a:rPr lang="en-GB" sz="4800" b="0" i="1" strike="noStrike" spc="-1" dirty="0">
                <a:solidFill>
                  <a:srgbClr val="0070C0"/>
                </a:solidFill>
                <a:latin typeface="Gill Sans"/>
                <a:ea typeface="ヒラギノ角ゴ ProN W3"/>
              </a:rPr>
              <a:t>New </a:t>
            </a:r>
            <a:r>
              <a:rPr lang="en-GB" sz="4800" b="1" i="1" strike="noStrike" spc="-1" dirty="0">
                <a:solidFill>
                  <a:srgbClr val="0070C0"/>
                </a:solidFill>
                <a:latin typeface="Gill Sans"/>
                <a:ea typeface="ヒラギノ角ゴ ProN W3"/>
              </a:rPr>
              <a:t>QC algorithms for network optimization</a:t>
            </a:r>
            <a:r>
              <a:rPr lang="en-GB" sz="4800" b="0" i="1" strike="noStrike" spc="-1" dirty="0">
                <a:solidFill>
                  <a:srgbClr val="0070C0"/>
                </a:solidFill>
                <a:latin typeface="Gill Sans"/>
                <a:ea typeface="ヒラギノ角ゴ ProN W3"/>
              </a:rPr>
              <a:t> and </a:t>
            </a:r>
            <a:r>
              <a:rPr lang="en-GB" sz="4800" b="1" i="1" strike="noStrike" spc="-1" dirty="0">
                <a:solidFill>
                  <a:srgbClr val="0070C0"/>
                </a:solidFill>
                <a:latin typeface="Gill Sans"/>
                <a:ea typeface="ヒラギノ角ゴ ProN W3"/>
              </a:rPr>
              <a:t>signal processing</a:t>
            </a:r>
            <a:r>
              <a:rPr lang="en-GB" sz="4800" b="0" i="1" strike="noStrike" spc="-1" dirty="0">
                <a:solidFill>
                  <a:srgbClr val="0070C0"/>
                </a:solidFill>
                <a:latin typeface="Gill Sans"/>
                <a:ea typeface="ヒラギノ角ゴ ProN W3"/>
              </a:rPr>
              <a:t> tailored to neutral atom and photonic QC hardware.</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r>
              <a:rPr lang="en-GB" sz="4800" b="0" i="1" strike="noStrike" spc="-1" dirty="0">
                <a:solidFill>
                  <a:schemeClr val="bg2"/>
                </a:solidFill>
                <a:latin typeface="Gill Sans"/>
                <a:ea typeface="ヒラギノ角ゴ ProN W3"/>
              </a:rPr>
              <a:t>Reasons for own Participation</a:t>
            </a:r>
            <a:endParaRPr lang="de-DE" sz="4800" b="0" strike="noStrike" spc="-1" dirty="0">
              <a:solidFill>
                <a:schemeClr val="bg2"/>
              </a:solidFill>
              <a:latin typeface="Arial"/>
            </a:endParaRPr>
          </a:p>
          <a:p>
            <a:pPr algn="ctr">
              <a:lnSpc>
                <a:spcPct val="100000"/>
              </a:lnSpc>
            </a:pPr>
            <a:r>
              <a:rPr lang="en-GB" sz="4800" b="0" i="1" strike="noStrike" spc="-1" dirty="0">
                <a:solidFill>
                  <a:srgbClr val="0070C0"/>
                </a:solidFill>
                <a:latin typeface="Gill Sans"/>
                <a:ea typeface="ヒラギノ角ゴ ProN W3"/>
              </a:rPr>
              <a:t>Experience in QC algorithm design for resource optimization in networks and solid background in communications engineering.</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p:txBody>
      </p:sp>
      <p:sp>
        <p:nvSpPr>
          <p:cNvPr id="109" name="Rectangle 5"/>
          <p:cNvSpPr/>
          <p:nvPr/>
        </p:nvSpPr>
        <p:spPr>
          <a:xfrm>
            <a:off x="1174680" y="12834720"/>
            <a:ext cx="20521800" cy="64476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nSpc>
                <a:spcPct val="100000"/>
              </a:lnSpc>
            </a:pPr>
            <a:r>
              <a:rPr lang="en-GB" sz="2800" b="0" strike="noStrike" spc="-1">
                <a:solidFill>
                  <a:schemeClr val="accent1">
                    <a:lumMod val="75000"/>
                  </a:schemeClr>
                </a:solidFill>
                <a:latin typeface="Gill Sans"/>
                <a:ea typeface="ヒラギノ角ゴ ProN W3"/>
              </a:rPr>
              <a:t>www.celticnext.eu                                         QCCN, Arthur Witt, arthur.witt@ieee.org</a:t>
            </a:r>
            <a:endParaRPr lang="de-DE" sz="2800" b="0" strike="noStrike" spc="-1">
              <a:solidFill>
                <a:srgbClr val="000000"/>
              </a:solidFill>
              <a:latin typeface="Arial"/>
            </a:endParaRPr>
          </a:p>
        </p:txBody>
      </p:sp>
      <p:pic>
        <p:nvPicPr>
          <p:cNvPr id="110" name="Picture 2"/>
          <p:cNvPicPr/>
          <p:nvPr/>
        </p:nvPicPr>
        <p:blipFill>
          <a:blip r:embed="rId3"/>
          <a:stretch/>
        </p:blipFill>
        <p:spPr>
          <a:xfrm>
            <a:off x="15410520" y="50400"/>
            <a:ext cx="8973000" cy="2285640"/>
          </a:xfrm>
          <a:prstGeom prst="rect">
            <a:avLst/>
          </a:prstGeom>
          <a:ln w="0">
            <a:noFill/>
          </a:ln>
        </p:spPr>
      </p:pic>
      <p:sp>
        <p:nvSpPr>
          <p:cNvPr id="3" name="PlaceHolder 2"/>
          <p:cNvSpPr>
            <a:spLocks noGrp="1"/>
          </p:cNvSpPr>
          <p:nvPr>
            <p:ph type="sldNum" idx="14"/>
          </p:nvPr>
        </p:nvSpPr>
        <p:spPr/>
        <p:txBody>
          <a:bodyPr/>
          <a:lstStyle/>
          <a:p>
            <a:fld id="{F00CB89C-74C0-4E95-A846-7AF9441657BF}" type="slidenum">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PlaceHolder 1"/>
          <p:cNvSpPr>
            <a:spLocks noGrp="1"/>
          </p:cNvSpPr>
          <p:nvPr>
            <p:ph type="title"/>
          </p:nvPr>
        </p:nvSpPr>
        <p:spPr>
          <a:xfrm>
            <a:off x="1219320" y="549360"/>
            <a:ext cx="21945240" cy="2285640"/>
          </a:xfrm>
          <a:prstGeom prst="rect">
            <a:avLst/>
          </a:prstGeom>
          <a:noFill/>
          <a:ln w="0">
            <a:noFill/>
          </a:ln>
        </p:spPr>
        <p:txBody>
          <a:bodyPr lIns="217800" tIns="108720" rIns="217800" bIns="108720" anchor="ctr">
            <a:normAutofit/>
          </a:bodyPr>
          <a:lstStyle/>
          <a:p>
            <a:pPr indent="0" defTabSz="2176920">
              <a:lnSpc>
                <a:spcPct val="100000"/>
              </a:lnSpc>
              <a:buNone/>
            </a:pPr>
            <a:r>
              <a:rPr lang="de-DE" sz="9200" b="1" strike="noStrike" spc="-1">
                <a:solidFill>
                  <a:srgbClr val="0070C0"/>
                </a:solidFill>
                <a:latin typeface="Calibri"/>
                <a:ea typeface="Aleo"/>
              </a:rPr>
              <a:t>Organisation Profile</a:t>
            </a:r>
            <a:endParaRPr lang="en-US" sz="9200" b="0" strike="noStrike" spc="-1">
              <a:solidFill>
                <a:srgbClr val="000000"/>
              </a:solidFill>
              <a:latin typeface="Gill Sans"/>
            </a:endParaRPr>
          </a:p>
        </p:txBody>
      </p:sp>
      <p:sp>
        <p:nvSpPr>
          <p:cNvPr id="112" name="TextBox 4"/>
          <p:cNvSpPr/>
          <p:nvPr/>
        </p:nvSpPr>
        <p:spPr>
          <a:xfrm>
            <a:off x="4271040" y="4240440"/>
            <a:ext cx="15937560" cy="533772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gn="ctr">
              <a:lnSpc>
                <a:spcPct val="100000"/>
              </a:lnSpc>
            </a:pPr>
            <a:r>
              <a:rPr lang="en-GB" sz="4800" b="0" i="1" strike="noStrike" spc="-1">
                <a:solidFill>
                  <a:srgbClr val="0070C0"/>
                </a:solidFill>
                <a:latin typeface="Gill Sans"/>
                <a:ea typeface="ヒラギノ角ゴ ProN W3"/>
              </a:rPr>
              <a:t>quitt: quantum information technology and telecommunications</a:t>
            </a:r>
            <a:endParaRPr lang="de-DE" sz="4800" b="0" strike="noStrike" spc="-1">
              <a:solidFill>
                <a:srgbClr val="000000"/>
              </a:solidFill>
              <a:latin typeface="Arial"/>
            </a:endParaRPr>
          </a:p>
          <a:p>
            <a:pPr algn="ctr">
              <a:lnSpc>
                <a:spcPct val="100000"/>
              </a:lnSpc>
            </a:pPr>
            <a:endParaRPr lang="de-DE" sz="4800" b="0" strike="noStrike" spc="-1">
              <a:solidFill>
                <a:srgbClr val="000000"/>
              </a:solidFill>
              <a:latin typeface="Arial"/>
            </a:endParaRPr>
          </a:p>
          <a:p>
            <a:pPr algn="ctr">
              <a:lnSpc>
                <a:spcPct val="100000"/>
              </a:lnSpc>
            </a:pPr>
            <a:r>
              <a:rPr lang="en-GB" sz="4800" b="0" i="1" strike="noStrike" spc="-1">
                <a:solidFill>
                  <a:srgbClr val="0070C0"/>
                </a:solidFill>
                <a:latin typeface="Gill Sans"/>
                <a:ea typeface="ヒラギノ角ゴ ProN W3"/>
              </a:rPr>
              <a:t>Start-up in Pre-Seeding Phase (not yet funded)</a:t>
            </a:r>
            <a:endParaRPr lang="de-DE" sz="4800" b="0" strike="noStrike" spc="-1">
              <a:solidFill>
                <a:srgbClr val="000000"/>
              </a:solidFill>
              <a:latin typeface="Arial"/>
            </a:endParaRPr>
          </a:p>
          <a:p>
            <a:pPr algn="ctr">
              <a:lnSpc>
                <a:spcPct val="100000"/>
              </a:lnSpc>
            </a:pPr>
            <a:r>
              <a:rPr lang="en-GB" sz="4800" b="0" i="1" strike="noStrike" spc="-1">
                <a:solidFill>
                  <a:srgbClr val="0070C0"/>
                </a:solidFill>
                <a:latin typeface="Gill Sans"/>
                <a:ea typeface="ヒラギノ角ゴ ProN W3"/>
              </a:rPr>
              <a:t>Located in Germany</a:t>
            </a:r>
            <a:endParaRPr lang="de-DE" sz="4800" b="0" strike="noStrike" spc="-1">
              <a:solidFill>
                <a:srgbClr val="000000"/>
              </a:solidFill>
              <a:latin typeface="Arial"/>
            </a:endParaRPr>
          </a:p>
          <a:p>
            <a:pPr algn="ctr">
              <a:lnSpc>
                <a:spcPct val="100000"/>
              </a:lnSpc>
            </a:pPr>
            <a:endParaRPr lang="de-DE" sz="4800" b="0" strike="noStrike" spc="-1">
              <a:solidFill>
                <a:srgbClr val="000000"/>
              </a:solidFill>
              <a:latin typeface="Arial"/>
            </a:endParaRPr>
          </a:p>
          <a:p>
            <a:pPr algn="ctr">
              <a:lnSpc>
                <a:spcPct val="100000"/>
              </a:lnSpc>
            </a:pPr>
            <a:endParaRPr lang="de-DE" sz="4800" b="0" strike="noStrike" spc="-1">
              <a:solidFill>
                <a:srgbClr val="000000"/>
              </a:solidFill>
              <a:latin typeface="Arial"/>
            </a:endParaRPr>
          </a:p>
        </p:txBody>
      </p:sp>
      <p:sp>
        <p:nvSpPr>
          <p:cNvPr id="113" name="Rectangle 7"/>
          <p:cNvSpPr/>
          <p:nvPr/>
        </p:nvSpPr>
        <p:spPr>
          <a:xfrm>
            <a:off x="1174680" y="12834720"/>
            <a:ext cx="20521800" cy="64404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nSpc>
                <a:spcPct val="100000"/>
              </a:lnSpc>
            </a:pPr>
            <a:r>
              <a:rPr lang="en-GB" sz="2800" b="0" strike="noStrike" spc="-1">
                <a:solidFill>
                  <a:schemeClr val="accent1">
                    <a:lumMod val="75000"/>
                  </a:schemeClr>
                </a:solidFill>
                <a:latin typeface="Gill Sans"/>
                <a:ea typeface="ヒラギノ角ゴ ProN W3"/>
              </a:rPr>
              <a:t>www.celticnext.eu                                         QCCN, Arthur Witt, arthur.witt@ieee.org</a:t>
            </a:r>
            <a:endParaRPr lang="de-DE" sz="2800" b="0" strike="noStrike" spc="-1">
              <a:solidFill>
                <a:srgbClr val="000000"/>
              </a:solidFill>
              <a:latin typeface="Arial"/>
            </a:endParaRPr>
          </a:p>
        </p:txBody>
      </p:sp>
      <p:pic>
        <p:nvPicPr>
          <p:cNvPr id="114" name="Picture 2"/>
          <p:cNvPicPr/>
          <p:nvPr/>
        </p:nvPicPr>
        <p:blipFill>
          <a:blip r:embed="rId2"/>
          <a:stretch/>
        </p:blipFill>
        <p:spPr>
          <a:xfrm>
            <a:off x="15410520" y="50400"/>
            <a:ext cx="8973000" cy="2285640"/>
          </a:xfrm>
          <a:prstGeom prst="rect">
            <a:avLst/>
          </a:prstGeom>
          <a:ln w="0">
            <a:noFill/>
          </a:ln>
        </p:spPr>
      </p:pic>
      <p:pic>
        <p:nvPicPr>
          <p:cNvPr id="115" name="Picture 114"/>
          <p:cNvPicPr/>
          <p:nvPr/>
        </p:nvPicPr>
        <p:blipFill>
          <a:blip r:embed="rId3"/>
          <a:stretch/>
        </p:blipFill>
        <p:spPr>
          <a:xfrm>
            <a:off x="6948000" y="8640000"/>
            <a:ext cx="10705680" cy="3800160"/>
          </a:xfrm>
          <a:prstGeom prst="rect">
            <a:avLst/>
          </a:prstGeom>
          <a:ln w="0">
            <a:noFill/>
          </a:ln>
        </p:spPr>
      </p:pic>
      <p:sp>
        <p:nvSpPr>
          <p:cNvPr id="3" name="PlaceHolder 2"/>
          <p:cNvSpPr>
            <a:spLocks noGrp="1"/>
          </p:cNvSpPr>
          <p:nvPr>
            <p:ph type="sldNum" idx="14"/>
          </p:nvPr>
        </p:nvSpPr>
        <p:spPr/>
        <p:txBody>
          <a:bodyPr/>
          <a:lstStyle/>
          <a:p>
            <a:fld id="{9D396F40-A33D-4355-AFAE-4B4F5D1A0546}" type="slidenum">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1219320" y="549360"/>
            <a:ext cx="21945240" cy="2285640"/>
          </a:xfrm>
          <a:prstGeom prst="rect">
            <a:avLst/>
          </a:prstGeom>
          <a:noFill/>
          <a:ln w="0">
            <a:noFill/>
          </a:ln>
        </p:spPr>
        <p:txBody>
          <a:bodyPr lIns="217800" tIns="108720" rIns="217800" bIns="108720" anchor="ctr">
            <a:normAutofit/>
          </a:bodyPr>
          <a:lstStyle/>
          <a:p>
            <a:pPr indent="0" defTabSz="2176920">
              <a:lnSpc>
                <a:spcPct val="100000"/>
              </a:lnSpc>
              <a:buNone/>
            </a:pPr>
            <a:r>
              <a:rPr lang="en-GB" sz="9200" b="1" strike="noStrike" spc="-1">
                <a:solidFill>
                  <a:srgbClr val="0070C0"/>
                </a:solidFill>
                <a:latin typeface="Calibri"/>
                <a:ea typeface="Aleo"/>
              </a:rPr>
              <a:t>QC for Optimization</a:t>
            </a:r>
            <a:endParaRPr lang="en-US" sz="9200" b="0" strike="noStrike" spc="-1">
              <a:solidFill>
                <a:srgbClr val="000000"/>
              </a:solidFill>
              <a:latin typeface="Gill Sans"/>
            </a:endParaRPr>
          </a:p>
        </p:txBody>
      </p:sp>
      <p:pic>
        <p:nvPicPr>
          <p:cNvPr id="117" name="Picture 4"/>
          <p:cNvPicPr/>
          <p:nvPr/>
        </p:nvPicPr>
        <p:blipFill>
          <a:blip r:embed="rId2"/>
          <a:stretch/>
        </p:blipFill>
        <p:spPr>
          <a:xfrm>
            <a:off x="16656480" y="270000"/>
            <a:ext cx="7455960" cy="2195280"/>
          </a:xfrm>
          <a:prstGeom prst="rect">
            <a:avLst/>
          </a:prstGeom>
          <a:ln w="0">
            <a:noFill/>
          </a:ln>
        </p:spPr>
      </p:pic>
      <p:sp>
        <p:nvSpPr>
          <p:cNvPr id="118" name="Rectangle 7"/>
          <p:cNvSpPr/>
          <p:nvPr/>
        </p:nvSpPr>
        <p:spPr>
          <a:xfrm>
            <a:off x="1174680" y="12834720"/>
            <a:ext cx="20521800" cy="64404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nSpc>
                <a:spcPct val="100000"/>
              </a:lnSpc>
            </a:pPr>
            <a:r>
              <a:rPr lang="en-GB" sz="2800" b="0" strike="noStrike" spc="-1">
                <a:solidFill>
                  <a:schemeClr val="accent1">
                    <a:lumMod val="75000"/>
                  </a:schemeClr>
                </a:solidFill>
                <a:latin typeface="Gill Sans"/>
                <a:ea typeface="ヒラギノ角ゴ ProN W3"/>
              </a:rPr>
              <a:t>www.celticnext.eu                                         QCCN, Arthur Witt, arthur.witt@ieee.org</a:t>
            </a:r>
            <a:endParaRPr lang="de-DE" sz="2800" b="0" strike="noStrike" spc="-1">
              <a:solidFill>
                <a:srgbClr val="000000"/>
              </a:solidFill>
              <a:latin typeface="Arial"/>
            </a:endParaRPr>
          </a:p>
        </p:txBody>
      </p:sp>
      <p:pic>
        <p:nvPicPr>
          <p:cNvPr id="119" name="Picture 2"/>
          <p:cNvPicPr/>
          <p:nvPr/>
        </p:nvPicPr>
        <p:blipFill>
          <a:blip r:embed="rId3"/>
          <a:stretch/>
        </p:blipFill>
        <p:spPr>
          <a:xfrm>
            <a:off x="15410520" y="107640"/>
            <a:ext cx="8973000" cy="2285640"/>
          </a:xfrm>
          <a:prstGeom prst="rect">
            <a:avLst/>
          </a:prstGeom>
          <a:ln w="0">
            <a:noFill/>
          </a:ln>
        </p:spPr>
      </p:pic>
      <p:sp>
        <p:nvSpPr>
          <p:cNvPr id="120" name="TextBox 3"/>
          <p:cNvSpPr/>
          <p:nvPr/>
        </p:nvSpPr>
        <p:spPr>
          <a:xfrm>
            <a:off x="1126080" y="3661560"/>
            <a:ext cx="10272960" cy="8344865"/>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gn="ctr">
              <a:lnSpc>
                <a:spcPct val="100000"/>
              </a:lnSpc>
            </a:pPr>
            <a:r>
              <a:rPr lang="en-GB" sz="4800" b="0" i="1" strike="noStrike" spc="-1" dirty="0">
                <a:solidFill>
                  <a:schemeClr val="bg2"/>
                </a:solidFill>
                <a:latin typeface="Gill Sans"/>
                <a:ea typeface="ヒラギノ角ゴ ProN W3"/>
              </a:rPr>
              <a:t>Vision</a:t>
            </a:r>
            <a:r>
              <a:rPr lang="en-GB" sz="4800" b="0" i="1" strike="noStrike" spc="-1" dirty="0">
                <a:solidFill>
                  <a:srgbClr val="999999"/>
                </a:solidFill>
                <a:latin typeface="Gill Sans"/>
                <a:ea typeface="ヒラギノ角ゴ ProN W3"/>
              </a:rPr>
              <a:t> </a:t>
            </a:r>
            <a:endParaRPr lang="de-DE" sz="4800" b="0" strike="noStrike" spc="-1" dirty="0">
              <a:solidFill>
                <a:srgbClr val="000000"/>
              </a:solidFill>
              <a:latin typeface="Arial"/>
            </a:endParaRPr>
          </a:p>
          <a:p>
            <a:pPr algn="ctr">
              <a:lnSpc>
                <a:spcPct val="100000"/>
              </a:lnSpc>
            </a:pPr>
            <a:r>
              <a:rPr lang="en-GB" sz="4800" b="0" i="1" strike="noStrike" spc="-1" dirty="0">
                <a:solidFill>
                  <a:srgbClr val="0070C0"/>
                </a:solidFill>
                <a:latin typeface="Gill Sans"/>
                <a:ea typeface="ヒラギノ角ゴ ProN W3"/>
              </a:rPr>
              <a:t>Real-time optimization of networks to obtain network automation.</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r>
              <a:rPr lang="de-DE" sz="4800" b="0" i="1" strike="noStrike" spc="-1" dirty="0">
                <a:solidFill>
                  <a:schemeClr val="bg2"/>
                </a:solidFill>
                <a:latin typeface="Gill Sans"/>
                <a:ea typeface="ヒラギノ角ゴ ProN W3"/>
              </a:rPr>
              <a:t>Motivation</a:t>
            </a:r>
            <a:endParaRPr lang="de-DE" sz="4800" b="0" strike="noStrike" spc="-1" dirty="0">
              <a:solidFill>
                <a:schemeClr val="bg2"/>
              </a:solidFill>
              <a:latin typeface="Arial"/>
            </a:endParaRPr>
          </a:p>
          <a:p>
            <a:pPr algn="ctr">
              <a:lnSpc>
                <a:spcPct val="100000"/>
              </a:lnSpc>
            </a:pPr>
            <a:r>
              <a:rPr lang="en-GB" sz="4800" b="0" i="1" strike="noStrike" spc="-1" dirty="0">
                <a:solidFill>
                  <a:srgbClr val="0070C0"/>
                </a:solidFill>
                <a:latin typeface="Gill Sans"/>
                <a:ea typeface="ヒラギノ角ゴ ProN W3"/>
              </a:rPr>
              <a:t>QC can solve NP-hard problems with an exponential speed-up compared to classical computing.</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p:txBody>
      </p:sp>
      <p:pic>
        <p:nvPicPr>
          <p:cNvPr id="121" name="Picture 120"/>
          <p:cNvPicPr/>
          <p:nvPr/>
        </p:nvPicPr>
        <p:blipFill>
          <a:blip r:embed="rId4"/>
          <a:stretch/>
        </p:blipFill>
        <p:spPr>
          <a:xfrm>
            <a:off x="12686040" y="4140000"/>
            <a:ext cx="10641960" cy="7020000"/>
          </a:xfrm>
          <a:prstGeom prst="rect">
            <a:avLst/>
          </a:prstGeom>
          <a:ln w="0">
            <a:solidFill>
              <a:srgbClr val="000000"/>
            </a:solidFill>
          </a:ln>
        </p:spPr>
      </p:pic>
      <p:sp>
        <p:nvSpPr>
          <p:cNvPr id="122" name="TextBox 121"/>
          <p:cNvSpPr txBox="1"/>
          <p:nvPr/>
        </p:nvSpPr>
        <p:spPr>
          <a:xfrm>
            <a:off x="19460520" y="11340000"/>
            <a:ext cx="3975480" cy="346320"/>
          </a:xfrm>
          <a:prstGeom prst="rect">
            <a:avLst/>
          </a:prstGeom>
          <a:noFill/>
          <a:ln w="0">
            <a:noFill/>
          </a:ln>
        </p:spPr>
        <p:txBody>
          <a:bodyPr wrap="none" lIns="90000" tIns="45000" rIns="90000" bIns="45000" anchor="t">
            <a:noAutofit/>
          </a:bodyPr>
          <a:lstStyle/>
          <a:p>
            <a:r>
              <a:rPr lang="de-DE" sz="1800" b="0" strike="noStrike" spc="-1">
                <a:solidFill>
                  <a:srgbClr val="000000"/>
                </a:solidFill>
                <a:latin typeface="Arial"/>
              </a:rPr>
              <a:t>Presented at IEEE HPSR July, 2024. </a:t>
            </a:r>
          </a:p>
        </p:txBody>
      </p:sp>
      <p:sp>
        <p:nvSpPr>
          <p:cNvPr id="3" name="PlaceHolder 2"/>
          <p:cNvSpPr>
            <a:spLocks noGrp="1"/>
          </p:cNvSpPr>
          <p:nvPr>
            <p:ph type="sldNum" idx="14"/>
          </p:nvPr>
        </p:nvSpPr>
        <p:spPr/>
        <p:txBody>
          <a:bodyPr/>
          <a:lstStyle/>
          <a:p>
            <a:fld id="{0278360C-0CA2-415C-B6EA-EAADC769714F}" type="slidenum">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1219320" y="549360"/>
            <a:ext cx="21945240" cy="2285640"/>
          </a:xfrm>
          <a:prstGeom prst="rect">
            <a:avLst/>
          </a:prstGeom>
          <a:noFill/>
          <a:ln w="0">
            <a:noFill/>
          </a:ln>
        </p:spPr>
        <p:txBody>
          <a:bodyPr lIns="217800" tIns="108720" rIns="217800" bIns="108720" anchor="ctr">
            <a:normAutofit/>
          </a:bodyPr>
          <a:lstStyle/>
          <a:p>
            <a:pPr indent="0" defTabSz="2176920">
              <a:lnSpc>
                <a:spcPct val="100000"/>
              </a:lnSpc>
              <a:buNone/>
            </a:pPr>
            <a:r>
              <a:rPr lang="en-GB" sz="9200" b="1" strike="noStrike" spc="-1">
                <a:solidFill>
                  <a:srgbClr val="0070C0"/>
                </a:solidFill>
                <a:latin typeface="Calibri"/>
                <a:ea typeface="Aleo"/>
              </a:rPr>
              <a:t>QC for Signal Processing</a:t>
            </a:r>
            <a:endParaRPr lang="en-US" sz="9200" b="0" strike="noStrike" spc="-1">
              <a:solidFill>
                <a:srgbClr val="000000"/>
              </a:solidFill>
              <a:latin typeface="Gill Sans"/>
            </a:endParaRPr>
          </a:p>
        </p:txBody>
      </p:sp>
      <p:pic>
        <p:nvPicPr>
          <p:cNvPr id="124" name="Picture 7"/>
          <p:cNvPicPr/>
          <p:nvPr/>
        </p:nvPicPr>
        <p:blipFill>
          <a:blip r:embed="rId2"/>
          <a:stretch/>
        </p:blipFill>
        <p:spPr>
          <a:xfrm>
            <a:off x="16656480" y="270000"/>
            <a:ext cx="7455960" cy="2195280"/>
          </a:xfrm>
          <a:prstGeom prst="rect">
            <a:avLst/>
          </a:prstGeom>
          <a:ln w="0">
            <a:noFill/>
          </a:ln>
        </p:spPr>
      </p:pic>
      <p:sp>
        <p:nvSpPr>
          <p:cNvPr id="125" name="Rectangle 1"/>
          <p:cNvSpPr/>
          <p:nvPr/>
        </p:nvSpPr>
        <p:spPr>
          <a:xfrm>
            <a:off x="1174680" y="12834720"/>
            <a:ext cx="20521800" cy="64404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nSpc>
                <a:spcPct val="100000"/>
              </a:lnSpc>
            </a:pPr>
            <a:r>
              <a:rPr lang="en-GB" sz="2800" b="0" strike="noStrike" spc="-1">
                <a:solidFill>
                  <a:schemeClr val="accent1">
                    <a:lumMod val="75000"/>
                  </a:schemeClr>
                </a:solidFill>
                <a:latin typeface="Gill Sans"/>
                <a:ea typeface="ヒラギノ角ゴ ProN W3"/>
              </a:rPr>
              <a:t>www.celticnext.eu                                         QCCN, Arthur Witt, arthur.witt@ieee.org</a:t>
            </a:r>
            <a:endParaRPr lang="de-DE" sz="2800" b="0" strike="noStrike" spc="-1">
              <a:solidFill>
                <a:srgbClr val="000000"/>
              </a:solidFill>
              <a:latin typeface="Arial"/>
            </a:endParaRPr>
          </a:p>
        </p:txBody>
      </p:sp>
      <p:pic>
        <p:nvPicPr>
          <p:cNvPr id="126" name="Picture 8"/>
          <p:cNvPicPr/>
          <p:nvPr/>
        </p:nvPicPr>
        <p:blipFill>
          <a:blip r:embed="rId3"/>
          <a:stretch/>
        </p:blipFill>
        <p:spPr>
          <a:xfrm>
            <a:off x="15410520" y="107640"/>
            <a:ext cx="8973000" cy="2285640"/>
          </a:xfrm>
          <a:prstGeom prst="rect">
            <a:avLst/>
          </a:prstGeom>
          <a:ln w="0">
            <a:noFill/>
          </a:ln>
        </p:spPr>
      </p:pic>
      <p:sp>
        <p:nvSpPr>
          <p:cNvPr id="127" name="TextBox 2"/>
          <p:cNvSpPr/>
          <p:nvPr/>
        </p:nvSpPr>
        <p:spPr>
          <a:xfrm>
            <a:off x="1954080" y="3661560"/>
            <a:ext cx="14065920" cy="1045908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gn="ctr">
              <a:lnSpc>
                <a:spcPct val="100000"/>
              </a:lnSpc>
            </a:pPr>
            <a:r>
              <a:rPr lang="en-GB" sz="4800" b="0" i="1" strike="noStrike" spc="-1" dirty="0">
                <a:solidFill>
                  <a:schemeClr val="bg2"/>
                </a:solidFill>
                <a:latin typeface="Gill Sans"/>
                <a:ea typeface="ヒラギノ角ゴ ProN W3"/>
              </a:rPr>
              <a:t>Vision</a:t>
            </a:r>
            <a:r>
              <a:rPr lang="en-GB" sz="4800" b="0" i="1" strike="noStrike" spc="-1" dirty="0">
                <a:solidFill>
                  <a:srgbClr val="999999"/>
                </a:solidFill>
                <a:latin typeface="Gill Sans"/>
                <a:ea typeface="ヒラギノ角ゴ ProN W3"/>
              </a:rPr>
              <a:t> </a:t>
            </a:r>
            <a:endParaRPr lang="de-DE" sz="4800" b="0" strike="noStrike" spc="-1" dirty="0">
              <a:solidFill>
                <a:srgbClr val="000000"/>
              </a:solidFill>
              <a:latin typeface="Arial"/>
            </a:endParaRPr>
          </a:p>
          <a:p>
            <a:pPr algn="ctr">
              <a:lnSpc>
                <a:spcPct val="100000"/>
              </a:lnSpc>
            </a:pPr>
            <a:r>
              <a:rPr lang="en-GB" sz="4800" b="0" i="1" strike="noStrike" spc="-1" dirty="0">
                <a:solidFill>
                  <a:srgbClr val="0070C0"/>
                </a:solidFill>
                <a:latin typeface="Gill Sans"/>
                <a:ea typeface="ヒラギノ角ゴ ProN W3"/>
              </a:rPr>
              <a:t>Supporting 6G/7G signal processing in </a:t>
            </a:r>
            <a:br>
              <a:rPr sz="4800" dirty="0"/>
            </a:br>
            <a:r>
              <a:rPr lang="en-GB" sz="4800" b="0" i="1" strike="noStrike" spc="-1" dirty="0">
                <a:solidFill>
                  <a:srgbClr val="0070C0"/>
                </a:solidFill>
                <a:latin typeface="Gill Sans"/>
                <a:ea typeface="ヒラギノ角ゴ ProN W3"/>
              </a:rPr>
              <a:t>X-hauling by optical quantum computing.   </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r>
              <a:rPr lang="de-DE" sz="4800" b="0" i="1" strike="noStrike" spc="-1" dirty="0">
                <a:solidFill>
                  <a:schemeClr val="bg2"/>
                </a:solidFill>
                <a:latin typeface="Gill Sans"/>
                <a:ea typeface="ヒラギノ角ゴ ProN W3"/>
              </a:rPr>
              <a:t>Motivation</a:t>
            </a:r>
            <a:endParaRPr lang="de-DE" sz="4800" b="0" strike="noStrike" spc="-1" dirty="0">
              <a:solidFill>
                <a:schemeClr val="bg2"/>
              </a:solidFill>
              <a:latin typeface="Arial"/>
            </a:endParaRPr>
          </a:p>
          <a:p>
            <a:pPr algn="ctr">
              <a:lnSpc>
                <a:spcPct val="100000"/>
              </a:lnSpc>
            </a:pPr>
            <a:r>
              <a:rPr lang="en-GB" sz="4800" b="0" i="1" strike="noStrike" spc="-1" dirty="0">
                <a:solidFill>
                  <a:srgbClr val="0070C0"/>
                </a:solidFill>
                <a:latin typeface="Gill Sans"/>
                <a:ea typeface="ヒラギノ角ゴ ProN W3"/>
              </a:rPr>
              <a:t>6G NR uses small cells, many antenna per CU/DU, provides BB signals for many users. </a:t>
            </a:r>
            <a:br>
              <a:rPr sz="4800" dirty="0"/>
            </a:br>
            <a:br>
              <a:rPr sz="4800" dirty="0"/>
            </a:br>
            <a:r>
              <a:rPr lang="en-GB" sz="4800" b="0" i="1" strike="noStrike" spc="-1" dirty="0">
                <a:solidFill>
                  <a:srgbClr val="0070C0"/>
                </a:solidFill>
                <a:latin typeface="Gill Sans"/>
                <a:ea typeface="ヒラギノ角ゴ ProN W3"/>
              </a:rPr>
              <a:t>Optical QC can reduce energy consumption and seems embeddable in small-packaged, room-temperature systems in near future.</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p:txBody>
      </p:sp>
      <p:sp>
        <p:nvSpPr>
          <p:cNvPr id="3" name="PlaceHolder 2"/>
          <p:cNvSpPr>
            <a:spLocks noGrp="1"/>
          </p:cNvSpPr>
          <p:nvPr>
            <p:ph type="sldNum" idx="14"/>
          </p:nvPr>
        </p:nvSpPr>
        <p:spPr/>
        <p:txBody>
          <a:bodyPr/>
          <a:lstStyle/>
          <a:p>
            <a:fld id="{C46A7F7F-458A-4380-8154-91A4ACF1E09F}" type="slidenum">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1219320" y="549360"/>
            <a:ext cx="21945240" cy="2285640"/>
          </a:xfrm>
          <a:prstGeom prst="rect">
            <a:avLst/>
          </a:prstGeom>
          <a:noFill/>
          <a:ln w="0">
            <a:noFill/>
          </a:ln>
        </p:spPr>
        <p:txBody>
          <a:bodyPr lIns="217800" tIns="108720" rIns="217800" bIns="108720" anchor="ctr">
            <a:normAutofit/>
          </a:bodyPr>
          <a:lstStyle/>
          <a:p>
            <a:pPr indent="0" defTabSz="2176920">
              <a:lnSpc>
                <a:spcPct val="100000"/>
              </a:lnSpc>
              <a:buNone/>
            </a:pPr>
            <a:r>
              <a:rPr lang="en-GB" sz="9200" b="1" strike="noStrike" spc="-1">
                <a:solidFill>
                  <a:srgbClr val="0070C0"/>
                </a:solidFill>
                <a:latin typeface="Calibri"/>
                <a:ea typeface="Aleo"/>
              </a:rPr>
              <a:t>Expectation</a:t>
            </a:r>
            <a:endParaRPr lang="en-US" sz="9200" b="0" strike="noStrike" spc="-1">
              <a:solidFill>
                <a:srgbClr val="000000"/>
              </a:solidFill>
              <a:latin typeface="Gill Sans"/>
            </a:endParaRPr>
          </a:p>
        </p:txBody>
      </p:sp>
      <p:pic>
        <p:nvPicPr>
          <p:cNvPr id="129" name="Picture 4"/>
          <p:cNvPicPr/>
          <p:nvPr/>
        </p:nvPicPr>
        <p:blipFill>
          <a:blip r:embed="rId2"/>
          <a:stretch/>
        </p:blipFill>
        <p:spPr>
          <a:xfrm>
            <a:off x="16656480" y="270000"/>
            <a:ext cx="7455960" cy="2195280"/>
          </a:xfrm>
          <a:prstGeom prst="rect">
            <a:avLst/>
          </a:prstGeom>
          <a:ln w="0">
            <a:noFill/>
          </a:ln>
        </p:spPr>
      </p:pic>
      <p:sp>
        <p:nvSpPr>
          <p:cNvPr id="130" name="Rectangle 7"/>
          <p:cNvSpPr/>
          <p:nvPr/>
        </p:nvSpPr>
        <p:spPr>
          <a:xfrm>
            <a:off x="1174680" y="12834720"/>
            <a:ext cx="20521800" cy="64404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nSpc>
                <a:spcPct val="100000"/>
              </a:lnSpc>
            </a:pPr>
            <a:r>
              <a:rPr lang="en-GB" sz="2800" b="0" strike="noStrike" spc="-1">
                <a:solidFill>
                  <a:schemeClr val="accent1">
                    <a:lumMod val="75000"/>
                  </a:schemeClr>
                </a:solidFill>
                <a:latin typeface="Gill Sans"/>
                <a:ea typeface="ヒラギノ角ゴ ProN W3"/>
              </a:rPr>
              <a:t>www.celticnext.eu                                         QCCN, Arthur Witt, arthur.witt@ieee.org</a:t>
            </a:r>
            <a:endParaRPr lang="de-DE" sz="2800" b="0" strike="noStrike" spc="-1">
              <a:solidFill>
                <a:srgbClr val="000000"/>
              </a:solidFill>
              <a:latin typeface="Arial"/>
            </a:endParaRPr>
          </a:p>
        </p:txBody>
      </p:sp>
      <p:pic>
        <p:nvPicPr>
          <p:cNvPr id="131" name="Picture 2"/>
          <p:cNvPicPr/>
          <p:nvPr/>
        </p:nvPicPr>
        <p:blipFill>
          <a:blip r:embed="rId3"/>
          <a:stretch/>
        </p:blipFill>
        <p:spPr>
          <a:xfrm>
            <a:off x="15410520" y="107640"/>
            <a:ext cx="8973000" cy="2285640"/>
          </a:xfrm>
          <a:prstGeom prst="rect">
            <a:avLst/>
          </a:prstGeom>
          <a:ln w="0">
            <a:noFill/>
          </a:ln>
        </p:spPr>
      </p:pic>
      <p:sp>
        <p:nvSpPr>
          <p:cNvPr id="132" name="TextBox 1"/>
          <p:cNvSpPr/>
          <p:nvPr/>
        </p:nvSpPr>
        <p:spPr>
          <a:xfrm>
            <a:off x="1931040" y="2890519"/>
            <a:ext cx="20521800" cy="9822192"/>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gn="ctr">
              <a:lnSpc>
                <a:spcPct val="100000"/>
              </a:lnSpc>
            </a:pPr>
            <a:r>
              <a:rPr lang="en-GB" sz="4800" b="0" i="1" strike="noStrike" spc="-1" dirty="0">
                <a:solidFill>
                  <a:schemeClr val="bg2"/>
                </a:solidFill>
                <a:latin typeface="Gill Sans"/>
                <a:ea typeface="ヒラギノ角ゴ ProN W3"/>
              </a:rPr>
              <a:t>Outcome</a:t>
            </a:r>
            <a:endParaRPr lang="de-DE" sz="4800" b="0" strike="noStrike" spc="-1" dirty="0">
              <a:solidFill>
                <a:schemeClr val="bg2"/>
              </a:solidFill>
              <a:latin typeface="Arial"/>
            </a:endParaRPr>
          </a:p>
          <a:p>
            <a:pPr algn="ctr">
              <a:lnSpc>
                <a:spcPct val="100000"/>
              </a:lnSpc>
            </a:pPr>
            <a:r>
              <a:rPr lang="en-GB" sz="4800" b="0" i="1" strike="noStrike" spc="-1" dirty="0">
                <a:solidFill>
                  <a:srgbClr val="0070C0"/>
                </a:solidFill>
                <a:latin typeface="Gill Sans"/>
                <a:ea typeface="ヒラギノ角ゴ ProN W3"/>
              </a:rPr>
              <a:t>Design and evaluation of QC algorithms for ILP-based optimization and signal processing in 6G X-haul.</a:t>
            </a:r>
            <a:endParaRPr lang="de-DE" sz="4800" b="0" strike="noStrike" spc="-1" dirty="0">
              <a:solidFill>
                <a:srgbClr val="000000"/>
              </a:solidFill>
              <a:latin typeface="Arial"/>
            </a:endParaRPr>
          </a:p>
          <a:p>
            <a:pPr algn="ctr">
              <a:lnSpc>
                <a:spcPct val="100000"/>
              </a:lnSpc>
            </a:pPr>
            <a:r>
              <a:rPr lang="en-GB" sz="4800" b="0" i="1" strike="noStrike" spc="-1" dirty="0">
                <a:solidFill>
                  <a:srgbClr val="0070C0"/>
                </a:solidFill>
                <a:latin typeface="Gill Sans"/>
                <a:ea typeface="ヒラギノ角ゴ ProN W3"/>
              </a:rPr>
              <a:t>Simulation environment, 2 Papers/year, patents.</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r>
              <a:rPr lang="de-DE" sz="4800" b="0" i="1" strike="noStrike" spc="-1" dirty="0">
                <a:solidFill>
                  <a:schemeClr val="bg2"/>
                </a:solidFill>
                <a:latin typeface="Gill Sans"/>
                <a:ea typeface="ヒラギノ角ゴ ProN W3"/>
              </a:rPr>
              <a:t>Impact</a:t>
            </a:r>
            <a:endParaRPr lang="de-DE" sz="4800" b="0" strike="noStrike" spc="-1" dirty="0">
              <a:solidFill>
                <a:schemeClr val="bg2"/>
              </a:solidFill>
              <a:latin typeface="Arial"/>
            </a:endParaRPr>
          </a:p>
          <a:p>
            <a:pPr algn="ctr">
              <a:lnSpc>
                <a:spcPct val="100000"/>
              </a:lnSpc>
            </a:pPr>
            <a:r>
              <a:rPr lang="en-GB" sz="4800" b="0" i="1" strike="noStrike" spc="-1" dirty="0">
                <a:solidFill>
                  <a:srgbClr val="0070C0"/>
                </a:solidFill>
                <a:latin typeface="Gill Sans"/>
                <a:ea typeface="ヒラギノ角ゴ ProN W3"/>
              </a:rPr>
              <a:t>Demonstration of real-world applications realized with QC.</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r>
              <a:rPr lang="en-GB" sz="4800" b="0" i="1" strike="noStrike" spc="-1" dirty="0">
                <a:solidFill>
                  <a:schemeClr val="bg2"/>
                </a:solidFill>
                <a:latin typeface="Gill Sans"/>
                <a:ea typeface="ヒラギノ角ゴ ProN W3"/>
              </a:rPr>
              <a:t>Schedule</a:t>
            </a:r>
            <a:endParaRPr lang="de-DE" sz="4800" b="0" strike="noStrike" spc="-1" dirty="0">
              <a:solidFill>
                <a:schemeClr val="bg2"/>
              </a:solidFill>
              <a:latin typeface="Arial"/>
            </a:endParaRPr>
          </a:p>
          <a:p>
            <a:pPr>
              <a:lnSpc>
                <a:spcPct val="100000"/>
              </a:lnSpc>
            </a:pPr>
            <a:r>
              <a:rPr lang="en-GB" sz="4800" b="0" i="1" strike="noStrike" spc="-1" dirty="0">
                <a:solidFill>
                  <a:srgbClr val="0070C0"/>
                </a:solidFill>
                <a:latin typeface="Gill Sans"/>
                <a:ea typeface="ヒラギノ角ゴ ProN W3"/>
              </a:rPr>
              <a:t>1. year: Solving network ILP on gate-based/neutral atom QC </a:t>
            </a:r>
            <a:endParaRPr lang="de-DE" sz="4800" b="0" strike="noStrike" spc="-1" dirty="0">
              <a:solidFill>
                <a:srgbClr val="000000"/>
              </a:solidFill>
              <a:latin typeface="Arial"/>
            </a:endParaRPr>
          </a:p>
          <a:p>
            <a:pPr>
              <a:lnSpc>
                <a:spcPct val="100000"/>
              </a:lnSpc>
            </a:pPr>
            <a:r>
              <a:rPr lang="en-GB" sz="4800" b="0" i="1" strike="noStrike" spc="-1" dirty="0">
                <a:solidFill>
                  <a:srgbClr val="0070C0"/>
                </a:solidFill>
                <a:latin typeface="Gill Sans"/>
                <a:ea typeface="ヒラギノ角ゴ ProN W3"/>
              </a:rPr>
              <a:t>2. year: X-haul signal processing concept with QC</a:t>
            </a:r>
            <a:endParaRPr lang="de-DE" sz="4800" b="0" strike="noStrike" spc="-1" dirty="0">
              <a:solidFill>
                <a:srgbClr val="000000"/>
              </a:solidFill>
              <a:latin typeface="Arial"/>
            </a:endParaRPr>
          </a:p>
          <a:p>
            <a:pPr>
              <a:lnSpc>
                <a:spcPct val="100000"/>
              </a:lnSpc>
            </a:pPr>
            <a:r>
              <a:rPr lang="en-GB" sz="4800" b="0" i="1" strike="noStrike" spc="-1" dirty="0">
                <a:solidFill>
                  <a:srgbClr val="0070C0"/>
                </a:solidFill>
                <a:latin typeface="Gill Sans"/>
                <a:ea typeface="ヒラギノ角ゴ ProN W3"/>
              </a:rPr>
              <a:t>3. year: Refinements and Improvements</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p:txBody>
      </p:sp>
      <p:sp>
        <p:nvSpPr>
          <p:cNvPr id="3" name="PlaceHolder 2"/>
          <p:cNvSpPr>
            <a:spLocks noGrp="1"/>
          </p:cNvSpPr>
          <p:nvPr>
            <p:ph type="sldNum" idx="14"/>
          </p:nvPr>
        </p:nvSpPr>
        <p:spPr/>
        <p:txBody>
          <a:bodyPr/>
          <a:lstStyle/>
          <a:p>
            <a:fld id="{6AF52ABD-6F0F-43F2-B8AE-EC9E5A9C696B}" type="slidenum">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
          <p:cNvSpPr/>
          <p:nvPr/>
        </p:nvSpPr>
        <p:spPr>
          <a:xfrm>
            <a:off x="-27856" y="11030981"/>
            <a:ext cx="24384000" cy="830997"/>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endParaRPr sz="5400" b="1" i="0" u="none" strike="noStrike" cap="none">
              <a:solidFill>
                <a:srgbClr val="3C3C3C"/>
              </a:solidFill>
              <a:latin typeface="Century Gothic"/>
              <a:ea typeface="Century Gothic"/>
              <a:cs typeface="Century Gothic"/>
              <a:sym typeface="Century Gothic"/>
            </a:endParaRPr>
          </a:p>
        </p:txBody>
      </p:sp>
      <p:sp>
        <p:nvSpPr>
          <p:cNvPr id="118" name="Google Shape;118;p1"/>
          <p:cNvSpPr/>
          <p:nvPr/>
        </p:nvSpPr>
        <p:spPr>
          <a:xfrm>
            <a:off x="2495600" y="-451400"/>
            <a:ext cx="18769408" cy="6401753"/>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endParaRPr sz="9600" b="1" i="0" u="none" strike="noStrike" cap="none" dirty="0">
              <a:solidFill>
                <a:srgbClr val="0070C0"/>
              </a:solidFill>
              <a:latin typeface="Arial"/>
              <a:ea typeface="Arial"/>
              <a:cs typeface="Arial"/>
              <a:sym typeface="Arial"/>
            </a:endParaRPr>
          </a:p>
          <a:p>
            <a:pPr marL="0" marR="0" lvl="0" indent="0" algn="ctr" rtl="0">
              <a:spcBef>
                <a:spcPts val="0"/>
              </a:spcBef>
              <a:spcAft>
                <a:spcPts val="0"/>
              </a:spcAft>
              <a:buNone/>
            </a:pPr>
            <a:r>
              <a:rPr lang="en-GB" sz="9600" b="1" i="0" u="none" strike="noStrike" cap="none" dirty="0">
                <a:solidFill>
                  <a:srgbClr val="0070C0"/>
                </a:solidFill>
                <a:latin typeface="Arial"/>
                <a:ea typeface="Arial"/>
                <a:cs typeface="Arial"/>
                <a:sym typeface="Arial"/>
              </a:rPr>
              <a:t>CELTIC-NEXT </a:t>
            </a:r>
            <a:br>
              <a:rPr lang="en-GB" sz="9600" b="1" i="0" u="none" strike="noStrike" cap="none" dirty="0">
                <a:solidFill>
                  <a:srgbClr val="0070C0"/>
                </a:solidFill>
                <a:latin typeface="Arial"/>
                <a:ea typeface="Arial"/>
                <a:cs typeface="Arial"/>
                <a:sym typeface="Arial"/>
              </a:rPr>
            </a:br>
            <a:r>
              <a:rPr lang="en-GB" sz="9600" b="1" i="0" u="none" strike="noStrike" cap="none" dirty="0">
                <a:solidFill>
                  <a:srgbClr val="0070C0"/>
                </a:solidFill>
                <a:latin typeface="Arial"/>
                <a:ea typeface="Arial"/>
                <a:cs typeface="Arial"/>
                <a:sym typeface="Arial"/>
              </a:rPr>
              <a:t>Pitch of </a:t>
            </a:r>
            <a:endParaRPr dirty="0"/>
          </a:p>
          <a:p>
            <a:pPr marL="0" marR="0" lvl="0" indent="0" algn="ctr" rtl="0">
              <a:spcBef>
                <a:spcPts val="0"/>
              </a:spcBef>
              <a:spcAft>
                <a:spcPts val="0"/>
              </a:spcAft>
              <a:buNone/>
            </a:pPr>
            <a:r>
              <a:rPr lang="en-GB" sz="9600" b="1" i="0" u="none" strike="noStrike" cap="none" dirty="0">
                <a:solidFill>
                  <a:srgbClr val="0070C0"/>
                </a:solidFill>
                <a:latin typeface="Arial"/>
                <a:ea typeface="Arial"/>
                <a:cs typeface="Arial"/>
                <a:sym typeface="Arial"/>
              </a:rPr>
              <a:t>the Project Proposal</a:t>
            </a:r>
            <a:endParaRPr dirty="0"/>
          </a:p>
          <a:p>
            <a:pPr marL="0" marR="0" lvl="0" indent="0" algn="ctr" rtl="0">
              <a:spcBef>
                <a:spcPts val="0"/>
              </a:spcBef>
              <a:spcAft>
                <a:spcPts val="0"/>
              </a:spcAft>
              <a:buNone/>
            </a:pPr>
            <a:r>
              <a:rPr lang="en-GB" sz="3200" b="0" i="0" u="none" strike="noStrike" cap="none" dirty="0">
                <a:solidFill>
                  <a:srgbClr val="0070C0"/>
                </a:solidFill>
                <a:latin typeface="Arial"/>
                <a:ea typeface="Arial"/>
                <a:cs typeface="Arial"/>
                <a:sym typeface="Arial"/>
              </a:rPr>
              <a:t>18</a:t>
            </a:r>
            <a:r>
              <a:rPr lang="en-GB" sz="3200" b="0" i="0" u="none" strike="noStrike" cap="none" baseline="30000" dirty="0">
                <a:solidFill>
                  <a:srgbClr val="0070C0"/>
                </a:solidFill>
                <a:latin typeface="Arial"/>
                <a:ea typeface="Arial"/>
                <a:cs typeface="Arial"/>
                <a:sym typeface="Arial"/>
              </a:rPr>
              <a:t>th</a:t>
            </a:r>
            <a:r>
              <a:rPr lang="en-GB" sz="3200" b="0" i="0" u="none" strike="noStrike" cap="none" dirty="0">
                <a:solidFill>
                  <a:srgbClr val="0070C0"/>
                </a:solidFill>
                <a:latin typeface="Arial"/>
                <a:ea typeface="Arial"/>
                <a:cs typeface="Arial"/>
                <a:sym typeface="Arial"/>
              </a:rPr>
              <a:t> April 2024, London</a:t>
            </a:r>
            <a:endParaRPr dirty="0"/>
          </a:p>
        </p:txBody>
      </p:sp>
      <p:sp>
        <p:nvSpPr>
          <p:cNvPr id="119" name="Google Shape;119;p1"/>
          <p:cNvSpPr/>
          <p:nvPr/>
        </p:nvSpPr>
        <p:spPr>
          <a:xfrm>
            <a:off x="3800163" y="11830034"/>
            <a:ext cx="16298051" cy="1231106"/>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4400" b="1" i="0" u="none" strike="noStrike" cap="none">
                <a:solidFill>
                  <a:schemeClr val="dk2"/>
                </a:solidFill>
                <a:latin typeface="Arial"/>
                <a:ea typeface="Arial"/>
                <a:cs typeface="Arial"/>
                <a:sym typeface="Arial"/>
              </a:rPr>
              <a:t>Dr Erica Yang, Head of Research, Chilton Computing Ltd, UK</a:t>
            </a:r>
            <a:endParaRPr/>
          </a:p>
          <a:p>
            <a:pPr marL="0" marR="0" lvl="0" indent="0" algn="ctr" rtl="0">
              <a:spcBef>
                <a:spcPts val="0"/>
              </a:spcBef>
              <a:spcAft>
                <a:spcPts val="0"/>
              </a:spcAft>
              <a:buNone/>
            </a:pPr>
            <a:r>
              <a:rPr lang="en-GB" sz="3600" b="1" i="0" u="none" strike="noStrike" cap="none">
                <a:solidFill>
                  <a:schemeClr val="dk2"/>
                </a:solidFill>
                <a:latin typeface="Arial"/>
                <a:ea typeface="Arial"/>
                <a:cs typeface="Arial"/>
                <a:sym typeface="Arial"/>
              </a:rPr>
              <a:t>info@chiltoncomputing.co.uk</a:t>
            </a:r>
            <a:endParaRPr/>
          </a:p>
        </p:txBody>
      </p:sp>
      <p:pic>
        <p:nvPicPr>
          <p:cNvPr id="120" name="Google Shape;120;p1"/>
          <p:cNvPicPr preferRelativeResize="0"/>
          <p:nvPr/>
        </p:nvPicPr>
        <p:blipFill rotWithShape="1">
          <a:blip r:embed="rId3">
            <a:alphaModFix/>
          </a:blip>
          <a:srcRect l="979" t="12515"/>
          <a:stretch/>
        </p:blipFill>
        <p:spPr>
          <a:xfrm>
            <a:off x="1" y="1"/>
            <a:ext cx="4343128" cy="3837156"/>
          </a:xfrm>
          <a:prstGeom prst="rect">
            <a:avLst/>
          </a:prstGeom>
          <a:noFill/>
          <a:ln>
            <a:noFill/>
          </a:ln>
        </p:spPr>
      </p:pic>
      <p:pic>
        <p:nvPicPr>
          <p:cNvPr id="121" name="Google Shape;121;p1"/>
          <p:cNvPicPr preferRelativeResize="0"/>
          <p:nvPr/>
        </p:nvPicPr>
        <p:blipFill rotWithShape="1">
          <a:blip r:embed="rId4">
            <a:alphaModFix/>
          </a:blip>
          <a:srcRect t="6267"/>
          <a:stretch/>
        </p:blipFill>
        <p:spPr>
          <a:xfrm>
            <a:off x="21157586" y="1"/>
            <a:ext cx="3176457" cy="2972693"/>
          </a:xfrm>
          <a:prstGeom prst="rect">
            <a:avLst/>
          </a:prstGeom>
          <a:noFill/>
          <a:ln>
            <a:noFill/>
          </a:ln>
        </p:spPr>
      </p:pic>
      <p:pic>
        <p:nvPicPr>
          <p:cNvPr id="122" name="Google Shape;122;p1"/>
          <p:cNvPicPr preferRelativeResize="0"/>
          <p:nvPr/>
        </p:nvPicPr>
        <p:blipFill rotWithShape="1">
          <a:blip r:embed="rId5">
            <a:alphaModFix/>
          </a:blip>
          <a:srcRect/>
          <a:stretch/>
        </p:blipFill>
        <p:spPr>
          <a:xfrm>
            <a:off x="4495886" y="8907421"/>
            <a:ext cx="7123056" cy="2340000"/>
          </a:xfrm>
          <a:prstGeom prst="rect">
            <a:avLst/>
          </a:prstGeom>
          <a:noFill/>
          <a:ln>
            <a:noFill/>
          </a:ln>
        </p:spPr>
      </p:pic>
      <p:sp>
        <p:nvSpPr>
          <p:cNvPr id="123" name="Google Shape;123;p1"/>
          <p:cNvSpPr/>
          <p:nvPr/>
        </p:nvSpPr>
        <p:spPr>
          <a:xfrm>
            <a:off x="3530060" y="6974433"/>
            <a:ext cx="17039908" cy="1354217"/>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4400" b="1" i="0" u="none" strike="noStrike" cap="none">
                <a:solidFill>
                  <a:srgbClr val="0070C0"/>
                </a:solidFill>
                <a:latin typeface="Arial"/>
                <a:ea typeface="Arial"/>
                <a:cs typeface="Arial"/>
                <a:sym typeface="Arial"/>
              </a:rPr>
              <a:t>BEACON: Network-Assisted Highly Interactive Spatial Computing Technology for Healthcare</a:t>
            </a:r>
            <a:endParaRPr sz="8000" b="1" i="0" u="none" strike="noStrike" cap="none">
              <a:solidFill>
                <a:srgbClr val="0070C0"/>
              </a:solidFill>
              <a:latin typeface="Arial"/>
              <a:ea typeface="Arial"/>
              <a:cs typeface="Arial"/>
              <a:sym typeface="Arial"/>
            </a:endParaRPr>
          </a:p>
        </p:txBody>
      </p:sp>
      <p:sp>
        <p:nvSpPr>
          <p:cNvPr id="124" name="Google Shape;124;p1"/>
          <p:cNvSpPr txBox="1"/>
          <p:nvPr/>
        </p:nvSpPr>
        <p:spPr>
          <a:xfrm>
            <a:off x="20590363" y="13061140"/>
            <a:ext cx="342504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000000"/>
                </a:solidFill>
                <a:latin typeface="Gill Sans"/>
                <a:ea typeface="Gill Sans"/>
                <a:cs typeface="Gill Sans"/>
                <a:sym typeface="Gill Sans"/>
              </a:rPr>
              <a:t>@Copyright protected</a:t>
            </a:r>
            <a:endParaRPr/>
          </a:p>
        </p:txBody>
      </p:sp>
      <p:pic>
        <p:nvPicPr>
          <p:cNvPr id="125" name="Google Shape;125;p1" descr="Qr code&#10;&#10;Description automatically generated"/>
          <p:cNvPicPr preferRelativeResize="0"/>
          <p:nvPr/>
        </p:nvPicPr>
        <p:blipFill rotWithShape="1">
          <a:blip r:embed="rId6">
            <a:alphaModFix/>
          </a:blip>
          <a:srcRect/>
          <a:stretch/>
        </p:blipFill>
        <p:spPr>
          <a:xfrm>
            <a:off x="344759" y="8457421"/>
            <a:ext cx="3079862" cy="3240000"/>
          </a:xfrm>
          <a:prstGeom prst="rect">
            <a:avLst/>
          </a:prstGeom>
          <a:noFill/>
          <a:ln>
            <a:noFill/>
          </a:ln>
        </p:spPr>
      </p:pic>
      <p:pic>
        <p:nvPicPr>
          <p:cNvPr id="126" name="Google Shape;126;p1" descr="A black background with a black square&#10;&#10;Description automatically generated with medium confidence"/>
          <p:cNvPicPr preferRelativeResize="0"/>
          <p:nvPr/>
        </p:nvPicPr>
        <p:blipFill rotWithShape="1">
          <a:blip r:embed="rId7">
            <a:alphaModFix/>
          </a:blip>
          <a:srcRect/>
          <a:stretch/>
        </p:blipFill>
        <p:spPr>
          <a:xfrm>
            <a:off x="12690207" y="9260016"/>
            <a:ext cx="6286321" cy="1634810"/>
          </a:xfrm>
          <a:prstGeom prst="rect">
            <a:avLst/>
          </a:prstGeom>
          <a:noFill/>
          <a:ln>
            <a:noFill/>
          </a:ln>
        </p:spPr>
      </p:pic>
      <p:pic>
        <p:nvPicPr>
          <p:cNvPr id="127" name="Google Shape;127;p1" descr="A qr code with dots&#10;&#10;Description automatically generated"/>
          <p:cNvPicPr preferRelativeResize="0"/>
          <p:nvPr/>
        </p:nvPicPr>
        <p:blipFill rotWithShape="1">
          <a:blip r:embed="rId8">
            <a:alphaModFix/>
          </a:blip>
          <a:srcRect/>
          <a:stretch/>
        </p:blipFill>
        <p:spPr>
          <a:xfrm>
            <a:off x="20047793" y="8457421"/>
            <a:ext cx="3240000" cy="3240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PlaceHolder 1"/>
          <p:cNvSpPr>
            <a:spLocks noGrp="1"/>
          </p:cNvSpPr>
          <p:nvPr>
            <p:ph type="title"/>
          </p:nvPr>
        </p:nvSpPr>
        <p:spPr>
          <a:xfrm>
            <a:off x="1219320" y="549360"/>
            <a:ext cx="21945240" cy="2285640"/>
          </a:xfrm>
          <a:prstGeom prst="rect">
            <a:avLst/>
          </a:prstGeom>
          <a:noFill/>
          <a:ln w="0">
            <a:noFill/>
          </a:ln>
        </p:spPr>
        <p:txBody>
          <a:bodyPr lIns="217800" tIns="108720" rIns="217800" bIns="108720" anchor="ctr">
            <a:normAutofit/>
          </a:bodyPr>
          <a:lstStyle/>
          <a:p>
            <a:pPr indent="0" defTabSz="2176920">
              <a:lnSpc>
                <a:spcPct val="100000"/>
              </a:lnSpc>
              <a:buNone/>
            </a:pPr>
            <a:r>
              <a:rPr lang="en-GB" sz="9200" b="1" strike="noStrike" spc="-1">
                <a:solidFill>
                  <a:srgbClr val="0070C0"/>
                </a:solidFill>
                <a:latin typeface="Calibri"/>
                <a:ea typeface="Aleo"/>
              </a:rPr>
              <a:t>Partners</a:t>
            </a:r>
            <a:endParaRPr lang="en-US" sz="9200" b="0" strike="noStrike" spc="-1">
              <a:solidFill>
                <a:srgbClr val="000000"/>
              </a:solidFill>
              <a:latin typeface="Gill Sans"/>
            </a:endParaRPr>
          </a:p>
        </p:txBody>
      </p:sp>
      <p:sp>
        <p:nvSpPr>
          <p:cNvPr id="134" name="TextBox 4"/>
          <p:cNvSpPr/>
          <p:nvPr/>
        </p:nvSpPr>
        <p:spPr>
          <a:xfrm>
            <a:off x="2494800" y="3261240"/>
            <a:ext cx="19201680" cy="826380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gn="ctr">
              <a:lnSpc>
                <a:spcPct val="100000"/>
              </a:lnSpc>
            </a:pPr>
            <a:endParaRPr lang="de-DE" sz="4800" b="0" strike="noStrike" spc="-1" dirty="0">
              <a:solidFill>
                <a:srgbClr val="000000"/>
              </a:solidFill>
              <a:latin typeface="Arial"/>
            </a:endParaRPr>
          </a:p>
          <a:p>
            <a:pPr algn="ctr">
              <a:lnSpc>
                <a:spcPct val="100000"/>
              </a:lnSpc>
            </a:pPr>
            <a:r>
              <a:rPr lang="en-GB" sz="4800" b="0" i="1" strike="noStrike" spc="-1" dirty="0">
                <a:solidFill>
                  <a:srgbClr val="0070C0"/>
                </a:solidFill>
                <a:latin typeface="Gill Sans"/>
                <a:ea typeface="ヒラギノ角ゴ ProN W3"/>
              </a:rPr>
              <a:t>Consortium doesn’t exist, yet.</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r>
              <a:rPr lang="en-GB" sz="4800" b="0" i="1" strike="noStrike" spc="-1" dirty="0">
                <a:solidFill>
                  <a:srgbClr val="0070C0"/>
                </a:solidFill>
                <a:latin typeface="Gill Sans"/>
                <a:ea typeface="ヒラギノ角ゴ ProN W3"/>
              </a:rPr>
              <a:t>2 German partner from the field of theoretical quantum physics with experience in QC possibly available.</a:t>
            </a:r>
            <a:br>
              <a:rPr sz="4800" dirty="0"/>
            </a:b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r>
              <a:rPr lang="en-GB" sz="4800" b="0" i="1" strike="noStrike" spc="-1" dirty="0">
                <a:solidFill>
                  <a:srgbClr val="0070C0"/>
                </a:solidFill>
                <a:latin typeface="Gill Sans"/>
                <a:ea typeface="ヒラギノ角ゴ ProN W3"/>
              </a:rPr>
              <a:t>Searching: Partner with keen in </a:t>
            </a:r>
            <a:br>
              <a:rPr sz="4800" dirty="0"/>
            </a:br>
            <a:r>
              <a:rPr lang="en-GB" sz="4800" b="0" i="1" strike="noStrike" spc="-1" dirty="0">
                <a:solidFill>
                  <a:srgbClr val="0070C0"/>
                </a:solidFill>
                <a:latin typeface="Gill Sans"/>
                <a:ea typeface="ヒラギノ角ゴ ProN W3"/>
              </a:rPr>
              <a:t>6G X-hauling, Radio-over-Fiber, Optical Transmission</a:t>
            </a: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a:p>
            <a:pPr algn="ctr">
              <a:lnSpc>
                <a:spcPct val="100000"/>
              </a:lnSpc>
            </a:pPr>
            <a:endParaRPr lang="de-DE" sz="4800" b="0" strike="noStrike" spc="-1" dirty="0">
              <a:solidFill>
                <a:srgbClr val="000000"/>
              </a:solidFill>
              <a:latin typeface="Arial"/>
            </a:endParaRPr>
          </a:p>
        </p:txBody>
      </p:sp>
      <p:pic>
        <p:nvPicPr>
          <p:cNvPr id="135" name="Picture 4"/>
          <p:cNvPicPr/>
          <p:nvPr/>
        </p:nvPicPr>
        <p:blipFill>
          <a:blip r:embed="rId2"/>
          <a:stretch/>
        </p:blipFill>
        <p:spPr>
          <a:xfrm>
            <a:off x="16656480" y="270000"/>
            <a:ext cx="7455960" cy="2195280"/>
          </a:xfrm>
          <a:prstGeom prst="rect">
            <a:avLst/>
          </a:prstGeom>
          <a:ln w="0">
            <a:noFill/>
          </a:ln>
        </p:spPr>
      </p:pic>
      <p:sp>
        <p:nvSpPr>
          <p:cNvPr id="136" name="Rectangle 7"/>
          <p:cNvSpPr/>
          <p:nvPr/>
        </p:nvSpPr>
        <p:spPr>
          <a:xfrm>
            <a:off x="1174680" y="12834720"/>
            <a:ext cx="20521800" cy="64404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nSpc>
                <a:spcPct val="100000"/>
              </a:lnSpc>
            </a:pPr>
            <a:r>
              <a:rPr lang="en-GB" sz="2800" b="0" strike="noStrike" spc="-1">
                <a:solidFill>
                  <a:schemeClr val="accent1">
                    <a:lumMod val="75000"/>
                  </a:schemeClr>
                </a:solidFill>
                <a:latin typeface="Gill Sans"/>
                <a:ea typeface="ヒラギノ角ゴ ProN W3"/>
              </a:rPr>
              <a:t>www.celticnext.eu                                         QCCN, Arthur Witt, arthur.witt@ieee.org</a:t>
            </a:r>
            <a:endParaRPr lang="de-DE" sz="2800" b="0" strike="noStrike" spc="-1">
              <a:solidFill>
                <a:srgbClr val="000000"/>
              </a:solidFill>
              <a:latin typeface="Arial"/>
            </a:endParaRPr>
          </a:p>
        </p:txBody>
      </p:sp>
      <p:pic>
        <p:nvPicPr>
          <p:cNvPr id="137" name="Picture 2"/>
          <p:cNvPicPr/>
          <p:nvPr/>
        </p:nvPicPr>
        <p:blipFill>
          <a:blip r:embed="rId3"/>
          <a:stretch/>
        </p:blipFill>
        <p:spPr>
          <a:xfrm>
            <a:off x="15410520" y="107640"/>
            <a:ext cx="8973000" cy="2285640"/>
          </a:xfrm>
          <a:prstGeom prst="rect">
            <a:avLst/>
          </a:prstGeom>
          <a:ln w="0">
            <a:noFill/>
          </a:ln>
        </p:spPr>
      </p:pic>
      <p:sp>
        <p:nvSpPr>
          <p:cNvPr id="3" name="PlaceHolder 2"/>
          <p:cNvSpPr>
            <a:spLocks noGrp="1"/>
          </p:cNvSpPr>
          <p:nvPr>
            <p:ph type="sldNum" idx="14"/>
          </p:nvPr>
        </p:nvSpPr>
        <p:spPr/>
        <p:txBody>
          <a:bodyPr/>
          <a:lstStyle/>
          <a:p>
            <a:fld id="{498A176E-DF09-418B-B2AF-22E7FEDDB705}" type="slidenum">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1219320" y="549360"/>
            <a:ext cx="21945240" cy="2285640"/>
          </a:xfrm>
          <a:prstGeom prst="rect">
            <a:avLst/>
          </a:prstGeom>
          <a:noFill/>
          <a:ln w="0">
            <a:noFill/>
          </a:ln>
        </p:spPr>
        <p:txBody>
          <a:bodyPr lIns="217800" tIns="108720" rIns="217800" bIns="108720" anchor="ctr">
            <a:normAutofit/>
          </a:bodyPr>
          <a:lstStyle/>
          <a:p>
            <a:pPr indent="0" defTabSz="2176920">
              <a:lnSpc>
                <a:spcPct val="100000"/>
              </a:lnSpc>
              <a:buNone/>
            </a:pPr>
            <a:r>
              <a:rPr lang="en-GB" sz="9200" b="1" strike="noStrike" spc="-1">
                <a:solidFill>
                  <a:srgbClr val="0070C0"/>
                </a:solidFill>
                <a:latin typeface="Calibri"/>
                <a:ea typeface="Aleo"/>
              </a:rPr>
              <a:t>Contact Info</a:t>
            </a:r>
            <a:endParaRPr lang="en-US" sz="9200" b="0" strike="noStrike" spc="-1">
              <a:solidFill>
                <a:srgbClr val="000000"/>
              </a:solidFill>
              <a:latin typeface="Gill Sans"/>
            </a:endParaRPr>
          </a:p>
        </p:txBody>
      </p:sp>
      <p:sp>
        <p:nvSpPr>
          <p:cNvPr id="139" name="TextBox 4"/>
          <p:cNvSpPr/>
          <p:nvPr/>
        </p:nvSpPr>
        <p:spPr>
          <a:xfrm>
            <a:off x="2543040" y="3185640"/>
            <a:ext cx="20017800" cy="1189044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nSpc>
                <a:spcPct val="100000"/>
              </a:lnSpc>
            </a:pPr>
            <a:r>
              <a:rPr lang="en-GB" sz="5400" b="1" strike="noStrike" spc="-1">
                <a:solidFill>
                  <a:srgbClr val="0070C0"/>
                </a:solidFill>
                <a:latin typeface="Arial"/>
                <a:ea typeface="Aleo"/>
              </a:rPr>
              <a:t>For more information and for interest to participate please contact:</a:t>
            </a:r>
            <a:endParaRPr lang="de-DE" sz="5400" b="0" strike="noStrike" spc="-1">
              <a:solidFill>
                <a:srgbClr val="000000"/>
              </a:solidFill>
              <a:latin typeface="Arial"/>
            </a:endParaRPr>
          </a:p>
          <a:p>
            <a:pPr>
              <a:lnSpc>
                <a:spcPct val="100000"/>
              </a:lnSpc>
            </a:pPr>
            <a:endParaRPr lang="de-DE" sz="4800" b="0" strike="noStrike" spc="-1">
              <a:solidFill>
                <a:srgbClr val="000000"/>
              </a:solidFill>
              <a:latin typeface="Arial"/>
            </a:endParaRPr>
          </a:p>
          <a:p>
            <a:pPr>
              <a:lnSpc>
                <a:spcPct val="100000"/>
              </a:lnSpc>
            </a:pPr>
            <a:r>
              <a:rPr lang="en-GB" sz="4800" b="0" strike="noStrike" spc="-1">
                <a:solidFill>
                  <a:srgbClr val="0070C0"/>
                </a:solidFill>
                <a:latin typeface="Gill Sans"/>
                <a:ea typeface="ヒラギノ角ゴ ProN W3"/>
              </a:rPr>
              <a:t>		Arthur Witt</a:t>
            </a:r>
            <a:endParaRPr lang="de-DE" sz="4800" b="0" strike="noStrike" spc="-1">
              <a:solidFill>
                <a:srgbClr val="000000"/>
              </a:solidFill>
              <a:latin typeface="Arial"/>
            </a:endParaRPr>
          </a:p>
          <a:p>
            <a:pPr>
              <a:lnSpc>
                <a:spcPct val="100000"/>
              </a:lnSpc>
            </a:pPr>
            <a:r>
              <a:rPr lang="en-GB" sz="4300" b="0" strike="noStrike" spc="-1">
                <a:solidFill>
                  <a:srgbClr val="0070C0"/>
                </a:solidFill>
                <a:latin typeface="Gill Sans"/>
                <a:ea typeface="ヒラギノ角ゴ ProN W3"/>
              </a:rPr>
              <a:t>		arthur.witt@ieee.org</a:t>
            </a:r>
            <a:endParaRPr lang="de-DE" sz="4300" b="0" strike="noStrike" spc="-1">
              <a:solidFill>
                <a:srgbClr val="000000"/>
              </a:solidFill>
              <a:latin typeface="Arial"/>
            </a:endParaRPr>
          </a:p>
          <a:p>
            <a:pPr>
              <a:lnSpc>
                <a:spcPct val="100000"/>
              </a:lnSpc>
            </a:pPr>
            <a:r>
              <a:rPr lang="en-GB" sz="4300" b="0" strike="noStrike" spc="-1">
                <a:solidFill>
                  <a:srgbClr val="0070C0"/>
                </a:solidFill>
                <a:latin typeface="Gill Sans"/>
                <a:ea typeface="ヒラギノ角ゴ ProN W3"/>
              </a:rPr>
              <a:t>		+49 1577 5869584</a:t>
            </a:r>
            <a:endParaRPr lang="de-DE" sz="4300" b="0" strike="noStrike" spc="-1">
              <a:solidFill>
                <a:srgbClr val="000000"/>
              </a:solidFill>
              <a:latin typeface="Arial"/>
            </a:endParaRPr>
          </a:p>
          <a:p>
            <a:pPr>
              <a:lnSpc>
                <a:spcPct val="100000"/>
              </a:lnSpc>
            </a:pPr>
            <a:r>
              <a:rPr lang="en-GB" sz="4300" b="0" strike="noStrike" spc="-1">
                <a:solidFill>
                  <a:srgbClr val="0070C0"/>
                </a:solidFill>
                <a:latin typeface="Gill Sans"/>
                <a:ea typeface="ヒラギノ角ゴ ProN W3"/>
              </a:rPr>
              <a:t>		</a:t>
            </a:r>
            <a:endParaRPr lang="de-DE" sz="4300" b="0" strike="noStrike" spc="-1">
              <a:solidFill>
                <a:srgbClr val="000000"/>
              </a:solidFill>
              <a:latin typeface="Arial"/>
            </a:endParaRPr>
          </a:p>
          <a:p>
            <a:pPr>
              <a:lnSpc>
                <a:spcPct val="100000"/>
              </a:lnSpc>
            </a:pPr>
            <a:r>
              <a:rPr lang="en-GB" sz="4300" b="0" strike="noStrike" spc="-1">
                <a:solidFill>
                  <a:srgbClr val="0070C0"/>
                </a:solidFill>
                <a:latin typeface="Gill Sans"/>
                <a:ea typeface="ヒラギノ角ゴ ProN W3"/>
              </a:rPr>
              <a:t>		</a:t>
            </a:r>
            <a:endParaRPr lang="de-DE" sz="4300" b="0" strike="noStrike" spc="-1">
              <a:solidFill>
                <a:srgbClr val="000000"/>
              </a:solidFill>
              <a:latin typeface="Arial"/>
            </a:endParaRPr>
          </a:p>
          <a:p>
            <a:pPr>
              <a:lnSpc>
                <a:spcPct val="100000"/>
              </a:lnSpc>
            </a:pPr>
            <a:endParaRPr lang="de-DE" sz="4800" b="0" strike="noStrike" spc="-1">
              <a:solidFill>
                <a:srgbClr val="000000"/>
              </a:solidFill>
              <a:latin typeface="Arial"/>
            </a:endParaRPr>
          </a:p>
          <a:p>
            <a:pPr marL="3657600" defTabSz="914400">
              <a:lnSpc>
                <a:spcPct val="100000"/>
              </a:lnSpc>
            </a:pPr>
            <a:r>
              <a:rPr lang="de-DE" sz="5400" b="1" strike="noStrike" spc="-1">
                <a:solidFill>
                  <a:srgbClr val="0070C0"/>
                </a:solidFill>
                <a:latin typeface="Calibri"/>
                <a:ea typeface="Aleo"/>
              </a:rPr>
              <a:t>Presentation is available via: </a:t>
            </a:r>
            <a:endParaRPr lang="de-DE" sz="5400" b="0" strike="noStrike" spc="-1">
              <a:solidFill>
                <a:srgbClr val="000000"/>
              </a:solidFill>
              <a:latin typeface="Arial"/>
            </a:endParaRPr>
          </a:p>
          <a:p>
            <a:pPr marL="3657600" defTabSz="914400">
              <a:lnSpc>
                <a:spcPct val="100000"/>
              </a:lnSpc>
            </a:pPr>
            <a:endParaRPr lang="de-DE" sz="4800" b="0" strike="noStrike" spc="-1">
              <a:solidFill>
                <a:srgbClr val="000000"/>
              </a:solidFill>
              <a:latin typeface="Arial"/>
            </a:endParaRPr>
          </a:p>
          <a:p>
            <a:pPr marL="3657600" defTabSz="914400">
              <a:lnSpc>
                <a:spcPct val="100000"/>
              </a:lnSpc>
            </a:pPr>
            <a:r>
              <a:rPr lang="en-GB" sz="4800" b="0" strike="noStrike" spc="-1">
                <a:solidFill>
                  <a:srgbClr val="0070C0"/>
                </a:solidFill>
                <a:latin typeface="Gill Sans"/>
                <a:ea typeface="ヒラギノ角ゴ ProN W3"/>
              </a:rPr>
              <a:t>       </a:t>
            </a:r>
            <a:endParaRPr lang="de-DE" sz="4800" b="0" strike="noStrike" spc="-1">
              <a:solidFill>
                <a:srgbClr val="000000"/>
              </a:solidFill>
              <a:latin typeface="Arial"/>
            </a:endParaRPr>
          </a:p>
          <a:p>
            <a:pPr marL="3657600" defTabSz="914400">
              <a:lnSpc>
                <a:spcPct val="100000"/>
              </a:lnSpc>
            </a:pPr>
            <a:r>
              <a:rPr lang="en-GB" sz="4800" b="0" strike="noStrike" spc="-1">
                <a:solidFill>
                  <a:srgbClr val="0070C0"/>
                </a:solidFill>
                <a:latin typeface="Gill Sans"/>
                <a:ea typeface="ヒラギノ角ゴ ProN W3"/>
              </a:rPr>
              <a:t>  </a:t>
            </a:r>
            <a:endParaRPr lang="de-DE" sz="4800" b="0" strike="noStrike" spc="-1">
              <a:solidFill>
                <a:srgbClr val="000000"/>
              </a:solidFill>
              <a:latin typeface="Arial"/>
            </a:endParaRPr>
          </a:p>
          <a:p>
            <a:pPr marL="3657600" defTabSz="914400">
              <a:lnSpc>
                <a:spcPct val="100000"/>
              </a:lnSpc>
            </a:pPr>
            <a:endParaRPr lang="de-DE" sz="4800" b="0" strike="noStrike" spc="-1">
              <a:solidFill>
                <a:srgbClr val="000000"/>
              </a:solidFill>
              <a:latin typeface="Arial"/>
            </a:endParaRPr>
          </a:p>
          <a:p>
            <a:pPr marL="3657600" defTabSz="914400">
              <a:lnSpc>
                <a:spcPct val="100000"/>
              </a:lnSpc>
            </a:pPr>
            <a:endParaRPr lang="de-DE" sz="4800" b="0" strike="noStrike" spc="-1">
              <a:solidFill>
                <a:srgbClr val="000000"/>
              </a:solidFill>
              <a:latin typeface="Arial"/>
            </a:endParaRPr>
          </a:p>
          <a:p>
            <a:pPr marL="3657600" defTabSz="914400">
              <a:lnSpc>
                <a:spcPct val="100000"/>
              </a:lnSpc>
            </a:pPr>
            <a:endParaRPr lang="de-DE" sz="4800" b="0" strike="noStrike" spc="-1">
              <a:solidFill>
                <a:srgbClr val="000000"/>
              </a:solidFill>
              <a:latin typeface="Arial"/>
            </a:endParaRPr>
          </a:p>
        </p:txBody>
      </p:sp>
      <p:pic>
        <p:nvPicPr>
          <p:cNvPr id="140" name="Picture 4"/>
          <p:cNvPicPr/>
          <p:nvPr/>
        </p:nvPicPr>
        <p:blipFill>
          <a:blip r:embed="rId2"/>
          <a:stretch/>
        </p:blipFill>
        <p:spPr>
          <a:xfrm>
            <a:off x="16656480" y="270000"/>
            <a:ext cx="7455960" cy="2195280"/>
          </a:xfrm>
          <a:prstGeom prst="rect">
            <a:avLst/>
          </a:prstGeom>
          <a:ln w="0">
            <a:noFill/>
          </a:ln>
        </p:spPr>
      </p:pic>
      <p:sp>
        <p:nvSpPr>
          <p:cNvPr id="141" name="Rectangle 14"/>
          <p:cNvSpPr/>
          <p:nvPr/>
        </p:nvSpPr>
        <p:spPr>
          <a:xfrm>
            <a:off x="454680" y="12870000"/>
            <a:ext cx="20521800" cy="644040"/>
          </a:xfrm>
          <a:prstGeom prst="rect">
            <a:avLst/>
          </a:prstGeom>
          <a:noFill/>
          <a:ln w="0">
            <a:noFill/>
          </a:ln>
        </p:spPr>
        <p:style>
          <a:lnRef idx="0">
            <a:scrgbClr r="0" g="0" b="0"/>
          </a:lnRef>
          <a:fillRef idx="0">
            <a:scrgbClr r="0" g="0" b="0"/>
          </a:fillRef>
          <a:effectRef idx="0">
            <a:scrgbClr r="0" g="0" b="0"/>
          </a:effectRef>
          <a:fontRef idx="minor"/>
        </p:style>
        <p:txBody>
          <a:bodyPr lIns="217800" tIns="108720" rIns="217800" bIns="108720" anchor="t">
            <a:spAutoFit/>
          </a:bodyPr>
          <a:lstStyle/>
          <a:p>
            <a:pPr>
              <a:lnSpc>
                <a:spcPct val="100000"/>
              </a:lnSpc>
            </a:pPr>
            <a:r>
              <a:rPr lang="en-GB" sz="2800" b="0" strike="noStrike" spc="-1">
                <a:solidFill>
                  <a:schemeClr val="accent1">
                    <a:lumMod val="75000"/>
                  </a:schemeClr>
                </a:solidFill>
                <a:latin typeface="Gill Sans"/>
                <a:ea typeface="ヒラギノ角ゴ ProN W3"/>
              </a:rPr>
              <a:t>                                                              </a:t>
            </a:r>
            <a:endParaRPr lang="de-DE" sz="2800" b="0" strike="noStrike" spc="-1">
              <a:solidFill>
                <a:srgbClr val="000000"/>
              </a:solidFill>
              <a:latin typeface="Arial"/>
            </a:endParaRPr>
          </a:p>
        </p:txBody>
      </p:sp>
      <p:pic>
        <p:nvPicPr>
          <p:cNvPr id="142" name="Picture 5"/>
          <p:cNvPicPr/>
          <p:nvPr/>
        </p:nvPicPr>
        <p:blipFill>
          <a:blip r:embed="rId3"/>
          <a:stretch/>
        </p:blipFill>
        <p:spPr>
          <a:xfrm>
            <a:off x="15410520" y="179640"/>
            <a:ext cx="8973000" cy="2285640"/>
          </a:xfrm>
          <a:prstGeom prst="rect">
            <a:avLst/>
          </a:prstGeom>
          <a:ln w="0">
            <a:noFill/>
          </a:ln>
        </p:spPr>
      </p:pic>
      <p:pic>
        <p:nvPicPr>
          <p:cNvPr id="143" name="Picture 6"/>
          <p:cNvPicPr/>
          <p:nvPr/>
        </p:nvPicPr>
        <p:blipFill>
          <a:blip r:embed="rId4"/>
          <a:stretch/>
        </p:blipFill>
        <p:spPr>
          <a:xfrm>
            <a:off x="14810760" y="9865440"/>
            <a:ext cx="2664000" cy="2664000"/>
          </a:xfrm>
          <a:prstGeom prst="rect">
            <a:avLst/>
          </a:prstGeom>
          <a:ln w="0">
            <a:noFill/>
          </a:ln>
        </p:spPr>
      </p:pic>
      <p:pic>
        <p:nvPicPr>
          <p:cNvPr id="144" name="Picture 143"/>
          <p:cNvPicPr/>
          <p:nvPr/>
        </p:nvPicPr>
        <p:blipFill>
          <a:blip r:embed="rId5"/>
          <a:srcRect b="15648"/>
          <a:stretch/>
        </p:blipFill>
        <p:spPr>
          <a:xfrm>
            <a:off x="13860000" y="5207040"/>
            <a:ext cx="3468960" cy="3972960"/>
          </a:xfrm>
          <a:prstGeom prst="rect">
            <a:avLst/>
          </a:prstGeom>
          <a:ln w="0">
            <a:noFill/>
          </a:ln>
        </p:spPr>
      </p:pic>
      <p:sp>
        <p:nvSpPr>
          <p:cNvPr id="3" name="PlaceHolder 2"/>
          <p:cNvSpPr>
            <a:spLocks noGrp="1"/>
          </p:cNvSpPr>
          <p:nvPr>
            <p:ph type="sldNum" idx="14"/>
          </p:nvPr>
        </p:nvSpPr>
        <p:spPr/>
        <p:txBody>
          <a:bodyPr/>
          <a:lstStyle/>
          <a:p>
            <a:fld id="{B6F8FA14-459C-4424-8993-4BEDC1F5B915}" type="slidenum">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220193"/>
            <a:ext cx="21945600" cy="2286000"/>
          </a:xfrm>
        </p:spPr>
        <p:txBody>
          <a:bodyPr>
            <a:normAutofit fontScale="90000"/>
          </a:bodyPr>
          <a:lstStyle/>
          <a:p>
            <a:pPr algn="l" fontAlgn="base">
              <a:spcAft>
                <a:spcPct val="0"/>
              </a:spcAft>
            </a:pP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Join the Consortium Building Session</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Tuesday 24th at 15 CET</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82</a:t>
            </a:fld>
            <a:endParaRPr lang="en-GB" altLang="en-US" dirty="0"/>
          </a:p>
        </p:txBody>
      </p:sp>
      <p:sp>
        <p:nvSpPr>
          <p:cNvPr id="13" name="Rectangle 5">
            <a:extLst>
              <a:ext uri="{FF2B5EF4-FFF2-40B4-BE49-F238E27FC236}">
                <a16:creationId xmlns:a16="http://schemas.microsoft.com/office/drawing/2014/main" id="{A206F493-BCA8-4278-A408-9CC6CA8C2F0B}"/>
              </a:ext>
            </a:extLst>
          </p:cNvPr>
          <p:cNvSpPr/>
          <p:nvPr/>
        </p:nvSpPr>
        <p:spPr>
          <a:xfrm>
            <a:off x="1174776" y="1247462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102" y="4335451"/>
            <a:ext cx="7371307" cy="78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41442" y="4913784"/>
            <a:ext cx="11711612" cy="712279"/>
          </a:xfrm>
          <a:prstGeom prst="rect">
            <a:avLst/>
          </a:prstGeom>
          <a:noFill/>
        </p:spPr>
        <p:txBody>
          <a:bodyPr wrap="square" lIns="217709" tIns="108855" rIns="217709" bIns="108855" rtlCol="0">
            <a:spAutoFit/>
          </a:bodyPr>
          <a:lstStyle/>
          <a:p>
            <a:r>
              <a:rPr lang="en-US" sz="3200" dirty="0">
                <a:solidFill>
                  <a:schemeClr val="accent1">
                    <a:lumMod val="75000"/>
                  </a:schemeClr>
                </a:solidFill>
              </a:rPr>
              <a:t> </a:t>
            </a:r>
            <a:endParaRPr lang="en-GB" sz="3200" dirty="0">
              <a:solidFill>
                <a:schemeClr val="accent1">
                  <a:lumMod val="75000"/>
                </a:schemeClr>
              </a:solidFill>
            </a:endParaRPr>
          </a:p>
        </p:txBody>
      </p:sp>
      <p:sp>
        <p:nvSpPr>
          <p:cNvPr id="15" name="Titre 1"/>
          <p:cNvSpPr txBox="1">
            <a:spLocks/>
          </p:cNvSpPr>
          <p:nvPr/>
        </p:nvSpPr>
        <p:spPr>
          <a:xfrm>
            <a:off x="1437260" y="3118927"/>
            <a:ext cx="16697057" cy="2286000"/>
          </a:xfrm>
          <a:prstGeom prst="rect">
            <a:avLst/>
          </a:prstGeom>
        </p:spPr>
        <p:txBody>
          <a:bodyPr vert="horz" lIns="217686" tIns="108843" rIns="217686" bIns="108843" rtlCol="0" anchor="ctr">
            <a:normAutofit/>
          </a:bodyPr>
          <a:lstStyle>
            <a:lvl1pPr algn="ctr" defTabSz="2176857" rtl="0" eaLnBrk="1" latinLnBrk="0" hangingPunct="1">
              <a:spcBef>
                <a:spcPct val="0"/>
              </a:spcBef>
              <a:buNone/>
              <a:defRPr sz="10500" kern="1200">
                <a:solidFill>
                  <a:schemeClr val="tx1"/>
                </a:solidFill>
                <a:latin typeface="+mj-lt"/>
                <a:ea typeface="+mj-ea"/>
                <a:cs typeface="+mj-cs"/>
              </a:defRPr>
            </a:lvl1pPr>
          </a:lstStyle>
          <a:p>
            <a:pPr algn="l" fontAlgn="base">
              <a:spcAft>
                <a:spcPct val="0"/>
              </a:spcAft>
            </a:pPr>
            <a:endParaRPr lang="de-DE"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7" name="Rectangle 6"/>
          <p:cNvSpPr/>
          <p:nvPr/>
        </p:nvSpPr>
        <p:spPr>
          <a:xfrm>
            <a:off x="2294808" y="5064031"/>
            <a:ext cx="18025192" cy="4832092"/>
          </a:xfrm>
          <a:prstGeom prst="rect">
            <a:avLst/>
          </a:prstGeom>
        </p:spPr>
        <p:txBody>
          <a:bodyPr wrap="square">
            <a:spAutoFit/>
          </a:bodyPr>
          <a:lstStyle/>
          <a:p>
            <a:r>
              <a:rPr lang="en-GB" dirty="0"/>
              <a:t> </a:t>
            </a:r>
            <a:br>
              <a:rPr lang="en-GB" dirty="0"/>
            </a:br>
            <a:r>
              <a:rPr lang="en-GB" dirty="0"/>
              <a:t> </a:t>
            </a:r>
            <a:br>
              <a:rPr lang="en-GB" sz="3200" dirty="0"/>
            </a:br>
            <a:r>
              <a:rPr lang="en-GB" sz="4000" u="sng" dirty="0">
                <a:hlinkClick r:id="rId3"/>
              </a:rPr>
              <a:t>Join </a:t>
            </a:r>
            <a:r>
              <a:rPr lang="en-GB" sz="4000" u="sng" dirty="0">
                <a:hlinkClick r:id="rId4"/>
              </a:rPr>
              <a:t>meeting</a:t>
            </a:r>
            <a:r>
              <a:rPr lang="en-GB" sz="4000" dirty="0"/>
              <a:t>	 </a:t>
            </a:r>
          </a:p>
          <a:p>
            <a:r>
              <a:rPr lang="en-GB" sz="4000" dirty="0"/>
              <a:t> 	</a:t>
            </a:r>
          </a:p>
          <a:p>
            <a:r>
              <a:rPr lang="en-GB" sz="3200" dirty="0"/>
              <a:t> 	</a:t>
            </a:r>
          </a:p>
          <a:p>
            <a:r>
              <a:rPr lang="en-GB" sz="3200" dirty="0"/>
              <a:t>Join by meeting number 	</a:t>
            </a:r>
          </a:p>
          <a:p>
            <a:r>
              <a:rPr lang="en-GB" sz="3200" dirty="0"/>
              <a:t>Meeting number (access code): 2744 998 1092 	</a:t>
            </a:r>
          </a:p>
          <a:p>
            <a:r>
              <a:rPr lang="en-GB" sz="3200" dirty="0"/>
              <a:t>Meeting password:	t2aGPW32y9P</a:t>
            </a:r>
            <a:br>
              <a:rPr lang="en-GB" sz="3200" dirty="0"/>
            </a:br>
            <a:r>
              <a:rPr lang="en-GB" sz="3200" dirty="0"/>
              <a:t>   </a:t>
            </a:r>
            <a:br>
              <a:rPr lang="en-GB" sz="3200" dirty="0"/>
            </a:br>
            <a:endParaRPr lang="en-GB" sz="3200" dirty="0"/>
          </a:p>
        </p:txBody>
      </p:sp>
      <p:pic>
        <p:nvPicPr>
          <p:cNvPr id="5" name="Picture 4">
            <a:extLst>
              <a:ext uri="{FF2B5EF4-FFF2-40B4-BE49-F238E27FC236}">
                <a16:creationId xmlns:a16="http://schemas.microsoft.com/office/drawing/2014/main" id="{44D47C9F-7067-3647-F8B9-89EACBD85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6" name="Picture 5">
            <a:extLst>
              <a:ext uri="{FF2B5EF4-FFF2-40B4-BE49-F238E27FC236}">
                <a16:creationId xmlns:a16="http://schemas.microsoft.com/office/drawing/2014/main" id="{3C49D654-95AA-F603-F7CC-9F62E85C4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2574" y="3775"/>
            <a:ext cx="8973395" cy="2285999"/>
          </a:xfrm>
          <a:prstGeom prst="rect">
            <a:avLst/>
          </a:prstGeom>
        </p:spPr>
      </p:pic>
    </p:spTree>
    <p:extLst>
      <p:ext uri="{BB962C8B-B14F-4D97-AF65-F5344CB8AC3E}">
        <p14:creationId xmlns:p14="http://schemas.microsoft.com/office/powerpoint/2010/main" val="24266340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p:cNvSpPr>
          <p:nvPr/>
        </p:nvSpPr>
        <p:spPr bwMode="auto">
          <a:xfrm>
            <a:off x="-27856" y="11030981"/>
            <a:ext cx="243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5400" b="1" dirty="0">
              <a:solidFill>
                <a:srgbClr val="3C3C3C"/>
              </a:solidFill>
              <a:latin typeface="Century Gothic" panose="020B0502020202020204" pitchFamily="34" charset="0"/>
              <a:ea typeface="Aleo" panose="020F0502020204030203" pitchFamily="34" charset="0"/>
              <a:cs typeface="Aleo" panose="020F0502020204030203" pitchFamily="34" charset="0"/>
              <a:sym typeface="Aleo" panose="020F0502020204030203" pitchFamily="34" charset="0"/>
            </a:endParaRPr>
          </a:p>
        </p:txBody>
      </p:sp>
      <p:sp>
        <p:nvSpPr>
          <p:cNvPr id="7" name="Rectangle 7"/>
          <p:cNvSpPr>
            <a:spLocks/>
          </p:cNvSpPr>
          <p:nvPr/>
        </p:nvSpPr>
        <p:spPr bwMode="auto">
          <a:xfrm>
            <a:off x="3530060" y="5666383"/>
            <a:ext cx="1703990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Pitch of the Project Proposal</a:t>
            </a:r>
          </a:p>
          <a:p>
            <a:pPr eaLnBrk="1" hangingPunct="1"/>
            <a:br>
              <a:rPr lang="en-GB" sz="44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80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Energy efficient networks:</a:t>
            </a:r>
          </a:p>
          <a:p>
            <a:pPr eaLnBrk="1" hangingPunct="1"/>
            <a:r>
              <a:rPr lang="en-GB" sz="80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Materials to service</a:t>
            </a:r>
          </a:p>
        </p:txBody>
      </p:sp>
      <p:sp>
        <p:nvSpPr>
          <p:cNvPr id="9" name="Rectangle 7"/>
          <p:cNvSpPr>
            <a:spLocks/>
          </p:cNvSpPr>
          <p:nvPr/>
        </p:nvSpPr>
        <p:spPr bwMode="auto">
          <a:xfrm>
            <a:off x="3551040" y="733539"/>
            <a:ext cx="17785976"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CELTIC-NEXT </a:t>
            </a:r>
            <a:b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br>
            <a:r>
              <a:rPr lang="en-GB" sz="9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Proposers Brokerage Day</a:t>
            </a:r>
            <a:endParaRPr lang="en-GB" sz="3600" b="1"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endParaRPr>
          </a:p>
          <a:p>
            <a:pPr eaLnBrk="1" hangingPunct="1"/>
            <a:r>
              <a:rPr lang="en-GB" sz="7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18</a:t>
            </a:r>
            <a:r>
              <a:rPr lang="en-GB" sz="7000" baseline="30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th</a:t>
            </a:r>
            <a:r>
              <a:rPr lang="en-GB" sz="7000" dirty="0">
                <a:solidFill>
                  <a:srgbClr val="0070C0"/>
                </a:solidFill>
                <a:latin typeface="Arial" panose="020B0604020202020204" pitchFamily="34" charset="0"/>
                <a:ea typeface="Aleo" panose="020F0502020204030203" pitchFamily="34" charset="0"/>
                <a:cs typeface="Arial" panose="020B0604020202020204" pitchFamily="34" charset="0"/>
                <a:sym typeface="Aleo" panose="020F0502020204030203" pitchFamily="34" charset="0"/>
              </a:rPr>
              <a:t> September 2024, London  </a:t>
            </a:r>
          </a:p>
        </p:txBody>
      </p:sp>
      <p:sp>
        <p:nvSpPr>
          <p:cNvPr id="11" name="Rectangle 6"/>
          <p:cNvSpPr>
            <a:spLocks/>
          </p:cNvSpPr>
          <p:nvPr/>
        </p:nvSpPr>
        <p:spPr bwMode="auto">
          <a:xfrm>
            <a:off x="3117794" y="11768479"/>
            <a:ext cx="17662784"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44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Dr Darren Cadman, Business Development Manager, Space Forge</a:t>
            </a:r>
          </a:p>
          <a:p>
            <a:pPr eaLnBrk="1" hangingPunct="1"/>
            <a:r>
              <a:rPr lang="en-GB" sz="4400" b="1" dirty="0">
                <a:solidFill>
                  <a:schemeClr val="bg2"/>
                </a:solidFill>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Darren.Cadman@spaceforge.com</a:t>
            </a:r>
          </a:p>
        </p:txBody>
      </p:sp>
      <p:sp>
        <p:nvSpPr>
          <p:cNvPr id="13" name="Rounded Rectangle 12"/>
          <p:cNvSpPr/>
          <p:nvPr/>
        </p:nvSpPr>
        <p:spPr>
          <a:xfrm>
            <a:off x="9983933" y="9522296"/>
            <a:ext cx="3930485" cy="18722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217709" tIns="108855" rIns="217709" bIns="108855" rtlCol="0" anchor="ctr"/>
          <a:lstStyle/>
          <a:p>
            <a:pPr algn="ctr"/>
            <a:endParaRPr lang="en-GB" dirty="0">
              <a:solidFill>
                <a:srgbClr val="0070C0"/>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79" t="12515"/>
          <a:stretch/>
        </p:blipFill>
        <p:spPr>
          <a:xfrm>
            <a:off x="288032" y="51738"/>
            <a:ext cx="4199112" cy="3709918"/>
          </a:xfrm>
          <a:prstGeom prst="rect">
            <a:avLst/>
          </a:prstGeom>
        </p:spPr>
      </p:pic>
      <p:pic>
        <p:nvPicPr>
          <p:cNvPr id="4" name="Picture 3">
            <a:extLst>
              <a:ext uri="{FF2B5EF4-FFF2-40B4-BE49-F238E27FC236}">
                <a16:creationId xmlns:a16="http://schemas.microsoft.com/office/drawing/2014/main" id="{6734D466-F741-D50C-92B8-4116637C9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05955663-EB3F-49E2-75D5-65498F609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2490" y="9930605"/>
            <a:ext cx="3453369" cy="1100376"/>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de-DE" sz="9200" b="1" dirty="0">
                <a:solidFill>
                  <a:srgbClr val="0070C0"/>
                </a:solidFill>
                <a:ea typeface="Aleo" panose="020F0502020204030203" pitchFamily="34" charset="0"/>
                <a:cs typeface="Aleo" panose="020F0502020204030203" pitchFamily="34" charset="0"/>
                <a:sym typeface="Gill Sans" charset="0"/>
              </a:rPr>
              <a:t>5G FR2 roll out – how?</a:t>
            </a:r>
            <a:endParaRPr lang="en-GB" sz="9200" b="1" dirty="0">
              <a:solidFill>
                <a:srgbClr val="0070C0"/>
              </a:solidFill>
              <a:ea typeface="Aleo" panose="020F0502020204030203" pitchFamily="34" charset="0"/>
              <a:cs typeface="Aleo" panose="020F0502020204030203" pitchFamily="34" charset="0"/>
              <a:sym typeface="Gill Sans"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84</a:t>
            </a:fld>
            <a:endParaRPr lang="en-GB" altLang="en-US" dirty="0"/>
          </a:p>
        </p:txBody>
      </p:sp>
      <p:sp>
        <p:nvSpPr>
          <p:cNvPr id="5" name="TextBox 4"/>
          <p:cNvSpPr txBox="1"/>
          <p:nvPr/>
        </p:nvSpPr>
        <p:spPr>
          <a:xfrm>
            <a:off x="1390800" y="2835276"/>
            <a:ext cx="22538504" cy="8283582"/>
          </a:xfrm>
          <a:prstGeom prst="rect">
            <a:avLst/>
          </a:prstGeom>
          <a:noFill/>
        </p:spPr>
        <p:txBody>
          <a:bodyPr wrap="square" lIns="217709" tIns="108855" rIns="217709" bIns="108855" rtlCol="0">
            <a:spAutoFit/>
          </a:bodyPr>
          <a:lstStyle/>
          <a:p>
            <a:r>
              <a:rPr lang="en-GB" sz="2400" b="1" i="1" dirty="0">
                <a:effectLst/>
                <a:latin typeface="Aptos" panose="020B0004020202020204" pitchFamily="34" charset="0"/>
                <a:ea typeface="Aptos" panose="020B0004020202020204" pitchFamily="34" charset="0"/>
                <a:cs typeface="Aptos" panose="020B0004020202020204" pitchFamily="34" charset="0"/>
              </a:rPr>
              <a:t>Energy Efficient Networks – Materials to Service </a:t>
            </a:r>
            <a:endParaRPr lang="en-GB" sz="2400" b="1" dirty="0">
              <a:effectLst/>
              <a:latin typeface="Aptos" panose="020B0004020202020204" pitchFamily="34" charset="0"/>
              <a:ea typeface="Aptos" panose="020B0004020202020204" pitchFamily="34" charset="0"/>
              <a:cs typeface="Aptos" panose="020B0004020202020204" pitchFamily="34" charset="0"/>
            </a:endParaRPr>
          </a:p>
          <a:p>
            <a:r>
              <a:rPr lang="en-GB" sz="2400" dirty="0">
                <a:effectLst/>
                <a:latin typeface="Aptos" panose="020B0004020202020204" pitchFamily="34" charset="0"/>
                <a:ea typeface="Aptos" panose="020B0004020202020204" pitchFamily="34" charset="0"/>
                <a:cs typeface="Aptos" panose="020B0004020202020204" pitchFamily="34" charset="0"/>
              </a:rPr>
              <a:t>While 5G currently presents as the most energy efficient standard, there are still significant challenges in realising net zero within the telecommunications ecosystem. This becomes more pronounced as 5G in the FR2 (&gt;24GHz) frequency range is developed. The proposed idea is to look at the challenges holistically and with a view to develop solutions by bringing the supply chains together. Focus areas could include base station architecture, thermal management, semiconductor chip design and packaging (incorporating cooling and </a:t>
            </a:r>
            <a:r>
              <a:rPr lang="en-GB" sz="2400" dirty="0" err="1">
                <a:effectLst/>
                <a:latin typeface="Aptos" panose="020B0004020202020204" pitchFamily="34" charset="0"/>
                <a:ea typeface="Aptos" panose="020B0004020202020204" pitchFamily="34" charset="0"/>
                <a:cs typeface="Aptos" panose="020B0004020202020204" pitchFamily="34" charset="0"/>
              </a:rPr>
              <a:t>mMIMO</a:t>
            </a:r>
            <a:r>
              <a:rPr lang="en-GB" sz="2400" dirty="0">
                <a:effectLst/>
                <a:latin typeface="Aptos" panose="020B0004020202020204" pitchFamily="34" charset="0"/>
                <a:ea typeface="Aptos" panose="020B0004020202020204" pitchFamily="34" charset="0"/>
                <a:cs typeface="Aptos" panose="020B0004020202020204" pitchFamily="34" charset="0"/>
              </a:rPr>
              <a:t>), modulation schemes, wave propagation in urban environments and use of metamaterials, AI of base stations while maintaining quality of service provision, cell size and area, green base stations, use cases – when and where to deploy cells versus satellite based communications, public versus private networks, FR1 v FR2 deployment, and even how is energy efficiency defined for telecommunications?</a:t>
            </a:r>
          </a:p>
          <a:p>
            <a:pPr algn="ctr"/>
            <a:endParaRPr lang="de-DE" sz="4800" i="1" dirty="0">
              <a:solidFill>
                <a:srgbClr val="0070C0"/>
              </a:solidFill>
            </a:endParaRPr>
          </a:p>
          <a:p>
            <a:r>
              <a:rPr lang="de-DE" sz="4400" i="1" dirty="0">
                <a:solidFill>
                  <a:srgbClr val="0070C0"/>
                </a:solidFill>
              </a:rPr>
              <a:t>Benefit of the proposal: coordinated effort towards reaching net-zero for telecoms networks</a:t>
            </a:r>
          </a:p>
          <a:p>
            <a:endParaRPr lang="de-DE" sz="4400" i="1" dirty="0">
              <a:solidFill>
                <a:srgbClr val="0070C0"/>
              </a:solidFill>
            </a:endParaRPr>
          </a:p>
          <a:p>
            <a:r>
              <a:rPr lang="de-DE" sz="4400" i="1" dirty="0">
                <a:solidFill>
                  <a:srgbClr val="0070C0"/>
                </a:solidFill>
              </a:rPr>
              <a:t>Added value: Opportunity to bring disparate entities and expertise to pull together solutions for a highly complex challenge</a:t>
            </a:r>
          </a:p>
          <a:p>
            <a:endParaRPr lang="de-DE" sz="4400" i="1" dirty="0">
              <a:solidFill>
                <a:srgbClr val="0070C0"/>
              </a:solidFill>
            </a:endParaRPr>
          </a:p>
          <a:p>
            <a:r>
              <a:rPr lang="de-DE" sz="4400" i="1" dirty="0">
                <a:solidFill>
                  <a:srgbClr val="0070C0"/>
                </a:solidFill>
              </a:rPr>
              <a:t>There are so many opportunities and angles to approach this from, to address significant environmental and international regulatory challenges</a:t>
            </a:r>
            <a:endParaRPr lang="en-GB" sz="4400" i="1" dirty="0">
              <a:solidFill>
                <a:srgbClr val="0070C0"/>
              </a:solidFill>
            </a:endParaRPr>
          </a:p>
        </p:txBody>
      </p:sp>
      <p:sp>
        <p:nvSpPr>
          <p:cNvPr id="6" name="Rectangle 5"/>
          <p:cNvSpPr/>
          <p:nvPr/>
        </p:nvSpPr>
        <p:spPr>
          <a:xfrm>
            <a:off x="85344" y="12712711"/>
            <a:ext cx="2316480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Energy efficient networks: materials to services – Darren Cadman – Space Forge – Darren.Cadman@spaceforge.com</a:t>
            </a:r>
          </a:p>
        </p:txBody>
      </p:sp>
      <p:pic>
        <p:nvPicPr>
          <p:cNvPr id="3" name="Picture 2">
            <a:extLst>
              <a:ext uri="{FF2B5EF4-FFF2-40B4-BE49-F238E27FC236}">
                <a16:creationId xmlns:a16="http://schemas.microsoft.com/office/drawing/2014/main" id="{B4DE4631-727E-D702-82EB-F59E4CAEA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spTree>
    <p:extLst>
      <p:ext uri="{BB962C8B-B14F-4D97-AF65-F5344CB8AC3E}">
        <p14:creationId xmlns:p14="http://schemas.microsoft.com/office/powerpoint/2010/main" val="2320411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85</a:t>
            </a:fld>
            <a:endParaRPr lang="en-GB" altLang="en-US"/>
          </a:p>
        </p:txBody>
      </p:sp>
      <p:sp>
        <p:nvSpPr>
          <p:cNvPr id="5" name="TextBox 4"/>
          <p:cNvSpPr txBox="1"/>
          <p:nvPr/>
        </p:nvSpPr>
        <p:spPr>
          <a:xfrm>
            <a:off x="886744" y="4240270"/>
            <a:ext cx="23042560" cy="6867810"/>
          </a:xfrm>
          <a:prstGeom prst="rect">
            <a:avLst/>
          </a:prstGeom>
          <a:noFill/>
        </p:spPr>
        <p:txBody>
          <a:bodyPr wrap="square" lIns="217709" tIns="108855" rIns="217709" bIns="108855" rtlCol="0">
            <a:spAutoFit/>
          </a:bodyPr>
          <a:lstStyle/>
          <a:p>
            <a:pPr marL="685800" indent="-685800">
              <a:buFont typeface="Arial" panose="020B0604020202020204" pitchFamily="34" charset="0"/>
              <a:buChar char="•"/>
            </a:pPr>
            <a:r>
              <a:rPr lang="en-GB" sz="4800" i="1" dirty="0">
                <a:solidFill>
                  <a:srgbClr val="0070C0"/>
                </a:solidFill>
              </a:rPr>
              <a:t>Advanced semiconductor materials supplier</a:t>
            </a:r>
          </a:p>
          <a:p>
            <a:pPr marL="1143000" lvl="1" indent="-685800">
              <a:buFont typeface="Arial" panose="020B0604020202020204" pitchFamily="34" charset="0"/>
              <a:buChar char="•"/>
            </a:pPr>
            <a:endParaRPr lang="en-GB" sz="4800" i="1" dirty="0">
              <a:solidFill>
                <a:srgbClr val="0070C0"/>
              </a:solidFill>
            </a:endParaRPr>
          </a:p>
          <a:p>
            <a:pPr marL="685800" indent="-685800">
              <a:buFont typeface="Arial" panose="020B0604020202020204" pitchFamily="34" charset="0"/>
              <a:buChar char="•"/>
            </a:pPr>
            <a:r>
              <a:rPr lang="en-GB" sz="4800" i="1" dirty="0">
                <a:solidFill>
                  <a:srgbClr val="0070C0"/>
                </a:solidFill>
              </a:rPr>
              <a:t>Hi tech scale up – Series A funding led by NATO Innovation Fund </a:t>
            </a:r>
          </a:p>
          <a:p>
            <a:pPr marL="1143000" lvl="1" indent="-685800">
              <a:buFont typeface="Arial" panose="020B0604020202020204" pitchFamily="34" charset="0"/>
              <a:buChar char="•"/>
            </a:pPr>
            <a:r>
              <a:rPr lang="en-GB" sz="4800" i="1" dirty="0">
                <a:solidFill>
                  <a:srgbClr val="0070C0"/>
                </a:solidFill>
              </a:rPr>
              <a:t>Aim: exploit microgravity environment of space to produce ultra-high quality semiconductor materials</a:t>
            </a:r>
          </a:p>
          <a:p>
            <a:pPr marL="1143000" lvl="1" indent="-685800">
              <a:buFont typeface="Arial" panose="020B0604020202020204" pitchFamily="34" charset="0"/>
              <a:buChar char="•"/>
            </a:pPr>
            <a:r>
              <a:rPr lang="en-GB" sz="4800" i="1" dirty="0">
                <a:solidFill>
                  <a:srgbClr val="0070C0"/>
                </a:solidFill>
              </a:rPr>
              <a:t>Terrestrial material production capability</a:t>
            </a:r>
            <a:endParaRPr lang="en-GB" sz="4800" i="1" dirty="0">
              <a:solidFill>
                <a:srgbClr val="00B0F0"/>
              </a:solidFill>
            </a:endParaRPr>
          </a:p>
          <a:p>
            <a:pPr marL="685800" indent="-685800">
              <a:buFont typeface="Arial" panose="020B0604020202020204" pitchFamily="34" charset="0"/>
              <a:buChar char="•"/>
            </a:pPr>
            <a:r>
              <a:rPr lang="en-GB" sz="4800" i="1" dirty="0">
                <a:solidFill>
                  <a:srgbClr val="0070C0"/>
                </a:solidFill>
              </a:rPr>
              <a:t>HQ in Cardiff, Wales</a:t>
            </a:r>
          </a:p>
          <a:p>
            <a:pPr marL="685800" indent="-685800">
              <a:buFont typeface="Arial" panose="020B0604020202020204" pitchFamily="34" charset="0"/>
              <a:buChar char="•"/>
            </a:pPr>
            <a:r>
              <a:rPr lang="en-GB" sz="4800" i="1" dirty="0">
                <a:solidFill>
                  <a:srgbClr val="0070C0"/>
                </a:solidFill>
              </a:rPr>
              <a:t>Key market is telecoms</a:t>
            </a:r>
          </a:p>
          <a:p>
            <a:pPr marL="1143000" lvl="1" indent="-685800">
              <a:buFont typeface="Arial" panose="020B0604020202020204" pitchFamily="34" charset="0"/>
              <a:buChar char="•"/>
            </a:pPr>
            <a:r>
              <a:rPr lang="en-GB" sz="4800" i="1" dirty="0">
                <a:solidFill>
                  <a:srgbClr val="0070C0"/>
                </a:solidFill>
              </a:rPr>
              <a:t>Lead on DSIT Open Networks Ecosystem project: 5G </a:t>
            </a:r>
            <a:r>
              <a:rPr lang="en-GB" sz="4800" i="1" dirty="0" err="1">
                <a:solidFill>
                  <a:srgbClr val="0070C0"/>
                </a:solidFill>
              </a:rPr>
              <a:t>SWaP+C</a:t>
            </a:r>
            <a:r>
              <a:rPr lang="en-GB" sz="4800" i="1" dirty="0">
                <a:solidFill>
                  <a:srgbClr val="0070C0"/>
                </a:solidFill>
              </a:rPr>
              <a:t> with BT and CSA Catapult</a:t>
            </a:r>
          </a:p>
        </p:txBody>
      </p:sp>
      <p:pic>
        <p:nvPicPr>
          <p:cNvPr id="3" name="Picture 2">
            <a:extLst>
              <a:ext uri="{FF2B5EF4-FFF2-40B4-BE49-F238E27FC236}">
                <a16:creationId xmlns:a16="http://schemas.microsoft.com/office/drawing/2014/main" id="{DE93DED6-D01F-B5CE-37EF-94916D6C4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0605" y="50477"/>
            <a:ext cx="8973395" cy="2285999"/>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050486D6-4726-1E6A-5A92-125568E1A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648" y="665312"/>
            <a:ext cx="6768666" cy="2156757"/>
          </a:xfrm>
          <a:prstGeom prst="rect">
            <a:avLst/>
          </a:prstGeom>
        </p:spPr>
      </p:pic>
      <p:sp>
        <p:nvSpPr>
          <p:cNvPr id="9" name="Rectangle 8">
            <a:extLst>
              <a:ext uri="{FF2B5EF4-FFF2-40B4-BE49-F238E27FC236}">
                <a16:creationId xmlns:a16="http://schemas.microsoft.com/office/drawing/2014/main" id="{42CC0A3B-507C-1AD8-398B-9CEC82E23D35}"/>
              </a:ext>
            </a:extLst>
          </p:cNvPr>
          <p:cNvSpPr/>
          <p:nvPr/>
        </p:nvSpPr>
        <p:spPr>
          <a:xfrm>
            <a:off x="85344" y="12712711"/>
            <a:ext cx="2316480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Energy efficient networks: materials to services – Darren Cadman – Space Forge – Darren.Cadman@spaceforge.com</a:t>
            </a:r>
          </a:p>
        </p:txBody>
      </p:sp>
    </p:spTree>
    <p:extLst>
      <p:ext uri="{BB962C8B-B14F-4D97-AF65-F5344CB8AC3E}">
        <p14:creationId xmlns:p14="http://schemas.microsoft.com/office/powerpoint/2010/main" val="20962197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6744" y="549276"/>
            <a:ext cx="14789224" cy="2286000"/>
          </a:xfrm>
        </p:spPr>
        <p:txBody>
          <a:bodyPr>
            <a:normAutofit fontScale="90000"/>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Energy efficiency: materials to services</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86</a:t>
            </a:fld>
            <a:endParaRPr lang="en-GB" altLang="en-US"/>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D72087E-C489-7A90-AC71-722004BD8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pic>
        <p:nvPicPr>
          <p:cNvPr id="9" name="Picture 8">
            <a:extLst>
              <a:ext uri="{FF2B5EF4-FFF2-40B4-BE49-F238E27FC236}">
                <a16:creationId xmlns:a16="http://schemas.microsoft.com/office/drawing/2014/main" id="{297A4FCD-4F47-D720-97C6-3ADDDA6AD5D7}"/>
              </a:ext>
            </a:extLst>
          </p:cNvPr>
          <p:cNvPicPr>
            <a:picLocks noChangeAspect="1"/>
          </p:cNvPicPr>
          <p:nvPr/>
        </p:nvPicPr>
        <p:blipFill rotWithShape="1">
          <a:blip r:embed="rId4"/>
          <a:srcRect t="9448"/>
          <a:stretch/>
        </p:blipFill>
        <p:spPr bwMode="auto">
          <a:xfrm>
            <a:off x="17140221" y="2855851"/>
            <a:ext cx="6840670" cy="5792502"/>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8AC24212-A11A-B923-D309-2AF7DF359FC2}"/>
              </a:ext>
            </a:extLst>
          </p:cNvPr>
          <p:cNvPicPr>
            <a:picLocks noChangeAspect="1"/>
          </p:cNvPicPr>
          <p:nvPr/>
        </p:nvPicPr>
        <p:blipFill rotWithShape="1">
          <a:blip r:embed="rId5"/>
          <a:srcRect t="10575"/>
          <a:stretch/>
        </p:blipFill>
        <p:spPr bwMode="auto">
          <a:xfrm>
            <a:off x="17447272" y="8900595"/>
            <a:ext cx="6624736" cy="4177241"/>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063EEC9-A0E3-CDD8-4D57-B20569573E3F}"/>
              </a:ext>
            </a:extLst>
          </p:cNvPr>
          <p:cNvPicPr>
            <a:picLocks noChangeAspect="1"/>
          </p:cNvPicPr>
          <p:nvPr/>
        </p:nvPicPr>
        <p:blipFill>
          <a:blip r:embed="rId6"/>
          <a:stretch>
            <a:fillRect/>
          </a:stretch>
        </p:blipFill>
        <p:spPr>
          <a:xfrm>
            <a:off x="10175776" y="2515457"/>
            <a:ext cx="7482863" cy="5515718"/>
          </a:xfrm>
          <a:prstGeom prst="rect">
            <a:avLst/>
          </a:prstGeom>
        </p:spPr>
      </p:pic>
      <p:sp>
        <p:nvSpPr>
          <p:cNvPr id="5" name="TextBox 4"/>
          <p:cNvSpPr txBox="1"/>
          <p:nvPr/>
        </p:nvSpPr>
        <p:spPr>
          <a:xfrm>
            <a:off x="403109" y="3225615"/>
            <a:ext cx="18218023" cy="11915345"/>
          </a:xfrm>
          <a:prstGeom prst="rect">
            <a:avLst/>
          </a:prstGeom>
          <a:noFill/>
        </p:spPr>
        <p:txBody>
          <a:bodyPr wrap="square" lIns="217709" tIns="108855" rIns="217709" bIns="108855" rtlCol="0">
            <a:spAutoFit/>
          </a:bodyPr>
          <a:lstStyle/>
          <a:p>
            <a:r>
              <a:rPr lang="en-GB" sz="4000" i="1" dirty="0">
                <a:solidFill>
                  <a:srgbClr val="0070C0"/>
                </a:solidFill>
              </a:rPr>
              <a:t>How is “energy efficiency” defined?</a:t>
            </a:r>
          </a:p>
          <a:p>
            <a:pPr marL="685800" indent="-685800">
              <a:buFont typeface="Arial" panose="020B0604020202020204" pitchFamily="34" charset="0"/>
              <a:buChar char="•"/>
            </a:pPr>
            <a:r>
              <a:rPr lang="en-GB" sz="4000" i="1" dirty="0">
                <a:solidFill>
                  <a:srgbClr val="0070C0"/>
                </a:solidFill>
              </a:rPr>
              <a:t>Energy per bit?</a:t>
            </a:r>
          </a:p>
          <a:p>
            <a:pPr marL="685800" indent="-685800">
              <a:buFont typeface="Arial" panose="020B0604020202020204" pitchFamily="34" charset="0"/>
              <a:buChar char="•"/>
            </a:pPr>
            <a:r>
              <a:rPr lang="en-GB" sz="4000" i="1" dirty="0">
                <a:solidFill>
                  <a:srgbClr val="0070C0"/>
                </a:solidFill>
              </a:rPr>
              <a:t>Spectrum efficiency?</a:t>
            </a:r>
          </a:p>
          <a:p>
            <a:pPr marL="685800" indent="-685800">
              <a:buFont typeface="Arial" panose="020B0604020202020204" pitchFamily="34" charset="0"/>
              <a:buChar char="•"/>
            </a:pPr>
            <a:r>
              <a:rPr lang="en-GB" sz="4000" i="1" dirty="0">
                <a:solidFill>
                  <a:srgbClr val="0070C0"/>
                </a:solidFill>
              </a:rPr>
              <a:t>Power supply efficiency?</a:t>
            </a:r>
          </a:p>
          <a:p>
            <a:pPr marL="685800" indent="-685800">
              <a:buFont typeface="Arial" panose="020B0604020202020204" pitchFamily="34" charset="0"/>
              <a:buChar char="•"/>
            </a:pPr>
            <a:r>
              <a:rPr lang="en-GB" sz="4000" i="1" dirty="0">
                <a:solidFill>
                  <a:srgbClr val="0070C0"/>
                </a:solidFill>
              </a:rPr>
              <a:t>Coverage versus cell size?</a:t>
            </a:r>
          </a:p>
          <a:p>
            <a:pPr marL="685800" indent="-685800">
              <a:buFont typeface="Arial" panose="020B0604020202020204" pitchFamily="34" charset="0"/>
              <a:buChar char="•"/>
            </a:pPr>
            <a:r>
              <a:rPr lang="en-GB" sz="4000" i="1" dirty="0">
                <a:solidFill>
                  <a:srgbClr val="0070C0"/>
                </a:solidFill>
              </a:rPr>
              <a:t>Rollout and deployment?</a:t>
            </a:r>
          </a:p>
          <a:p>
            <a:pPr marL="685800" indent="-685800">
              <a:buFont typeface="Arial" panose="020B0604020202020204" pitchFamily="34" charset="0"/>
              <a:buChar char="•"/>
            </a:pPr>
            <a:r>
              <a:rPr lang="en-GB" sz="4000" i="1" dirty="0">
                <a:solidFill>
                  <a:srgbClr val="0070C0"/>
                </a:solidFill>
              </a:rPr>
              <a:t>In service maintenance, upgrades and servicing?</a:t>
            </a:r>
          </a:p>
          <a:p>
            <a:pPr marL="685800" indent="-685800">
              <a:buFont typeface="Arial" panose="020B0604020202020204" pitchFamily="34" charset="0"/>
              <a:buChar char="•"/>
            </a:pPr>
            <a:r>
              <a:rPr lang="en-GB" sz="4000" i="1" dirty="0">
                <a:solidFill>
                  <a:srgbClr val="0070C0"/>
                </a:solidFill>
              </a:rPr>
              <a:t>Efficient and/or Green?</a:t>
            </a:r>
          </a:p>
          <a:p>
            <a:pPr marL="685800" indent="-685800">
              <a:buFont typeface="Arial" panose="020B0604020202020204" pitchFamily="34" charset="0"/>
              <a:buChar char="•"/>
            </a:pPr>
            <a:r>
              <a:rPr lang="en-GB" sz="4000" i="1" dirty="0">
                <a:solidFill>
                  <a:srgbClr val="0070C0"/>
                </a:solidFill>
              </a:rPr>
              <a:t>Site level/equipment level/network level/company operations</a:t>
            </a:r>
          </a:p>
          <a:p>
            <a:endParaRPr lang="en-GB" sz="4800" i="1" dirty="0">
              <a:solidFill>
                <a:srgbClr val="0070C0"/>
              </a:solidFill>
            </a:endParaRPr>
          </a:p>
          <a:p>
            <a:r>
              <a:rPr lang="en-GB" sz="3200" i="1" dirty="0">
                <a:solidFill>
                  <a:srgbClr val="0070C0"/>
                </a:solidFill>
              </a:rPr>
              <a:t>Base materials – lead to better system performance and improved reliability</a:t>
            </a:r>
          </a:p>
          <a:p>
            <a:r>
              <a:rPr lang="en-GB" sz="3200" i="1" dirty="0">
                <a:solidFill>
                  <a:srgbClr val="0070C0"/>
                </a:solidFill>
              </a:rPr>
              <a:t>Power amplifier design</a:t>
            </a:r>
          </a:p>
          <a:p>
            <a:r>
              <a:rPr lang="en-GB" sz="3200" i="1" dirty="0">
                <a:solidFill>
                  <a:srgbClr val="0070C0"/>
                </a:solidFill>
              </a:rPr>
              <a:t>Modulation waveform design for reduced peak power</a:t>
            </a:r>
          </a:p>
          <a:p>
            <a:r>
              <a:rPr lang="en-GB" sz="3200" i="1" dirty="0">
                <a:solidFill>
                  <a:srgbClr val="0070C0"/>
                </a:solidFill>
              </a:rPr>
              <a:t>Base-station design – Green and/or efficient</a:t>
            </a:r>
          </a:p>
          <a:p>
            <a:r>
              <a:rPr lang="en-GB" sz="3200" i="1" dirty="0">
                <a:solidFill>
                  <a:srgbClr val="0070C0"/>
                </a:solidFill>
              </a:rPr>
              <a:t>Service deployment – when/where to use 5G sub 6 GHz v 5G &gt;24 GHz v </a:t>
            </a:r>
            <a:r>
              <a:rPr lang="en-GB" sz="3200" i="1" dirty="0" err="1">
                <a:solidFill>
                  <a:srgbClr val="0070C0"/>
                </a:solidFill>
              </a:rPr>
              <a:t>Wifi</a:t>
            </a:r>
            <a:r>
              <a:rPr lang="en-GB" sz="3200" i="1" dirty="0">
                <a:solidFill>
                  <a:srgbClr val="0070C0"/>
                </a:solidFill>
              </a:rPr>
              <a:t> v satcom v Legacy/existing</a:t>
            </a:r>
          </a:p>
          <a:p>
            <a:r>
              <a:rPr lang="en-GB" sz="3200" i="1" dirty="0">
                <a:solidFill>
                  <a:srgbClr val="0070C0"/>
                </a:solidFill>
              </a:rPr>
              <a:t>Thermal management optimisation</a:t>
            </a:r>
          </a:p>
          <a:p>
            <a:endParaRPr lang="en-GB" sz="3200" i="1" dirty="0">
              <a:solidFill>
                <a:srgbClr val="0070C0"/>
              </a:solidFill>
            </a:endParaRPr>
          </a:p>
          <a:p>
            <a:endParaRPr lang="en-GB" sz="4000" i="1" dirty="0">
              <a:solidFill>
                <a:srgbClr val="0070C0"/>
              </a:solidFill>
            </a:endParaRPr>
          </a:p>
          <a:p>
            <a:endParaRPr lang="en-GB" sz="4000" i="1" dirty="0">
              <a:solidFill>
                <a:srgbClr val="0070C0"/>
              </a:solidFill>
            </a:endParaRPr>
          </a:p>
          <a:p>
            <a:r>
              <a:rPr lang="en-GB" sz="4800" i="1" dirty="0">
                <a:solidFill>
                  <a:srgbClr val="0070C0"/>
                </a:solidFill>
              </a:rPr>
              <a:t> </a:t>
            </a:r>
          </a:p>
        </p:txBody>
      </p:sp>
      <p:sp>
        <p:nvSpPr>
          <p:cNvPr id="12" name="Rectangle 11">
            <a:extLst>
              <a:ext uri="{FF2B5EF4-FFF2-40B4-BE49-F238E27FC236}">
                <a16:creationId xmlns:a16="http://schemas.microsoft.com/office/drawing/2014/main" id="{606BA9BF-C5EA-F23A-4A86-EAE73536F3E9}"/>
              </a:ext>
            </a:extLst>
          </p:cNvPr>
          <p:cNvSpPr/>
          <p:nvPr/>
        </p:nvSpPr>
        <p:spPr>
          <a:xfrm>
            <a:off x="85344" y="12712711"/>
            <a:ext cx="2316480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Energy efficient networks: materials to services – Darren Cadman – Space Forge – Darren.Cadman@spaceforge.com</a:t>
            </a:r>
          </a:p>
        </p:txBody>
      </p:sp>
    </p:spTree>
    <p:extLst>
      <p:ext uri="{BB962C8B-B14F-4D97-AF65-F5344CB8AC3E}">
        <p14:creationId xmlns:p14="http://schemas.microsoft.com/office/powerpoint/2010/main" val="11863205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waterfall chart&#10;&#10;Description automatically generated">
            <a:extLst>
              <a:ext uri="{FF2B5EF4-FFF2-40B4-BE49-F238E27FC236}">
                <a16:creationId xmlns:a16="http://schemas.microsoft.com/office/drawing/2014/main" id="{DE397609-9898-32F6-8AF2-25072E4BF0E2}"/>
              </a:ext>
            </a:extLst>
          </p:cNvPr>
          <p:cNvPicPr>
            <a:picLocks noChangeAspect="1"/>
          </p:cNvPicPr>
          <p:nvPr/>
        </p:nvPicPr>
        <p:blipFill>
          <a:blip r:embed="rId2"/>
          <a:srcRect r="7450"/>
          <a:stretch/>
        </p:blipFill>
        <p:spPr>
          <a:xfrm>
            <a:off x="15427226" y="5705872"/>
            <a:ext cx="8790110" cy="7175619"/>
          </a:xfrm>
          <a:prstGeom prst="rect">
            <a:avLst/>
          </a:prstGeom>
        </p:spPr>
      </p:pic>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Proposal Introduction (2)</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87</a:t>
            </a:fld>
            <a:endParaRPr lang="en-GB" altLang="en-US"/>
          </a:p>
        </p:txBody>
      </p:sp>
      <p:sp>
        <p:nvSpPr>
          <p:cNvPr id="5" name="TextBox 4"/>
          <p:cNvSpPr txBox="1"/>
          <p:nvPr/>
        </p:nvSpPr>
        <p:spPr>
          <a:xfrm>
            <a:off x="670720" y="4120253"/>
            <a:ext cx="18050005" cy="6129146"/>
          </a:xfrm>
          <a:prstGeom prst="rect">
            <a:avLst/>
          </a:prstGeom>
          <a:noFill/>
        </p:spPr>
        <p:txBody>
          <a:bodyPr wrap="square" lIns="217709" tIns="108855" rIns="217709" bIns="108855" rtlCol="0">
            <a:spAutoFit/>
          </a:bodyPr>
          <a:lstStyle/>
          <a:p>
            <a:r>
              <a:rPr lang="en-GB" sz="4800" b="1" i="1" dirty="0">
                <a:solidFill>
                  <a:srgbClr val="0070C0"/>
                </a:solidFill>
              </a:rPr>
              <a:t>Aims:</a:t>
            </a:r>
          </a:p>
          <a:p>
            <a:r>
              <a:rPr lang="en-GB" sz="4800" i="1" dirty="0">
                <a:solidFill>
                  <a:srgbClr val="0070C0"/>
                </a:solidFill>
              </a:rPr>
              <a:t>Molecular view through to the holistic view of the network: </a:t>
            </a:r>
          </a:p>
          <a:p>
            <a:r>
              <a:rPr lang="en-GB" sz="4800" b="1" i="1" dirty="0">
                <a:solidFill>
                  <a:srgbClr val="0070C0"/>
                </a:solidFill>
              </a:rPr>
              <a:t>36 months to realise desired outcomes of:</a:t>
            </a:r>
          </a:p>
          <a:p>
            <a:r>
              <a:rPr lang="en-GB" sz="4800" i="1" dirty="0">
                <a:solidFill>
                  <a:srgbClr val="0070C0"/>
                </a:solidFill>
              </a:rPr>
              <a:t>	Reduced energy consumption demonstrators</a:t>
            </a:r>
          </a:p>
          <a:p>
            <a:r>
              <a:rPr lang="en-GB" sz="4800" i="1" dirty="0">
                <a:solidFill>
                  <a:srgbClr val="0070C0"/>
                </a:solidFill>
              </a:rPr>
              <a:t>	Green energy production concepts</a:t>
            </a:r>
          </a:p>
          <a:p>
            <a:r>
              <a:rPr lang="en-GB" sz="4800" i="1" dirty="0">
                <a:solidFill>
                  <a:srgbClr val="0070C0"/>
                </a:solidFill>
              </a:rPr>
              <a:t>	More efficient use of energy as a resource</a:t>
            </a:r>
          </a:p>
          <a:p>
            <a:r>
              <a:rPr lang="en-GB" sz="4800" i="1" dirty="0">
                <a:solidFill>
                  <a:srgbClr val="0070C0"/>
                </a:solidFill>
              </a:rPr>
              <a:t>	Resolve some of the ‘hard’ hardware issues</a:t>
            </a:r>
          </a:p>
          <a:p>
            <a:r>
              <a:rPr lang="en-GB" sz="4800" i="1" dirty="0">
                <a:solidFill>
                  <a:srgbClr val="0070C0"/>
                </a:solidFill>
              </a:rPr>
              <a:t>	Cross discipline/sector/industry international collaboration</a:t>
            </a: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19A53A33-E2CA-2C0A-C83F-A430676E7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6" name="Rectangle 5">
            <a:extLst>
              <a:ext uri="{FF2B5EF4-FFF2-40B4-BE49-F238E27FC236}">
                <a16:creationId xmlns:a16="http://schemas.microsoft.com/office/drawing/2014/main" id="{24A030C1-D245-6DC4-9BFD-24086738B8D4}"/>
              </a:ext>
            </a:extLst>
          </p:cNvPr>
          <p:cNvSpPr/>
          <p:nvPr/>
        </p:nvSpPr>
        <p:spPr>
          <a:xfrm>
            <a:off x="85344" y="12712711"/>
            <a:ext cx="2316480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Energy efficient networks: materials to services – Darren Cadman – Space Forge – Darren.Cadman@spaceforge.com</a:t>
            </a:r>
          </a:p>
        </p:txBody>
      </p:sp>
    </p:spTree>
    <p:extLst>
      <p:ext uri="{BB962C8B-B14F-4D97-AF65-F5344CB8AC3E}">
        <p14:creationId xmlns:p14="http://schemas.microsoft.com/office/powerpoint/2010/main" val="24430607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Partners</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88</a:t>
            </a:fld>
            <a:endParaRPr lang="en-GB" altLang="en-US"/>
          </a:p>
        </p:txBody>
      </p:sp>
      <p:sp>
        <p:nvSpPr>
          <p:cNvPr id="5" name="TextBox 4"/>
          <p:cNvSpPr txBox="1"/>
          <p:nvPr/>
        </p:nvSpPr>
        <p:spPr>
          <a:xfrm>
            <a:off x="1534816" y="4697760"/>
            <a:ext cx="21246525" cy="6867810"/>
          </a:xfrm>
          <a:prstGeom prst="rect">
            <a:avLst/>
          </a:prstGeom>
          <a:noFill/>
        </p:spPr>
        <p:txBody>
          <a:bodyPr wrap="square" lIns="217709" tIns="108855" rIns="217709" bIns="108855" rtlCol="0">
            <a:spAutoFit/>
          </a:bodyPr>
          <a:lstStyle/>
          <a:p>
            <a:r>
              <a:rPr lang="en-GB" sz="4800" i="1" dirty="0">
                <a:solidFill>
                  <a:srgbClr val="0070C0"/>
                </a:solidFill>
              </a:rPr>
              <a:t>Partners to model and integrate Space Forge advanced semiconductors </a:t>
            </a:r>
          </a:p>
          <a:p>
            <a:r>
              <a:rPr lang="en-GB" sz="4800" i="1" dirty="0">
                <a:solidFill>
                  <a:srgbClr val="0070C0"/>
                </a:solidFill>
              </a:rPr>
              <a:t>Waveform research groups</a:t>
            </a:r>
          </a:p>
          <a:p>
            <a:r>
              <a:rPr lang="en-GB" sz="4800" i="1" dirty="0">
                <a:solidFill>
                  <a:srgbClr val="0070C0"/>
                </a:solidFill>
              </a:rPr>
              <a:t>	Service provider inputs required</a:t>
            </a:r>
          </a:p>
          <a:p>
            <a:r>
              <a:rPr lang="en-GB" sz="4800" i="1" dirty="0">
                <a:solidFill>
                  <a:srgbClr val="0070C0"/>
                </a:solidFill>
              </a:rPr>
              <a:t>Power amplifier designers</a:t>
            </a:r>
          </a:p>
          <a:p>
            <a:r>
              <a:rPr lang="en-GB" sz="4800" i="1" dirty="0">
                <a:solidFill>
                  <a:srgbClr val="0070C0"/>
                </a:solidFill>
              </a:rPr>
              <a:t>System level integrators</a:t>
            </a:r>
          </a:p>
          <a:p>
            <a:r>
              <a:rPr lang="en-GB" sz="4800" i="1" dirty="0">
                <a:solidFill>
                  <a:srgbClr val="0070C0"/>
                </a:solidFill>
              </a:rPr>
              <a:t>Green power supply designers</a:t>
            </a:r>
          </a:p>
          <a:p>
            <a:endParaRPr lang="en-GB" sz="4800" i="1" dirty="0">
              <a:solidFill>
                <a:srgbClr val="0070C0"/>
              </a:solidFill>
            </a:endParaRPr>
          </a:p>
          <a:p>
            <a:r>
              <a:rPr lang="en-GB" sz="4800" i="1" dirty="0">
                <a:solidFill>
                  <a:srgbClr val="0070C0"/>
                </a:solidFill>
              </a:rPr>
              <a:t>Limited list – open to further discussions.</a:t>
            </a:r>
            <a:br>
              <a:rPr lang="en-GB" sz="4800" i="1" dirty="0">
                <a:solidFill>
                  <a:srgbClr val="0070C0"/>
                </a:solidFill>
              </a:rPr>
            </a:br>
            <a:endParaRPr lang="en-GB" sz="4800" i="1" dirty="0">
              <a:solidFill>
                <a:srgbClr val="0070C0"/>
              </a:solidFill>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B6E8A7A4-0B3E-AD83-7DAF-865E628AA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0605" y="107505"/>
            <a:ext cx="8973395" cy="2285999"/>
          </a:xfrm>
          <a:prstGeom prst="rect">
            <a:avLst/>
          </a:prstGeom>
        </p:spPr>
      </p:pic>
      <p:sp>
        <p:nvSpPr>
          <p:cNvPr id="6" name="Rectangle 5">
            <a:extLst>
              <a:ext uri="{FF2B5EF4-FFF2-40B4-BE49-F238E27FC236}">
                <a16:creationId xmlns:a16="http://schemas.microsoft.com/office/drawing/2014/main" id="{D70A0B55-932F-7566-C950-70FCB9F72EF9}"/>
              </a:ext>
            </a:extLst>
          </p:cNvPr>
          <p:cNvSpPr/>
          <p:nvPr/>
        </p:nvSpPr>
        <p:spPr>
          <a:xfrm>
            <a:off x="85344" y="12712711"/>
            <a:ext cx="2316480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Energy efficient networks: materials to services – Darren Cadman – Space Forge – Darren.Cadman@spaceforge.com</a:t>
            </a:r>
          </a:p>
        </p:txBody>
      </p:sp>
    </p:spTree>
    <p:extLst>
      <p:ext uri="{BB962C8B-B14F-4D97-AF65-F5344CB8AC3E}">
        <p14:creationId xmlns:p14="http://schemas.microsoft.com/office/powerpoint/2010/main" val="17519504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spcAft>
                <a:spcPct val="0"/>
              </a:spcAft>
            </a:pPr>
            <a:r>
              <a:rPr lang="en-GB" sz="9200" b="1" dirty="0">
                <a:solidFill>
                  <a:srgbClr val="0070C0"/>
                </a:solidFill>
                <a:ea typeface="Aleo" panose="020F0502020204030203" pitchFamily="34" charset="0"/>
                <a:cs typeface="Aleo" panose="020F0502020204030203" pitchFamily="34" charset="0"/>
              </a:rPr>
              <a:t>Contact Info</a:t>
            </a: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89</a:t>
            </a:fld>
            <a:endParaRPr lang="en-GB" altLang="en-US"/>
          </a:p>
        </p:txBody>
      </p:sp>
      <p:sp>
        <p:nvSpPr>
          <p:cNvPr id="5" name="TextBox 4"/>
          <p:cNvSpPr txBox="1"/>
          <p:nvPr/>
        </p:nvSpPr>
        <p:spPr>
          <a:xfrm>
            <a:off x="2542928" y="3185592"/>
            <a:ext cx="20018224" cy="11930734"/>
          </a:xfrm>
          <a:prstGeom prst="rect">
            <a:avLst/>
          </a:prstGeom>
          <a:noFill/>
        </p:spPr>
        <p:txBody>
          <a:bodyPr wrap="square" lIns="217709" tIns="108855" rIns="217709" bIns="108855" rtlCol="0">
            <a:spAutoFit/>
          </a:bodyPr>
          <a:lstStyle/>
          <a:p>
            <a:pPr eaLnBrk="1" hangingPunct="1"/>
            <a:r>
              <a:rPr lang="en-GB" sz="5400" b="1" dirty="0">
                <a:solidFill>
                  <a:srgbClr val="0070C0"/>
                </a:solidFill>
                <a:latin typeface="Arial" panose="020B0604020202020204" pitchFamily="34" charset="0"/>
                <a:ea typeface="Aleo" panose="020F0502020204030203" pitchFamily="34" charset="0"/>
                <a:cs typeface="Arial" panose="020B0604020202020204" pitchFamily="34" charset="0"/>
              </a:rPr>
              <a:t>For more information and for interest to participate please contact:</a:t>
            </a:r>
          </a:p>
          <a:p>
            <a:endParaRPr lang="en-GB" sz="4800" dirty="0">
              <a:solidFill>
                <a:srgbClr val="0070C0"/>
              </a:solidFill>
            </a:endParaRPr>
          </a:p>
          <a:p>
            <a:r>
              <a:rPr lang="en-GB" sz="4300" dirty="0">
                <a:solidFill>
                  <a:srgbClr val="0070C0"/>
                </a:solidFill>
              </a:rPr>
              <a:t>Darren Cadman at Space Forge</a:t>
            </a:r>
          </a:p>
          <a:p>
            <a:r>
              <a:rPr lang="en-GB" sz="4300" dirty="0">
                <a:solidFill>
                  <a:srgbClr val="0070C0"/>
                </a:solidFill>
              </a:rPr>
              <a:t>Darren.Cadman@SpaceForge.com</a:t>
            </a:r>
          </a:p>
          <a:p>
            <a:r>
              <a:rPr lang="en-GB" sz="4300" dirty="0">
                <a:solidFill>
                  <a:srgbClr val="0070C0"/>
                </a:solidFill>
              </a:rPr>
              <a:t>Mobile: +44 (0)7301 060113</a:t>
            </a:r>
          </a:p>
          <a:p>
            <a:r>
              <a:rPr lang="en-GB" sz="4300" dirty="0">
                <a:solidFill>
                  <a:srgbClr val="0070C0"/>
                </a:solidFill>
              </a:rPr>
              <a:t>Unit 10 Eastgate Business Park, </a:t>
            </a:r>
          </a:p>
          <a:p>
            <a:r>
              <a:rPr lang="en-GB" sz="4300" dirty="0" err="1">
                <a:solidFill>
                  <a:srgbClr val="0070C0"/>
                </a:solidFill>
              </a:rPr>
              <a:t>Wentloog</a:t>
            </a:r>
            <a:r>
              <a:rPr lang="en-GB" sz="4300" dirty="0">
                <a:solidFill>
                  <a:srgbClr val="0070C0"/>
                </a:solidFill>
              </a:rPr>
              <a:t> Avenue, Cardiff, Wales, CF3 2EY		</a:t>
            </a:r>
          </a:p>
          <a:p>
            <a:r>
              <a:rPr lang="en-GB" sz="4300" dirty="0">
                <a:solidFill>
                  <a:srgbClr val="0070C0"/>
                </a:solidFill>
                <a:hlinkClick r:id="rId2"/>
              </a:rPr>
              <a:t>https://www.spaceforge.com/in-space-manufacturing#semi-conductor</a:t>
            </a:r>
            <a:endParaRPr lang="en-GB" sz="4300" dirty="0">
              <a:solidFill>
                <a:srgbClr val="0070C0"/>
              </a:solidFill>
            </a:endParaRPr>
          </a:p>
          <a:p>
            <a:r>
              <a:rPr lang="de-DE" sz="5400" b="1" dirty="0">
                <a:solidFill>
                  <a:srgbClr val="0070C0"/>
                </a:solidFill>
                <a:latin typeface="+mj-lt"/>
                <a:ea typeface="Aleo" panose="020F0502020204030203" pitchFamily="34" charset="0"/>
                <a:cs typeface="Arial" panose="020B0604020202020204" pitchFamily="34" charset="0"/>
              </a:rPr>
              <a:t>Presentation is available via: </a:t>
            </a:r>
          </a:p>
          <a:p>
            <a:pPr lvl="8"/>
            <a:endParaRPr lang="en-GB" sz="4800" dirty="0">
              <a:solidFill>
                <a:srgbClr val="0070C0"/>
              </a:solidFill>
            </a:endParaRPr>
          </a:p>
          <a:p>
            <a:pPr lvl="8"/>
            <a:r>
              <a:rPr lang="en-GB" sz="4800" dirty="0">
                <a:solidFill>
                  <a:srgbClr val="0070C0"/>
                </a:solidFill>
              </a:rPr>
              <a:t>       </a:t>
            </a:r>
          </a:p>
          <a:p>
            <a:pPr lvl="8"/>
            <a:r>
              <a:rPr lang="en-GB" sz="4800" dirty="0">
                <a:solidFill>
                  <a:srgbClr val="0070C0"/>
                </a:solidFill>
              </a:rPr>
              <a:t>  </a:t>
            </a:r>
          </a:p>
          <a:p>
            <a:pPr lvl="8"/>
            <a:endParaRPr lang="de-DE" sz="4800" dirty="0">
              <a:solidFill>
                <a:srgbClr val="0070C0"/>
              </a:solidFill>
            </a:endParaRPr>
          </a:p>
          <a:p>
            <a:pPr lvl="8"/>
            <a:endParaRPr lang="en-GB" sz="4800" dirty="0"/>
          </a:p>
          <a:p>
            <a:pPr lvl="8"/>
            <a:endParaRPr lang="en-GB" sz="4800" dirty="0"/>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6496" y="269999"/>
            <a:ext cx="74564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54696" y="12870025"/>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                                                              </a:t>
            </a:r>
          </a:p>
        </p:txBody>
      </p:sp>
      <p:pic>
        <p:nvPicPr>
          <p:cNvPr id="6" name="Picture 5">
            <a:extLst>
              <a:ext uri="{FF2B5EF4-FFF2-40B4-BE49-F238E27FC236}">
                <a16:creationId xmlns:a16="http://schemas.microsoft.com/office/drawing/2014/main" id="{A71DC80A-6E90-4679-B3AF-34AF72BFB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0605" y="179513"/>
            <a:ext cx="8973395" cy="2285999"/>
          </a:xfrm>
          <a:prstGeom prst="rect">
            <a:avLst/>
          </a:prstGeom>
        </p:spPr>
      </p:pic>
      <p:pic>
        <p:nvPicPr>
          <p:cNvPr id="7" name="Picture 6">
            <a:extLst>
              <a:ext uri="{FF2B5EF4-FFF2-40B4-BE49-F238E27FC236}">
                <a16:creationId xmlns:a16="http://schemas.microsoft.com/office/drawing/2014/main" id="{295704DD-7749-012B-D464-98E970325C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0904" y="9865355"/>
            <a:ext cx="2664296" cy="2664296"/>
          </a:xfrm>
          <a:prstGeom prst="rect">
            <a:avLst/>
          </a:prstGeom>
        </p:spPr>
      </p:pic>
      <p:pic>
        <p:nvPicPr>
          <p:cNvPr id="9" name="Picture 8" descr="A person wearing glasses and a blue shirt&#10;&#10;Description automatically generated">
            <a:extLst>
              <a:ext uri="{FF2B5EF4-FFF2-40B4-BE49-F238E27FC236}">
                <a16:creationId xmlns:a16="http://schemas.microsoft.com/office/drawing/2014/main" id="{3E629707-4574-7B71-3A03-4A5B322A8109}"/>
              </a:ext>
            </a:extLst>
          </p:cNvPr>
          <p:cNvPicPr>
            <a:picLocks noChangeAspect="1"/>
          </p:cNvPicPr>
          <p:nvPr/>
        </p:nvPicPr>
        <p:blipFill>
          <a:blip r:embed="rId6" cstate="print">
            <a:extLst>
              <a:ext uri="{28A0092B-C50C-407E-A947-70E740481C1C}">
                <a14:useLocalDpi xmlns:a14="http://schemas.microsoft.com/office/drawing/2010/main" val="0"/>
              </a:ext>
            </a:extLst>
          </a:blip>
          <a:srcRect b="11019"/>
          <a:stretch/>
        </p:blipFill>
        <p:spPr>
          <a:xfrm>
            <a:off x="17844375" y="5561856"/>
            <a:ext cx="3132601" cy="3264319"/>
          </a:xfrm>
          <a:prstGeom prst="rect">
            <a:avLst/>
          </a:prstGeom>
        </p:spPr>
      </p:pic>
    </p:spTree>
    <p:extLst>
      <p:ext uri="{BB962C8B-B14F-4D97-AF65-F5344CB8AC3E}">
        <p14:creationId xmlns:p14="http://schemas.microsoft.com/office/powerpoint/2010/main" val="118897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p>
            <a:pPr marL="0" lvl="0" indent="0" algn="l" rtl="0">
              <a:spcBef>
                <a:spcPts val="0"/>
              </a:spcBef>
              <a:spcAft>
                <a:spcPts val="0"/>
              </a:spcAft>
              <a:buClr>
                <a:srgbClr val="0070C0"/>
              </a:buClr>
              <a:buSzPts val="9200"/>
              <a:buFont typeface="Aleo"/>
              <a:buNone/>
            </a:pPr>
            <a:r>
              <a:rPr lang="en-GB" sz="9200" b="1">
                <a:solidFill>
                  <a:srgbClr val="0070C0"/>
                </a:solidFill>
                <a:latin typeface="Aleo"/>
                <a:ea typeface="Aleo"/>
                <a:cs typeface="Aleo"/>
                <a:sym typeface="Aleo"/>
              </a:rPr>
              <a:t>Teaser</a:t>
            </a:r>
            <a:endParaRPr sz="9200" b="1">
              <a:solidFill>
                <a:srgbClr val="0070C0"/>
              </a:solidFill>
              <a:latin typeface="Aleo"/>
              <a:ea typeface="Aleo"/>
              <a:cs typeface="Aleo"/>
              <a:sym typeface="Aleo"/>
            </a:endParaRPr>
          </a:p>
        </p:txBody>
      </p:sp>
      <p:sp>
        <p:nvSpPr>
          <p:cNvPr id="134" name="Google Shape;134;p2"/>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135" name="Google Shape;135;p2"/>
          <p:cNvSpPr txBox="1"/>
          <p:nvPr/>
        </p:nvSpPr>
        <p:spPr>
          <a:xfrm>
            <a:off x="1219200" y="2719098"/>
            <a:ext cx="22206048" cy="9699354"/>
          </a:xfrm>
          <a:prstGeom prst="rect">
            <a:avLst/>
          </a:prstGeom>
          <a:noFill/>
          <a:ln>
            <a:noFill/>
          </a:ln>
        </p:spPr>
        <p:txBody>
          <a:bodyPr spcFirstLastPara="1" wrap="square" lIns="217700" tIns="108850" rIns="217700" bIns="108850" anchor="t" anchorCtr="0">
            <a:spAutoFit/>
          </a:bodyPr>
          <a:lstStyle/>
          <a:p>
            <a:pPr marL="0" marR="0" lvl="0" indent="0" algn="l" rtl="0">
              <a:spcBef>
                <a:spcPts val="0"/>
              </a:spcBef>
              <a:spcAft>
                <a:spcPts val="0"/>
              </a:spcAft>
              <a:buNone/>
            </a:pPr>
            <a:r>
              <a:rPr lang="en-GB" sz="4400" b="1" i="1">
                <a:solidFill>
                  <a:srgbClr val="0070C0"/>
                </a:solidFill>
                <a:latin typeface="Gill Sans"/>
                <a:ea typeface="Gill Sans"/>
                <a:cs typeface="Gill Sans"/>
                <a:sym typeface="Gill Sans"/>
              </a:rPr>
              <a:t>Purpose</a:t>
            </a:r>
            <a:r>
              <a:rPr lang="en-GB" sz="4400" i="1">
                <a:solidFill>
                  <a:srgbClr val="0070C0"/>
                </a:solidFill>
                <a:latin typeface="Gill Sans"/>
                <a:ea typeface="Gill Sans"/>
                <a:cs typeface="Gill Sans"/>
                <a:sym typeface="Gill Sans"/>
              </a:rPr>
              <a:t>: Making spatial computing work for highly interactive digital healthcare applications</a:t>
            </a:r>
            <a:endParaRPr/>
          </a:p>
          <a:p>
            <a:pPr marL="0" marR="0" lvl="0" indent="0" algn="l" rtl="0">
              <a:spcBef>
                <a:spcPts val="0"/>
              </a:spcBef>
              <a:spcAft>
                <a:spcPts val="0"/>
              </a:spcAft>
              <a:buNone/>
            </a:pPr>
            <a:endParaRPr sz="4400" i="1">
              <a:solidFill>
                <a:srgbClr val="0070C0"/>
              </a:solidFill>
              <a:latin typeface="Gill Sans"/>
              <a:ea typeface="Gill Sans"/>
              <a:cs typeface="Gill Sans"/>
              <a:sym typeface="Gill Sans"/>
            </a:endParaRPr>
          </a:p>
          <a:p>
            <a:pPr marL="0" marR="0" lvl="0" indent="0" algn="l" rtl="0">
              <a:spcBef>
                <a:spcPts val="0"/>
              </a:spcBef>
              <a:spcAft>
                <a:spcPts val="0"/>
              </a:spcAft>
              <a:buNone/>
            </a:pPr>
            <a:r>
              <a:rPr lang="en-GB" sz="4400" b="1" i="1">
                <a:solidFill>
                  <a:srgbClr val="0070C0"/>
                </a:solidFill>
                <a:latin typeface="Gill Sans"/>
                <a:ea typeface="Gill Sans"/>
                <a:cs typeface="Gill Sans"/>
                <a:sym typeface="Gill Sans"/>
              </a:rPr>
              <a:t>Main benefit: </a:t>
            </a:r>
            <a:r>
              <a:rPr lang="en-GB" sz="4400" i="1">
                <a:solidFill>
                  <a:srgbClr val="0070C0"/>
                </a:solidFill>
                <a:latin typeface="Gill Sans"/>
                <a:ea typeface="Gill Sans"/>
                <a:cs typeface="Gill Sans"/>
                <a:sym typeface="Gill Sans"/>
              </a:rPr>
              <a:t>allowing interactive and real-time responses that are capable to support complex care needs for people with long-term health conditions remotely</a:t>
            </a:r>
            <a:endParaRPr/>
          </a:p>
          <a:p>
            <a:pPr marL="0" marR="0" lvl="0" indent="0" algn="l" rtl="0">
              <a:spcBef>
                <a:spcPts val="0"/>
              </a:spcBef>
              <a:spcAft>
                <a:spcPts val="0"/>
              </a:spcAft>
              <a:buNone/>
            </a:pPr>
            <a:endParaRPr sz="4400" i="1">
              <a:solidFill>
                <a:srgbClr val="0070C0"/>
              </a:solidFill>
              <a:latin typeface="Gill Sans"/>
              <a:ea typeface="Gill Sans"/>
              <a:cs typeface="Gill Sans"/>
              <a:sym typeface="Gill Sans"/>
            </a:endParaRPr>
          </a:p>
          <a:p>
            <a:pPr marL="0" marR="0" lvl="0" indent="0" algn="l" rtl="0">
              <a:spcBef>
                <a:spcPts val="0"/>
              </a:spcBef>
              <a:spcAft>
                <a:spcPts val="0"/>
              </a:spcAft>
              <a:buNone/>
            </a:pPr>
            <a:r>
              <a:rPr lang="en-GB" sz="4400" b="1" i="1">
                <a:solidFill>
                  <a:srgbClr val="0070C0"/>
                </a:solidFill>
                <a:latin typeface="Gill Sans"/>
                <a:ea typeface="Gill Sans"/>
                <a:cs typeface="Gill Sans"/>
                <a:sym typeface="Gill Sans"/>
              </a:rPr>
              <a:t>What makes the added value? – (ultimately) </a:t>
            </a:r>
            <a:r>
              <a:rPr lang="en-GB" sz="4400" i="1">
                <a:solidFill>
                  <a:srgbClr val="0070C0"/>
                </a:solidFill>
                <a:latin typeface="Gill Sans"/>
                <a:ea typeface="Gill Sans"/>
                <a:cs typeface="Gill Sans"/>
                <a:sym typeface="Gill Sans"/>
              </a:rPr>
              <a:t>it is about demonstrating the feasibility of spatial computing for supporting complex collaborations betweeen carers, patients, remote healthcare professionals, through </a:t>
            </a:r>
            <a:r>
              <a:rPr lang="en-GB" sz="4400" b="1" i="1">
                <a:solidFill>
                  <a:srgbClr val="0070C0"/>
                </a:solidFill>
                <a:latin typeface="Gill Sans"/>
                <a:ea typeface="Gill Sans"/>
                <a:cs typeface="Gill Sans"/>
                <a:sym typeface="Gill Sans"/>
              </a:rPr>
              <a:t>leveraging </a:t>
            </a:r>
            <a:endParaRPr/>
          </a:p>
          <a:p>
            <a:pPr marL="0" marR="0" lvl="0" indent="0" algn="l" rtl="0">
              <a:spcBef>
                <a:spcPts val="0"/>
              </a:spcBef>
              <a:spcAft>
                <a:spcPts val="0"/>
              </a:spcAft>
              <a:buNone/>
            </a:pPr>
            <a:endParaRPr sz="4400" b="1" i="1">
              <a:solidFill>
                <a:srgbClr val="0070C0"/>
              </a:solidFill>
              <a:latin typeface="Gill Sans"/>
              <a:ea typeface="Gill Sans"/>
              <a:cs typeface="Gill Sans"/>
              <a:sym typeface="Gill Sans"/>
            </a:endParaRPr>
          </a:p>
          <a:p>
            <a:pPr marL="742950" marR="0" lvl="0" indent="-742950" algn="l" rtl="0">
              <a:spcBef>
                <a:spcPts val="0"/>
              </a:spcBef>
              <a:spcAft>
                <a:spcPts val="0"/>
              </a:spcAft>
              <a:buClr>
                <a:srgbClr val="0070C0"/>
              </a:buClr>
              <a:buSzPts val="4400"/>
              <a:buFont typeface="Calibri"/>
              <a:buAutoNum type="arabicPeriod"/>
            </a:pPr>
            <a:r>
              <a:rPr lang="en-GB" sz="4400" b="1" i="1">
                <a:solidFill>
                  <a:srgbClr val="0070C0"/>
                </a:solidFill>
                <a:latin typeface="Gill Sans"/>
                <a:ea typeface="Gill Sans"/>
                <a:cs typeface="Gill Sans"/>
                <a:sym typeface="Gill Sans"/>
              </a:rPr>
              <a:t>Advanced network assistance, such as on-demand high-throughput streaming, and </a:t>
            </a:r>
            <a:endParaRPr/>
          </a:p>
          <a:p>
            <a:pPr marL="742950" marR="0" lvl="0" indent="-742950" algn="l" rtl="0">
              <a:spcBef>
                <a:spcPts val="0"/>
              </a:spcBef>
              <a:spcAft>
                <a:spcPts val="0"/>
              </a:spcAft>
              <a:buClr>
                <a:srgbClr val="0070C0"/>
              </a:buClr>
              <a:buSzPts val="4400"/>
              <a:buFont typeface="Calibri"/>
              <a:buAutoNum type="arabicPeriod"/>
            </a:pPr>
            <a:r>
              <a:rPr lang="en-GB" sz="4400" b="1" i="1">
                <a:solidFill>
                  <a:srgbClr val="0070C0"/>
                </a:solidFill>
                <a:latin typeface="Gill Sans"/>
                <a:ea typeface="Gill Sans"/>
                <a:cs typeface="Gill Sans"/>
                <a:sym typeface="Gill Sans"/>
              </a:rPr>
              <a:t>Its integration with AI and AR technologies in the real-world context</a:t>
            </a:r>
            <a:endParaRPr/>
          </a:p>
          <a:p>
            <a:pPr marL="0" marR="0" lvl="0" indent="0" algn="l" rtl="0">
              <a:spcBef>
                <a:spcPts val="0"/>
              </a:spcBef>
              <a:spcAft>
                <a:spcPts val="0"/>
              </a:spcAft>
              <a:buNone/>
            </a:pPr>
            <a:endParaRPr sz="4400" i="1">
              <a:solidFill>
                <a:srgbClr val="0070C0"/>
              </a:solidFill>
              <a:latin typeface="Gill Sans"/>
              <a:ea typeface="Gill Sans"/>
              <a:cs typeface="Gill Sans"/>
              <a:sym typeface="Gill Sans"/>
            </a:endParaRPr>
          </a:p>
          <a:p>
            <a:pPr marL="0" marR="0" lvl="0" indent="0" algn="l" rtl="0">
              <a:spcBef>
                <a:spcPts val="0"/>
              </a:spcBef>
              <a:spcAft>
                <a:spcPts val="0"/>
              </a:spcAft>
              <a:buNone/>
            </a:pPr>
            <a:r>
              <a:rPr lang="en-GB" sz="4400" b="1" i="1">
                <a:solidFill>
                  <a:srgbClr val="0070C0"/>
                </a:solidFill>
                <a:latin typeface="Gill Sans"/>
                <a:ea typeface="Gill Sans"/>
                <a:cs typeface="Gill Sans"/>
                <a:sym typeface="Gill Sans"/>
              </a:rPr>
              <a:t>Why should I participate in the project?</a:t>
            </a:r>
            <a:r>
              <a:rPr lang="en-GB" sz="4400" i="1">
                <a:solidFill>
                  <a:srgbClr val="0070C0"/>
                </a:solidFill>
                <a:latin typeface="Gill Sans"/>
                <a:ea typeface="Gill Sans"/>
                <a:cs typeface="Gill Sans"/>
                <a:sym typeface="Gill Sans"/>
              </a:rPr>
              <a:t> – part of a pioneering team developing next-gen spatial tech foundation for real-world digital healthcare applications</a:t>
            </a:r>
            <a:endParaRPr sz="4400" i="1">
              <a:solidFill>
                <a:srgbClr val="0070C0"/>
              </a:solidFill>
              <a:latin typeface="Gill Sans"/>
              <a:ea typeface="Gill Sans"/>
              <a:cs typeface="Gill Sans"/>
              <a:sym typeface="Gill Sans"/>
            </a:endParaRPr>
          </a:p>
        </p:txBody>
      </p:sp>
      <p:sp>
        <p:nvSpPr>
          <p:cNvPr id="136" name="Google Shape;136;p2"/>
          <p:cNvSpPr/>
          <p:nvPr/>
        </p:nvSpPr>
        <p:spPr>
          <a:xfrm>
            <a:off x="143605" y="12562754"/>
            <a:ext cx="23906656" cy="1081610"/>
          </a:xfrm>
          <a:prstGeom prst="rect">
            <a:avLst/>
          </a:prstGeom>
          <a:noFill/>
          <a:ln>
            <a:noFill/>
          </a:ln>
        </p:spPr>
        <p:txBody>
          <a:bodyPr spcFirstLastPara="1" wrap="square" lIns="217700" tIns="108850" rIns="217700" bIns="108850" anchor="t" anchorCtr="0">
            <a:spAutoFit/>
          </a:bodyPr>
          <a:lstStyle/>
          <a:p>
            <a:pPr marL="0" marR="0" lvl="0" indent="0" algn="ctr" rtl="0">
              <a:spcBef>
                <a:spcPts val="0"/>
              </a:spcBef>
              <a:spcAft>
                <a:spcPts val="0"/>
              </a:spcAft>
              <a:buNone/>
            </a:pPr>
            <a:r>
              <a:rPr lang="en-GB" sz="2800">
                <a:solidFill>
                  <a:srgbClr val="366092"/>
                </a:solidFill>
                <a:latin typeface="Gill Sans"/>
                <a:ea typeface="Gill Sans"/>
                <a:cs typeface="Gill Sans"/>
                <a:sym typeface="Gill Sans"/>
              </a:rPr>
              <a:t>BEACON: Network-Assisted Highly Interactive Spatial Computing Technology for Healthcare</a:t>
            </a:r>
            <a:endParaRPr/>
          </a:p>
          <a:p>
            <a:pPr marL="0" marR="0" lvl="0" indent="0" algn="ctr" rtl="0">
              <a:spcBef>
                <a:spcPts val="0"/>
              </a:spcBef>
              <a:spcAft>
                <a:spcPts val="0"/>
              </a:spcAft>
              <a:buNone/>
            </a:pPr>
            <a:r>
              <a:rPr lang="en-GB" sz="2800">
                <a:solidFill>
                  <a:srgbClr val="366092"/>
                </a:solidFill>
                <a:latin typeface="Gill Sans"/>
                <a:ea typeface="Gill Sans"/>
                <a:cs typeface="Gill Sans"/>
                <a:sym typeface="Gill Sans"/>
              </a:rPr>
              <a:t>Erica Yang, Chilton Computing Ltd, info@chiltoncomputing.co.uk</a:t>
            </a:r>
            <a:endParaRPr/>
          </a:p>
        </p:txBody>
      </p:sp>
      <p:pic>
        <p:nvPicPr>
          <p:cNvPr id="137" name="Google Shape;137;p2"/>
          <p:cNvPicPr preferRelativeResize="0"/>
          <p:nvPr/>
        </p:nvPicPr>
        <p:blipFill rotWithShape="1">
          <a:blip r:embed="rId3">
            <a:alphaModFix/>
          </a:blip>
          <a:srcRect/>
          <a:stretch/>
        </p:blipFill>
        <p:spPr>
          <a:xfrm>
            <a:off x="15576376" y="233264"/>
            <a:ext cx="7992888" cy="2078151"/>
          </a:xfrm>
          <a:prstGeom prst="rect">
            <a:avLst/>
          </a:prstGeom>
          <a:noFill/>
          <a:ln>
            <a:noFill/>
          </a:ln>
        </p:spPr>
      </p:pic>
      <p:pic>
        <p:nvPicPr>
          <p:cNvPr id="138" name="Google Shape;138;p2"/>
          <p:cNvPicPr preferRelativeResize="0"/>
          <p:nvPr/>
        </p:nvPicPr>
        <p:blipFill rotWithShape="1">
          <a:blip r:embed="rId4">
            <a:alphaModFix/>
          </a:blip>
          <a:srcRect t="6267"/>
          <a:stretch/>
        </p:blipFill>
        <p:spPr>
          <a:xfrm>
            <a:off x="21616124" y="11364658"/>
            <a:ext cx="2270280" cy="2124645"/>
          </a:xfrm>
          <a:prstGeom prst="rect">
            <a:avLst/>
          </a:prstGeom>
          <a:noFill/>
          <a:ln>
            <a:noFill/>
          </a:ln>
        </p:spPr>
      </p:pic>
      <p:pic>
        <p:nvPicPr>
          <p:cNvPr id="139" name="Google Shape;139;p2"/>
          <p:cNvPicPr preferRelativeResize="0"/>
          <p:nvPr/>
        </p:nvPicPr>
        <p:blipFill rotWithShape="1">
          <a:blip r:embed="rId5">
            <a:alphaModFix/>
          </a:blip>
          <a:srcRect/>
          <a:stretch/>
        </p:blipFill>
        <p:spPr>
          <a:xfrm>
            <a:off x="143589" y="12156297"/>
            <a:ext cx="3916657" cy="1286664"/>
          </a:xfrm>
          <a:prstGeom prst="rect">
            <a:avLst/>
          </a:prstGeom>
          <a:noFill/>
          <a:ln>
            <a:noFill/>
          </a:ln>
        </p:spPr>
      </p:pic>
      <p:sp>
        <p:nvSpPr>
          <p:cNvPr id="140" name="Google Shape;140;p2"/>
          <p:cNvSpPr txBox="1"/>
          <p:nvPr/>
        </p:nvSpPr>
        <p:spPr>
          <a:xfrm>
            <a:off x="20590363" y="13061140"/>
            <a:ext cx="342504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0000"/>
                </a:solidFill>
                <a:latin typeface="Gill Sans"/>
                <a:ea typeface="Gill Sans"/>
                <a:cs typeface="Gill Sans"/>
                <a:sym typeface="Gill Sans"/>
              </a:rPr>
              <a:t>@Copyright protected</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220193"/>
            <a:ext cx="21945600" cy="2286000"/>
          </a:xfrm>
        </p:spPr>
        <p:txBody>
          <a:bodyPr>
            <a:normAutofit fontScale="90000"/>
          </a:bodyPr>
          <a:lstStyle/>
          <a:p>
            <a:pPr algn="l" fontAlgn="base">
              <a:spcAft>
                <a:spcPct val="0"/>
              </a:spcAft>
            </a:pP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Join the Consortium Building Session</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t>Monday 23rd at 11 CEST</a:t>
            </a:r>
            <a:br>
              <a:rPr lang="de-DE" sz="9200" b="1" dirty="0">
                <a:solidFill>
                  <a:srgbClr val="0070C0"/>
                </a:solidFill>
                <a:latin typeface="Aleo" panose="020F0502020204030203" pitchFamily="34" charset="0"/>
                <a:ea typeface="Aleo" panose="020F0502020204030203" pitchFamily="34" charset="0"/>
                <a:cs typeface="Aleo" panose="020F0502020204030203" pitchFamily="34" charset="0"/>
              </a:rPr>
            </a:br>
            <a:endParaRPr lang="en-GB"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4" name="Espace réservé du numéro de diapositive 3"/>
          <p:cNvSpPr>
            <a:spLocks noGrp="1"/>
          </p:cNvSpPr>
          <p:nvPr>
            <p:ph type="sldNum" sz="quarter" idx="12"/>
          </p:nvPr>
        </p:nvSpPr>
        <p:spPr/>
        <p:txBody>
          <a:bodyPr/>
          <a:lstStyle/>
          <a:p>
            <a:fld id="{291F1B1E-6AFE-4261-906D-D1191F0F518F}" type="slidenum">
              <a:rPr lang="en-GB" altLang="en-US" smtClean="0"/>
              <a:pPr/>
              <a:t>90</a:t>
            </a:fld>
            <a:endParaRPr lang="en-GB" altLang="en-US" dirty="0"/>
          </a:p>
        </p:txBody>
      </p:sp>
      <p:sp>
        <p:nvSpPr>
          <p:cNvPr id="13" name="Rectangle 5">
            <a:extLst>
              <a:ext uri="{FF2B5EF4-FFF2-40B4-BE49-F238E27FC236}">
                <a16:creationId xmlns:a16="http://schemas.microsoft.com/office/drawing/2014/main" id="{A206F493-BCA8-4278-A408-9CC6CA8C2F0B}"/>
              </a:ext>
            </a:extLst>
          </p:cNvPr>
          <p:cNvSpPr/>
          <p:nvPr/>
        </p:nvSpPr>
        <p:spPr>
          <a:xfrm>
            <a:off x="1174776" y="12474624"/>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102" y="4335451"/>
            <a:ext cx="7371307" cy="78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141442" y="4913784"/>
            <a:ext cx="11711612" cy="712279"/>
          </a:xfrm>
          <a:prstGeom prst="rect">
            <a:avLst/>
          </a:prstGeom>
          <a:noFill/>
        </p:spPr>
        <p:txBody>
          <a:bodyPr wrap="square" lIns="217709" tIns="108855" rIns="217709" bIns="108855" rtlCol="0">
            <a:spAutoFit/>
          </a:bodyPr>
          <a:lstStyle/>
          <a:p>
            <a:r>
              <a:rPr lang="en-US" sz="3200" dirty="0">
                <a:solidFill>
                  <a:schemeClr val="accent1">
                    <a:lumMod val="75000"/>
                  </a:schemeClr>
                </a:solidFill>
              </a:rPr>
              <a:t> </a:t>
            </a:r>
            <a:endParaRPr lang="en-GB" sz="3200" dirty="0">
              <a:solidFill>
                <a:schemeClr val="accent1">
                  <a:lumMod val="75000"/>
                </a:schemeClr>
              </a:solidFill>
            </a:endParaRPr>
          </a:p>
        </p:txBody>
      </p:sp>
      <p:sp>
        <p:nvSpPr>
          <p:cNvPr id="15" name="Titre 1"/>
          <p:cNvSpPr txBox="1">
            <a:spLocks/>
          </p:cNvSpPr>
          <p:nvPr/>
        </p:nvSpPr>
        <p:spPr>
          <a:xfrm>
            <a:off x="1437260" y="3118927"/>
            <a:ext cx="16697057" cy="2286000"/>
          </a:xfrm>
          <a:prstGeom prst="rect">
            <a:avLst/>
          </a:prstGeom>
        </p:spPr>
        <p:txBody>
          <a:bodyPr vert="horz" lIns="217686" tIns="108843" rIns="217686" bIns="108843" rtlCol="0" anchor="ctr">
            <a:normAutofit/>
          </a:bodyPr>
          <a:lstStyle>
            <a:lvl1pPr algn="ctr" defTabSz="2176857" rtl="0" eaLnBrk="1" latinLnBrk="0" hangingPunct="1">
              <a:spcBef>
                <a:spcPct val="0"/>
              </a:spcBef>
              <a:buNone/>
              <a:defRPr sz="10500" kern="1200">
                <a:solidFill>
                  <a:schemeClr val="tx1"/>
                </a:solidFill>
                <a:latin typeface="+mj-lt"/>
                <a:ea typeface="+mj-ea"/>
                <a:cs typeface="+mj-cs"/>
              </a:defRPr>
            </a:lvl1pPr>
          </a:lstStyle>
          <a:p>
            <a:pPr algn="l" fontAlgn="base">
              <a:spcAft>
                <a:spcPct val="0"/>
              </a:spcAft>
            </a:pPr>
            <a:endParaRPr lang="de-DE" sz="9200" b="1" dirty="0">
              <a:solidFill>
                <a:srgbClr val="0070C0"/>
              </a:solidFill>
              <a:latin typeface="Aleo" panose="020F0502020204030203" pitchFamily="34" charset="0"/>
              <a:ea typeface="Aleo" panose="020F0502020204030203" pitchFamily="34" charset="0"/>
              <a:cs typeface="Aleo" panose="020F0502020204030203" pitchFamily="34" charset="0"/>
            </a:endParaRPr>
          </a:p>
        </p:txBody>
      </p:sp>
      <p:sp>
        <p:nvSpPr>
          <p:cNvPr id="7" name="Rectangle 6"/>
          <p:cNvSpPr/>
          <p:nvPr/>
        </p:nvSpPr>
        <p:spPr>
          <a:xfrm>
            <a:off x="2294808" y="5064031"/>
            <a:ext cx="18025192" cy="6001643"/>
          </a:xfrm>
          <a:prstGeom prst="rect">
            <a:avLst/>
          </a:prstGeom>
        </p:spPr>
        <p:txBody>
          <a:bodyPr wrap="square">
            <a:spAutoFit/>
          </a:bodyPr>
          <a:lstStyle/>
          <a:p>
            <a:r>
              <a:rPr lang="en-GB" dirty="0"/>
              <a:t> </a:t>
            </a:r>
            <a:br>
              <a:rPr lang="en-GB" dirty="0"/>
            </a:br>
            <a:r>
              <a:rPr lang="en-GB" dirty="0"/>
              <a:t> </a:t>
            </a:r>
            <a:br>
              <a:rPr lang="en-GB" sz="3200" dirty="0"/>
            </a:br>
            <a:r>
              <a:rPr lang="en-GB" sz="4000" u="sng" dirty="0">
                <a:hlinkClick r:id="rId3"/>
              </a:rPr>
              <a:t>Join </a:t>
            </a:r>
            <a:r>
              <a:rPr lang="en-GB" sz="4000" u="sng" dirty="0">
                <a:hlinkClick r:id="rId4"/>
              </a:rPr>
              <a:t>meeting</a:t>
            </a:r>
            <a:r>
              <a:rPr lang="en-GB" sz="4000" dirty="0"/>
              <a:t>	 </a:t>
            </a:r>
          </a:p>
          <a:p>
            <a:r>
              <a:rPr lang="en-GB" sz="4000" dirty="0"/>
              <a:t> 	</a:t>
            </a:r>
          </a:p>
          <a:p>
            <a:r>
              <a:rPr lang="en-GB" sz="3200" dirty="0"/>
              <a:t> 	</a:t>
            </a:r>
          </a:p>
          <a:p>
            <a:r>
              <a:rPr lang="en-GB" sz="3200" dirty="0"/>
              <a:t>Join by meeting number 	</a:t>
            </a:r>
          </a:p>
          <a:p>
            <a:r>
              <a:rPr lang="en-GB" sz="3200" dirty="0"/>
              <a:t>Meeting number (access code): 2744 674 5688 	</a:t>
            </a:r>
          </a:p>
          <a:p>
            <a:r>
              <a:rPr lang="en-GB" sz="3200" dirty="0"/>
              <a:t>Meeting password:	V2iVkPaNt46</a:t>
            </a:r>
            <a:br>
              <a:rPr lang="en-GB" sz="3200" dirty="0"/>
            </a:br>
            <a:r>
              <a:rPr lang="en-GB" sz="3200" dirty="0"/>
              <a:t>   </a:t>
            </a:r>
            <a:br>
              <a:rPr lang="en-GB" sz="3200" dirty="0"/>
            </a:br>
            <a:endParaRPr lang="en-GB" sz="3200" dirty="0"/>
          </a:p>
        </p:txBody>
      </p:sp>
      <p:pic>
        <p:nvPicPr>
          <p:cNvPr id="5" name="Picture 4">
            <a:extLst>
              <a:ext uri="{FF2B5EF4-FFF2-40B4-BE49-F238E27FC236}">
                <a16:creationId xmlns:a16="http://schemas.microsoft.com/office/drawing/2014/main" id="{44D47C9F-7067-3647-F8B9-89EACBD85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760" y="593304"/>
            <a:ext cx="4983209" cy="1440160"/>
          </a:xfrm>
          <a:prstGeom prst="rect">
            <a:avLst/>
          </a:prstGeom>
        </p:spPr>
      </p:pic>
      <p:pic>
        <p:nvPicPr>
          <p:cNvPr id="6" name="Picture 5">
            <a:extLst>
              <a:ext uri="{FF2B5EF4-FFF2-40B4-BE49-F238E27FC236}">
                <a16:creationId xmlns:a16="http://schemas.microsoft.com/office/drawing/2014/main" id="{3C49D654-95AA-F603-F7CC-9F62E85C4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2574" y="3775"/>
            <a:ext cx="8973395" cy="2285999"/>
          </a:xfrm>
          <a:prstGeom prst="rect">
            <a:avLst/>
          </a:prstGeom>
        </p:spPr>
      </p:pic>
    </p:spTree>
    <p:extLst>
      <p:ext uri="{BB962C8B-B14F-4D97-AF65-F5344CB8AC3E}">
        <p14:creationId xmlns:p14="http://schemas.microsoft.com/office/powerpoint/2010/main" val="33534387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p:nvPr/>
        </p:nvSpPr>
        <p:spPr>
          <a:xfrm>
            <a:off x="-27856" y="11030981"/>
            <a:ext cx="24384000" cy="830997"/>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5400" b="1" i="0" u="none" strike="noStrike" cap="none">
              <a:solidFill>
                <a:srgbClr val="3C3C3C"/>
              </a:solidFill>
              <a:latin typeface="Century Gothic"/>
              <a:ea typeface="Century Gothic"/>
              <a:cs typeface="Century Gothic"/>
              <a:sym typeface="Century Gothic"/>
            </a:endParaRPr>
          </a:p>
        </p:txBody>
      </p:sp>
      <p:sp>
        <p:nvSpPr>
          <p:cNvPr id="118" name="Google Shape;118;p18"/>
          <p:cNvSpPr/>
          <p:nvPr/>
        </p:nvSpPr>
        <p:spPr>
          <a:xfrm>
            <a:off x="3530060" y="6281936"/>
            <a:ext cx="17039908" cy="2739211"/>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5600" b="0" i="0" u="none" strike="noStrike" cap="none" dirty="0">
                <a:solidFill>
                  <a:schemeClr val="dk2"/>
                </a:solidFill>
                <a:latin typeface="Gill Sans"/>
                <a:ea typeface="Gill Sans"/>
                <a:cs typeface="Gill Sans"/>
                <a:sym typeface="Gill Sans"/>
              </a:rPr>
              <a:t>Predictive Cloud and Ground Sensors for Early Wildfire Detection</a:t>
            </a:r>
            <a:endParaRPr dirty="0">
              <a:solidFill>
                <a:schemeClr val="dk2"/>
              </a:solidFill>
            </a:endParaRPr>
          </a:p>
        </p:txBody>
      </p:sp>
      <p:sp>
        <p:nvSpPr>
          <p:cNvPr id="119" name="Google Shape;119;p18"/>
          <p:cNvSpPr/>
          <p:nvPr/>
        </p:nvSpPr>
        <p:spPr>
          <a:xfrm>
            <a:off x="3551040" y="733539"/>
            <a:ext cx="17785976" cy="4031873"/>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9600" b="1" i="0" u="none" strike="noStrike" cap="none">
                <a:solidFill>
                  <a:srgbClr val="0070C0"/>
                </a:solidFill>
                <a:latin typeface="Arial"/>
                <a:ea typeface="Arial"/>
                <a:cs typeface="Arial"/>
                <a:sym typeface="Arial"/>
              </a:rPr>
              <a:t>CELTIC-NEXT </a:t>
            </a:r>
            <a:br>
              <a:rPr lang="en-GB" sz="9600" b="1" i="0" u="none" strike="noStrike" cap="none">
                <a:solidFill>
                  <a:srgbClr val="0070C0"/>
                </a:solidFill>
                <a:latin typeface="Arial"/>
                <a:ea typeface="Arial"/>
                <a:cs typeface="Arial"/>
                <a:sym typeface="Arial"/>
              </a:rPr>
            </a:br>
            <a:r>
              <a:rPr lang="en-GB" sz="9600" b="1" i="0" u="none" strike="noStrike" cap="none">
                <a:solidFill>
                  <a:srgbClr val="0070C0"/>
                </a:solidFill>
                <a:latin typeface="Arial"/>
                <a:ea typeface="Arial"/>
                <a:cs typeface="Arial"/>
                <a:sym typeface="Arial"/>
              </a:rPr>
              <a:t>Proposers Brokerage Day</a:t>
            </a:r>
            <a:endParaRPr sz="3600" b="1" i="0" u="none" strike="noStrike" cap="none">
              <a:solidFill>
                <a:srgbClr val="0070C0"/>
              </a:solidFill>
              <a:latin typeface="Arial"/>
              <a:ea typeface="Arial"/>
              <a:cs typeface="Arial"/>
              <a:sym typeface="Arial"/>
            </a:endParaRPr>
          </a:p>
          <a:p>
            <a:pPr marL="0" marR="0" lvl="0" indent="0" algn="ctr" rtl="0">
              <a:spcBef>
                <a:spcPts val="0"/>
              </a:spcBef>
              <a:spcAft>
                <a:spcPts val="0"/>
              </a:spcAft>
              <a:buNone/>
            </a:pPr>
            <a:r>
              <a:rPr lang="en-GB" sz="7000" b="0" i="0" u="none" strike="noStrike" cap="none">
                <a:solidFill>
                  <a:srgbClr val="0070C0"/>
                </a:solidFill>
                <a:latin typeface="Arial"/>
                <a:ea typeface="Arial"/>
                <a:cs typeface="Arial"/>
                <a:sym typeface="Arial"/>
              </a:rPr>
              <a:t>18</a:t>
            </a:r>
            <a:r>
              <a:rPr lang="en-GB" sz="7000" b="0" i="0" u="none" strike="noStrike" cap="none" baseline="30000">
                <a:solidFill>
                  <a:srgbClr val="0070C0"/>
                </a:solidFill>
                <a:latin typeface="Arial"/>
                <a:ea typeface="Arial"/>
                <a:cs typeface="Arial"/>
                <a:sym typeface="Arial"/>
              </a:rPr>
              <a:t>th</a:t>
            </a:r>
            <a:r>
              <a:rPr lang="en-GB" sz="7000" b="0" i="0" u="none" strike="noStrike" cap="none">
                <a:solidFill>
                  <a:srgbClr val="0070C0"/>
                </a:solidFill>
                <a:latin typeface="Arial"/>
                <a:ea typeface="Arial"/>
                <a:cs typeface="Arial"/>
                <a:sym typeface="Arial"/>
              </a:rPr>
              <a:t> September 2024, London  </a:t>
            </a:r>
            <a:endParaRPr/>
          </a:p>
        </p:txBody>
      </p:sp>
      <p:sp>
        <p:nvSpPr>
          <p:cNvPr id="120" name="Google Shape;120;p18"/>
          <p:cNvSpPr/>
          <p:nvPr/>
        </p:nvSpPr>
        <p:spPr>
          <a:xfrm>
            <a:off x="7227524" y="11768475"/>
            <a:ext cx="10358100" cy="1354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5600" dirty="0">
                <a:solidFill>
                  <a:schemeClr val="dk2"/>
                </a:solidFill>
                <a:latin typeface="Gill Sans"/>
                <a:ea typeface="Gill Sans"/>
                <a:cs typeface="Gill Sans"/>
                <a:sym typeface="Gill Sans"/>
              </a:rPr>
              <a:t>Yuri </a:t>
            </a:r>
            <a:r>
              <a:rPr lang="en-GB" sz="5600" dirty="0" err="1">
                <a:solidFill>
                  <a:schemeClr val="dk2"/>
                </a:solidFill>
                <a:latin typeface="Gill Sans"/>
                <a:ea typeface="Gill Sans"/>
                <a:cs typeface="Gill Sans"/>
                <a:sym typeface="Gill Sans"/>
              </a:rPr>
              <a:t>Ponzani</a:t>
            </a:r>
            <a:r>
              <a:rPr lang="en-GB" sz="5600" dirty="0">
                <a:solidFill>
                  <a:schemeClr val="dk2"/>
                </a:solidFill>
                <a:latin typeface="Gill Sans"/>
                <a:ea typeface="Gill Sans"/>
                <a:cs typeface="Gill Sans"/>
                <a:sym typeface="Gill Sans"/>
              </a:rPr>
              <a:t> - </a:t>
            </a:r>
            <a:r>
              <a:rPr lang="en-GB" sz="5600" b="0" i="0" u="none" strike="noStrike" cap="none" dirty="0">
                <a:solidFill>
                  <a:schemeClr val="dk2"/>
                </a:solidFill>
                <a:latin typeface="Gill Sans"/>
                <a:ea typeface="Gill Sans"/>
                <a:cs typeface="Gill Sans"/>
                <a:sym typeface="Gill Sans"/>
              </a:rPr>
              <a:t> </a:t>
            </a:r>
            <a:r>
              <a:rPr lang="en-GB" sz="5600" dirty="0">
                <a:solidFill>
                  <a:schemeClr val="dk2"/>
                </a:solidFill>
                <a:latin typeface="Gill Sans"/>
                <a:ea typeface="Gill Sans"/>
                <a:cs typeface="Gill Sans"/>
                <a:sym typeface="Gill Sans"/>
              </a:rPr>
              <a:t>CLEANNOVATION</a:t>
            </a:r>
            <a:endParaRPr dirty="0">
              <a:solidFill>
                <a:schemeClr val="dk2"/>
              </a:solidFill>
            </a:endParaRPr>
          </a:p>
        </p:txBody>
      </p:sp>
      <p:pic>
        <p:nvPicPr>
          <p:cNvPr id="121" name="Google Shape;121;p18"/>
          <p:cNvPicPr preferRelativeResize="0"/>
          <p:nvPr/>
        </p:nvPicPr>
        <p:blipFill rotWithShape="1">
          <a:blip r:embed="rId3">
            <a:alphaModFix/>
          </a:blip>
          <a:srcRect l="979" t="12515"/>
          <a:stretch/>
        </p:blipFill>
        <p:spPr>
          <a:xfrm>
            <a:off x="288032" y="51738"/>
            <a:ext cx="4199112" cy="3709918"/>
          </a:xfrm>
          <a:prstGeom prst="rect">
            <a:avLst/>
          </a:prstGeom>
          <a:noFill/>
          <a:ln>
            <a:noFill/>
          </a:ln>
        </p:spPr>
      </p:pic>
      <p:pic>
        <p:nvPicPr>
          <p:cNvPr id="122" name="Google Shape;122;p18"/>
          <p:cNvPicPr preferRelativeResize="0"/>
          <p:nvPr/>
        </p:nvPicPr>
        <p:blipFill rotWithShape="1">
          <a:blip r:embed="rId4">
            <a:alphaModFix/>
          </a:blip>
          <a:srcRect/>
          <a:stretch/>
        </p:blipFill>
        <p:spPr>
          <a:xfrm>
            <a:off x="19032760" y="593304"/>
            <a:ext cx="4983209" cy="1440160"/>
          </a:xfrm>
          <a:prstGeom prst="rect">
            <a:avLst/>
          </a:prstGeom>
          <a:noFill/>
          <a:ln>
            <a:noFill/>
          </a:ln>
        </p:spPr>
      </p:pic>
      <p:pic>
        <p:nvPicPr>
          <p:cNvPr id="123" name="Google Shape;123;p18"/>
          <p:cNvPicPr preferRelativeResize="0"/>
          <p:nvPr/>
        </p:nvPicPr>
        <p:blipFill>
          <a:blip r:embed="rId5">
            <a:alphaModFix/>
          </a:blip>
          <a:stretch>
            <a:fillRect/>
          </a:stretch>
        </p:blipFill>
        <p:spPr>
          <a:xfrm>
            <a:off x="9096375" y="9814200"/>
            <a:ext cx="6191250" cy="1085850"/>
          </a:xfrm>
          <a:prstGeom prst="rect">
            <a:avLst/>
          </a:prstGeom>
          <a:solidFill>
            <a:schemeClr val="lt1"/>
          </a:solidFill>
          <a:ln w="25400" cap="flat" cmpd="sng">
            <a:solidFill>
              <a:srgbClr val="395E89"/>
            </a:solidFill>
            <a:prstDash val="solid"/>
            <a:round/>
            <a:headEnd type="none" w="sm" len="sm"/>
            <a:tailEnd type="none" w="sm" len="sm"/>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p>
            <a:pPr marL="0" lvl="0" indent="0" algn="l" rtl="0">
              <a:spcBef>
                <a:spcPts val="0"/>
              </a:spcBef>
              <a:spcAft>
                <a:spcPts val="0"/>
              </a:spcAft>
              <a:buClr>
                <a:srgbClr val="0070C0"/>
              </a:buClr>
              <a:buSzPts val="9200"/>
              <a:buFont typeface="Calibri"/>
              <a:buNone/>
            </a:pPr>
            <a:r>
              <a:rPr lang="en-GB" sz="9200" b="1">
                <a:solidFill>
                  <a:srgbClr val="0070C0"/>
                </a:solidFill>
              </a:rPr>
              <a:t>Teaser</a:t>
            </a:r>
            <a:endParaRPr sz="9200" b="1">
              <a:solidFill>
                <a:srgbClr val="0070C0"/>
              </a:solidFill>
            </a:endParaRPr>
          </a:p>
        </p:txBody>
      </p:sp>
      <p:sp>
        <p:nvSpPr>
          <p:cNvPr id="130" name="Google Shape;130;p19"/>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92</a:t>
            </a:fld>
            <a:endParaRPr/>
          </a:p>
        </p:txBody>
      </p:sp>
      <p:sp>
        <p:nvSpPr>
          <p:cNvPr id="131" name="Google Shape;131;p19"/>
          <p:cNvSpPr txBox="1"/>
          <p:nvPr/>
        </p:nvSpPr>
        <p:spPr>
          <a:xfrm>
            <a:off x="1966864" y="4367064"/>
            <a:ext cx="20522400" cy="4344900"/>
          </a:xfrm>
          <a:prstGeom prst="rect">
            <a:avLst/>
          </a:prstGeom>
          <a:noFill/>
          <a:ln>
            <a:noFill/>
          </a:ln>
        </p:spPr>
        <p:txBody>
          <a:bodyPr spcFirstLastPara="1" wrap="square" lIns="217700" tIns="108850" rIns="217700" bIns="108850" anchor="t" anchorCtr="0">
            <a:spAutoFit/>
          </a:bodyPr>
          <a:lstStyle/>
          <a:p>
            <a:pPr marL="0" marR="0" lvl="0" indent="0" algn="just" rtl="0">
              <a:spcBef>
                <a:spcPts val="0"/>
              </a:spcBef>
              <a:spcAft>
                <a:spcPts val="0"/>
              </a:spcAft>
              <a:buNone/>
            </a:pPr>
            <a:r>
              <a:rPr lang="en-GB" sz="6700" i="0" u="none" strike="noStrike" cap="none">
                <a:solidFill>
                  <a:schemeClr val="dk2"/>
                </a:solidFill>
                <a:latin typeface="Calibri"/>
                <a:ea typeface="Calibri"/>
                <a:cs typeface="Calibri"/>
                <a:sym typeface="Calibri"/>
              </a:rPr>
              <a:t>The platform provides early detection of unusual patterns in forest ecosystems using satellite data, IoT sensors, and AI, allowing forest managers to prevent wildfires before they spread.</a:t>
            </a:r>
            <a:endParaRPr sz="6700">
              <a:solidFill>
                <a:schemeClr val="dk2"/>
              </a:solidFill>
              <a:latin typeface="Calibri"/>
              <a:ea typeface="Calibri"/>
              <a:cs typeface="Calibri"/>
              <a:sym typeface="Calibri"/>
            </a:endParaRPr>
          </a:p>
        </p:txBody>
      </p:sp>
      <p:sp>
        <p:nvSpPr>
          <p:cNvPr id="132" name="Google Shape;132;p19"/>
          <p:cNvSpPr/>
          <p:nvPr/>
        </p:nvSpPr>
        <p:spPr>
          <a:xfrm>
            <a:off x="1174776" y="12834664"/>
            <a:ext cx="20522280" cy="650723"/>
          </a:xfrm>
          <a:prstGeom prst="rect">
            <a:avLst/>
          </a:prstGeom>
          <a:noFill/>
          <a:ln>
            <a:noFill/>
          </a:ln>
        </p:spPr>
        <p:txBody>
          <a:bodyPr spcFirstLastPara="1" wrap="square" lIns="217700" tIns="108850" rIns="217700" bIns="108850" anchor="t" anchorCtr="0">
            <a:noAutofit/>
          </a:bodyPr>
          <a:lstStyle/>
          <a:p>
            <a:pPr marL="0" marR="0" lvl="0" indent="0" algn="l" rtl="0">
              <a:spcBef>
                <a:spcPts val="0"/>
              </a:spcBef>
              <a:spcAft>
                <a:spcPts val="0"/>
              </a:spcAft>
              <a:buNone/>
            </a:pPr>
            <a:r>
              <a:rPr lang="en-GB" sz="2800">
                <a:solidFill>
                  <a:srgbClr val="366092"/>
                </a:solidFill>
                <a:latin typeface="Gill Sans"/>
                <a:ea typeface="Gill Sans"/>
                <a:cs typeface="Gill Sans"/>
                <a:sym typeface="Gill Sans"/>
              </a:rPr>
              <a:t>www.celticnext.eu                                         Proposal Name,  Your Name, affiliation &amp; e-mail of presenter</a:t>
            </a:r>
            <a:endParaRPr/>
          </a:p>
        </p:txBody>
      </p:sp>
      <p:pic>
        <p:nvPicPr>
          <p:cNvPr id="133" name="Google Shape;133;p19"/>
          <p:cNvPicPr preferRelativeResize="0"/>
          <p:nvPr/>
        </p:nvPicPr>
        <p:blipFill rotWithShape="1">
          <a:blip r:embed="rId3">
            <a:alphaModFix/>
          </a:blip>
          <a:srcRect/>
          <a:stretch/>
        </p:blipFill>
        <p:spPr>
          <a:xfrm>
            <a:off x="15410605" y="50477"/>
            <a:ext cx="8973395" cy="228599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p>
            <a:pPr marL="0" lvl="0" indent="0" algn="l" rtl="0">
              <a:spcBef>
                <a:spcPts val="0"/>
              </a:spcBef>
              <a:spcAft>
                <a:spcPts val="0"/>
              </a:spcAft>
              <a:buClr>
                <a:srgbClr val="0070C0"/>
              </a:buClr>
              <a:buSzPts val="9200"/>
              <a:buFont typeface="Calibri"/>
              <a:buNone/>
            </a:pPr>
            <a:r>
              <a:rPr lang="en-GB" sz="9200" b="1">
                <a:solidFill>
                  <a:srgbClr val="0070C0"/>
                </a:solidFill>
              </a:rPr>
              <a:t>Organisation Profile</a:t>
            </a:r>
            <a:endParaRPr sz="9200" b="1">
              <a:solidFill>
                <a:srgbClr val="0070C0"/>
              </a:solidFill>
            </a:endParaRPr>
          </a:p>
        </p:txBody>
      </p:sp>
      <p:sp>
        <p:nvSpPr>
          <p:cNvPr id="139" name="Google Shape;139;p20"/>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93</a:t>
            </a:fld>
            <a:endParaRPr/>
          </a:p>
        </p:txBody>
      </p:sp>
      <p:sp>
        <p:nvSpPr>
          <p:cNvPr id="140" name="Google Shape;140;p20"/>
          <p:cNvSpPr txBox="1"/>
          <p:nvPr/>
        </p:nvSpPr>
        <p:spPr>
          <a:xfrm>
            <a:off x="4271120" y="4240270"/>
            <a:ext cx="15937800" cy="5145300"/>
          </a:xfrm>
          <a:prstGeom prst="rect">
            <a:avLst/>
          </a:prstGeom>
          <a:noFill/>
          <a:ln>
            <a:noFill/>
          </a:ln>
        </p:spPr>
        <p:txBody>
          <a:bodyPr spcFirstLastPara="1" wrap="square" lIns="217700" tIns="108850" rIns="217700" bIns="108850" anchor="t" anchorCtr="0">
            <a:spAutoFit/>
          </a:bodyPr>
          <a:lstStyle/>
          <a:p>
            <a:pPr marL="0" marR="0" lvl="0" indent="0" algn="just" rtl="0">
              <a:spcBef>
                <a:spcPts val="0"/>
              </a:spcBef>
              <a:spcAft>
                <a:spcPts val="0"/>
              </a:spcAft>
              <a:buNone/>
            </a:pPr>
            <a:r>
              <a:rPr lang="en-GB" sz="6400">
                <a:solidFill>
                  <a:schemeClr val="dk2"/>
                </a:solidFill>
                <a:latin typeface="Gill Sans"/>
                <a:ea typeface="Gill Sans"/>
                <a:cs typeface="Gill Sans"/>
                <a:sym typeface="Gill Sans"/>
              </a:rPr>
              <a:t>Recycle2Trade Ltd is a UK-based SME specializing in data intelligence for environmental monitoring.  Our experience includes data interoperability , UX and remote sensing for gas emissions monitoring</a:t>
            </a:r>
            <a:endParaRPr sz="2200">
              <a:solidFill>
                <a:schemeClr val="dk2"/>
              </a:solidFill>
            </a:endParaRPr>
          </a:p>
        </p:txBody>
      </p:sp>
      <p:sp>
        <p:nvSpPr>
          <p:cNvPr id="141" name="Google Shape;141;p20"/>
          <p:cNvSpPr/>
          <p:nvPr/>
        </p:nvSpPr>
        <p:spPr>
          <a:xfrm>
            <a:off x="1174776" y="12834664"/>
            <a:ext cx="20522280" cy="650723"/>
          </a:xfrm>
          <a:prstGeom prst="rect">
            <a:avLst/>
          </a:prstGeom>
          <a:noFill/>
          <a:ln>
            <a:noFill/>
          </a:ln>
        </p:spPr>
        <p:txBody>
          <a:bodyPr spcFirstLastPara="1" wrap="square" lIns="217700" tIns="108850" rIns="217700" bIns="108850" anchor="t" anchorCtr="0">
            <a:noAutofit/>
          </a:bodyPr>
          <a:lstStyle/>
          <a:p>
            <a:pPr marL="0" marR="0" lvl="0" indent="0" algn="l" rtl="0">
              <a:spcBef>
                <a:spcPts val="0"/>
              </a:spcBef>
              <a:spcAft>
                <a:spcPts val="0"/>
              </a:spcAft>
              <a:buNone/>
            </a:pPr>
            <a:r>
              <a:rPr lang="en-GB" sz="2800">
                <a:solidFill>
                  <a:srgbClr val="366092"/>
                </a:solidFill>
                <a:latin typeface="Gill Sans"/>
                <a:ea typeface="Gill Sans"/>
                <a:cs typeface="Gill Sans"/>
                <a:sym typeface="Gill Sans"/>
              </a:rPr>
              <a:t>www.celticnext.eu                                         Proposal Name,  Your Name, affiliation &amp; e-mail of presenter</a:t>
            </a:r>
            <a:endParaRPr/>
          </a:p>
        </p:txBody>
      </p:sp>
      <p:pic>
        <p:nvPicPr>
          <p:cNvPr id="142" name="Google Shape;142;p20"/>
          <p:cNvPicPr preferRelativeResize="0"/>
          <p:nvPr/>
        </p:nvPicPr>
        <p:blipFill rotWithShape="1">
          <a:blip r:embed="rId3">
            <a:alphaModFix/>
          </a:blip>
          <a:srcRect/>
          <a:stretch/>
        </p:blipFill>
        <p:spPr>
          <a:xfrm>
            <a:off x="15410605" y="50477"/>
            <a:ext cx="8973395" cy="228599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p>
            <a:pPr marL="0" lvl="0" indent="0" algn="l" rtl="0">
              <a:spcBef>
                <a:spcPts val="0"/>
              </a:spcBef>
              <a:spcAft>
                <a:spcPts val="0"/>
              </a:spcAft>
              <a:buClr>
                <a:srgbClr val="0070C0"/>
              </a:buClr>
              <a:buSzPts val="9200"/>
              <a:buFont typeface="Calibri"/>
              <a:buNone/>
            </a:pPr>
            <a:r>
              <a:rPr lang="en-GB" sz="9200" b="1">
                <a:solidFill>
                  <a:srgbClr val="0070C0"/>
                </a:solidFill>
              </a:rPr>
              <a:t>Proposal Introduction (1)</a:t>
            </a:r>
            <a:endParaRPr/>
          </a:p>
        </p:txBody>
      </p:sp>
      <p:sp>
        <p:nvSpPr>
          <p:cNvPr id="148" name="Google Shape;148;p21"/>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94</a:t>
            </a:fld>
            <a:endParaRPr/>
          </a:p>
        </p:txBody>
      </p:sp>
      <p:sp>
        <p:nvSpPr>
          <p:cNvPr id="149" name="Google Shape;149;p21"/>
          <p:cNvSpPr txBox="1"/>
          <p:nvPr/>
        </p:nvSpPr>
        <p:spPr>
          <a:xfrm>
            <a:off x="4511146" y="4940356"/>
            <a:ext cx="15937800" cy="4991400"/>
          </a:xfrm>
          <a:prstGeom prst="rect">
            <a:avLst/>
          </a:prstGeom>
          <a:noFill/>
          <a:ln>
            <a:noFill/>
          </a:ln>
        </p:spPr>
        <p:txBody>
          <a:bodyPr spcFirstLastPara="1" wrap="square" lIns="217700" tIns="108850" rIns="217700" bIns="108850" anchor="t" anchorCtr="0">
            <a:spAutoFit/>
          </a:bodyPr>
          <a:lstStyle/>
          <a:p>
            <a:pPr marL="0" marR="0" lvl="0" indent="0" algn="just" rtl="0">
              <a:spcBef>
                <a:spcPts val="0"/>
              </a:spcBef>
              <a:spcAft>
                <a:spcPts val="0"/>
              </a:spcAft>
              <a:buNone/>
            </a:pPr>
            <a:r>
              <a:rPr lang="en-GB" sz="6200">
                <a:solidFill>
                  <a:schemeClr val="dk2"/>
                </a:solidFill>
                <a:latin typeface="Calibri"/>
                <a:ea typeface="Calibri"/>
                <a:cs typeface="Calibri"/>
                <a:sym typeface="Calibri"/>
              </a:rPr>
              <a:t>The platform integrates satellite and ground sensors with AI to detect unusual patterns in forest ecosystems, providing early wildfire alerts and insights to forest managers for disaster resilience.</a:t>
            </a:r>
            <a:endParaRPr sz="2000">
              <a:solidFill>
                <a:schemeClr val="dk2"/>
              </a:solidFill>
              <a:latin typeface="Calibri"/>
              <a:ea typeface="Calibri"/>
              <a:cs typeface="Calibri"/>
              <a:sym typeface="Calibri"/>
            </a:endParaRPr>
          </a:p>
        </p:txBody>
      </p:sp>
      <p:pic>
        <p:nvPicPr>
          <p:cNvPr id="150" name="Google Shape;150;p21"/>
          <p:cNvPicPr preferRelativeResize="0"/>
          <p:nvPr/>
        </p:nvPicPr>
        <p:blipFill rotWithShape="1">
          <a:blip r:embed="rId3">
            <a:alphaModFix/>
          </a:blip>
          <a:srcRect/>
          <a:stretch/>
        </p:blipFill>
        <p:spPr>
          <a:xfrm>
            <a:off x="16656496" y="269999"/>
            <a:ext cx="7456487" cy="2195513"/>
          </a:xfrm>
          <a:prstGeom prst="rect">
            <a:avLst/>
          </a:prstGeom>
          <a:noFill/>
          <a:ln>
            <a:noFill/>
          </a:ln>
        </p:spPr>
      </p:pic>
      <p:sp>
        <p:nvSpPr>
          <p:cNvPr id="151" name="Google Shape;151;p21"/>
          <p:cNvSpPr/>
          <p:nvPr/>
        </p:nvSpPr>
        <p:spPr>
          <a:xfrm>
            <a:off x="1174776" y="12834664"/>
            <a:ext cx="20522280" cy="650723"/>
          </a:xfrm>
          <a:prstGeom prst="rect">
            <a:avLst/>
          </a:prstGeom>
          <a:noFill/>
          <a:ln>
            <a:noFill/>
          </a:ln>
        </p:spPr>
        <p:txBody>
          <a:bodyPr spcFirstLastPara="1" wrap="square" lIns="217700" tIns="108850" rIns="217700" bIns="108850" anchor="t" anchorCtr="0">
            <a:noAutofit/>
          </a:bodyPr>
          <a:lstStyle/>
          <a:p>
            <a:pPr marL="0" marR="0" lvl="0" indent="0" algn="l" rtl="0">
              <a:spcBef>
                <a:spcPts val="0"/>
              </a:spcBef>
              <a:spcAft>
                <a:spcPts val="0"/>
              </a:spcAft>
              <a:buNone/>
            </a:pPr>
            <a:r>
              <a:rPr lang="en-GB" sz="2800">
                <a:solidFill>
                  <a:srgbClr val="366092"/>
                </a:solidFill>
                <a:latin typeface="Gill Sans"/>
                <a:ea typeface="Gill Sans"/>
                <a:cs typeface="Gill Sans"/>
                <a:sym typeface="Gill Sans"/>
              </a:rPr>
              <a:t>www.celticnext.eu                                         Proposal Name,  Your Name, affiliation &amp; e-mail of presenter</a:t>
            </a:r>
            <a:endParaRPr/>
          </a:p>
        </p:txBody>
      </p:sp>
      <p:pic>
        <p:nvPicPr>
          <p:cNvPr id="152" name="Google Shape;152;p21"/>
          <p:cNvPicPr preferRelativeResize="0"/>
          <p:nvPr/>
        </p:nvPicPr>
        <p:blipFill rotWithShape="1">
          <a:blip r:embed="rId4">
            <a:alphaModFix/>
          </a:blip>
          <a:srcRect/>
          <a:stretch/>
        </p:blipFill>
        <p:spPr>
          <a:xfrm>
            <a:off x="15410605" y="107505"/>
            <a:ext cx="8973395" cy="228599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p>
            <a:pPr marL="0" lvl="0" indent="0" algn="l" rtl="0">
              <a:spcBef>
                <a:spcPts val="0"/>
              </a:spcBef>
              <a:spcAft>
                <a:spcPts val="0"/>
              </a:spcAft>
              <a:buClr>
                <a:srgbClr val="0070C0"/>
              </a:buClr>
              <a:buSzPts val="9200"/>
              <a:buFont typeface="Calibri"/>
              <a:buNone/>
            </a:pPr>
            <a:r>
              <a:rPr lang="en-GB" sz="9200" b="1">
                <a:solidFill>
                  <a:srgbClr val="0070C0"/>
                </a:solidFill>
              </a:rPr>
              <a:t>Proposal Introduction (2)</a:t>
            </a:r>
            <a:endParaRPr/>
          </a:p>
        </p:txBody>
      </p:sp>
      <p:sp>
        <p:nvSpPr>
          <p:cNvPr id="158" name="Google Shape;158;p22"/>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95</a:t>
            </a:fld>
            <a:endParaRPr/>
          </a:p>
        </p:txBody>
      </p:sp>
      <p:sp>
        <p:nvSpPr>
          <p:cNvPr id="159" name="Google Shape;159;p22"/>
          <p:cNvSpPr txBox="1"/>
          <p:nvPr/>
        </p:nvSpPr>
        <p:spPr>
          <a:xfrm>
            <a:off x="2656605" y="3378618"/>
            <a:ext cx="18050100" cy="9646200"/>
          </a:xfrm>
          <a:prstGeom prst="rect">
            <a:avLst/>
          </a:prstGeom>
          <a:noFill/>
          <a:ln>
            <a:noFill/>
          </a:ln>
        </p:spPr>
        <p:txBody>
          <a:bodyPr spcFirstLastPara="1" wrap="square" lIns="217700" tIns="108850" rIns="217700" bIns="108850" anchor="t" anchorCtr="0">
            <a:spAutoFit/>
          </a:bodyPr>
          <a:lstStyle/>
          <a:p>
            <a:pPr marL="0" lvl="0" indent="0" algn="just" rtl="0">
              <a:lnSpc>
                <a:spcPct val="115000"/>
              </a:lnSpc>
              <a:spcBef>
                <a:spcPts val="1200"/>
              </a:spcBef>
              <a:spcAft>
                <a:spcPts val="0"/>
              </a:spcAft>
              <a:buClr>
                <a:schemeClr val="dk1"/>
              </a:buClr>
              <a:buSzPts val="1100"/>
              <a:buFont typeface="Arial"/>
              <a:buNone/>
            </a:pPr>
            <a:r>
              <a:rPr lang="en-GB" sz="3800" b="1">
                <a:solidFill>
                  <a:schemeClr val="dk2"/>
                </a:solidFill>
              </a:rPr>
              <a:t>Expected Outcome</a:t>
            </a:r>
            <a:r>
              <a:rPr lang="en-GB" sz="3800">
                <a:solidFill>
                  <a:schemeClr val="dk2"/>
                </a:solidFill>
              </a:rPr>
              <a:t>:</a:t>
            </a:r>
            <a:br>
              <a:rPr lang="en-GB" sz="3800">
                <a:solidFill>
                  <a:schemeClr val="dk2"/>
                </a:solidFill>
              </a:rPr>
            </a:br>
            <a:r>
              <a:rPr lang="en-GB" sz="3800">
                <a:solidFill>
                  <a:schemeClr val="dk2"/>
                </a:solidFill>
              </a:rPr>
              <a:t>The project will deliver a cloud-based prediction platform combined with ground sensors, capable of providing early detection of wildfire risks in forest ecosystems globally.</a:t>
            </a:r>
            <a:endParaRPr sz="3800">
              <a:solidFill>
                <a:schemeClr val="dk2"/>
              </a:solidFill>
            </a:endParaRPr>
          </a:p>
          <a:p>
            <a:pPr marL="0" lvl="0" indent="0" algn="just" rtl="0">
              <a:lnSpc>
                <a:spcPct val="115000"/>
              </a:lnSpc>
              <a:spcBef>
                <a:spcPts val="1200"/>
              </a:spcBef>
              <a:spcAft>
                <a:spcPts val="0"/>
              </a:spcAft>
              <a:buClr>
                <a:schemeClr val="dk1"/>
              </a:buClr>
              <a:buSzPts val="1100"/>
              <a:buFont typeface="Arial"/>
              <a:buNone/>
            </a:pPr>
            <a:r>
              <a:rPr lang="en-GB" sz="3800" b="1">
                <a:solidFill>
                  <a:schemeClr val="dk2"/>
                </a:solidFill>
              </a:rPr>
              <a:t>Impacts</a:t>
            </a:r>
            <a:r>
              <a:rPr lang="en-GB" sz="3800">
                <a:solidFill>
                  <a:schemeClr val="dk2"/>
                </a:solidFill>
              </a:rPr>
              <a:t>:</a:t>
            </a:r>
            <a:endParaRPr sz="3800">
              <a:solidFill>
                <a:schemeClr val="dk2"/>
              </a:solidFill>
            </a:endParaRPr>
          </a:p>
          <a:p>
            <a:pPr marL="457200" lvl="0" indent="-469900" algn="just" rtl="0">
              <a:lnSpc>
                <a:spcPct val="115000"/>
              </a:lnSpc>
              <a:spcBef>
                <a:spcPts val="1200"/>
              </a:spcBef>
              <a:spcAft>
                <a:spcPts val="0"/>
              </a:spcAft>
              <a:buClr>
                <a:schemeClr val="dk2"/>
              </a:buClr>
              <a:buSzPts val="3800"/>
              <a:buChar char="●"/>
            </a:pPr>
            <a:r>
              <a:rPr lang="en-GB" sz="3800">
                <a:solidFill>
                  <a:schemeClr val="dk2"/>
                </a:solidFill>
              </a:rPr>
              <a:t>Reduced damage from wildfires through early intervention</a:t>
            </a:r>
            <a:endParaRPr sz="3800">
              <a:solidFill>
                <a:schemeClr val="dk2"/>
              </a:solidFill>
            </a:endParaRPr>
          </a:p>
          <a:p>
            <a:pPr marL="457200" lvl="0" indent="-469900" algn="just" rtl="0">
              <a:lnSpc>
                <a:spcPct val="115000"/>
              </a:lnSpc>
              <a:spcBef>
                <a:spcPts val="0"/>
              </a:spcBef>
              <a:spcAft>
                <a:spcPts val="0"/>
              </a:spcAft>
              <a:buClr>
                <a:schemeClr val="dk2"/>
              </a:buClr>
              <a:buSzPts val="3800"/>
              <a:buChar char="●"/>
            </a:pPr>
            <a:r>
              <a:rPr lang="en-GB" sz="3800">
                <a:solidFill>
                  <a:schemeClr val="dk2"/>
                </a:solidFill>
              </a:rPr>
              <a:t>Enhanced disaster resilience for forest ecosystems</a:t>
            </a:r>
            <a:endParaRPr sz="3800">
              <a:solidFill>
                <a:schemeClr val="dk2"/>
              </a:solidFill>
            </a:endParaRPr>
          </a:p>
          <a:p>
            <a:pPr marL="457200" lvl="0" indent="-469900" algn="just" rtl="0">
              <a:lnSpc>
                <a:spcPct val="115000"/>
              </a:lnSpc>
              <a:spcBef>
                <a:spcPts val="0"/>
              </a:spcBef>
              <a:spcAft>
                <a:spcPts val="0"/>
              </a:spcAft>
              <a:buClr>
                <a:schemeClr val="dk2"/>
              </a:buClr>
              <a:buSzPts val="3800"/>
              <a:buChar char="●"/>
            </a:pPr>
            <a:r>
              <a:rPr lang="en-GB" sz="3800">
                <a:solidFill>
                  <a:schemeClr val="dk2"/>
                </a:solidFill>
              </a:rPr>
              <a:t>Improved decision-making for forest managers based on real-time data</a:t>
            </a:r>
            <a:endParaRPr sz="3800">
              <a:solidFill>
                <a:schemeClr val="dk2"/>
              </a:solidFill>
            </a:endParaRPr>
          </a:p>
          <a:p>
            <a:pPr marL="457200" lvl="0" indent="-469900" algn="just" rtl="0">
              <a:lnSpc>
                <a:spcPct val="115000"/>
              </a:lnSpc>
              <a:spcBef>
                <a:spcPts val="0"/>
              </a:spcBef>
              <a:spcAft>
                <a:spcPts val="0"/>
              </a:spcAft>
              <a:buClr>
                <a:schemeClr val="dk2"/>
              </a:buClr>
              <a:buSzPts val="3800"/>
              <a:buChar char="●"/>
            </a:pPr>
            <a:r>
              <a:rPr lang="en-GB" sz="3800">
                <a:solidFill>
                  <a:schemeClr val="dk2"/>
                </a:solidFill>
              </a:rPr>
              <a:t>Contribution to global wildfire prevention efforts and climate resilience</a:t>
            </a:r>
            <a:endParaRPr sz="3800">
              <a:solidFill>
                <a:schemeClr val="dk2"/>
              </a:solidFill>
            </a:endParaRPr>
          </a:p>
          <a:p>
            <a:pPr marL="0" lvl="0" indent="0" algn="just" rtl="0">
              <a:lnSpc>
                <a:spcPct val="115000"/>
              </a:lnSpc>
              <a:spcBef>
                <a:spcPts val="1200"/>
              </a:spcBef>
              <a:spcAft>
                <a:spcPts val="0"/>
              </a:spcAft>
              <a:buClr>
                <a:schemeClr val="dk1"/>
              </a:buClr>
              <a:buSzPts val="1100"/>
              <a:buFont typeface="Arial"/>
              <a:buNone/>
            </a:pPr>
            <a:r>
              <a:rPr lang="en-GB" sz="3800" b="1">
                <a:solidFill>
                  <a:schemeClr val="dk2"/>
                </a:solidFill>
              </a:rPr>
              <a:t>Schedule</a:t>
            </a:r>
            <a:r>
              <a:rPr lang="en-GB" sz="3800">
                <a:solidFill>
                  <a:schemeClr val="dk2"/>
                </a:solidFill>
              </a:rPr>
              <a:t>:</a:t>
            </a:r>
            <a:br>
              <a:rPr lang="en-GB" sz="3800">
                <a:solidFill>
                  <a:schemeClr val="dk2"/>
                </a:solidFill>
              </a:rPr>
            </a:br>
            <a:r>
              <a:rPr lang="en-GB" sz="3800">
                <a:solidFill>
                  <a:schemeClr val="dk2"/>
                </a:solidFill>
              </a:rPr>
              <a:t>Project duration: 36 months, with pilot implementations in the UK, Spain and others countries TBC in year 2.</a:t>
            </a:r>
            <a:endParaRPr sz="3800">
              <a:solidFill>
                <a:schemeClr val="dk2"/>
              </a:solidFill>
            </a:endParaRPr>
          </a:p>
          <a:p>
            <a:pPr marL="0" marR="0" lvl="0" indent="0" algn="ctr" rtl="0">
              <a:spcBef>
                <a:spcPts val="1200"/>
              </a:spcBef>
              <a:spcAft>
                <a:spcPts val="0"/>
              </a:spcAft>
              <a:buNone/>
            </a:pPr>
            <a:endParaRPr sz="4800" i="1">
              <a:solidFill>
                <a:srgbClr val="0070C0"/>
              </a:solidFill>
              <a:latin typeface="Gill Sans"/>
              <a:ea typeface="Gill Sans"/>
              <a:cs typeface="Gill Sans"/>
              <a:sym typeface="Gill Sans"/>
            </a:endParaRPr>
          </a:p>
        </p:txBody>
      </p:sp>
      <p:pic>
        <p:nvPicPr>
          <p:cNvPr id="160" name="Google Shape;160;p22"/>
          <p:cNvPicPr preferRelativeResize="0"/>
          <p:nvPr/>
        </p:nvPicPr>
        <p:blipFill rotWithShape="1">
          <a:blip r:embed="rId3">
            <a:alphaModFix/>
          </a:blip>
          <a:srcRect/>
          <a:stretch/>
        </p:blipFill>
        <p:spPr>
          <a:xfrm>
            <a:off x="16656496" y="269999"/>
            <a:ext cx="7456487" cy="2195513"/>
          </a:xfrm>
          <a:prstGeom prst="rect">
            <a:avLst/>
          </a:prstGeom>
          <a:noFill/>
          <a:ln>
            <a:noFill/>
          </a:ln>
        </p:spPr>
      </p:pic>
      <p:sp>
        <p:nvSpPr>
          <p:cNvPr id="161" name="Google Shape;161;p22"/>
          <p:cNvSpPr/>
          <p:nvPr/>
        </p:nvSpPr>
        <p:spPr>
          <a:xfrm>
            <a:off x="1174775" y="12834675"/>
            <a:ext cx="21214200" cy="650700"/>
          </a:xfrm>
          <a:prstGeom prst="rect">
            <a:avLst/>
          </a:prstGeom>
          <a:noFill/>
          <a:ln>
            <a:noFill/>
          </a:ln>
        </p:spPr>
        <p:txBody>
          <a:bodyPr spcFirstLastPara="1" wrap="square" lIns="217700" tIns="108850" rIns="217700" bIns="108850" anchor="t" anchorCtr="0">
            <a:noAutofit/>
          </a:bodyPr>
          <a:lstStyle/>
          <a:p>
            <a:pPr marL="0" marR="0" lvl="0" indent="0" algn="l" rtl="0">
              <a:spcBef>
                <a:spcPts val="0"/>
              </a:spcBef>
              <a:spcAft>
                <a:spcPts val="0"/>
              </a:spcAft>
              <a:buNone/>
            </a:pPr>
            <a:r>
              <a:rPr lang="en-GB" sz="2800">
                <a:solidFill>
                  <a:srgbClr val="366092"/>
                </a:solidFill>
                <a:latin typeface="Gill Sans"/>
                <a:ea typeface="Gill Sans"/>
                <a:cs typeface="Gill Sans"/>
                <a:sym typeface="Gill Sans"/>
              </a:rPr>
              <a:t>www.celticnext.eu              Early Wildfire Predictive  Detection,  Yuri Ponzani, Recycle2Trade Ltd - info@recycle2trade.com</a:t>
            </a:r>
            <a:endParaRPr/>
          </a:p>
        </p:txBody>
      </p:sp>
      <p:pic>
        <p:nvPicPr>
          <p:cNvPr id="162" name="Google Shape;162;p22"/>
          <p:cNvPicPr preferRelativeResize="0"/>
          <p:nvPr/>
        </p:nvPicPr>
        <p:blipFill rotWithShape="1">
          <a:blip r:embed="rId4">
            <a:alphaModFix/>
          </a:blip>
          <a:srcRect/>
          <a:stretch/>
        </p:blipFill>
        <p:spPr>
          <a:xfrm>
            <a:off x="15410605" y="107505"/>
            <a:ext cx="8973395" cy="228599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3"/>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p>
            <a:pPr marL="0" lvl="0" indent="0" algn="l" rtl="0">
              <a:spcBef>
                <a:spcPts val="0"/>
              </a:spcBef>
              <a:spcAft>
                <a:spcPts val="0"/>
              </a:spcAft>
              <a:buClr>
                <a:srgbClr val="0070C0"/>
              </a:buClr>
              <a:buSzPts val="9200"/>
              <a:buFont typeface="Calibri"/>
              <a:buNone/>
            </a:pPr>
            <a:r>
              <a:rPr lang="en-GB" sz="9200" b="1">
                <a:solidFill>
                  <a:srgbClr val="0070C0"/>
                </a:solidFill>
              </a:rPr>
              <a:t>Partners</a:t>
            </a:r>
            <a:endParaRPr/>
          </a:p>
        </p:txBody>
      </p:sp>
      <p:sp>
        <p:nvSpPr>
          <p:cNvPr id="168" name="Google Shape;168;p23"/>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96</a:t>
            </a:fld>
            <a:endParaRPr/>
          </a:p>
        </p:txBody>
      </p:sp>
      <p:sp>
        <p:nvSpPr>
          <p:cNvPr id="169" name="Google Shape;169;p23"/>
          <p:cNvSpPr txBox="1"/>
          <p:nvPr/>
        </p:nvSpPr>
        <p:spPr>
          <a:xfrm>
            <a:off x="2014158" y="3968235"/>
            <a:ext cx="19202100" cy="6484500"/>
          </a:xfrm>
          <a:prstGeom prst="rect">
            <a:avLst/>
          </a:prstGeom>
          <a:noFill/>
          <a:ln>
            <a:noFill/>
          </a:ln>
        </p:spPr>
        <p:txBody>
          <a:bodyPr spcFirstLastPara="1" wrap="square" lIns="217700" tIns="108850" rIns="217700" bIns="108850" anchor="t" anchorCtr="0">
            <a:spAutoFit/>
          </a:bodyPr>
          <a:lstStyle/>
          <a:p>
            <a:pPr marL="0" marR="0" lvl="0" indent="0" algn="ctr" rtl="0">
              <a:spcBef>
                <a:spcPts val="0"/>
              </a:spcBef>
              <a:spcAft>
                <a:spcPts val="0"/>
              </a:spcAft>
              <a:buNone/>
            </a:pPr>
            <a:endParaRPr dirty="0"/>
          </a:p>
          <a:p>
            <a:pPr marL="0" marR="0" lvl="0" indent="0" algn="ctr" rtl="0">
              <a:spcBef>
                <a:spcPts val="0"/>
              </a:spcBef>
              <a:spcAft>
                <a:spcPts val="0"/>
              </a:spcAft>
              <a:buNone/>
            </a:pPr>
            <a:r>
              <a:rPr lang="en-GB" sz="6900" i="1" dirty="0">
                <a:solidFill>
                  <a:srgbClr val="0070C0"/>
                </a:solidFill>
                <a:latin typeface="Calibri"/>
                <a:ea typeface="Calibri"/>
                <a:cs typeface="Calibri"/>
                <a:sym typeface="Calibri"/>
              </a:rPr>
              <a:t>Existing consortium, involved countries.</a:t>
            </a:r>
            <a:endParaRPr sz="3500" dirty="0">
              <a:latin typeface="Calibri"/>
              <a:ea typeface="Calibri"/>
              <a:cs typeface="Calibri"/>
              <a:sym typeface="Calibri"/>
            </a:endParaRPr>
          </a:p>
          <a:p>
            <a:pPr marL="0" marR="0" lvl="0" indent="0" algn="ctr" rtl="0">
              <a:spcBef>
                <a:spcPts val="0"/>
              </a:spcBef>
              <a:spcAft>
                <a:spcPts val="0"/>
              </a:spcAft>
              <a:buNone/>
            </a:pPr>
            <a:endParaRPr sz="6900" i="1" dirty="0">
              <a:solidFill>
                <a:srgbClr val="0070C0"/>
              </a:solidFill>
              <a:latin typeface="Calibri"/>
              <a:ea typeface="Calibri"/>
              <a:cs typeface="Calibri"/>
              <a:sym typeface="Calibri"/>
            </a:endParaRPr>
          </a:p>
          <a:p>
            <a:pPr marL="457200" marR="0" lvl="0" indent="-666750" algn="just" rtl="0">
              <a:spcBef>
                <a:spcPts val="0"/>
              </a:spcBef>
              <a:spcAft>
                <a:spcPts val="0"/>
              </a:spcAft>
              <a:buClr>
                <a:srgbClr val="0070C0"/>
              </a:buClr>
              <a:buSzPts val="6900"/>
              <a:buFont typeface="Calibri"/>
              <a:buChar char="●"/>
            </a:pPr>
            <a:r>
              <a:rPr lang="en-GB" sz="6900" i="1" dirty="0">
                <a:solidFill>
                  <a:srgbClr val="0070C0"/>
                </a:solidFill>
                <a:latin typeface="Calibri"/>
                <a:ea typeface="Calibri"/>
                <a:cs typeface="Calibri"/>
                <a:sym typeface="Calibri"/>
              </a:rPr>
              <a:t>RECYCLE2TRADE LTD (UK)  - LEAD</a:t>
            </a:r>
            <a:endParaRPr sz="6900" i="1" dirty="0">
              <a:solidFill>
                <a:srgbClr val="0070C0"/>
              </a:solidFill>
              <a:latin typeface="Calibri"/>
              <a:ea typeface="Calibri"/>
              <a:cs typeface="Calibri"/>
              <a:sym typeface="Calibri"/>
            </a:endParaRPr>
          </a:p>
          <a:p>
            <a:pPr marL="457200" marR="0" lvl="0" indent="-666750" algn="just" rtl="0">
              <a:spcBef>
                <a:spcPts val="0"/>
              </a:spcBef>
              <a:spcAft>
                <a:spcPts val="0"/>
              </a:spcAft>
              <a:buClr>
                <a:srgbClr val="0070C0"/>
              </a:buClr>
              <a:buSzPts val="6900"/>
              <a:buFont typeface="Calibri"/>
              <a:buChar char="●"/>
            </a:pPr>
            <a:r>
              <a:rPr lang="en-GB" sz="6900" i="1" dirty="0">
                <a:solidFill>
                  <a:srgbClr val="0070C0"/>
                </a:solidFill>
                <a:latin typeface="Calibri"/>
                <a:ea typeface="Calibri"/>
                <a:cs typeface="Calibri"/>
                <a:sym typeface="Calibri"/>
              </a:rPr>
              <a:t>SPAIN PARTNER TBC</a:t>
            </a:r>
            <a:endParaRPr lang="en-US" sz="6900" i="1" dirty="0">
              <a:solidFill>
                <a:srgbClr val="0070C0"/>
              </a:solidFill>
              <a:latin typeface="Calibri"/>
              <a:ea typeface="Calibri"/>
              <a:cs typeface="Calibri"/>
              <a:sym typeface="Calibri"/>
            </a:endParaRPr>
          </a:p>
          <a:p>
            <a:pPr marL="457200" marR="0" lvl="0" indent="-666750" algn="just" rtl="0">
              <a:spcBef>
                <a:spcPts val="0"/>
              </a:spcBef>
              <a:spcAft>
                <a:spcPts val="0"/>
              </a:spcAft>
              <a:buClr>
                <a:srgbClr val="0070C0"/>
              </a:buClr>
              <a:buSzPts val="6900"/>
              <a:buFont typeface="Calibri"/>
              <a:buChar char="●"/>
            </a:pPr>
            <a:r>
              <a:rPr lang="en-US" sz="6900" i="1" dirty="0">
                <a:solidFill>
                  <a:srgbClr val="0070C0"/>
                </a:solidFill>
                <a:latin typeface="Calibri"/>
                <a:ea typeface="Calibri"/>
                <a:cs typeface="Calibri"/>
                <a:sym typeface="Calibri"/>
              </a:rPr>
              <a:t>OTHERS </a:t>
            </a:r>
            <a:r>
              <a:rPr lang="en-GB" sz="6900" i="1" dirty="0">
                <a:solidFill>
                  <a:srgbClr val="0070C0"/>
                </a:solidFill>
                <a:latin typeface="Calibri"/>
                <a:ea typeface="Calibri"/>
                <a:cs typeface="Calibri"/>
                <a:sym typeface="Calibri"/>
              </a:rPr>
              <a:t>TBC</a:t>
            </a:r>
            <a:br>
              <a:rPr lang="en-US" sz="4800" i="1" dirty="0">
                <a:solidFill>
                  <a:srgbClr val="0070C0"/>
                </a:solidFill>
                <a:latin typeface="Gill Sans"/>
                <a:ea typeface="Gill Sans"/>
                <a:cs typeface="Gill Sans"/>
                <a:sym typeface="Gill Sans"/>
              </a:rPr>
            </a:br>
            <a:endParaRPr lang="en-US" sz="4800" i="1" dirty="0">
              <a:solidFill>
                <a:srgbClr val="0070C0"/>
              </a:solidFill>
              <a:latin typeface="Gill Sans"/>
              <a:ea typeface="Gill Sans"/>
              <a:cs typeface="Gill Sans"/>
              <a:sym typeface="Gill Sans"/>
            </a:endParaRPr>
          </a:p>
        </p:txBody>
      </p:sp>
      <p:pic>
        <p:nvPicPr>
          <p:cNvPr id="170" name="Google Shape;170;p23"/>
          <p:cNvPicPr preferRelativeResize="0"/>
          <p:nvPr/>
        </p:nvPicPr>
        <p:blipFill rotWithShape="1">
          <a:blip r:embed="rId3">
            <a:alphaModFix/>
          </a:blip>
          <a:srcRect/>
          <a:stretch/>
        </p:blipFill>
        <p:spPr>
          <a:xfrm>
            <a:off x="16656496" y="269999"/>
            <a:ext cx="7456487" cy="2195513"/>
          </a:xfrm>
          <a:prstGeom prst="rect">
            <a:avLst/>
          </a:prstGeom>
          <a:noFill/>
          <a:ln>
            <a:noFill/>
          </a:ln>
        </p:spPr>
      </p:pic>
      <p:sp>
        <p:nvSpPr>
          <p:cNvPr id="171" name="Google Shape;171;p23"/>
          <p:cNvSpPr/>
          <p:nvPr/>
        </p:nvSpPr>
        <p:spPr>
          <a:xfrm>
            <a:off x="1174776" y="12834664"/>
            <a:ext cx="20522280" cy="650723"/>
          </a:xfrm>
          <a:prstGeom prst="rect">
            <a:avLst/>
          </a:prstGeom>
          <a:noFill/>
          <a:ln>
            <a:noFill/>
          </a:ln>
        </p:spPr>
        <p:txBody>
          <a:bodyPr spcFirstLastPara="1" wrap="square" lIns="217700" tIns="108850" rIns="217700" bIns="108850" anchor="t" anchorCtr="0">
            <a:noAutofit/>
          </a:bodyPr>
          <a:lstStyle/>
          <a:p>
            <a:pPr marL="0" marR="0" lvl="0" indent="0" algn="l" rtl="0">
              <a:spcBef>
                <a:spcPts val="0"/>
              </a:spcBef>
              <a:spcAft>
                <a:spcPts val="0"/>
              </a:spcAft>
              <a:buNone/>
            </a:pPr>
            <a:r>
              <a:rPr lang="en-GB" sz="2800">
                <a:solidFill>
                  <a:srgbClr val="366092"/>
                </a:solidFill>
                <a:latin typeface="Gill Sans"/>
                <a:ea typeface="Gill Sans"/>
                <a:cs typeface="Gill Sans"/>
                <a:sym typeface="Gill Sans"/>
              </a:rPr>
              <a:t>www.celticnext.eu                                         Proposal Name,  Your Name, affiliation &amp; e-mail of presenter</a:t>
            </a:r>
            <a:endParaRPr/>
          </a:p>
        </p:txBody>
      </p:sp>
      <p:pic>
        <p:nvPicPr>
          <p:cNvPr id="172" name="Google Shape;172;p23"/>
          <p:cNvPicPr preferRelativeResize="0"/>
          <p:nvPr/>
        </p:nvPicPr>
        <p:blipFill rotWithShape="1">
          <a:blip r:embed="rId4">
            <a:alphaModFix/>
          </a:blip>
          <a:srcRect/>
          <a:stretch/>
        </p:blipFill>
        <p:spPr>
          <a:xfrm>
            <a:off x="15410605" y="107505"/>
            <a:ext cx="8973395" cy="228599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4"/>
          <p:cNvSpPr txBox="1">
            <a:spLocks noGrp="1"/>
          </p:cNvSpPr>
          <p:nvPr>
            <p:ph type="title"/>
          </p:nvPr>
        </p:nvSpPr>
        <p:spPr>
          <a:xfrm>
            <a:off x="1219200" y="549276"/>
            <a:ext cx="21945600" cy="2286000"/>
          </a:xfrm>
          <a:prstGeom prst="rect">
            <a:avLst/>
          </a:prstGeom>
          <a:noFill/>
          <a:ln>
            <a:noFill/>
          </a:ln>
        </p:spPr>
        <p:txBody>
          <a:bodyPr spcFirstLastPara="1" wrap="square" lIns="217675" tIns="108825" rIns="217675" bIns="108825" anchor="ctr" anchorCtr="0">
            <a:normAutofit/>
          </a:bodyPr>
          <a:lstStyle/>
          <a:p>
            <a:pPr marL="0" lvl="0" indent="0" algn="l" rtl="0">
              <a:spcBef>
                <a:spcPts val="0"/>
              </a:spcBef>
              <a:spcAft>
                <a:spcPts val="0"/>
              </a:spcAft>
              <a:buClr>
                <a:srgbClr val="0070C0"/>
              </a:buClr>
              <a:buSzPts val="9200"/>
              <a:buFont typeface="Calibri"/>
              <a:buNone/>
            </a:pPr>
            <a:r>
              <a:rPr lang="en-GB" sz="9200" b="1">
                <a:solidFill>
                  <a:srgbClr val="0070C0"/>
                </a:solidFill>
              </a:rPr>
              <a:t>Contact Info</a:t>
            </a:r>
            <a:endParaRPr/>
          </a:p>
        </p:txBody>
      </p:sp>
      <p:sp>
        <p:nvSpPr>
          <p:cNvPr id="178" name="Google Shape;178;p24"/>
          <p:cNvSpPr txBox="1">
            <a:spLocks noGrp="1"/>
          </p:cNvSpPr>
          <p:nvPr>
            <p:ph type="sldNum" idx="12"/>
          </p:nvPr>
        </p:nvSpPr>
        <p:spPr>
          <a:xfrm>
            <a:off x="17475200" y="12712711"/>
            <a:ext cx="5689600" cy="730250"/>
          </a:xfrm>
          <a:prstGeom prst="rect">
            <a:avLst/>
          </a:prstGeom>
          <a:noFill/>
          <a:ln>
            <a:noFill/>
          </a:ln>
        </p:spPr>
        <p:txBody>
          <a:bodyPr spcFirstLastPara="1" wrap="square" lIns="217675" tIns="108825" rIns="217675" bIns="108825" anchor="ctr" anchorCtr="0">
            <a:noAutofit/>
          </a:bodyPr>
          <a:lstStyle/>
          <a:p>
            <a:pPr marL="0" lvl="0" indent="0" algn="r" rtl="0">
              <a:spcBef>
                <a:spcPts val="0"/>
              </a:spcBef>
              <a:spcAft>
                <a:spcPts val="0"/>
              </a:spcAft>
              <a:buNone/>
            </a:pPr>
            <a:fld id="{00000000-1234-1234-1234-123412341234}" type="slidenum">
              <a:rPr lang="en-GB"/>
              <a:t>97</a:t>
            </a:fld>
            <a:endParaRPr/>
          </a:p>
        </p:txBody>
      </p:sp>
      <p:sp>
        <p:nvSpPr>
          <p:cNvPr id="179" name="Google Shape;179;p24"/>
          <p:cNvSpPr txBox="1"/>
          <p:nvPr/>
        </p:nvSpPr>
        <p:spPr>
          <a:xfrm>
            <a:off x="2542925" y="3185600"/>
            <a:ext cx="20018100" cy="12762234"/>
          </a:xfrm>
          <a:prstGeom prst="rect">
            <a:avLst/>
          </a:prstGeom>
          <a:noFill/>
          <a:ln>
            <a:noFill/>
          </a:ln>
        </p:spPr>
        <p:txBody>
          <a:bodyPr spcFirstLastPara="1" wrap="square" lIns="217700" tIns="108850" rIns="217700" bIns="108850" anchor="t" anchorCtr="0">
            <a:spAutoFit/>
          </a:bodyPr>
          <a:lstStyle/>
          <a:p>
            <a:pPr marL="0" marR="0" lvl="0" indent="0" algn="l" rtl="0">
              <a:spcBef>
                <a:spcPts val="0"/>
              </a:spcBef>
              <a:spcAft>
                <a:spcPts val="0"/>
              </a:spcAft>
              <a:buNone/>
            </a:pPr>
            <a:r>
              <a:rPr lang="en-GB" sz="5700" b="1" dirty="0">
                <a:solidFill>
                  <a:srgbClr val="0070C0"/>
                </a:solidFill>
                <a:latin typeface="Calibri"/>
                <a:ea typeface="Calibri"/>
                <a:cs typeface="Calibri"/>
                <a:sym typeface="Calibri"/>
              </a:rPr>
              <a:t>For more information and for interest to participate please contact:</a:t>
            </a:r>
            <a:endParaRPr sz="1700" dirty="0">
              <a:latin typeface="Calibri"/>
              <a:ea typeface="Calibri"/>
              <a:cs typeface="Calibri"/>
              <a:sym typeface="Calibri"/>
            </a:endParaRPr>
          </a:p>
          <a:p>
            <a:pPr marL="0" marR="0" lvl="0" indent="0" algn="l" rtl="0">
              <a:spcBef>
                <a:spcPts val="0"/>
              </a:spcBef>
              <a:spcAft>
                <a:spcPts val="0"/>
              </a:spcAft>
              <a:buNone/>
            </a:pPr>
            <a:endParaRPr sz="2400" dirty="0">
              <a:solidFill>
                <a:schemeClr val="dk2"/>
              </a:solidFill>
              <a:latin typeface="Calibri"/>
              <a:ea typeface="Calibri"/>
              <a:cs typeface="Calibri"/>
              <a:sym typeface="Calibri"/>
            </a:endParaRPr>
          </a:p>
          <a:p>
            <a:pPr marL="0" lvl="0" indent="0" algn="just" rtl="0">
              <a:lnSpc>
                <a:spcPct val="157500"/>
              </a:lnSpc>
              <a:spcBef>
                <a:spcPts val="1200"/>
              </a:spcBef>
              <a:spcAft>
                <a:spcPts val="0"/>
              </a:spcAft>
              <a:buClr>
                <a:schemeClr val="dk1"/>
              </a:buClr>
              <a:buSzPts val="1100"/>
              <a:buFont typeface="Arial"/>
              <a:buNone/>
            </a:pPr>
            <a:r>
              <a:rPr lang="en-GB" sz="3600" dirty="0">
                <a:solidFill>
                  <a:schemeClr val="dk2"/>
                </a:solidFill>
                <a:latin typeface="Calibri"/>
                <a:ea typeface="Calibri"/>
                <a:cs typeface="Calibri"/>
                <a:sym typeface="Calibri"/>
              </a:rPr>
              <a:t>Recycle2Trade Ltd</a:t>
            </a:r>
            <a:endParaRPr sz="3600" dirty="0">
              <a:solidFill>
                <a:schemeClr val="dk2"/>
              </a:solidFill>
              <a:latin typeface="Calibri"/>
              <a:ea typeface="Calibri"/>
              <a:cs typeface="Calibri"/>
              <a:sym typeface="Calibri"/>
            </a:endParaRPr>
          </a:p>
          <a:p>
            <a:pPr marL="457200" lvl="0" indent="-482600" algn="just" rtl="0">
              <a:lnSpc>
                <a:spcPct val="157500"/>
              </a:lnSpc>
              <a:spcBef>
                <a:spcPts val="1200"/>
              </a:spcBef>
              <a:spcAft>
                <a:spcPts val="0"/>
              </a:spcAft>
              <a:buClr>
                <a:schemeClr val="dk2"/>
              </a:buClr>
              <a:buSzPts val="4000"/>
              <a:buFont typeface="Calibri"/>
              <a:buChar char="●"/>
            </a:pPr>
            <a:r>
              <a:rPr lang="en-GB" sz="3600" dirty="0">
                <a:solidFill>
                  <a:schemeClr val="dk2"/>
                </a:solidFill>
                <a:latin typeface="Calibri"/>
                <a:ea typeface="Calibri"/>
                <a:cs typeface="Calibri"/>
                <a:sym typeface="Calibri"/>
              </a:rPr>
              <a:t>Address: Astral Towers, Betts Way, Crawley, RH10 9XA, UK</a:t>
            </a:r>
            <a:endParaRPr sz="3600" dirty="0">
              <a:solidFill>
                <a:schemeClr val="dk2"/>
              </a:solidFill>
              <a:latin typeface="Calibri"/>
              <a:ea typeface="Calibri"/>
              <a:cs typeface="Calibri"/>
              <a:sym typeface="Calibri"/>
            </a:endParaRPr>
          </a:p>
          <a:p>
            <a:pPr marL="457200" lvl="0" indent="-482600" algn="just" rtl="0">
              <a:lnSpc>
                <a:spcPct val="157500"/>
              </a:lnSpc>
              <a:spcBef>
                <a:spcPts val="0"/>
              </a:spcBef>
              <a:spcAft>
                <a:spcPts val="0"/>
              </a:spcAft>
              <a:buClr>
                <a:schemeClr val="dk2"/>
              </a:buClr>
              <a:buSzPts val="4000"/>
              <a:buFont typeface="Calibri"/>
              <a:buChar char="●"/>
            </a:pPr>
            <a:r>
              <a:rPr lang="en-GB" sz="3600" dirty="0">
                <a:solidFill>
                  <a:schemeClr val="dk2"/>
                </a:solidFill>
                <a:latin typeface="Calibri"/>
                <a:ea typeface="Calibri"/>
                <a:cs typeface="Calibri"/>
                <a:sym typeface="Calibri"/>
              </a:rPr>
              <a:t>Country: United Kingdom</a:t>
            </a:r>
            <a:endParaRPr sz="3600" dirty="0">
              <a:solidFill>
                <a:schemeClr val="dk2"/>
              </a:solidFill>
              <a:latin typeface="Calibri"/>
              <a:ea typeface="Calibri"/>
              <a:cs typeface="Calibri"/>
              <a:sym typeface="Calibri"/>
            </a:endParaRPr>
          </a:p>
          <a:p>
            <a:pPr marL="457200" lvl="0" indent="-482600" algn="just" rtl="0">
              <a:lnSpc>
                <a:spcPct val="157500"/>
              </a:lnSpc>
              <a:spcBef>
                <a:spcPts val="0"/>
              </a:spcBef>
              <a:spcAft>
                <a:spcPts val="0"/>
              </a:spcAft>
              <a:buClr>
                <a:schemeClr val="dk2"/>
              </a:buClr>
              <a:buSzPts val="4000"/>
              <a:buFont typeface="Calibri"/>
              <a:buChar char="●"/>
            </a:pPr>
            <a:r>
              <a:rPr lang="en-GB" sz="3600" dirty="0">
                <a:solidFill>
                  <a:schemeClr val="dk2"/>
                </a:solidFill>
                <a:latin typeface="Calibri"/>
                <a:ea typeface="Calibri"/>
                <a:cs typeface="Calibri"/>
                <a:sym typeface="Calibri"/>
              </a:rPr>
              <a:t>Website:</a:t>
            </a:r>
            <a:r>
              <a:rPr lang="en-GB" sz="3600" dirty="0">
                <a:solidFill>
                  <a:schemeClr val="dk2"/>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GB" sz="3600" u="sng" dirty="0">
                <a:solidFill>
                  <a:schemeClr val="dk2"/>
                </a:solidFill>
                <a:latin typeface="Calibri"/>
                <a:ea typeface="Calibri"/>
                <a:cs typeface="Calibri"/>
                <a:sym typeface="Calibri"/>
              </a:rPr>
              <a:t>https://cleannovation.global/</a:t>
            </a:r>
            <a:endParaRPr sz="3600" u="sng" dirty="0">
              <a:solidFill>
                <a:schemeClr val="dk2"/>
              </a:solidFill>
              <a:latin typeface="Calibri"/>
              <a:ea typeface="Calibri"/>
              <a:cs typeface="Calibri"/>
              <a:sym typeface="Calibri"/>
            </a:endParaRPr>
          </a:p>
          <a:p>
            <a:pPr marL="457200" lvl="0" indent="-482600" algn="just" rtl="0">
              <a:lnSpc>
                <a:spcPct val="157500"/>
              </a:lnSpc>
              <a:spcBef>
                <a:spcPts val="0"/>
              </a:spcBef>
              <a:spcAft>
                <a:spcPts val="0"/>
              </a:spcAft>
              <a:buClr>
                <a:schemeClr val="dk2"/>
              </a:buClr>
              <a:buSzPts val="4000"/>
              <a:buFont typeface="Calibri"/>
              <a:buChar char="●"/>
            </a:pPr>
            <a:r>
              <a:rPr lang="en-GB" sz="3600" dirty="0">
                <a:solidFill>
                  <a:schemeClr val="dk2"/>
                </a:solidFill>
                <a:latin typeface="Calibri"/>
                <a:ea typeface="Calibri"/>
                <a:cs typeface="Calibri"/>
                <a:sym typeface="Calibri"/>
              </a:rPr>
              <a:t>Contact Point: Yuri </a:t>
            </a:r>
            <a:r>
              <a:rPr lang="en-GB" sz="3600" dirty="0" err="1">
                <a:solidFill>
                  <a:schemeClr val="dk2"/>
                </a:solidFill>
                <a:latin typeface="Calibri"/>
                <a:ea typeface="Calibri"/>
                <a:cs typeface="Calibri"/>
                <a:sym typeface="Calibri"/>
              </a:rPr>
              <a:t>Ponzani</a:t>
            </a:r>
            <a:endParaRPr sz="3600" dirty="0">
              <a:solidFill>
                <a:schemeClr val="dk2"/>
              </a:solidFill>
              <a:latin typeface="Calibri"/>
              <a:ea typeface="Calibri"/>
              <a:cs typeface="Calibri"/>
              <a:sym typeface="Calibri"/>
            </a:endParaRPr>
          </a:p>
          <a:p>
            <a:pPr marL="914400" lvl="1" indent="-482600" algn="just" rtl="0">
              <a:lnSpc>
                <a:spcPct val="157500"/>
              </a:lnSpc>
              <a:spcBef>
                <a:spcPts val="0"/>
              </a:spcBef>
              <a:spcAft>
                <a:spcPts val="0"/>
              </a:spcAft>
              <a:buClr>
                <a:schemeClr val="dk2"/>
              </a:buClr>
              <a:buSzPts val="4000"/>
              <a:buFont typeface="Calibri"/>
              <a:buChar char="○"/>
            </a:pPr>
            <a:r>
              <a:rPr lang="en-GB" sz="3600" dirty="0">
                <a:solidFill>
                  <a:schemeClr val="dk2"/>
                </a:solidFill>
                <a:latin typeface="Calibri"/>
                <a:ea typeface="Calibri"/>
                <a:cs typeface="Calibri"/>
                <a:sym typeface="Calibri"/>
              </a:rPr>
              <a:t>Email: </a:t>
            </a:r>
            <a:r>
              <a:rPr lang="en-GB" sz="3600" b="1" dirty="0">
                <a:solidFill>
                  <a:schemeClr val="dk2"/>
                </a:solidFill>
                <a:latin typeface="Calibri"/>
                <a:ea typeface="Calibri"/>
                <a:cs typeface="Calibri"/>
                <a:sym typeface="Calibri"/>
              </a:rPr>
              <a:t>info@recycle2trade.com</a:t>
            </a:r>
            <a:endParaRPr sz="3600" b="1" dirty="0">
              <a:solidFill>
                <a:schemeClr val="dk2"/>
              </a:solidFill>
              <a:latin typeface="Calibri"/>
              <a:ea typeface="Calibri"/>
              <a:cs typeface="Calibri"/>
              <a:sym typeface="Calibri"/>
            </a:endParaRPr>
          </a:p>
          <a:p>
            <a:pPr marL="914400" lvl="1" indent="-482600" algn="just" rtl="0">
              <a:lnSpc>
                <a:spcPct val="157500"/>
              </a:lnSpc>
              <a:spcBef>
                <a:spcPts val="0"/>
              </a:spcBef>
              <a:spcAft>
                <a:spcPts val="0"/>
              </a:spcAft>
              <a:buClr>
                <a:schemeClr val="dk2"/>
              </a:buClr>
              <a:buSzPts val="4000"/>
              <a:buFont typeface="Calibri"/>
              <a:buChar char="○"/>
            </a:pPr>
            <a:r>
              <a:rPr lang="en-GB" sz="3600" dirty="0">
                <a:solidFill>
                  <a:schemeClr val="dk2"/>
                </a:solidFill>
                <a:latin typeface="Calibri"/>
                <a:ea typeface="Calibri"/>
                <a:cs typeface="Calibri"/>
                <a:sym typeface="Calibri"/>
              </a:rPr>
              <a:t>Landline: +44(0)20 8133 6885</a:t>
            </a:r>
            <a:endParaRPr sz="3600" dirty="0">
              <a:solidFill>
                <a:schemeClr val="dk2"/>
              </a:solidFill>
              <a:latin typeface="Calibri"/>
              <a:ea typeface="Calibri"/>
              <a:cs typeface="Calibri"/>
              <a:sym typeface="Calibri"/>
            </a:endParaRPr>
          </a:p>
          <a:p>
            <a:pPr marL="914400" lvl="1" indent="-482600" algn="just" rtl="0">
              <a:lnSpc>
                <a:spcPct val="157500"/>
              </a:lnSpc>
              <a:spcBef>
                <a:spcPts val="0"/>
              </a:spcBef>
              <a:spcAft>
                <a:spcPts val="0"/>
              </a:spcAft>
              <a:buClr>
                <a:schemeClr val="dk2"/>
              </a:buClr>
              <a:buSzPts val="4000"/>
              <a:buFont typeface="Calibri"/>
              <a:buChar char="○"/>
            </a:pPr>
            <a:r>
              <a:rPr lang="en-GB" sz="3600" dirty="0">
                <a:solidFill>
                  <a:schemeClr val="dk2"/>
                </a:solidFill>
                <a:latin typeface="Calibri"/>
                <a:ea typeface="Calibri"/>
                <a:cs typeface="Calibri"/>
                <a:sym typeface="Calibri"/>
              </a:rPr>
              <a:t>Mobile: +44(0)7506323337</a:t>
            </a:r>
            <a:endParaRPr sz="2800" dirty="0">
              <a:solidFill>
                <a:schemeClr val="dk2"/>
              </a:solidFill>
              <a:latin typeface="Calibri"/>
              <a:ea typeface="Calibri"/>
              <a:cs typeface="Calibri"/>
              <a:sym typeface="Calibri"/>
            </a:endParaRPr>
          </a:p>
          <a:p>
            <a:pPr marL="3657600" marR="0" lvl="8" indent="0" algn="l" rtl="0">
              <a:spcBef>
                <a:spcPts val="1200"/>
              </a:spcBef>
              <a:spcAft>
                <a:spcPts val="0"/>
              </a:spcAft>
              <a:buNone/>
            </a:pPr>
            <a:r>
              <a:rPr lang="en-GB" sz="4800" b="0" i="0" u="none" strike="noStrike" cap="none" dirty="0">
                <a:solidFill>
                  <a:srgbClr val="0070C0"/>
                </a:solidFill>
                <a:latin typeface="Gill Sans"/>
                <a:ea typeface="Gill Sans"/>
                <a:cs typeface="Gill Sans"/>
                <a:sym typeface="Gill Sans"/>
              </a:rPr>
              <a:t>  </a:t>
            </a:r>
            <a:endParaRPr dirty="0"/>
          </a:p>
          <a:p>
            <a:pPr marL="3657600" marR="0" lvl="8" indent="0" algn="l" rtl="0">
              <a:spcBef>
                <a:spcPts val="0"/>
              </a:spcBef>
              <a:spcAft>
                <a:spcPts val="0"/>
              </a:spcAft>
              <a:buNone/>
            </a:pPr>
            <a:endParaRPr sz="4800" b="0" i="0" u="none" strike="noStrike" cap="none" dirty="0">
              <a:solidFill>
                <a:srgbClr val="0070C0"/>
              </a:solidFill>
              <a:latin typeface="Gill Sans"/>
              <a:ea typeface="Gill Sans"/>
              <a:cs typeface="Gill Sans"/>
              <a:sym typeface="Gill Sans"/>
            </a:endParaRPr>
          </a:p>
          <a:p>
            <a:pPr marL="3657600" marR="0" lvl="8" indent="0" algn="l" rtl="0">
              <a:spcBef>
                <a:spcPts val="0"/>
              </a:spcBef>
              <a:spcAft>
                <a:spcPts val="0"/>
              </a:spcAft>
              <a:buNone/>
            </a:pPr>
            <a:endParaRPr sz="4800" b="0" i="0" u="none" strike="noStrike" cap="none" dirty="0">
              <a:solidFill>
                <a:srgbClr val="000000"/>
              </a:solidFill>
              <a:latin typeface="Gill Sans"/>
              <a:ea typeface="Gill Sans"/>
              <a:cs typeface="Gill Sans"/>
              <a:sym typeface="Gill Sans"/>
            </a:endParaRPr>
          </a:p>
          <a:p>
            <a:pPr marL="3657600" marR="0" lvl="8" indent="0" algn="l" rtl="0">
              <a:spcBef>
                <a:spcPts val="0"/>
              </a:spcBef>
              <a:spcAft>
                <a:spcPts val="0"/>
              </a:spcAft>
              <a:buNone/>
            </a:pPr>
            <a:endParaRPr sz="4800" b="0" i="0" u="none" strike="noStrike" cap="none" dirty="0">
              <a:solidFill>
                <a:srgbClr val="000000"/>
              </a:solidFill>
              <a:latin typeface="Gill Sans"/>
              <a:ea typeface="Gill Sans"/>
              <a:cs typeface="Gill Sans"/>
              <a:sym typeface="Gill Sans"/>
            </a:endParaRPr>
          </a:p>
        </p:txBody>
      </p:sp>
      <p:pic>
        <p:nvPicPr>
          <p:cNvPr id="180" name="Google Shape;180;p24"/>
          <p:cNvPicPr preferRelativeResize="0"/>
          <p:nvPr/>
        </p:nvPicPr>
        <p:blipFill rotWithShape="1">
          <a:blip r:embed="rId4">
            <a:alphaModFix/>
          </a:blip>
          <a:srcRect/>
          <a:stretch/>
        </p:blipFill>
        <p:spPr>
          <a:xfrm>
            <a:off x="16656496" y="269999"/>
            <a:ext cx="7456487" cy="2195513"/>
          </a:xfrm>
          <a:prstGeom prst="rect">
            <a:avLst/>
          </a:prstGeom>
          <a:noFill/>
          <a:ln>
            <a:noFill/>
          </a:ln>
        </p:spPr>
      </p:pic>
      <p:sp>
        <p:nvSpPr>
          <p:cNvPr id="181" name="Google Shape;181;p24"/>
          <p:cNvSpPr/>
          <p:nvPr/>
        </p:nvSpPr>
        <p:spPr>
          <a:xfrm>
            <a:off x="454696" y="12870025"/>
            <a:ext cx="20522400" cy="650700"/>
          </a:xfrm>
          <a:prstGeom prst="rect">
            <a:avLst/>
          </a:prstGeom>
          <a:noFill/>
          <a:ln>
            <a:noFill/>
          </a:ln>
        </p:spPr>
        <p:txBody>
          <a:bodyPr spcFirstLastPara="1" wrap="square" lIns="217700" tIns="108850" rIns="217700" bIns="108850" anchor="t" anchorCtr="0">
            <a:noAutofit/>
          </a:bodyPr>
          <a:lstStyle/>
          <a:p>
            <a:pPr marL="0" marR="0" lvl="0" indent="0" algn="l" rtl="0">
              <a:spcBef>
                <a:spcPts val="0"/>
              </a:spcBef>
              <a:spcAft>
                <a:spcPts val="0"/>
              </a:spcAft>
              <a:buNone/>
            </a:pPr>
            <a:r>
              <a:rPr lang="en-GB" sz="2800">
                <a:solidFill>
                  <a:srgbClr val="366092"/>
                </a:solidFill>
                <a:latin typeface="Gill Sans"/>
                <a:ea typeface="Gill Sans"/>
                <a:cs typeface="Gill Sans"/>
                <a:sym typeface="Gill Sans"/>
              </a:rPr>
              <a:t>                                                              </a:t>
            </a:r>
            <a:endParaRPr/>
          </a:p>
        </p:txBody>
      </p:sp>
      <p:pic>
        <p:nvPicPr>
          <p:cNvPr id="182" name="Google Shape;182;p24"/>
          <p:cNvPicPr preferRelativeResize="0"/>
          <p:nvPr/>
        </p:nvPicPr>
        <p:blipFill rotWithShape="1">
          <a:blip r:embed="rId5">
            <a:alphaModFix/>
          </a:blip>
          <a:srcRect/>
          <a:stretch/>
        </p:blipFill>
        <p:spPr>
          <a:xfrm>
            <a:off x="15410605" y="179513"/>
            <a:ext cx="8973395" cy="228599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id="{0D927CF9-D9CB-46EF-A3A4-8DDCB74B6CF3}"/>
              </a:ext>
            </a:extLst>
          </p:cNvPr>
          <p:cNvSpPr>
            <a:spLocks/>
          </p:cNvSpPr>
          <p:nvPr/>
        </p:nvSpPr>
        <p:spPr bwMode="auto">
          <a:xfrm>
            <a:off x="6503368" y="948432"/>
            <a:ext cx="16489832" cy="130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GB" sz="9200" b="1" dirty="0">
                <a:solidFill>
                  <a:srgbClr val="0070C0"/>
                </a:solidFill>
                <a:latin typeface="Aleo" panose="020F0502020204030203" pitchFamily="34" charset="0"/>
                <a:ea typeface="Aleo" panose="020F0502020204030203" pitchFamily="34" charset="0"/>
                <a:cs typeface="Aleo" panose="020F0502020204030203" pitchFamily="34" charset="0"/>
                <a:sym typeface="Aleo" panose="020F0502020204030203" pitchFamily="34" charset="0"/>
              </a:rPr>
              <a:t>Find the pitches Online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2" y="-14884"/>
            <a:ext cx="24498172" cy="6944892"/>
          </a:xfrm>
          <a:prstGeom prst="rect">
            <a:avLst/>
          </a:prstGeom>
        </p:spPr>
      </p:pic>
      <p:sp>
        <p:nvSpPr>
          <p:cNvPr id="3" name="TextBox 2"/>
          <p:cNvSpPr txBox="1"/>
          <p:nvPr/>
        </p:nvSpPr>
        <p:spPr>
          <a:xfrm>
            <a:off x="7007424" y="8730208"/>
            <a:ext cx="11449272" cy="3354765"/>
          </a:xfrm>
          <a:prstGeom prst="rect">
            <a:avLst/>
          </a:prstGeom>
          <a:noFill/>
        </p:spPr>
        <p:txBody>
          <a:bodyPr wrap="square" rtlCol="0">
            <a:spAutoFit/>
          </a:bodyPr>
          <a:lstStyle/>
          <a:p>
            <a:endParaRPr lang="en-GB" sz="9600" dirty="0">
              <a:solidFill>
                <a:srgbClr val="0070C0"/>
              </a:solidFill>
              <a:latin typeface="Arial" panose="020B0604020202020204" pitchFamily="34" charset="0"/>
              <a:ea typeface="Aleo" panose="020F0502020204030203" pitchFamily="34" charset="0"/>
              <a:cs typeface="Arial" panose="020B0604020202020204" pitchFamily="34" charset="0"/>
            </a:endParaRPr>
          </a:p>
          <a:p>
            <a:r>
              <a:rPr lang="en-GB" sz="8000" dirty="0">
                <a:solidFill>
                  <a:srgbClr val="0070C0"/>
                </a:solidFill>
                <a:latin typeface="Arial" panose="020B0604020202020204" pitchFamily="34" charset="0"/>
                <a:ea typeface="Aleo" panose="020F0502020204030203" pitchFamily="34" charset="0"/>
                <a:cs typeface="Arial" panose="020B0604020202020204" pitchFamily="34" charset="0"/>
              </a:rPr>
              <a:t>celticnext.eu/new-ideas</a:t>
            </a:r>
            <a:endParaRPr lang="en-GB" sz="9600" dirty="0">
              <a:solidFill>
                <a:srgbClr val="0070C0"/>
              </a:solidFill>
              <a:latin typeface="Arial" panose="020B0604020202020204" pitchFamily="34" charset="0"/>
              <a:ea typeface="Aleo" panose="020F0502020204030203" pitchFamily="34" charset="0"/>
              <a:cs typeface="Arial" panose="020B0604020202020204" pitchFamily="34" charset="0"/>
            </a:endParaRPr>
          </a:p>
          <a:p>
            <a:endParaRPr lang="en-GB" sz="3600" dirty="0">
              <a:solidFill>
                <a:srgbClr val="0070C0"/>
              </a:solidFill>
              <a:latin typeface="Arial" panose="020B0604020202020204" pitchFamily="34" charset="0"/>
              <a:ea typeface="Aleo" panose="020F0502020204030203" pitchFamily="34" charset="0"/>
              <a:cs typeface="Arial" panose="020B0604020202020204" pitchFamily="34"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979" t="12515"/>
          <a:stretch/>
        </p:blipFill>
        <p:spPr>
          <a:xfrm>
            <a:off x="94656" y="9594304"/>
            <a:ext cx="4991201" cy="4409729"/>
          </a:xfrm>
          <a:prstGeom prst="rect">
            <a:avLst/>
          </a:prstGeom>
        </p:spPr>
      </p:pic>
      <p:sp>
        <p:nvSpPr>
          <p:cNvPr id="8" name="Rectangle 5">
            <a:extLst>
              <a:ext uri="{FF2B5EF4-FFF2-40B4-BE49-F238E27FC236}">
                <a16:creationId xmlns:a16="http://schemas.microsoft.com/office/drawing/2014/main" id="{A206F493-BCA8-4278-A408-9CC6CA8C2F0B}"/>
              </a:ext>
            </a:extLst>
          </p:cNvPr>
          <p:cNvSpPr/>
          <p:nvPr/>
        </p:nvSpPr>
        <p:spPr>
          <a:xfrm>
            <a:off x="1174776" y="12760005"/>
            <a:ext cx="20522280" cy="650723"/>
          </a:xfrm>
          <a:prstGeom prst="rect">
            <a:avLst/>
          </a:prstGeom>
        </p:spPr>
        <p:txBody>
          <a:bodyPr wrap="square" lIns="217709" tIns="108855" rIns="217709" bIns="108855">
            <a:spAutoFit/>
          </a:bodyPr>
          <a:lstStyle/>
          <a:p>
            <a:r>
              <a:rPr lang="en-GB" sz="2800" dirty="0">
                <a:solidFill>
                  <a:schemeClr val="accent1">
                    <a:lumMod val="75000"/>
                  </a:schemeClr>
                </a:solidFill>
              </a:rPr>
              <a:t>www.celticnext.eu                                  office@celticnext.eu</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7393" y="10320660"/>
            <a:ext cx="3090068" cy="3090068"/>
          </a:xfrm>
          <a:prstGeom prst="rect">
            <a:avLst/>
          </a:prstGeom>
        </p:spPr>
      </p:pic>
      <p:pic>
        <p:nvPicPr>
          <p:cNvPr id="2" name="Picture 1">
            <a:extLst>
              <a:ext uri="{FF2B5EF4-FFF2-40B4-BE49-F238E27FC236}">
                <a16:creationId xmlns:a16="http://schemas.microsoft.com/office/drawing/2014/main" id="{FC1DC870-6E3C-7F1E-AA4E-9E5D62938D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5736" y="5566320"/>
            <a:ext cx="3888432" cy="3888432"/>
          </a:xfrm>
          <a:prstGeom prst="rect">
            <a:avLst/>
          </a:prstGeom>
        </p:spPr>
      </p:pic>
    </p:spTree>
    <p:extLst>
      <p:ext uri="{BB962C8B-B14F-4D97-AF65-F5344CB8AC3E}">
        <p14:creationId xmlns:p14="http://schemas.microsoft.com/office/powerpoint/2010/main" val="309618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panish Chair Eureka 2016 intern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TotalTime>
  <Words>8309</Words>
  <Application>Microsoft Office PowerPoint</Application>
  <PresentationFormat>Custom</PresentationFormat>
  <Paragraphs>1107</Paragraphs>
  <Slides>98</Slides>
  <Notes>35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98</vt:i4>
      </vt:variant>
    </vt:vector>
  </HeadingPairs>
  <TitlesOfParts>
    <vt:vector size="112" baseType="lpstr">
      <vt:lpstr>-apple-system</vt:lpstr>
      <vt:lpstr>Roboto</vt:lpstr>
      <vt:lpstr>Gill Sans MT</vt:lpstr>
      <vt:lpstr>Times New Roman</vt:lpstr>
      <vt:lpstr>Gill Sans</vt:lpstr>
      <vt:lpstr>Arial</vt:lpstr>
      <vt:lpstr>Calibri</vt:lpstr>
      <vt:lpstr>Arial</vt:lpstr>
      <vt:lpstr>Aleo</vt:lpstr>
      <vt:lpstr>Roboto Medium</vt:lpstr>
      <vt:lpstr>Century Gothic</vt:lpstr>
      <vt:lpstr>Aptos</vt:lpstr>
      <vt:lpstr>Office Theme</vt:lpstr>
      <vt:lpstr>1_Spanish Chair Eureka 2016 interno</vt:lpstr>
      <vt:lpstr>   CELTIC Proposers Brokerage Day - Pitching Session - </vt:lpstr>
      <vt:lpstr>PowerPoint Presentation</vt:lpstr>
      <vt:lpstr>PowerPoint Presentation</vt:lpstr>
      <vt:lpstr>PowerPoint Presentation</vt:lpstr>
      <vt:lpstr>CELTIC-NEXT   Consortium Building SessionsDay  19 -24th September</vt:lpstr>
      <vt:lpstr>PowerPoint Presentation</vt:lpstr>
      <vt:lpstr>PowerPoint Presentation</vt:lpstr>
      <vt:lpstr>PowerPoint Presentation</vt:lpstr>
      <vt:lpstr>Teaser</vt:lpstr>
      <vt:lpstr> Organisation  Profile</vt:lpstr>
      <vt:lpstr>Proposal  Introduction </vt:lpstr>
      <vt:lpstr>Proposal  Introduction </vt:lpstr>
      <vt:lpstr>Partners</vt:lpstr>
      <vt:lpstr>Contact me!</vt:lpstr>
      <vt:lpstr> Join the Consortium Building Session Monday 23rd at 10 CET </vt:lpstr>
      <vt:lpstr>PowerPoint Presentation</vt:lpstr>
      <vt:lpstr>Teaser</vt:lpstr>
      <vt:lpstr>Organisation Profile</vt:lpstr>
      <vt:lpstr>Proposal Introduction </vt:lpstr>
      <vt:lpstr>Proposal Introduction (2)</vt:lpstr>
      <vt:lpstr>Partners</vt:lpstr>
      <vt:lpstr>Contact Info</vt:lpstr>
      <vt:lpstr> Join the Consortium Building Session Friday 20th at 11 CEST </vt:lpstr>
      <vt:lpstr>PowerPoint Presentation</vt:lpstr>
      <vt:lpstr>Teaser</vt:lpstr>
      <vt:lpstr>Organisation Profile</vt:lpstr>
      <vt:lpstr>Proposal Introduction (1)</vt:lpstr>
      <vt:lpstr>Proposal Introduction (2)</vt:lpstr>
      <vt:lpstr>Partners</vt:lpstr>
      <vt:lpstr>Contact Info</vt:lpstr>
      <vt:lpstr> Join the Consortium Building Session Tuesday 24th at 15 CEST </vt:lpstr>
      <vt:lpstr>PowerPoint Presentation</vt:lpstr>
      <vt:lpstr>Financial Loss and Emotional Distress from Scam Calls</vt:lpstr>
      <vt:lpstr>                 Provenant Inc. </vt:lpstr>
      <vt:lpstr>Provenant’s Secure and Authentic Telecommunications Technology</vt:lpstr>
      <vt:lpstr>Project Details</vt:lpstr>
      <vt:lpstr>Partners</vt:lpstr>
      <vt:lpstr>Contact Info</vt:lpstr>
      <vt:lpstr> Join the Consortium Building Session Monday 23rd at 14 CEST </vt:lpstr>
      <vt:lpstr>PowerPoint Presentation</vt:lpstr>
      <vt:lpstr>Teaser</vt:lpstr>
      <vt:lpstr>Organisation Profile</vt:lpstr>
      <vt:lpstr>Proposal Introduction (1)</vt:lpstr>
      <vt:lpstr>Proposal Introduction (2)</vt:lpstr>
      <vt:lpstr>Partners</vt:lpstr>
      <vt:lpstr>Contact Info</vt:lpstr>
      <vt:lpstr> Join the Consortium Building Session Thursday 19th at 14 CEST </vt:lpstr>
      <vt:lpstr>PowerPoint Presentation</vt:lpstr>
      <vt:lpstr>Teaser</vt:lpstr>
      <vt:lpstr>Organisation Profile</vt:lpstr>
      <vt:lpstr>Proposal Introduction (1)</vt:lpstr>
      <vt:lpstr>Proposal Introduction (2)</vt:lpstr>
      <vt:lpstr>Partners</vt:lpstr>
      <vt:lpstr>Contact Info</vt:lpstr>
      <vt:lpstr> Join the Consortium Building Session Thursday 19th at 15 CEST </vt:lpstr>
      <vt:lpstr>PowerPoint Presentation</vt:lpstr>
      <vt:lpstr>Teaser</vt:lpstr>
      <vt:lpstr>Organisation Profile</vt:lpstr>
      <vt:lpstr>Proposal Introduction</vt:lpstr>
      <vt:lpstr>European Public Safety Collaboration Platform</vt:lpstr>
      <vt:lpstr>Partners</vt:lpstr>
      <vt:lpstr>Contact Info</vt:lpstr>
      <vt:lpstr> Join the Consortium Building Session Monday 23rd at 15 CEST </vt:lpstr>
      <vt:lpstr>PowerPoint Presentation</vt:lpstr>
      <vt:lpstr>Teaser</vt:lpstr>
      <vt:lpstr>Teaser</vt:lpstr>
      <vt:lpstr>Teaser</vt:lpstr>
      <vt:lpstr>Organisation Profile</vt:lpstr>
      <vt:lpstr>Proposal Introduction (1)</vt:lpstr>
      <vt:lpstr>Proposal Introduction (2)</vt:lpstr>
      <vt:lpstr>Partners</vt:lpstr>
      <vt:lpstr>Contact Info</vt:lpstr>
      <vt:lpstr> Join the Consortium Building Session Friday 20th at 10 CET </vt:lpstr>
      <vt:lpstr>PowerPoint Presentation</vt:lpstr>
      <vt:lpstr>QC in Networks. Why? </vt:lpstr>
      <vt:lpstr>Organisation Profile</vt:lpstr>
      <vt:lpstr>QC for Optimization</vt:lpstr>
      <vt:lpstr>QC for Signal Processing</vt:lpstr>
      <vt:lpstr>Expectation</vt:lpstr>
      <vt:lpstr>Partners</vt:lpstr>
      <vt:lpstr>Contact Info</vt:lpstr>
      <vt:lpstr> Join the Consortium Building Session Tuesday 24th at 15 CET </vt:lpstr>
      <vt:lpstr>PowerPoint Presentation</vt:lpstr>
      <vt:lpstr>5G FR2 roll out – how?</vt:lpstr>
      <vt:lpstr>PowerPoint Presentation</vt:lpstr>
      <vt:lpstr>Energy efficiency: materials to services</vt:lpstr>
      <vt:lpstr>Proposal Introduction (2)</vt:lpstr>
      <vt:lpstr>Partners</vt:lpstr>
      <vt:lpstr>Contact Info</vt:lpstr>
      <vt:lpstr> Join the Consortium Building Session Monday 23rd at 11 CEST </vt:lpstr>
      <vt:lpstr>PowerPoint Presentation</vt:lpstr>
      <vt:lpstr>Teaser</vt:lpstr>
      <vt:lpstr>Organisation Profile</vt:lpstr>
      <vt:lpstr>Proposal Introduction (1)</vt:lpstr>
      <vt:lpstr>Proposal Introduction (2)</vt:lpstr>
      <vt:lpstr>Partners</vt:lpstr>
      <vt:lpstr>Contact Info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conference@thesai.org</dc:creator>
  <cp:lastModifiedBy>Christiane Reinsch</cp:lastModifiedBy>
  <cp:revision>43</cp:revision>
  <dcterms:modified xsi:type="dcterms:W3CDTF">2024-09-17T07:17:33Z</dcterms:modified>
</cp:coreProperties>
</file>