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6" r:id="rId4"/>
    <p:sldId id="315" r:id="rId5"/>
    <p:sldId id="323" r:id="rId6"/>
    <p:sldId id="322" r:id="rId7"/>
    <p:sldId id="324" r:id="rId8"/>
    <p:sldId id="319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CF6F7-E5F2-4B37-8EF0-6CEDE0FAAE1B}" v="1" dt="2025-02-20T11:31:08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67" y="24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4996972"/>
            <a:ext cx="17039908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115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ARAISE</a:t>
            </a:r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6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Attack Resistant AI-driven and Quantum-Safe techniques for beyond 5G and IoT 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3670548" y="11429925"/>
            <a:ext cx="1655728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Prof. Mika Ylianttila, University of Oulu, Finland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Centre for Wireless Communications,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NetSEC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research group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mika.ylianttila@oulu.fi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3" name="Picture 2" descr="A logo with blue and green text">
            <a:extLst>
              <a:ext uri="{FF2B5EF4-FFF2-40B4-BE49-F238E27FC236}">
                <a16:creationId xmlns:a16="http://schemas.microsoft.com/office/drawing/2014/main" id="{4AEFDADE-A84B-42FE-CFE6-98C33F8DB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132" y="11025656"/>
            <a:ext cx="2390690" cy="255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E1486-C4C7-53F4-16D0-E67C8CF9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92" y="10252253"/>
            <a:ext cx="2624572" cy="2911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0680" y="3200125"/>
            <a:ext cx="18384164" cy="908380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70C0"/>
                </a:solidFill>
              </a:rPr>
              <a:t>NetSEC</a:t>
            </a:r>
            <a:r>
              <a:rPr lang="en-US" sz="4800" b="1" i="1" dirty="0">
                <a:solidFill>
                  <a:srgbClr val="0070C0"/>
                </a:solidFill>
              </a:rPr>
              <a:t> research group </a:t>
            </a:r>
            <a:r>
              <a:rPr lang="en-US" sz="4800" i="1" dirty="0">
                <a:solidFill>
                  <a:srgbClr val="0070C0"/>
                </a:solidFill>
              </a:rPr>
              <a:t>at the </a:t>
            </a:r>
            <a:r>
              <a:rPr lang="en-US" sz="4800" b="1" i="1" dirty="0">
                <a:solidFill>
                  <a:srgbClr val="0070C0"/>
                </a:solidFill>
              </a:rPr>
              <a:t>University of Oulu, Finland </a:t>
            </a:r>
            <a:r>
              <a:rPr lang="en-US" sz="4800" i="1" dirty="0">
                <a:solidFill>
                  <a:srgbClr val="0070C0"/>
                </a:solidFill>
              </a:rPr>
              <a:t>aims to develop essential security technologies to enable secure, trustworthy and privacy-driven 6G, and solve some of the remaining research problems in 5G and beyond, as part of the active research and industrial community, in joint research projects and programs. </a:t>
            </a:r>
            <a:r>
              <a:rPr lang="en-US" sz="4800" i="1" dirty="0" err="1">
                <a:solidFill>
                  <a:srgbClr val="0070C0"/>
                </a:solidFill>
              </a:rPr>
              <a:t>NetSEC</a:t>
            </a:r>
            <a:r>
              <a:rPr lang="en-US" sz="4800" i="1" dirty="0">
                <a:solidFill>
                  <a:srgbClr val="0070C0"/>
                </a:solidFill>
              </a:rPr>
              <a:t> seeks actively new partners in the academic and industrial community. </a:t>
            </a:r>
            <a:r>
              <a:rPr lang="en-US" sz="4800" i="1" dirty="0" err="1">
                <a:solidFill>
                  <a:srgbClr val="0070C0"/>
                </a:solidFill>
              </a:rPr>
              <a:t>NetSEC</a:t>
            </a:r>
            <a:r>
              <a:rPr lang="en-US" sz="4800" i="1" dirty="0">
                <a:solidFill>
                  <a:srgbClr val="0070C0"/>
                </a:solidFill>
              </a:rPr>
              <a:t> belongs to </a:t>
            </a:r>
            <a:r>
              <a:rPr lang="en-US" sz="4800" b="1" i="1" dirty="0">
                <a:solidFill>
                  <a:srgbClr val="0070C0"/>
                </a:solidFill>
              </a:rPr>
              <a:t>CWC Networks and Systems </a:t>
            </a:r>
            <a:r>
              <a:rPr lang="en-US" sz="4800" i="1" dirty="0">
                <a:solidFill>
                  <a:srgbClr val="0070C0"/>
                </a:solidFill>
              </a:rPr>
              <a:t>research unit and contributes to the </a:t>
            </a:r>
            <a:r>
              <a:rPr lang="en-US" sz="4800" b="1" i="1" dirty="0">
                <a:solidFill>
                  <a:srgbClr val="0070C0"/>
                </a:solidFill>
              </a:rPr>
              <a:t>6G Flagship program</a:t>
            </a:r>
            <a:r>
              <a:rPr lang="en-US" sz="4800" i="1" dirty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https://www.6gflagship.com/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https://www.oulu.fi/en/research-groups/network-security-trust-and-privacy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C9FADB-4F67-FF29-F9CB-5F0722F1CC5E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ARAISE, Mika Ylianttila, University of Oulu,  mika.ylianttila@oulu.fi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2BDAE-990D-2D9D-9734-471A43BC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660" y="2306780"/>
            <a:ext cx="5134692" cy="5696745"/>
          </a:xfrm>
          <a:prstGeom prst="rect">
            <a:avLst/>
          </a:prstGeom>
        </p:spPr>
      </p:pic>
      <p:pic>
        <p:nvPicPr>
          <p:cNvPr id="10" name="Picture 9" descr="A logo with blue and green text">
            <a:extLst>
              <a:ext uri="{FF2B5EF4-FFF2-40B4-BE49-F238E27FC236}">
                <a16:creationId xmlns:a16="http://schemas.microsoft.com/office/drawing/2014/main" id="{56E5155E-C988-E873-0D04-57EB2C26A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198" y="8125478"/>
            <a:ext cx="3917090" cy="41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4631-727E-D702-82EB-F59E4CAE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17E3C-06F5-47D1-7480-B5FFEC996E94}"/>
              </a:ext>
            </a:extLst>
          </p:cNvPr>
          <p:cNvSpPr txBox="1"/>
          <p:nvPr/>
        </p:nvSpPr>
        <p:spPr>
          <a:xfrm>
            <a:off x="3154996" y="3187089"/>
            <a:ext cx="18542060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Vision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Towards attack-resilient machine learning that ensures secure, efficient, and sustainable AI-driven B5G networks, safeguarding against emerging threats from adversarial AI and quantum computing.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4EA40-0EB5-8A10-65EA-EB6EE66FDEE0}"/>
              </a:ext>
            </a:extLst>
          </p:cNvPr>
          <p:cNvSpPr txBox="1"/>
          <p:nvPr/>
        </p:nvSpPr>
        <p:spPr>
          <a:xfrm>
            <a:off x="2758952" y="7357837"/>
            <a:ext cx="20074999" cy="391315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Added value and benefits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Increased relicense against adversary attacks (including powered with AI and quantum computers of the future) to companies in their products and for the society at large. Benefits include cost-savings, customer satisfaction and brand integrity, with increased assurances to the continuity of services.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B57CA-8784-70DD-6645-47F1B2F9B56E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ARAISE, Mika Ylianttila, University of Oulu,  mika.ylianttila@oulu.fi</a:t>
            </a:r>
          </a:p>
        </p:txBody>
      </p:sp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0768-011F-6005-BDE0-63439EDBE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C8EAF-C7F5-4BA3-7D75-57D3EC41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145199-0031-026F-59AE-95D2A62E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B848A26-79F5-280C-429B-BDEFF171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EEB00B-07C2-504B-DB2D-00499FFF72E2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ARAISE, Mika Ylianttila, University of Oulu,  mika.ylianttila@oulu.fi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30DB4-3B40-971C-1E11-6CF3E548C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A31D3-D5EE-D771-4627-D24ABE3381FE}"/>
              </a:ext>
            </a:extLst>
          </p:cNvPr>
          <p:cNvSpPr txBox="1"/>
          <p:nvPr/>
        </p:nvSpPr>
        <p:spPr>
          <a:xfrm>
            <a:off x="335360" y="6858000"/>
            <a:ext cx="23497256" cy="465181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Approach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I) An AI-driven quantum-aided </a:t>
            </a:r>
            <a:r>
              <a:rPr lang="en-GB" sz="4800" b="1" i="1" dirty="0">
                <a:solidFill>
                  <a:srgbClr val="0070C0"/>
                </a:solidFill>
              </a:rPr>
              <a:t>attack modelling framework </a:t>
            </a:r>
            <a:r>
              <a:rPr lang="en-GB" sz="4800" i="1" dirty="0">
                <a:solidFill>
                  <a:srgbClr val="0070C0"/>
                </a:solidFill>
              </a:rPr>
              <a:t>for ML-integrated B5G, using attack graphs and information theory.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II) Quantum-aided adversarial </a:t>
            </a:r>
            <a:r>
              <a:rPr lang="en-GB" sz="4800" b="1" i="1" dirty="0">
                <a:solidFill>
                  <a:srgbClr val="0070C0"/>
                </a:solidFill>
              </a:rPr>
              <a:t>resilient ML algorithms</a:t>
            </a:r>
            <a:r>
              <a:rPr lang="en-GB" sz="4800" i="1" dirty="0">
                <a:solidFill>
                  <a:srgbClr val="0070C0"/>
                </a:solidFill>
              </a:rPr>
              <a:t>, to secure the B5G systems with privacy and model integrity.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III) Secured </a:t>
            </a:r>
            <a:r>
              <a:rPr lang="en-GB" sz="4800" b="1" i="1" dirty="0">
                <a:solidFill>
                  <a:srgbClr val="0070C0"/>
                </a:solidFill>
              </a:rPr>
              <a:t>quantum-safe algorithms </a:t>
            </a:r>
            <a:r>
              <a:rPr lang="en-GB" sz="4800" i="1" dirty="0">
                <a:solidFill>
                  <a:srgbClr val="0070C0"/>
                </a:solidFill>
              </a:rPr>
              <a:t>with efficiency and sustainability.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15E77-8D76-8065-DC70-CD661872137F}"/>
              </a:ext>
            </a:extLst>
          </p:cNvPr>
          <p:cNvSpPr txBox="1"/>
          <p:nvPr/>
        </p:nvSpPr>
        <p:spPr>
          <a:xfrm>
            <a:off x="1462808" y="3427831"/>
            <a:ext cx="21242360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Motivation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800" i="1" dirty="0">
                <a:solidFill>
                  <a:srgbClr val="0070C0"/>
                </a:solidFill>
              </a:rPr>
              <a:t>The urgent need to secure ML-integrated B5G networks against AI-driven and quantum-enabled adversaries, ensuring robust, privacy-preserving, and sustainable next-generation communications.</a:t>
            </a:r>
            <a:endParaRPr lang="en-GB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ARAISE, Mika Ylianttila, University of Oulu,  mika.ylianttila@oulu.fi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2087E-C489-7A90-AC71-722004BD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6" name="Picture 5" descr="A diagram of a cloud computing network">
            <a:extLst>
              <a:ext uri="{FF2B5EF4-FFF2-40B4-BE49-F238E27FC236}">
                <a16:creationId xmlns:a16="http://schemas.microsoft.com/office/drawing/2014/main" id="{8B24AA3E-CB29-7E03-D0A7-60734C2EC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2" y="3638162"/>
            <a:ext cx="20522280" cy="86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4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77145-ACAD-59BF-5293-C7747C88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F3C16-08D4-D46F-9A80-491257AD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E5ED7A-56CE-99B2-56D5-E82EDB99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F61843F-8097-684F-B44C-B3C9F27D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ADEC45-1B23-9805-CBCC-1A3DF4F9E988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ARAISE, Mika Ylianttila, University of Oulu,  mika.ylianttila@oulu.fi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CF228-2055-A803-AAC0-5119F0A23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DE4FA-9BF9-D328-2A01-27BF7D040CD5}"/>
              </a:ext>
            </a:extLst>
          </p:cNvPr>
          <p:cNvSpPr txBox="1"/>
          <p:nvPr/>
        </p:nvSpPr>
        <p:spPr>
          <a:xfrm>
            <a:off x="335360" y="6858000"/>
            <a:ext cx="23497256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Impact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Novel AI-driven and quantum-enabled adversarial robust ML algorithms and training datasets for empowering resilient industrial and societal innovations, while achieving sustainability 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CE97F-6DD2-00AA-1667-A449A52C3CF0}"/>
              </a:ext>
            </a:extLst>
          </p:cNvPr>
          <p:cNvSpPr txBox="1"/>
          <p:nvPr/>
        </p:nvSpPr>
        <p:spPr>
          <a:xfrm>
            <a:off x="1462808" y="3427831"/>
            <a:ext cx="21242360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Expected outcomes</a:t>
            </a:r>
            <a:r>
              <a:rPr lang="en-GB" sz="48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800" i="1" dirty="0">
                <a:solidFill>
                  <a:srgbClr val="0070C0"/>
                </a:solidFill>
              </a:rPr>
              <a:t>Futuristic AI-driven and quantum-enabled adversarial attack-safe ML-algorithms and datasets for resilient B5G systems that preserve privacy, integrity, compliance and sustainability goals</a:t>
            </a:r>
            <a:endParaRPr lang="en-GB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6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046984" y="4295144"/>
            <a:ext cx="19202133" cy="68678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Consortium to be decided </a:t>
            </a:r>
            <a:r>
              <a:rPr lang="en-GB" sz="4800" i="1" dirty="0">
                <a:solidFill>
                  <a:srgbClr val="0070C0"/>
                </a:solidFill>
              </a:rPr>
              <a:t>(potentially to be merged with some other proposals)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Potential partners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70C0"/>
                </a:solidFill>
              </a:rPr>
              <a:t>Cloud service providers and mobile operators needing ensure quantum safety and resiliency towards AI-related and Quantum security threats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70C0"/>
                </a:solidFill>
              </a:rPr>
              <a:t>Manufacturing enterprises with ML-integrated B5G connectivity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70C0"/>
                </a:solidFill>
              </a:rPr>
              <a:t>Enterprises and organizations that need secure quantum and AI/</a:t>
            </a:r>
            <a:r>
              <a:rPr lang="en-GB" sz="4800" i="1">
                <a:solidFill>
                  <a:srgbClr val="0070C0"/>
                </a:solidFill>
              </a:rPr>
              <a:t>ML safety in </a:t>
            </a:r>
            <a:r>
              <a:rPr lang="en-GB" sz="4800" i="1" dirty="0">
                <a:solidFill>
                  <a:srgbClr val="0070C0"/>
                </a:solidFill>
              </a:rPr>
              <a:t>their products and services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8A7A4-0B3E-AD83-7DAF-865E628A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69C0A7-63F0-37DC-488D-71E8DCB2D7A3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ARAISE, Mika Ylianttila, University of Oulu,  mika.ylianttila@oulu.fi</a:t>
            </a: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Prof. Mika Ylianttila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mika.ylianttila@oulu.fi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+358 40 535 0505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US" sz="4300" dirty="0" err="1">
                <a:solidFill>
                  <a:srgbClr val="0070C0"/>
                </a:solidFill>
              </a:rPr>
              <a:t>P.O.Box</a:t>
            </a:r>
            <a:r>
              <a:rPr lang="en-US" sz="4300" dirty="0">
                <a:solidFill>
                  <a:srgbClr val="0070C0"/>
                </a:solidFill>
              </a:rPr>
              <a:t> 4500 FI-90014 University of Oulu Finland</a:t>
            </a:r>
            <a:r>
              <a:rPr lang="en-GB" sz="4300" dirty="0">
                <a:solidFill>
                  <a:srgbClr val="0070C0"/>
                </a:solidFill>
              </a:rPr>
              <a:t>		   </a:t>
            </a:r>
          </a:p>
          <a:p>
            <a:r>
              <a:rPr lang="en-GB" sz="4300" dirty="0">
                <a:solidFill>
                  <a:srgbClr val="0070C0"/>
                </a:solidFill>
              </a:rPr>
              <a:t>               https://www.oulu.fi/en/researchers/mika-ylianttila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Presentation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is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904" y="9865355"/>
            <a:ext cx="2664296" cy="2664296"/>
          </a:xfrm>
          <a:prstGeom prst="rect">
            <a:avLst/>
          </a:prstGeom>
        </p:spPr>
      </p:pic>
      <p:pic>
        <p:nvPicPr>
          <p:cNvPr id="9" name="Picture 8" descr="A person with a beard wearing a lanyard&#10;&#10;AI-generated content may be incorrect.">
            <a:extLst>
              <a:ext uri="{FF2B5EF4-FFF2-40B4-BE49-F238E27FC236}">
                <a16:creationId xmlns:a16="http://schemas.microsoft.com/office/drawing/2014/main" id="{D87A509B-967C-C55D-B212-93499A6D5B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733" y="5345832"/>
            <a:ext cx="328912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Pages>0</Pages>
  <Words>644</Words>
  <Characters>0</Characters>
  <Application>Microsoft Office PowerPoint</Application>
  <PresentationFormat>Custom</PresentationFormat>
  <Lines>0</Lines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Aleo</vt:lpstr>
      <vt:lpstr>Arial</vt:lpstr>
      <vt:lpstr>Calibri</vt:lpstr>
      <vt:lpstr>Century Gothic</vt:lpstr>
      <vt:lpstr>Gill Sans</vt:lpstr>
      <vt:lpstr>1_Spanish Chair Eureka 2016 interno</vt:lpstr>
      <vt:lpstr>Office Theme</vt:lpstr>
      <vt:lpstr>PowerPoint Presentation</vt:lpstr>
      <vt:lpstr>Organisation Profile</vt:lpstr>
      <vt:lpstr>Teaser</vt:lpstr>
      <vt:lpstr>Proposal Introduction (1)</vt:lpstr>
      <vt:lpstr>Proposal Introduction (2)</vt:lpstr>
      <vt:lpstr>Proposal Introduction (3)</vt:lpstr>
      <vt:lpstr>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299</cp:revision>
  <dcterms:modified xsi:type="dcterms:W3CDTF">2025-02-21T10:28:11Z</dcterms:modified>
</cp:coreProperties>
</file>