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embeddedFontLst>
    <p:embeddedFont>
      <p:font typeface="Aleo" panose="00000500000000000000" pitchFamily="2" charset="0"/>
      <p:regular r:id="rId11"/>
      <p:bold r:id="rId12"/>
      <p:italic r:id="rId13"/>
      <p:boldItalic r:id="rId14"/>
    </p:embeddedFon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Gill Sans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ogQYTKDesD/oUPCfBBXF2o7ir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15" y="19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Aleo"/>
                <a:ea typeface="Aleo"/>
                <a:cs typeface="Aleo"/>
                <a:sym typeface="Aleo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leo"/>
              <a:ea typeface="Aleo"/>
              <a:cs typeface="Aleo"/>
              <a:sym typeface="Ale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79a4865a2_1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3379a4865a2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7666037" y="-3246426"/>
            <a:ext cx="9051926" cy="21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42754550" y="5486400"/>
            <a:ext cx="23406100" cy="14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3290550" y="-8940800"/>
            <a:ext cx="23406100" cy="43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lvl="0" algn="ctr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marL="457200" lvl="0" indent="-228600" algn="l">
              <a:spcBef>
                <a:spcPts val="9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860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 sz="4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760"/>
              </a:spcBef>
              <a:spcAft>
                <a:spcPts val="0"/>
              </a:spcAft>
              <a:buClr>
                <a:srgbClr val="888888"/>
              </a:buClr>
              <a:buSzPts val="3800"/>
              <a:buNone/>
              <a:defRPr sz="38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3251200" y="6400811"/>
            <a:ext cx="29057600" cy="181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65405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Char char="•"/>
              <a:defRPr sz="6700"/>
            </a:lvl1pPr>
            <a:lvl2pPr marL="914400" lvl="1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2pPr>
            <a:lvl3pPr marL="1371600" lvl="2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4pPr>
            <a:lvl5pPr marL="2286000" lvl="4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4300"/>
            </a:lvl5pPr>
            <a:lvl6pPr marL="2743200" lvl="5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6pPr>
            <a:lvl7pPr marL="3200400" lvl="6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7pPr>
            <a:lvl8pPr marL="3657600" lvl="7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8pPr>
            <a:lvl9pPr marL="4114800" lvl="8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32715200" y="6400811"/>
            <a:ext cx="29057600" cy="181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65405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Char char="•"/>
              <a:defRPr sz="6700"/>
            </a:lvl1pPr>
            <a:lvl2pPr marL="914400" lvl="1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–"/>
              <a:defRPr sz="5700"/>
            </a:lvl2pPr>
            <a:lvl3pPr marL="1371600" lvl="2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4300"/>
            </a:lvl4pPr>
            <a:lvl5pPr marL="2286000" lvl="4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4300"/>
            </a:lvl5pPr>
            <a:lvl6pPr marL="2743200" lvl="5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6pPr>
            <a:lvl7pPr marL="3200400" lvl="6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7pPr>
            <a:lvl8pPr marL="3657600" lvl="7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8pPr>
            <a:lvl9pPr marL="4114800" lvl="8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 b="1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2pPr>
            <a:lvl3pPr marL="1371600" lvl="2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3pPr>
            <a:lvl4pPr marL="1828800" lvl="3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4pPr>
            <a:lvl5pPr marL="2286000" lvl="4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5pPr>
            <a:lvl6pPr marL="2743200" lvl="5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6pPr>
            <a:lvl7pPr marL="3200400" lvl="6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7pPr>
            <a:lvl8pPr marL="3657600" lvl="7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8pPr>
            <a:lvl9pPr marL="4114800" lvl="8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1pPr>
            <a:lvl2pPr marL="914400" lvl="1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4800"/>
            </a:lvl2pPr>
            <a:lvl3pPr marL="1371600" lvl="2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3pPr>
            <a:lvl4pPr marL="1828800" lvl="3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–"/>
              <a:defRPr sz="3800"/>
            </a:lvl4pPr>
            <a:lvl5pPr marL="2286000" lvl="4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»"/>
              <a:defRPr sz="3800"/>
            </a:lvl5pPr>
            <a:lvl6pPr marL="2743200" lvl="5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6pPr>
            <a:lvl7pPr marL="3200400" lvl="6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7pPr>
            <a:lvl8pPr marL="3657600" lvl="7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8pPr>
            <a:lvl9pPr marL="4114800" lvl="8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12386748" y="3070226"/>
            <a:ext cx="10778067" cy="1279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 b="1"/>
            </a:lvl1pPr>
            <a:lvl2pPr marL="914400" lvl="1" indent="-228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2pPr>
            <a:lvl3pPr marL="1371600" lvl="2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 b="1"/>
            </a:lvl3pPr>
            <a:lvl4pPr marL="1828800" lvl="3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4pPr>
            <a:lvl5pPr marL="2286000" lvl="4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5pPr>
            <a:lvl6pPr marL="2743200" lvl="5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6pPr>
            <a:lvl7pPr marL="3200400" lvl="6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7pPr>
            <a:lvl8pPr marL="3657600" lvl="7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8pPr>
            <a:lvl9pPr marL="4114800" lvl="8" indent="-2286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12386748" y="4349750"/>
            <a:ext cx="10778067" cy="790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1pPr>
            <a:lvl2pPr marL="914400" lvl="1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4800"/>
            </a:lvl2pPr>
            <a:lvl3pPr marL="1371600" lvl="2" indent="-50165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3pPr>
            <a:lvl4pPr marL="1828800" lvl="3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–"/>
              <a:defRPr sz="3800"/>
            </a:lvl4pPr>
            <a:lvl5pPr marL="2286000" lvl="4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»"/>
              <a:defRPr sz="3800"/>
            </a:lvl5pPr>
            <a:lvl6pPr marL="2743200" lvl="5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6pPr>
            <a:lvl7pPr marL="3200400" lvl="6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7pPr>
            <a:lvl8pPr marL="3657600" lvl="7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8pPr>
            <a:lvl9pPr marL="4114800" lvl="8" indent="-469900" algn="l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9533467" y="546111"/>
            <a:ext cx="13631333" cy="11706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1pPr>
            <a:lvl2pPr marL="914400" lvl="1" indent="-65405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Char char="–"/>
              <a:defRPr sz="6700"/>
            </a:lvl2pPr>
            <a:lvl3pPr marL="1371600" lvl="2" indent="-59055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Char char="•"/>
              <a:defRPr sz="5700"/>
            </a:lvl3pPr>
            <a:lvl4pPr marL="1828800" lvl="3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4800"/>
            </a:lvl4pPr>
            <a:lvl5pPr marL="2286000" lvl="4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»"/>
              <a:defRPr sz="4800"/>
            </a:lvl5pPr>
            <a:lvl6pPr marL="2743200" lvl="5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6pPr>
            <a:lvl7pPr marL="3200400" lvl="6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7pPr>
            <a:lvl8pPr marL="3657600" lvl="7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8pPr>
            <a:lvl9pPr marL="4114800" lvl="8" indent="-533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1219201" y="2870207"/>
            <a:ext cx="8022168" cy="9382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1pPr>
            <a:lvl2pPr marL="914400" lvl="1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marL="2286000" lvl="4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marL="2743200" lvl="5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marL="3200400" lvl="6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marL="3657600" lvl="7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marL="4114800" lvl="8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lvl="0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1pPr>
            <a:lvl2pPr marL="914400" lvl="1" indent="-228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marL="2286000" lvl="4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marL="2743200" lvl="5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marL="3200400" lvl="6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marL="3657600" lvl="7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marL="4114800" lvl="8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Calibri"/>
              <a:buNone/>
              <a:defRPr sz="10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t" anchorCtr="0">
            <a:normAutofit/>
          </a:bodyPr>
          <a:lstStyle>
            <a:lvl1pPr marL="457200" marR="0" lvl="0" indent="-711200" algn="l" rtl="0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Font typeface="Arial"/>
              <a:buChar char="•"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54050" algn="l" rtl="0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Arial"/>
              <a:buChar char="–"/>
              <a:defRPr sz="6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0550" algn="l" rtl="0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Font typeface="Arial"/>
              <a:buChar char="•"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»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9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400" b="1" i="0" u="none" strike="noStrike" cap="none">
              <a:solidFill>
                <a:srgbClr val="3C3C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Pitch of the Project Proposal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44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8000" b="1">
                <a:solidFill>
                  <a:srgbClr val="0070C0"/>
                </a:solidFill>
              </a:rPr>
              <a:t>DRONaaS</a:t>
            </a:r>
            <a:endParaRPr sz="8000" b="1">
              <a:solidFill>
                <a:srgbClr val="0070C0"/>
              </a:solidFill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551040" y="733539"/>
            <a:ext cx="17785976" cy="403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CELTIC-NEXT </a:t>
            </a:r>
            <a:br>
              <a:rPr lang="en-GB" sz="9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9600" b="1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Proposers Brokerage Day</a:t>
            </a:r>
            <a:endParaRPr sz="3600" b="1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r>
              <a:rPr lang="en-GB" sz="7000" b="0" i="0" u="none" strike="noStrike" cap="none" baseline="30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 sz="7000" b="0" i="0" u="none" strike="noStrike" cap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February 2025, Barcelona  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4609075" y="11768475"/>
            <a:ext cx="14674500" cy="13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>
                <a:solidFill>
                  <a:schemeClr val="dk2"/>
                </a:solidFill>
              </a:rPr>
              <a:t>Jose Luis Castillo, Celtiberian Solutions SL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GB" sz="4400" b="1">
                <a:solidFill>
                  <a:schemeClr val="dk2"/>
                </a:solidFill>
              </a:rPr>
              <a:t>jose@celtiberian.es</a:t>
            </a:r>
            <a:r>
              <a:rPr lang="en-GB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l="979" t="12515"/>
          <a:stretch/>
        </p:blipFill>
        <p:spPr>
          <a:xfrm>
            <a:off x="288032" y="51738"/>
            <a:ext cx="4199112" cy="3709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032760" y="593304"/>
            <a:ext cx="4983209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80075" y="9702658"/>
            <a:ext cx="5938200" cy="161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Teaser</a:t>
            </a:r>
            <a:endParaRPr sz="9200" b="1">
              <a:solidFill>
                <a:srgbClr val="0070C0"/>
              </a:solidFill>
            </a:endParaRPr>
          </a:p>
        </p:txBody>
      </p:sp>
      <p:sp>
        <p:nvSpPr>
          <p:cNvPr id="101" name="Google Shape;101;p2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1966864" y="3833664"/>
            <a:ext cx="20522400" cy="68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DRONaaS: Drones as a Service.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We aim at creating a platform in which customers can easily arrange drone missions via an API: delivery, surveillance, monitoring, recording, etc. We will take care of payments, infrastructure, HR, logistics, ATM and legal aspects.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Imagine Amazon integrating DRONaaS API to serve your next purchase.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Join DRONaaS to define the future of drones in our society.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</a:t>
            </a: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DRONaaS</a:t>
            </a:r>
            <a:r>
              <a:rPr lang="en-GB" sz="2800" b="0" i="0" u="none" strike="noStrike" cap="none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,  </a:t>
            </a: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Jose Luis Castillo</a:t>
            </a:r>
            <a:r>
              <a:rPr lang="en-GB" sz="2800" b="0" i="0" u="none" strike="noStrike" cap="none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Celtiberian Solutions</a:t>
            </a:r>
            <a:r>
              <a:rPr lang="en-GB" sz="2800" b="0" i="0" u="none" strike="noStrike" cap="none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 &lt;jose@celtiberian.es&gt;</a:t>
            </a:r>
            <a:endParaRPr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0605" y="50477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Organisation Profile</a:t>
            </a:r>
            <a:endParaRPr sz="9200" b="1">
              <a:solidFill>
                <a:srgbClr val="0070C0"/>
              </a:solidFill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4271120" y="4240270"/>
            <a:ext cx="15937800" cy="4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DRONaaS,  Jose Luis Castillo, Celtiberian Solutions &lt;jose@celtiberian.es&gt;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6609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0605" y="50477"/>
            <a:ext cx="8973395" cy="228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77313" y="3744865"/>
            <a:ext cx="6429375" cy="19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2321450" y="5541025"/>
            <a:ext cx="184194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Celtiberian Solutions</a:t>
            </a: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 is a global Full-Service Provider specializing in cutting-edge software engineering.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Our expertise extends to working with companies across various industries and geographical locations.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/>
        </p:nvSpPr>
        <p:spPr>
          <a:xfrm>
            <a:off x="1393250" y="3107700"/>
            <a:ext cx="20303700" cy="75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Our </a:t>
            </a:r>
            <a:r>
              <a:rPr lang="en-GB" sz="43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vision</a:t>
            </a: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 is to shape a world where accessing drone services is as simple and ubiquitous as ordering a rideshare or making an online purchase. We envision a future where drones play a pivotal role in efficiency, safety, and innovation across various sectors, from e-commerce and logistics to surveillance and environmental monitoring</a:t>
            </a: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Motivation</a:t>
            </a: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5016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Char char="●"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Market Opportunity</a:t>
            </a: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5016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Char char="●"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Technological Innovation</a:t>
            </a: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5016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300"/>
              <a:buFont typeface="Gill Sans"/>
              <a:buChar char="●"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Sustainability: economic and environmental impact</a:t>
            </a: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3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Proposal Introduction (1)</a:t>
            </a: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DRONaaS,  Jose Luis Castillo, Celtiberian Solutions &lt;jose@celtiberian.es&gt;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6609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25" name="Google Shape;12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379a4865a2_1_23"/>
          <p:cNvSpPr txBox="1"/>
          <p:nvPr/>
        </p:nvSpPr>
        <p:spPr>
          <a:xfrm>
            <a:off x="1393250" y="3107700"/>
            <a:ext cx="20303700" cy="88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Impacts</a:t>
            </a: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Economic: significant cost reduction for businesses utilizing drone services.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Environmental: reduction in carbon dioxide emissions from fuel-vehicles replaced by drones.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Safety: improved safety in high-risk industries by replacing human workers with drones for dangerous tasks, such as cell tower inspections.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Efficiency: drastic increase in delivery speed and operational efficiency.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Innovation: acceleration of technological advancements in drone capabilities and autonomous systems.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Societal: enhanced response times in emergency situations, such as search and rescue operations and disaster relief efforts.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Employment: creation of new job opportunities in the drone industry related to the operation of drones.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Expected outcomes</a:t>
            </a: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Fully functional API and web app to create missions, execute jobs and deliver results.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085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500"/>
              <a:buFont typeface="Gill Sans"/>
              <a:buChar char="●"/>
            </a:pPr>
            <a:r>
              <a:rPr lang="en-GB" sz="35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Deployment in multiple countries</a:t>
            </a: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3379a4865a2_1_23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Proposal Introduction (2)</a:t>
            </a:r>
            <a:endParaRPr/>
          </a:p>
        </p:txBody>
      </p:sp>
      <p:sp>
        <p:nvSpPr>
          <p:cNvPr id="132" name="Google Shape;132;g3379a4865a2_1_23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5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133" name="Google Shape;133;g3379a4865a2_1_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g3379a4865a2_1_23"/>
          <p:cNvSpPr/>
          <p:nvPr/>
        </p:nvSpPr>
        <p:spPr>
          <a:xfrm>
            <a:off x="1174776" y="12834664"/>
            <a:ext cx="205224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DRONaaS,  Jose Luis Castillo, Celtiberian Solutions &lt;jose@celtiberian.es&gt;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36609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35" name="Google Shape;135;g3379a4865a2_1_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6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Proposal Introduction (3)</a:t>
            </a:r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42" name="Google Shape;142;p5"/>
          <p:cNvSpPr txBox="1"/>
          <p:nvPr/>
        </p:nvSpPr>
        <p:spPr>
          <a:xfrm>
            <a:off x="16116274" y="6001500"/>
            <a:ext cx="7528200" cy="3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Phase 3 (24-36 months):</a:t>
            </a:r>
            <a:endParaRPr sz="4800" b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Incremental deployment to more countries,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commercial actions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43" name="Google Shape;14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DRONaaS,  Jose Luis Castillo, Celtiberian Solutions &lt;jose@celtiberian.es&gt;</a:t>
            </a:r>
            <a:endParaRPr/>
          </a:p>
        </p:txBody>
      </p:sp>
      <p:pic>
        <p:nvPicPr>
          <p:cNvPr id="145" name="Google Shape;14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5" cy="2285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5"/>
          <p:cNvSpPr txBox="1"/>
          <p:nvPr/>
        </p:nvSpPr>
        <p:spPr>
          <a:xfrm>
            <a:off x="8645275" y="6036600"/>
            <a:ext cx="70596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Phase 2 (12-24 months): </a:t>
            </a:r>
            <a:endParaRPr sz="4800" b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Local deployment, field testing, and validation.</a:t>
            </a:r>
            <a:endParaRPr/>
          </a:p>
        </p:txBody>
      </p:sp>
      <p:sp>
        <p:nvSpPr>
          <p:cNvPr id="147" name="Google Shape;147;p5"/>
          <p:cNvSpPr txBox="1"/>
          <p:nvPr/>
        </p:nvSpPr>
        <p:spPr>
          <a:xfrm>
            <a:off x="1084525" y="6019050"/>
            <a:ext cx="68796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Phase 1 (0-12 months): </a:t>
            </a: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System design and initial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development.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Partners</a:t>
            </a:r>
            <a:endParaRPr/>
          </a:p>
        </p:txBody>
      </p:sp>
      <p:sp>
        <p:nvSpPr>
          <p:cNvPr id="153" name="Google Shape;153;p6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54" name="Google Shape;154;p6"/>
          <p:cNvSpPr txBox="1"/>
          <p:nvPr/>
        </p:nvSpPr>
        <p:spPr>
          <a:xfrm>
            <a:off x="2163683" y="3564298"/>
            <a:ext cx="19202100" cy="79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Potential partnership areas: </a:t>
            </a: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Gill Sans"/>
              <a:buChar char="-"/>
            </a:pPr>
            <a:r>
              <a:rPr lang="en-GB" sz="36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Workflow management:</a:t>
            </a:r>
            <a:r>
              <a:rPr lang="en-GB" sz="36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 to implement fault-tolerant asynchronous workflows.</a:t>
            </a:r>
            <a:endParaRPr sz="36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Gill Sans"/>
              <a:buChar char="-"/>
            </a:pPr>
            <a:r>
              <a:rPr lang="en-GB" sz="36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Drone provisioning: </a:t>
            </a:r>
            <a:r>
              <a:rPr lang="en-GB" sz="36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to efficiently equip and allocate drones with the capabilities required for each mission.</a:t>
            </a:r>
            <a:endParaRPr sz="36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Gill Sans"/>
              <a:buChar char="-"/>
            </a:pPr>
            <a:r>
              <a:rPr lang="en-GB" sz="36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Regulatory compliance</a:t>
            </a:r>
            <a:r>
              <a:rPr lang="en-GB" sz="36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: to help navigate complex airspace regulations and obtain necessary flight approvals in an automated manner.</a:t>
            </a:r>
            <a:endParaRPr sz="36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Gill Sans"/>
              <a:buChar char="-"/>
            </a:pPr>
            <a:r>
              <a:rPr lang="en-GB" sz="36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Wireless connectivity: </a:t>
            </a:r>
            <a:r>
              <a:rPr lang="en-GB" sz="36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crucial for ensuring reliable 4G/LTE and 5G connectivity for drone operations within the whole route.</a:t>
            </a:r>
            <a:endParaRPr sz="36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Gill Sans"/>
              <a:buChar char="-"/>
            </a:pPr>
            <a:r>
              <a:rPr lang="en-GB" sz="36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Fleet management: </a:t>
            </a:r>
            <a:r>
              <a:rPr lang="en-GB" sz="36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to provide a real-time integrated view of the missions, drones and HR currently assigned.</a:t>
            </a:r>
            <a:endParaRPr sz="36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Gill Sans"/>
              <a:buChar char="-"/>
            </a:pPr>
            <a:r>
              <a:rPr lang="en-GB" sz="3600" b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Reporting</a:t>
            </a:r>
            <a:r>
              <a:rPr lang="en-GB" sz="36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: to add visual and AI enhanced feedback of missions.</a:t>
            </a:r>
            <a:br>
              <a:rPr lang="en-GB" sz="4800" i="1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4800" i="1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55" name="Google Shape;15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www.celticnext.eu                                         DRONaaS,  Jose Luis Castillo, Celtiberian Solutions &lt;jose@celtiberian.es&gt;</a:t>
            </a:r>
            <a:endParaRPr/>
          </a:p>
        </p:txBody>
      </p:sp>
      <p:pic>
        <p:nvPicPr>
          <p:cNvPr id="157" name="Google Shape;15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07505"/>
            <a:ext cx="8973395" cy="228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9200"/>
              <a:buFont typeface="Calibri"/>
              <a:buNone/>
            </a:pPr>
            <a:r>
              <a:rPr lang="en-GB" sz="9200" b="1">
                <a:solidFill>
                  <a:srgbClr val="0070C0"/>
                </a:solidFill>
              </a:rPr>
              <a:t>Contact Info</a:t>
            </a:r>
            <a:endParaRPr/>
          </a:p>
        </p:txBody>
      </p:sp>
      <p:sp>
        <p:nvSpPr>
          <p:cNvPr id="163" name="Google Shape;163;p7"/>
          <p:cNvSpPr txBox="1">
            <a:spLocks noGrp="1"/>
          </p:cNvSpPr>
          <p:nvPr>
            <p:ph type="sldNum" idx="12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675" tIns="108825" rIns="217675" bIns="1088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64" name="Google Shape;164;p7"/>
          <p:cNvSpPr txBox="1"/>
          <p:nvPr/>
        </p:nvSpPr>
        <p:spPr>
          <a:xfrm>
            <a:off x="2542928" y="3185592"/>
            <a:ext cx="20018100" cy="12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For more information and for interest to participate please contact: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		</a:t>
            </a: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Jose Luis Castillo (Celtiberian Solutions)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		jose@celtiberian.es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		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		Avenida de la Innovación 1, Office 202.</a:t>
            </a:r>
            <a:b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      18016 Granada, Spain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		https://celtiberian.es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Presentation is available via: </a:t>
            </a:r>
            <a:endParaRPr/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0" i="0" u="none" strike="noStrike" cap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       </a:t>
            </a:r>
            <a:endParaRPr/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0" i="0" u="none" strike="noStrike" cap="none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  </a:t>
            </a:r>
            <a:endParaRPr/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rgbClr val="0070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0" marR="0" lvl="8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65" name="Google Shape;165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7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7700" tIns="108850" rIns="217700" bIns="1088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366092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                                         </a:t>
            </a:r>
            <a:endParaRPr/>
          </a:p>
        </p:txBody>
      </p:sp>
      <p:pic>
        <p:nvPicPr>
          <p:cNvPr id="167" name="Google Shape;16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10605" y="179513"/>
            <a:ext cx="8973395" cy="228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810904" y="9865355"/>
            <a:ext cx="2664296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48600" y="4966829"/>
            <a:ext cx="3236625" cy="455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Custom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Aleo</vt:lpstr>
      <vt:lpstr>Gill Sans</vt:lpstr>
      <vt:lpstr>Arial</vt:lpstr>
      <vt:lpstr>Calibri</vt:lpstr>
      <vt:lpstr>Century Gothic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Proposal Introduction (3)</vt:lpstr>
      <vt:lpstr>Partners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conference@thesai.org</dc:creator>
  <cp:lastModifiedBy>Christiane Reinsch</cp:lastModifiedBy>
  <cp:revision>1</cp:revision>
  <dcterms:modified xsi:type="dcterms:W3CDTF">2025-02-21T09:31:06Z</dcterms:modified>
</cp:coreProperties>
</file>