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0"/>
  </p:notesMasterIdLst>
  <p:sldIdLst>
    <p:sldId id="272" r:id="rId3"/>
    <p:sldId id="316" r:id="rId4"/>
    <p:sldId id="315" r:id="rId5"/>
    <p:sldId id="317" r:id="rId6"/>
    <p:sldId id="318" r:id="rId7"/>
    <p:sldId id="319" r:id="rId8"/>
    <p:sldId id="320" r:id="rId9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399FF"/>
    <a:srgbClr val="0099FF"/>
    <a:srgbClr val="336600"/>
    <a:srgbClr val="663300"/>
    <a:srgbClr val="996633"/>
    <a:srgbClr val="D60093"/>
    <a:srgbClr val="9E2286"/>
    <a:srgbClr val="D0DFFC"/>
    <a:srgbClr val="52B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70"/>
  </p:normalViewPr>
  <p:slideViewPr>
    <p:cSldViewPr>
      <p:cViewPr varScale="1">
        <p:scale>
          <a:sx n="29" d="100"/>
          <a:sy n="29" d="100"/>
        </p:scale>
        <p:origin x="67" y="8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3530060" y="5789493"/>
            <a:ext cx="17039908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tr-TR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ETHICA: </a:t>
            </a:r>
            <a:r>
              <a:rPr lang="tr-TR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tr-TR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 Passport </a:t>
            </a:r>
            <a:r>
              <a:rPr lang="tr-TR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5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 </a:t>
            </a:r>
            <a:r>
              <a:rPr lang="tr-TR" sz="5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ransparency</a:t>
            </a:r>
            <a:r>
              <a:rPr lang="tr-TR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5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tr-TR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armonized</a:t>
            </a:r>
            <a:r>
              <a:rPr lang="tr-TR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5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ntelligence</a:t>
            </a:r>
            <a:r>
              <a:rPr lang="tr-TR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5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ompliance</a:t>
            </a:r>
            <a:r>
              <a:rPr lang="tr-TR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5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uditability</a:t>
            </a:r>
            <a:b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ETHICA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733539"/>
            <a:ext cx="17785976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 Brokerage Day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24</a:t>
            </a:r>
            <a:r>
              <a:rPr lang="en-GB" sz="7000" baseline="30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February 2025, Barcelona 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8239828" y="11768479"/>
            <a:ext cx="741869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Suna AKBAYIR</a:t>
            </a:r>
          </a:p>
          <a:p>
            <a:pPr eaLnBrk="1" hangingPunct="1"/>
            <a:r>
              <a:rPr lang="en-GB" sz="4400" b="1" dirty="0" err="1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suna@artechconsulting.net</a:t>
            </a:r>
            <a:endParaRPr lang="en-GB" sz="4400" b="1" dirty="0">
              <a:solidFill>
                <a:schemeClr val="tx2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288032" y="51738"/>
            <a:ext cx="4199112" cy="3709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34D466-F741-D50C-92B8-4116637C9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760" y="593304"/>
            <a:ext cx="4983209" cy="1440160"/>
          </a:xfrm>
          <a:prstGeom prst="rect">
            <a:avLst/>
          </a:prstGeom>
        </p:spPr>
      </p:pic>
      <p:pic>
        <p:nvPicPr>
          <p:cNvPr id="5" name="Resim 4" descr="yazı tipi, metin, logo, grafik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D9E63AB5-B700-C872-21AD-5FA0768FAA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6" b="27844"/>
          <a:stretch/>
        </p:blipFill>
        <p:spPr>
          <a:xfrm>
            <a:off x="8376581" y="9755874"/>
            <a:ext cx="7281945" cy="19936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 err="1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Artech</a:t>
            </a:r>
            <a:r>
              <a:rPr lang="de-DE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 International</a:t>
            </a:r>
            <a:endParaRPr lang="en-GB" sz="9200" b="1" dirty="0">
              <a:solidFill>
                <a:srgbClr val="0070C0"/>
              </a:solidFill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977710" y="2188772"/>
            <a:ext cx="6867178" cy="11361348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GB" sz="4800" b="1" i="1" dirty="0">
                <a:solidFill>
                  <a:srgbClr val="0070C0"/>
                </a:solidFill>
                <a:latin typeface="Gill Sans MT" panose="020B0502020104020203" pitchFamily="34" charset="0"/>
              </a:rPr>
              <a:t>Member  &amp; Deep Integration of  Tech Communities: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400" i="1" dirty="0" err="1">
                <a:solidFill>
                  <a:srgbClr val="0070C0"/>
                </a:solidFill>
              </a:rPr>
              <a:t>European</a:t>
            </a:r>
            <a:r>
              <a:rPr lang="tr-TR" sz="4400" i="1" dirty="0">
                <a:solidFill>
                  <a:srgbClr val="0070C0"/>
                </a:solidFill>
              </a:rPr>
              <a:t> Automotive </a:t>
            </a:r>
            <a:r>
              <a:rPr lang="tr-TR" sz="4400" i="1" dirty="0" err="1">
                <a:solidFill>
                  <a:srgbClr val="0070C0"/>
                </a:solidFill>
              </a:rPr>
              <a:t>Research</a:t>
            </a:r>
            <a:r>
              <a:rPr lang="tr-TR" sz="4400" i="1" dirty="0">
                <a:solidFill>
                  <a:srgbClr val="0070C0"/>
                </a:solidFill>
              </a:rPr>
              <a:t> </a:t>
            </a:r>
            <a:r>
              <a:rPr lang="tr-TR" sz="4400" i="1" dirty="0" err="1">
                <a:solidFill>
                  <a:srgbClr val="0070C0"/>
                </a:solidFill>
              </a:rPr>
              <a:t>Partners</a:t>
            </a:r>
            <a:r>
              <a:rPr lang="tr-TR" sz="4400" i="1" dirty="0">
                <a:solidFill>
                  <a:srgbClr val="0070C0"/>
                </a:solidFill>
              </a:rPr>
              <a:t> </a:t>
            </a:r>
            <a:r>
              <a:rPr lang="tr-TR" sz="4400" i="1" dirty="0" err="1">
                <a:solidFill>
                  <a:srgbClr val="0070C0"/>
                </a:solidFill>
              </a:rPr>
              <a:t>Association</a:t>
            </a:r>
            <a:r>
              <a:rPr lang="tr-TR" sz="4400" i="1" dirty="0">
                <a:solidFill>
                  <a:srgbClr val="0070C0"/>
                </a:solidFill>
              </a:rPr>
              <a:t> (EARPA)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400" i="1" dirty="0" err="1">
                <a:solidFill>
                  <a:srgbClr val="0070C0"/>
                </a:solidFill>
              </a:rPr>
              <a:t>Big</a:t>
            </a:r>
            <a:r>
              <a:rPr lang="tr-TR" sz="4400" i="1" dirty="0">
                <a:solidFill>
                  <a:srgbClr val="0070C0"/>
                </a:solidFill>
              </a:rPr>
              <a:t> Data Value </a:t>
            </a:r>
            <a:r>
              <a:rPr lang="tr-TR" sz="4400" i="1" dirty="0" err="1">
                <a:solidFill>
                  <a:srgbClr val="0070C0"/>
                </a:solidFill>
              </a:rPr>
              <a:t>Association</a:t>
            </a:r>
            <a:r>
              <a:rPr lang="tr-TR" sz="4400" i="1" dirty="0">
                <a:solidFill>
                  <a:srgbClr val="0070C0"/>
                </a:solidFill>
              </a:rPr>
              <a:t> (BDVA)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400" i="1" dirty="0">
                <a:solidFill>
                  <a:srgbClr val="0070C0"/>
                </a:solidFill>
              </a:rPr>
              <a:t>AI, Data </a:t>
            </a:r>
            <a:r>
              <a:rPr lang="tr-TR" sz="4400" i="1" dirty="0" err="1">
                <a:solidFill>
                  <a:srgbClr val="0070C0"/>
                </a:solidFill>
              </a:rPr>
              <a:t>and</a:t>
            </a:r>
            <a:r>
              <a:rPr lang="tr-TR" sz="4400" i="1" dirty="0">
                <a:solidFill>
                  <a:srgbClr val="0070C0"/>
                </a:solidFill>
              </a:rPr>
              <a:t> </a:t>
            </a:r>
            <a:r>
              <a:rPr lang="tr-TR" sz="4400" i="1" dirty="0" err="1">
                <a:solidFill>
                  <a:srgbClr val="0070C0"/>
                </a:solidFill>
              </a:rPr>
              <a:t>Robotics</a:t>
            </a:r>
            <a:r>
              <a:rPr lang="tr-TR" sz="4400" i="1" dirty="0">
                <a:solidFill>
                  <a:srgbClr val="0070C0"/>
                </a:solidFill>
              </a:rPr>
              <a:t> </a:t>
            </a:r>
            <a:r>
              <a:rPr lang="tr-TR" sz="4400" i="1" dirty="0" err="1">
                <a:solidFill>
                  <a:srgbClr val="0070C0"/>
                </a:solidFill>
              </a:rPr>
              <a:t>Association</a:t>
            </a:r>
            <a:r>
              <a:rPr lang="tr-TR" sz="4400" i="1" dirty="0">
                <a:solidFill>
                  <a:srgbClr val="0070C0"/>
                </a:solidFill>
              </a:rPr>
              <a:t> (ADRA)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400" i="1" dirty="0">
                <a:solidFill>
                  <a:srgbClr val="0070C0"/>
                </a:solidFill>
              </a:rPr>
              <a:t>FIWARE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400" i="1" dirty="0" err="1">
                <a:solidFill>
                  <a:srgbClr val="0070C0"/>
                </a:solidFill>
              </a:rPr>
              <a:t>Clean</a:t>
            </a:r>
            <a:r>
              <a:rPr lang="tr-TR" sz="4400" i="1" dirty="0">
                <a:solidFill>
                  <a:srgbClr val="0070C0"/>
                </a:solidFill>
              </a:rPr>
              <a:t> </a:t>
            </a:r>
            <a:r>
              <a:rPr lang="tr-TR" sz="4400" i="1" dirty="0" err="1">
                <a:solidFill>
                  <a:srgbClr val="0070C0"/>
                </a:solidFill>
              </a:rPr>
              <a:t>Hydrogen</a:t>
            </a:r>
            <a:r>
              <a:rPr lang="tr-TR" sz="4400" i="1" dirty="0">
                <a:solidFill>
                  <a:srgbClr val="0070C0"/>
                </a:solidFill>
              </a:rPr>
              <a:t> </a:t>
            </a:r>
            <a:r>
              <a:rPr lang="tr-TR" sz="4400" i="1" dirty="0" err="1">
                <a:solidFill>
                  <a:srgbClr val="0070C0"/>
                </a:solidFill>
              </a:rPr>
              <a:t>Alliance</a:t>
            </a:r>
            <a:endParaRPr lang="tr-TR" sz="4400" i="1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400" i="1" dirty="0" err="1">
                <a:solidFill>
                  <a:srgbClr val="0070C0"/>
                </a:solidFill>
              </a:rPr>
              <a:t>HydrogenEurope</a:t>
            </a:r>
            <a:endParaRPr lang="tr-TR" sz="4400" i="1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400" i="1" dirty="0" err="1">
                <a:solidFill>
                  <a:srgbClr val="0070C0"/>
                </a:solidFill>
              </a:rPr>
              <a:t>Hub</a:t>
            </a:r>
            <a:r>
              <a:rPr lang="tr-TR" sz="4400" i="1" dirty="0">
                <a:solidFill>
                  <a:srgbClr val="0070C0"/>
                </a:solidFill>
              </a:rPr>
              <a:t> </a:t>
            </a:r>
            <a:r>
              <a:rPr lang="tr-TR" sz="4400" i="1" dirty="0" err="1">
                <a:solidFill>
                  <a:srgbClr val="0070C0"/>
                </a:solidFill>
              </a:rPr>
              <a:t>Brussels</a:t>
            </a:r>
            <a:endParaRPr lang="tr-TR" sz="4400" i="1" dirty="0">
              <a:solidFill>
                <a:srgbClr val="0070C0"/>
              </a:solidFill>
            </a:endParaRPr>
          </a:p>
          <a:p>
            <a:pPr algn="ctr"/>
            <a:endParaRPr lang="en-GB" sz="4800" i="1" dirty="0">
              <a:solidFill>
                <a:srgbClr val="0070C0"/>
              </a:solidFill>
            </a:endParaRPr>
          </a:p>
          <a:p>
            <a:pPr algn="ctr"/>
            <a:r>
              <a:rPr lang="en-GB" sz="4800" i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www.celticnext.eu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ETHICA,  Suna AKBAYIR, ARTECH,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suna@artechconsulting.net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3DED6-D01F-B5CE-37EF-94916D6C4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50477"/>
            <a:ext cx="8973395" cy="2285999"/>
          </a:xfrm>
          <a:prstGeom prst="rect">
            <a:avLst/>
          </a:prstGeom>
        </p:spPr>
      </p:pic>
      <p:pic>
        <p:nvPicPr>
          <p:cNvPr id="6" name="Resim 5" descr="grafik, grafik tasarım, tasarım, yazı tipi içeren bir resim&#10;&#10;Açıklama otomatik olarak oluşturuldu">
            <a:extLst>
              <a:ext uri="{FF2B5EF4-FFF2-40B4-BE49-F238E27FC236}">
                <a16:creationId xmlns:a16="http://schemas.microsoft.com/office/drawing/2014/main" id="{E3AD3149-6343-672F-263C-64867DD4B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8" y="2928130"/>
            <a:ext cx="1801260" cy="180126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C8F83F9B-92BE-F443-B296-836B6ADF0DEB}"/>
              </a:ext>
            </a:extLst>
          </p:cNvPr>
          <p:cNvSpPr txBox="1"/>
          <p:nvPr/>
        </p:nvSpPr>
        <p:spPr>
          <a:xfrm>
            <a:off x="3479032" y="3334075"/>
            <a:ext cx="5616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SME</a:t>
            </a:r>
          </a:p>
          <a:p>
            <a:r>
              <a:rPr lang="en-US" dirty="0">
                <a:solidFill>
                  <a:srgbClr val="0070C0"/>
                </a:solidFill>
              </a:rPr>
              <a:t>Brussels, Belgium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2187729-8F39-06A8-7726-8DA354559D04}"/>
              </a:ext>
            </a:extLst>
          </p:cNvPr>
          <p:cNvSpPr txBox="1"/>
          <p:nvPr/>
        </p:nvSpPr>
        <p:spPr>
          <a:xfrm>
            <a:off x="3479032" y="5921896"/>
            <a:ext cx="1159328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 err="1">
                <a:solidFill>
                  <a:srgbClr val="0070C0"/>
                </a:solidFill>
                <a:effectLst/>
                <a:latin typeface="Gill Sans MT" panose="020B0502020104020203" pitchFamily="34" charset="0"/>
                <a:cs typeface="Arial" panose="020B0604020202020204" pitchFamily="34" charset="0"/>
              </a:rPr>
              <a:t>Finalized</a:t>
            </a:r>
            <a:r>
              <a:rPr lang="tr-TR" sz="3600" b="1" dirty="0">
                <a:solidFill>
                  <a:srgbClr val="0070C0"/>
                </a:solidFill>
                <a:effectLst/>
                <a:latin typeface="Gill Sans MT" panose="020B0502020104020203" pitchFamily="34" charset="0"/>
                <a:cs typeface="Arial" panose="020B0604020202020204" pitchFamily="34" charset="0"/>
              </a:rPr>
              <a:t> &amp; </a:t>
            </a:r>
            <a:r>
              <a:rPr lang="tr-TR" sz="3600" b="1" dirty="0" err="1">
                <a:solidFill>
                  <a:srgbClr val="0070C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</a:t>
            </a:r>
            <a:r>
              <a:rPr lang="tr-TR" sz="3600" b="1" dirty="0" err="1">
                <a:solidFill>
                  <a:srgbClr val="0070C0"/>
                </a:solidFill>
                <a:effectLst/>
                <a:latin typeface="Gill Sans MT" panose="020B0502020104020203" pitchFamily="34" charset="0"/>
                <a:cs typeface="Arial" panose="020B0604020202020204" pitchFamily="34" charset="0"/>
              </a:rPr>
              <a:t>ngoing</a:t>
            </a:r>
            <a:r>
              <a:rPr lang="tr-TR" sz="3600" b="1" dirty="0">
                <a:solidFill>
                  <a:srgbClr val="0070C0"/>
                </a:solidFill>
                <a:effectLst/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tr-TR" sz="3600" b="1" dirty="0" err="1">
                <a:solidFill>
                  <a:srgbClr val="0070C0"/>
                </a:solidFill>
                <a:effectLst/>
                <a:latin typeface="Gill Sans MT" panose="020B0502020104020203" pitchFamily="34" charset="0"/>
                <a:cs typeface="Arial" panose="020B0604020202020204" pitchFamily="34" charset="0"/>
              </a:rPr>
              <a:t>National</a:t>
            </a:r>
            <a:r>
              <a:rPr lang="tr-TR" sz="3600" b="1" dirty="0">
                <a:solidFill>
                  <a:srgbClr val="0070C0"/>
                </a:solidFill>
                <a:effectLst/>
                <a:latin typeface="Gill Sans MT" panose="020B0502020104020203" pitchFamily="34" charset="0"/>
                <a:cs typeface="Arial" panose="020B0604020202020204" pitchFamily="34" charset="0"/>
              </a:rPr>
              <a:t>, EIT Urban </a:t>
            </a:r>
            <a:r>
              <a:rPr lang="tr-TR" sz="3600" b="1" dirty="0" err="1">
                <a:solidFill>
                  <a:srgbClr val="0070C0"/>
                </a:solidFill>
                <a:effectLst/>
                <a:latin typeface="Gill Sans MT" panose="020B0502020104020203" pitchFamily="34" charset="0"/>
                <a:cs typeface="Arial" panose="020B0604020202020204" pitchFamily="34" charset="0"/>
              </a:rPr>
              <a:t>Mobility</a:t>
            </a:r>
            <a:r>
              <a:rPr lang="tr-TR" sz="3600" b="1" dirty="0">
                <a:solidFill>
                  <a:srgbClr val="0070C0"/>
                </a:solidFill>
                <a:effectLst/>
                <a:latin typeface="Gill Sans MT" panose="020B0502020104020203" pitchFamily="34" charset="0"/>
                <a:cs typeface="Arial" panose="020B0604020202020204" pitchFamily="34" charset="0"/>
              </a:rPr>
              <a:t> &amp; </a:t>
            </a:r>
            <a:r>
              <a:rPr lang="tr-TR" sz="3600" b="1" dirty="0" err="1">
                <a:solidFill>
                  <a:srgbClr val="0070C0"/>
                </a:solidFill>
                <a:effectLst/>
                <a:latin typeface="Gill Sans MT" panose="020B0502020104020203" pitchFamily="34" charset="0"/>
                <a:cs typeface="Arial" panose="020B0604020202020204" pitchFamily="34" charset="0"/>
              </a:rPr>
              <a:t>Manufacturing</a:t>
            </a:r>
            <a:r>
              <a:rPr lang="tr-TR" sz="3600" b="1" dirty="0">
                <a:solidFill>
                  <a:srgbClr val="0070C0"/>
                </a:solidFill>
                <a:effectLst/>
                <a:latin typeface="Gill Sans MT" panose="020B0502020104020203" pitchFamily="34" charset="0"/>
                <a:cs typeface="Arial" panose="020B0604020202020204" pitchFamily="34" charset="0"/>
              </a:rPr>
              <a:t>, Horizon Europe, </a:t>
            </a:r>
            <a:r>
              <a:rPr lang="tr-TR" sz="3600" b="1" dirty="0" err="1">
                <a:solidFill>
                  <a:srgbClr val="0070C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Digital</a:t>
            </a:r>
            <a:r>
              <a:rPr lang="tr-TR" sz="3600" b="1" dirty="0">
                <a:solidFill>
                  <a:srgbClr val="0070C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Europe </a:t>
            </a:r>
            <a:r>
              <a:rPr lang="tr-TR" sz="3600" b="1" dirty="0" err="1">
                <a:solidFill>
                  <a:srgbClr val="0070C0"/>
                </a:solidFill>
                <a:effectLst/>
                <a:latin typeface="Gill Sans MT" panose="020B0502020104020203" pitchFamily="34" charset="0"/>
                <a:cs typeface="Arial" panose="020B0604020202020204" pitchFamily="34" charset="0"/>
              </a:rPr>
              <a:t>projects</a:t>
            </a:r>
            <a:r>
              <a:rPr lang="tr-TR" sz="3600" b="1" dirty="0">
                <a:solidFill>
                  <a:srgbClr val="0070C0"/>
                </a:solidFill>
                <a:effectLst/>
                <a:latin typeface="Gill Sans MT" panose="020B0502020104020203" pitchFamily="34" charset="0"/>
                <a:cs typeface="Arial" panose="020B0604020202020204" pitchFamily="34" charset="0"/>
              </a:rPr>
              <a:t>. </a:t>
            </a:r>
          </a:p>
          <a:p>
            <a:endParaRPr lang="tr-TR" sz="3600" b="1" dirty="0">
              <a:solidFill>
                <a:srgbClr val="40449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5400" i="1" dirty="0">
                <a:solidFill>
                  <a:srgbClr val="0070C0"/>
                </a:solidFill>
              </a:rPr>
              <a:t>Active DPP projects;</a:t>
            </a:r>
            <a:endParaRPr lang="tr-TR" sz="5400" b="1" dirty="0">
              <a:solidFill>
                <a:srgbClr val="404496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4800" i="1" dirty="0">
                <a:solidFill>
                  <a:srgbClr val="0070C0"/>
                </a:solidFill>
              </a:rPr>
              <a:t>BASE (Horizon Europe)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4800" i="1" dirty="0">
                <a:solidFill>
                  <a:srgbClr val="0070C0"/>
                </a:solidFill>
              </a:rPr>
              <a:t>5G4PHEALTH (</a:t>
            </a:r>
            <a:r>
              <a:rPr lang="tr-TR" sz="4800" i="1" dirty="0" err="1">
                <a:solidFill>
                  <a:srgbClr val="0070C0"/>
                </a:solidFill>
              </a:rPr>
              <a:t>Celtic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Next</a:t>
            </a:r>
            <a:r>
              <a:rPr lang="tr-TR" sz="4800" i="1" dirty="0">
                <a:solidFill>
                  <a:srgbClr val="0070C0"/>
                </a:solidFill>
              </a:rPr>
              <a:t>) </a:t>
            </a:r>
            <a:r>
              <a:rPr lang="tr-TR" sz="4800" b="1" i="1" dirty="0">
                <a:solidFill>
                  <a:srgbClr val="0070C0"/>
                </a:solidFill>
              </a:rPr>
              <a:t>(</a:t>
            </a:r>
            <a:r>
              <a:rPr lang="tr-TR" sz="4800" b="1" i="1" dirty="0" err="1">
                <a:solidFill>
                  <a:srgbClr val="0070C0"/>
                </a:solidFill>
              </a:rPr>
              <a:t>Coordinator</a:t>
            </a:r>
            <a:r>
              <a:rPr lang="tr-TR" sz="4800" b="1" i="1" dirty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4800" i="1" dirty="0" err="1">
                <a:solidFill>
                  <a:srgbClr val="0070C0"/>
                </a:solidFill>
              </a:rPr>
              <a:t>MainVerse</a:t>
            </a:r>
            <a:r>
              <a:rPr lang="tr-TR" sz="4800" i="1" dirty="0">
                <a:solidFill>
                  <a:srgbClr val="0070C0"/>
                </a:solidFill>
              </a:rPr>
              <a:t> (XECS)</a:t>
            </a:r>
          </a:p>
        </p:txBody>
      </p:sp>
      <p:pic>
        <p:nvPicPr>
          <p:cNvPr id="11" name="Resim 10" descr="daire, grafik, simge, sembol, tasarım içeren bir resim&#10;&#10;Açıklama otomatik olarak oluşturuldu">
            <a:extLst>
              <a:ext uri="{FF2B5EF4-FFF2-40B4-BE49-F238E27FC236}">
                <a16:creationId xmlns:a16="http://schemas.microsoft.com/office/drawing/2014/main" id="{E9F4B458-70A2-C667-47A9-7FC757AEAB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9045"/>
                    </a14:imgEffect>
                    <a14:imgEffect>
                      <a14:saturation sat="2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4479943" y="7173593"/>
            <a:ext cx="1861323" cy="1487117"/>
          </a:xfrm>
          <a:prstGeom prst="rect">
            <a:avLst/>
          </a:prstGeom>
        </p:spPr>
      </p:pic>
      <p:pic>
        <p:nvPicPr>
          <p:cNvPr id="12" name="Resim 11" descr="daire, grafik, yazı tipi, simge, sembol içeren bir resim&#10;&#10;Açıklama otomatik olarak oluşturuldu">
            <a:extLst>
              <a:ext uri="{FF2B5EF4-FFF2-40B4-BE49-F238E27FC236}">
                <a16:creationId xmlns:a16="http://schemas.microsoft.com/office/drawing/2014/main" id="{ADEFEB32-D060-E30C-6F1F-CC713BC210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39" y="7402940"/>
            <a:ext cx="1671676" cy="16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ETHICA</a:t>
            </a:r>
            <a:endParaRPr lang="en-GB" sz="9200" b="1" dirty="0">
              <a:solidFill>
                <a:srgbClr val="0070C0"/>
              </a:solidFill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2301" y="2776408"/>
            <a:ext cx="16705856" cy="680625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tr-BE" sz="4000" i="1" dirty="0">
                <a:solidFill>
                  <a:srgbClr val="0070C0"/>
                </a:solidFill>
              </a:rPr>
              <a:t>🔹 </a:t>
            </a:r>
            <a:r>
              <a:rPr lang="tr-TR" sz="4000" i="1" dirty="0">
                <a:solidFill>
                  <a:srgbClr val="0070C0"/>
                </a:solidFill>
              </a:rPr>
              <a:t>AI-</a:t>
            </a:r>
            <a:r>
              <a:rPr lang="tr-TR" sz="4000" i="1" dirty="0" err="1">
                <a:solidFill>
                  <a:srgbClr val="0070C0"/>
                </a:solidFill>
              </a:rPr>
              <a:t>powered</a:t>
            </a:r>
            <a:r>
              <a:rPr lang="tr-TR" sz="4000" i="1" dirty="0">
                <a:solidFill>
                  <a:srgbClr val="0070C0"/>
                </a:solidFill>
              </a:rPr>
              <a:t>, </a:t>
            </a:r>
            <a:r>
              <a:rPr lang="tr-TR" sz="4000" i="1" dirty="0" err="1">
                <a:solidFill>
                  <a:srgbClr val="0070C0"/>
                </a:solidFill>
              </a:rPr>
              <a:t>automated</a:t>
            </a:r>
            <a:r>
              <a:rPr lang="tr-TR" sz="4000" i="1" dirty="0">
                <a:solidFill>
                  <a:srgbClr val="0070C0"/>
                </a:solidFill>
              </a:rPr>
              <a:t> ESG &amp; </a:t>
            </a:r>
            <a:r>
              <a:rPr lang="tr-TR" sz="4000" i="1" dirty="0" err="1">
                <a:solidFill>
                  <a:srgbClr val="0070C0"/>
                </a:solidFill>
              </a:rPr>
              <a:t>compliance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reporting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br>
              <a:rPr lang="tr-TR" sz="4000" i="1" dirty="0">
                <a:solidFill>
                  <a:srgbClr val="0070C0"/>
                </a:solidFill>
              </a:rPr>
            </a:br>
            <a:r>
              <a:rPr lang="tr-BE" sz="4000" i="1" dirty="0">
                <a:solidFill>
                  <a:srgbClr val="0070C0"/>
                </a:solidFill>
              </a:rPr>
              <a:t>🔹 </a:t>
            </a:r>
            <a:r>
              <a:rPr lang="tr-TR" sz="4000" i="1" dirty="0" err="1">
                <a:solidFill>
                  <a:srgbClr val="0070C0"/>
                </a:solidFill>
              </a:rPr>
              <a:t>Secured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traceability</a:t>
            </a:r>
            <a:br>
              <a:rPr lang="tr-TR" sz="4000" i="1" dirty="0">
                <a:solidFill>
                  <a:srgbClr val="0070C0"/>
                </a:solidFill>
              </a:rPr>
            </a:br>
            <a:r>
              <a:rPr lang="tr-BE" sz="4000" i="1" dirty="0">
                <a:solidFill>
                  <a:srgbClr val="0070C0"/>
                </a:solidFill>
              </a:rPr>
              <a:t>🔹 </a:t>
            </a:r>
            <a:r>
              <a:rPr lang="tr-TR" sz="4000" i="1" dirty="0" err="1">
                <a:solidFill>
                  <a:srgbClr val="0070C0"/>
                </a:solidFill>
              </a:rPr>
              <a:t>Harmonized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compliance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framework</a:t>
            </a:r>
            <a:r>
              <a:rPr lang="tr-TR" sz="4000" i="1" dirty="0">
                <a:solidFill>
                  <a:srgbClr val="0070C0"/>
                </a:solidFill>
              </a:rPr>
              <a:t> –</a:t>
            </a:r>
            <a:r>
              <a:rPr lang="tr-TR" sz="4000" i="1" dirty="0" err="1">
                <a:solidFill>
                  <a:srgbClr val="0070C0"/>
                </a:solidFill>
              </a:rPr>
              <a:t>complex</a:t>
            </a:r>
            <a:r>
              <a:rPr lang="tr-TR" sz="4000" i="1" dirty="0">
                <a:solidFill>
                  <a:srgbClr val="0070C0"/>
                </a:solidFill>
              </a:rPr>
              <a:t> EU </a:t>
            </a:r>
            <a:r>
              <a:rPr lang="tr-TR" sz="4000" i="1" dirty="0" err="1">
                <a:solidFill>
                  <a:srgbClr val="0070C0"/>
                </a:solidFill>
              </a:rPr>
              <a:t>regulations</a:t>
            </a:r>
            <a:r>
              <a:rPr lang="tr-TR" sz="4000" i="1" dirty="0">
                <a:solidFill>
                  <a:srgbClr val="0070C0"/>
                </a:solidFill>
              </a:rPr>
              <a:t> (ESPR, CSRD, EPR, </a:t>
            </a:r>
            <a:r>
              <a:rPr lang="tr-TR" sz="4000" i="1" dirty="0" err="1">
                <a:solidFill>
                  <a:srgbClr val="0070C0"/>
                </a:solidFill>
              </a:rPr>
              <a:t>Battery</a:t>
            </a:r>
            <a:r>
              <a:rPr lang="tr-TR" sz="4000" i="1" dirty="0">
                <a:solidFill>
                  <a:srgbClr val="0070C0"/>
                </a:solidFill>
              </a:rPr>
              <a:t> Passport, WEEE, </a:t>
            </a:r>
            <a:r>
              <a:rPr lang="tr-TR" sz="4000" i="1" dirty="0" err="1">
                <a:solidFill>
                  <a:srgbClr val="0070C0"/>
                </a:solidFill>
              </a:rPr>
              <a:t>etc</a:t>
            </a:r>
            <a:r>
              <a:rPr lang="tr-TR" sz="4000" i="1" dirty="0">
                <a:solidFill>
                  <a:srgbClr val="0070C0"/>
                </a:solidFill>
              </a:rPr>
              <a:t>.)</a:t>
            </a:r>
          </a:p>
          <a:p>
            <a:br>
              <a:rPr lang="tr-TR" sz="4400" i="1" dirty="0">
                <a:solidFill>
                  <a:srgbClr val="0070C0"/>
                </a:solidFill>
              </a:rPr>
            </a:br>
            <a:r>
              <a:rPr lang="tr-BE" sz="4400" i="1" dirty="0">
                <a:solidFill>
                  <a:srgbClr val="0070C0"/>
                </a:solidFill>
              </a:rPr>
              <a:t>📌 </a:t>
            </a:r>
            <a:r>
              <a:rPr lang="tr-TR" sz="4400" i="1" dirty="0" err="1">
                <a:solidFill>
                  <a:srgbClr val="0070C0"/>
                </a:solidFill>
              </a:rPr>
              <a:t>For</a:t>
            </a:r>
            <a:r>
              <a:rPr lang="tr-TR" sz="4400" i="1" dirty="0">
                <a:solidFill>
                  <a:srgbClr val="0070C0"/>
                </a:solidFill>
              </a:rPr>
              <a:t> </a:t>
            </a:r>
            <a:r>
              <a:rPr lang="tr-TR" sz="4400" i="1" dirty="0" err="1">
                <a:solidFill>
                  <a:srgbClr val="0070C0"/>
                </a:solidFill>
              </a:rPr>
              <a:t>Industry</a:t>
            </a:r>
            <a:r>
              <a:rPr lang="tr-TR" sz="4400" i="1" dirty="0">
                <a:solidFill>
                  <a:srgbClr val="0070C0"/>
                </a:solidFill>
              </a:rPr>
              <a:t> &amp; </a:t>
            </a:r>
            <a:r>
              <a:rPr lang="tr-TR" sz="4400" i="1" dirty="0" err="1">
                <a:solidFill>
                  <a:srgbClr val="0070C0"/>
                </a:solidFill>
              </a:rPr>
              <a:t>Manufacturers</a:t>
            </a:r>
            <a:r>
              <a:rPr lang="tr-TR" sz="4400" i="1" dirty="0">
                <a:solidFill>
                  <a:srgbClr val="0070C0"/>
                </a:solidFill>
              </a:rPr>
              <a:t> – </a:t>
            </a:r>
            <a:r>
              <a:rPr lang="tr-TR" sz="4400" i="1" dirty="0" err="1">
                <a:solidFill>
                  <a:srgbClr val="0070C0"/>
                </a:solidFill>
              </a:rPr>
              <a:t>Automate</a:t>
            </a:r>
            <a:r>
              <a:rPr lang="tr-TR" sz="4400" i="1" dirty="0">
                <a:solidFill>
                  <a:srgbClr val="0070C0"/>
                </a:solidFill>
              </a:rPr>
              <a:t> </a:t>
            </a:r>
            <a:r>
              <a:rPr lang="tr-TR" sz="4400" i="1" dirty="0" err="1">
                <a:solidFill>
                  <a:srgbClr val="0070C0"/>
                </a:solidFill>
              </a:rPr>
              <a:t>compliance</a:t>
            </a:r>
            <a:r>
              <a:rPr lang="tr-TR" sz="4400" i="1" dirty="0">
                <a:solidFill>
                  <a:srgbClr val="0070C0"/>
                </a:solidFill>
              </a:rPr>
              <a:t> </a:t>
            </a:r>
            <a:r>
              <a:rPr lang="tr-TR" sz="4400" i="1" dirty="0" err="1">
                <a:solidFill>
                  <a:srgbClr val="0070C0"/>
                </a:solidFill>
              </a:rPr>
              <a:t>tracking</a:t>
            </a:r>
            <a:r>
              <a:rPr lang="tr-TR" sz="4400" i="1" dirty="0">
                <a:solidFill>
                  <a:srgbClr val="0070C0"/>
                </a:solidFill>
              </a:rPr>
              <a:t>, </a:t>
            </a:r>
            <a:r>
              <a:rPr lang="tr-TR" sz="4400" i="1" dirty="0" err="1">
                <a:solidFill>
                  <a:srgbClr val="0070C0"/>
                </a:solidFill>
              </a:rPr>
              <a:t>reduce</a:t>
            </a:r>
            <a:r>
              <a:rPr lang="tr-TR" sz="4400" i="1" dirty="0">
                <a:solidFill>
                  <a:srgbClr val="0070C0"/>
                </a:solidFill>
              </a:rPr>
              <a:t> ESG </a:t>
            </a:r>
            <a:r>
              <a:rPr lang="tr-TR" sz="4400" i="1" dirty="0" err="1">
                <a:solidFill>
                  <a:srgbClr val="0070C0"/>
                </a:solidFill>
              </a:rPr>
              <a:t>reporting</a:t>
            </a:r>
            <a:r>
              <a:rPr lang="tr-TR" sz="4400" i="1" dirty="0">
                <a:solidFill>
                  <a:srgbClr val="0070C0"/>
                </a:solidFill>
              </a:rPr>
              <a:t> </a:t>
            </a:r>
            <a:r>
              <a:rPr lang="tr-TR" sz="4400" i="1" dirty="0" err="1">
                <a:solidFill>
                  <a:srgbClr val="0070C0"/>
                </a:solidFill>
              </a:rPr>
              <a:t>workload</a:t>
            </a:r>
            <a:br>
              <a:rPr lang="tr-TR" sz="4400" i="1" dirty="0">
                <a:solidFill>
                  <a:srgbClr val="0070C0"/>
                </a:solidFill>
              </a:rPr>
            </a:br>
            <a:r>
              <a:rPr lang="tr-BE" sz="4400" i="1" dirty="0">
                <a:solidFill>
                  <a:srgbClr val="0070C0"/>
                </a:solidFill>
              </a:rPr>
              <a:t>📌 </a:t>
            </a:r>
            <a:r>
              <a:rPr lang="tr-TR" sz="4400" i="1" dirty="0" err="1">
                <a:solidFill>
                  <a:srgbClr val="0070C0"/>
                </a:solidFill>
              </a:rPr>
              <a:t>For</a:t>
            </a:r>
            <a:r>
              <a:rPr lang="tr-TR" sz="4400" i="1" dirty="0">
                <a:solidFill>
                  <a:srgbClr val="0070C0"/>
                </a:solidFill>
              </a:rPr>
              <a:t> </a:t>
            </a:r>
            <a:r>
              <a:rPr lang="tr-TR" sz="4400" i="1" dirty="0" err="1">
                <a:solidFill>
                  <a:srgbClr val="0070C0"/>
                </a:solidFill>
              </a:rPr>
              <a:t>Tech</a:t>
            </a:r>
            <a:r>
              <a:rPr lang="tr-TR" sz="4400" i="1" dirty="0">
                <a:solidFill>
                  <a:srgbClr val="0070C0"/>
                </a:solidFill>
              </a:rPr>
              <a:t> Providers – </a:t>
            </a:r>
            <a:r>
              <a:rPr lang="tr-TR" sz="4400" i="1" dirty="0" err="1">
                <a:solidFill>
                  <a:srgbClr val="0070C0"/>
                </a:solidFill>
              </a:rPr>
              <a:t>Innovate</a:t>
            </a:r>
            <a:r>
              <a:rPr lang="tr-TR" sz="4400" i="1" dirty="0">
                <a:solidFill>
                  <a:srgbClr val="0070C0"/>
                </a:solidFill>
              </a:rPr>
              <a:t> </a:t>
            </a:r>
            <a:r>
              <a:rPr lang="tr-TR" sz="4400" i="1" dirty="0" err="1">
                <a:solidFill>
                  <a:srgbClr val="0070C0"/>
                </a:solidFill>
              </a:rPr>
              <a:t>with</a:t>
            </a:r>
            <a:r>
              <a:rPr lang="tr-TR" sz="4400" i="1" dirty="0">
                <a:solidFill>
                  <a:srgbClr val="0070C0"/>
                </a:solidFill>
              </a:rPr>
              <a:t> AI, </a:t>
            </a:r>
            <a:r>
              <a:rPr lang="tr-TR" sz="4400" i="1" dirty="0" err="1">
                <a:solidFill>
                  <a:srgbClr val="0070C0"/>
                </a:solidFill>
              </a:rPr>
              <a:t>Blockchain</a:t>
            </a:r>
            <a:r>
              <a:rPr lang="tr-TR" sz="4400" i="1" dirty="0">
                <a:solidFill>
                  <a:srgbClr val="0070C0"/>
                </a:solidFill>
              </a:rPr>
              <a:t>, </a:t>
            </a:r>
            <a:r>
              <a:rPr lang="tr-TR" sz="4400" i="1" dirty="0" err="1">
                <a:solidFill>
                  <a:srgbClr val="0070C0"/>
                </a:solidFill>
              </a:rPr>
              <a:t>IoT</a:t>
            </a:r>
            <a:r>
              <a:rPr lang="tr-TR" sz="4400" i="1" dirty="0">
                <a:solidFill>
                  <a:srgbClr val="0070C0"/>
                </a:solidFill>
              </a:rPr>
              <a:t> &amp; </a:t>
            </a:r>
            <a:r>
              <a:rPr lang="tr-TR" sz="4400" i="1" dirty="0" err="1">
                <a:solidFill>
                  <a:srgbClr val="0070C0"/>
                </a:solidFill>
              </a:rPr>
              <a:t>Digital</a:t>
            </a:r>
            <a:r>
              <a:rPr lang="tr-TR" sz="4400" i="1" dirty="0">
                <a:solidFill>
                  <a:srgbClr val="0070C0"/>
                </a:solidFill>
              </a:rPr>
              <a:t> </a:t>
            </a:r>
            <a:r>
              <a:rPr lang="tr-TR" sz="4400" i="1" dirty="0" err="1">
                <a:solidFill>
                  <a:srgbClr val="0070C0"/>
                </a:solidFill>
              </a:rPr>
              <a:t>Twins</a:t>
            </a:r>
            <a:r>
              <a:rPr lang="tr-TR" sz="4400" i="1" dirty="0">
                <a:solidFill>
                  <a:srgbClr val="0070C0"/>
                </a:solidFill>
              </a:rPr>
              <a:t> in ESG &amp; </a:t>
            </a:r>
            <a:r>
              <a:rPr lang="tr-TR" sz="4400" i="1" dirty="0" err="1">
                <a:solidFill>
                  <a:srgbClr val="0070C0"/>
                </a:solidFill>
              </a:rPr>
              <a:t>Circular</a:t>
            </a:r>
            <a:r>
              <a:rPr lang="tr-TR" sz="4400" i="1" dirty="0">
                <a:solidFill>
                  <a:srgbClr val="0070C0"/>
                </a:solidFill>
              </a:rPr>
              <a:t> </a:t>
            </a:r>
            <a:r>
              <a:rPr lang="tr-TR" sz="4400" i="1" dirty="0" err="1">
                <a:solidFill>
                  <a:srgbClr val="0070C0"/>
                </a:solidFill>
              </a:rPr>
              <a:t>Economy</a:t>
            </a:r>
            <a:endParaRPr lang="tr-TR" sz="4400" i="1" dirty="0">
              <a:solidFill>
                <a:srgbClr val="0070C0"/>
              </a:solidFill>
            </a:endParaRPr>
          </a:p>
          <a:p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www.celticnext.eu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ETHICA,  Suna AKBAYIR, ARTECH,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suna@artechconsulting.net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E4631-727E-D702-82EB-F59E4CAE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50477"/>
            <a:ext cx="8973395" cy="2285999"/>
          </a:xfrm>
          <a:prstGeom prst="rect">
            <a:avLst/>
          </a:prstGeom>
        </p:spPr>
      </p:pic>
      <p:pic>
        <p:nvPicPr>
          <p:cNvPr id="7" name="Picture 2" descr="Frank Patz-Brockmann – Contact Software GmbH | LinkedIn">
            <a:extLst>
              <a:ext uri="{FF2B5EF4-FFF2-40B4-BE49-F238E27FC236}">
                <a16:creationId xmlns:a16="http://schemas.microsoft.com/office/drawing/2014/main" id="{B76DDC53-7F84-E9FD-A431-175A76069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7" t="1701" r="17279" b="10526"/>
          <a:stretch/>
        </p:blipFill>
        <p:spPr bwMode="auto">
          <a:xfrm>
            <a:off x="1235843" y="2835276"/>
            <a:ext cx="4546365" cy="61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2A0E592-EC17-77E5-B870-69D85E4A4D9E}"/>
              </a:ext>
            </a:extLst>
          </p:cNvPr>
          <p:cNvSpPr txBox="1"/>
          <p:nvPr/>
        </p:nvSpPr>
        <p:spPr>
          <a:xfrm>
            <a:off x="1002622" y="9850967"/>
            <a:ext cx="227106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BE" sz="4000" i="1" dirty="0">
                <a:solidFill>
                  <a:srgbClr val="0070C0"/>
                </a:solidFill>
              </a:rPr>
              <a:t>🔗</a:t>
            </a:r>
            <a:r>
              <a:rPr lang="en-GB" sz="4000" i="1" dirty="0">
                <a:solidFill>
                  <a:srgbClr val="0070C0"/>
                </a:solidFill>
              </a:rPr>
              <a:t> </a:t>
            </a:r>
            <a:r>
              <a:rPr lang="tr-TR" sz="4000" b="1" i="1" dirty="0" err="1">
                <a:solidFill>
                  <a:srgbClr val="0070C0"/>
                </a:solidFill>
              </a:rPr>
              <a:t>Digital</a:t>
            </a:r>
            <a:r>
              <a:rPr lang="tr-TR" sz="4000" b="1" i="1" dirty="0">
                <a:solidFill>
                  <a:srgbClr val="0070C0"/>
                </a:solidFill>
              </a:rPr>
              <a:t> Product Passport (DPP) </a:t>
            </a:r>
            <a:r>
              <a:rPr lang="tr-TR" sz="4000" i="1" dirty="0">
                <a:solidFill>
                  <a:srgbClr val="0070C0"/>
                </a:solidFill>
              </a:rPr>
              <a:t>is a </a:t>
            </a:r>
            <a:r>
              <a:rPr lang="tr-TR" sz="4000" i="1" dirty="0" err="1">
                <a:solidFill>
                  <a:srgbClr val="0070C0"/>
                </a:solidFill>
              </a:rPr>
              <a:t>digital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identity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for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products</a:t>
            </a:r>
            <a:r>
              <a:rPr lang="tr-TR" sz="4000" i="1" dirty="0">
                <a:solidFill>
                  <a:srgbClr val="0070C0"/>
                </a:solidFill>
              </a:rPr>
              <a:t>, </a:t>
            </a:r>
            <a:r>
              <a:rPr lang="tr-TR" sz="4000" i="1" dirty="0" err="1">
                <a:solidFill>
                  <a:srgbClr val="0070C0"/>
                </a:solidFill>
              </a:rPr>
              <a:t>designed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to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provide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detailed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information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about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their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entire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lifecycle</a:t>
            </a:r>
            <a:r>
              <a:rPr lang="tr-TR" sz="4000" i="1" dirty="0">
                <a:solidFill>
                  <a:srgbClr val="0070C0"/>
                </a:solidFill>
              </a:rPr>
              <a:t>.  DPP </a:t>
            </a:r>
            <a:r>
              <a:rPr lang="tr-TR" sz="4000" i="1" dirty="0" err="1">
                <a:solidFill>
                  <a:srgbClr val="0070C0"/>
                </a:solidFill>
              </a:rPr>
              <a:t>aims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to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increase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transparency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and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accountability</a:t>
            </a:r>
            <a:r>
              <a:rPr lang="tr-TR" sz="4000" i="1" dirty="0">
                <a:solidFill>
                  <a:srgbClr val="0070C0"/>
                </a:solidFill>
              </a:rPr>
              <a:t> in </a:t>
            </a:r>
            <a:r>
              <a:rPr lang="tr-TR" sz="4000" i="1" dirty="0" err="1">
                <a:solidFill>
                  <a:srgbClr val="0070C0"/>
                </a:solidFill>
              </a:rPr>
              <a:t>product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manufacturing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and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supply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chains</a:t>
            </a:r>
            <a:r>
              <a:rPr lang="tr-TR" sz="4000" i="1" dirty="0">
                <a:solidFill>
                  <a:srgbClr val="0070C0"/>
                </a:solidFill>
              </a:rPr>
              <a:t>, </a:t>
            </a:r>
            <a:r>
              <a:rPr lang="tr-TR" sz="4000" i="1" dirty="0" err="1">
                <a:solidFill>
                  <a:srgbClr val="0070C0"/>
                </a:solidFill>
              </a:rPr>
              <a:t>promoting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sustainable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practices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and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helping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consumers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make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informed</a:t>
            </a:r>
            <a:r>
              <a:rPr lang="tr-TR" sz="4000" i="1" dirty="0">
                <a:solidFill>
                  <a:srgbClr val="0070C0"/>
                </a:solidFill>
              </a:rPr>
              <a:t> </a:t>
            </a:r>
            <a:r>
              <a:rPr lang="tr-TR" sz="4000" i="1" dirty="0" err="1">
                <a:solidFill>
                  <a:srgbClr val="0070C0"/>
                </a:solidFill>
              </a:rPr>
              <a:t>choices</a:t>
            </a:r>
            <a:r>
              <a:rPr lang="tr-TR" sz="4000" i="1" dirty="0">
                <a:solidFill>
                  <a:srgbClr val="0070C0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ETHICA Proposal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79648" y="3313300"/>
            <a:ext cx="21945600" cy="391315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just"/>
            <a:r>
              <a:rPr lang="tr-TR" sz="4800" i="1" dirty="0">
                <a:solidFill>
                  <a:srgbClr val="0070C0"/>
                </a:solidFill>
              </a:rPr>
              <a:t>ETHICA </a:t>
            </a:r>
            <a:r>
              <a:rPr lang="tr-TR" sz="4800" i="1" dirty="0" err="1">
                <a:solidFill>
                  <a:srgbClr val="0070C0"/>
                </a:solidFill>
              </a:rPr>
              <a:t>envisions</a:t>
            </a:r>
            <a:r>
              <a:rPr lang="tr-TR" sz="4800" i="1" dirty="0">
                <a:solidFill>
                  <a:srgbClr val="0070C0"/>
                </a:solidFill>
              </a:rPr>
              <a:t> a </a:t>
            </a:r>
            <a:r>
              <a:rPr lang="tr-TR" sz="4800" i="1" dirty="0" err="1">
                <a:solidFill>
                  <a:srgbClr val="0070C0"/>
                </a:solidFill>
              </a:rPr>
              <a:t>trusted</a:t>
            </a:r>
            <a:r>
              <a:rPr lang="tr-TR" sz="4800" i="1" dirty="0">
                <a:solidFill>
                  <a:srgbClr val="0070C0"/>
                </a:solidFill>
              </a:rPr>
              <a:t>, AI-</a:t>
            </a:r>
            <a:r>
              <a:rPr lang="tr-TR" sz="4800" i="1" dirty="0" err="1">
                <a:solidFill>
                  <a:srgbClr val="0070C0"/>
                </a:solidFill>
              </a:rPr>
              <a:t>powered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compliance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ecosystem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that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ensures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transparent</a:t>
            </a:r>
            <a:r>
              <a:rPr lang="tr-TR" sz="4800" i="1" dirty="0">
                <a:solidFill>
                  <a:srgbClr val="0070C0"/>
                </a:solidFill>
              </a:rPr>
              <a:t>, </a:t>
            </a:r>
            <a:r>
              <a:rPr lang="tr-TR" sz="4800" i="1" dirty="0" err="1">
                <a:solidFill>
                  <a:srgbClr val="0070C0"/>
                </a:solidFill>
              </a:rPr>
              <a:t>auditable</a:t>
            </a:r>
            <a:r>
              <a:rPr lang="tr-TR" sz="4800" i="1" dirty="0">
                <a:solidFill>
                  <a:srgbClr val="0070C0"/>
                </a:solidFill>
              </a:rPr>
              <a:t>, </a:t>
            </a:r>
            <a:r>
              <a:rPr lang="tr-TR" sz="4800" i="1" dirty="0" err="1">
                <a:solidFill>
                  <a:srgbClr val="0070C0"/>
                </a:solidFill>
              </a:rPr>
              <a:t>and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secure</a:t>
            </a:r>
            <a:r>
              <a:rPr lang="tr-TR" sz="4800" i="1" dirty="0">
                <a:solidFill>
                  <a:srgbClr val="0070C0"/>
                </a:solidFill>
              </a:rPr>
              <a:t> ESG </a:t>
            </a:r>
            <a:r>
              <a:rPr lang="tr-TR" sz="4800" i="1" dirty="0" err="1">
                <a:solidFill>
                  <a:srgbClr val="0070C0"/>
                </a:solidFill>
              </a:rPr>
              <a:t>reporting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using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Digital</a:t>
            </a:r>
            <a:r>
              <a:rPr lang="tr-TR" sz="4800" i="1" dirty="0">
                <a:solidFill>
                  <a:srgbClr val="0070C0"/>
                </a:solidFill>
              </a:rPr>
              <a:t> Product </a:t>
            </a:r>
            <a:r>
              <a:rPr lang="tr-TR" sz="4800" i="1" dirty="0" err="1">
                <a:solidFill>
                  <a:srgbClr val="0070C0"/>
                </a:solidFill>
              </a:rPr>
              <a:t>Passports</a:t>
            </a:r>
            <a:r>
              <a:rPr lang="tr-TR" sz="4800" i="1" dirty="0">
                <a:solidFill>
                  <a:srgbClr val="0070C0"/>
                </a:solidFill>
              </a:rPr>
              <a:t> (</a:t>
            </a:r>
            <a:r>
              <a:rPr lang="tr-TR" sz="4800" i="1" dirty="0" err="1">
                <a:solidFill>
                  <a:srgbClr val="0070C0"/>
                </a:solidFill>
              </a:rPr>
              <a:t>DPPs</a:t>
            </a:r>
            <a:r>
              <a:rPr lang="tr-TR" sz="4800" i="1" dirty="0">
                <a:solidFill>
                  <a:srgbClr val="0070C0"/>
                </a:solidFill>
              </a:rPr>
              <a:t>). </a:t>
            </a:r>
            <a:r>
              <a:rPr lang="tr-TR" sz="4800" i="1" dirty="0" err="1">
                <a:solidFill>
                  <a:srgbClr val="0070C0"/>
                </a:solidFill>
              </a:rPr>
              <a:t>By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integrating</a:t>
            </a:r>
            <a:r>
              <a:rPr lang="tr-TR" sz="4800" i="1" dirty="0">
                <a:solidFill>
                  <a:srgbClr val="0070C0"/>
                </a:solidFill>
              </a:rPr>
              <a:t> AI, </a:t>
            </a:r>
            <a:r>
              <a:rPr lang="tr-TR" sz="4800" i="1" dirty="0" err="1">
                <a:solidFill>
                  <a:srgbClr val="0070C0"/>
                </a:solidFill>
              </a:rPr>
              <a:t>Blockchain</a:t>
            </a:r>
            <a:r>
              <a:rPr lang="tr-TR" sz="4800" i="1" dirty="0">
                <a:solidFill>
                  <a:srgbClr val="0070C0"/>
                </a:solidFill>
              </a:rPr>
              <a:t>, </a:t>
            </a:r>
            <a:r>
              <a:rPr lang="tr-TR" sz="4800" i="1" dirty="0" err="1">
                <a:solidFill>
                  <a:srgbClr val="0070C0"/>
                </a:solidFill>
              </a:rPr>
              <a:t>IoT</a:t>
            </a:r>
            <a:r>
              <a:rPr lang="tr-TR" sz="4800" i="1" dirty="0">
                <a:solidFill>
                  <a:srgbClr val="0070C0"/>
                </a:solidFill>
              </a:rPr>
              <a:t>, </a:t>
            </a:r>
            <a:r>
              <a:rPr lang="tr-TR" sz="4800" i="1" dirty="0" err="1">
                <a:solidFill>
                  <a:srgbClr val="0070C0"/>
                </a:solidFill>
              </a:rPr>
              <a:t>and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Digital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Twins</a:t>
            </a:r>
            <a:r>
              <a:rPr lang="tr-TR" sz="4800" i="1" dirty="0">
                <a:solidFill>
                  <a:srgbClr val="0070C0"/>
                </a:solidFill>
              </a:rPr>
              <a:t>, ETHICA </a:t>
            </a:r>
            <a:r>
              <a:rPr lang="tr-TR" sz="4800" i="1" dirty="0" err="1">
                <a:solidFill>
                  <a:srgbClr val="0070C0"/>
                </a:solidFill>
              </a:rPr>
              <a:t>harmonizes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compliance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across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complex</a:t>
            </a:r>
            <a:r>
              <a:rPr lang="tr-TR" sz="4800" i="1" dirty="0">
                <a:solidFill>
                  <a:srgbClr val="0070C0"/>
                </a:solidFill>
              </a:rPr>
              <a:t> EU </a:t>
            </a:r>
            <a:r>
              <a:rPr lang="tr-TR" sz="4800" i="1" dirty="0" err="1">
                <a:solidFill>
                  <a:srgbClr val="0070C0"/>
                </a:solidFill>
              </a:rPr>
              <a:t>regulations</a:t>
            </a:r>
            <a:r>
              <a:rPr lang="tr-TR" sz="4800" i="1" dirty="0">
                <a:solidFill>
                  <a:srgbClr val="0070C0"/>
                </a:solidFill>
              </a:rPr>
              <a:t> (ESPR, CSRD, EPR, </a:t>
            </a:r>
            <a:r>
              <a:rPr lang="tr-TR" sz="4800" i="1" dirty="0" err="1">
                <a:solidFill>
                  <a:srgbClr val="0070C0"/>
                </a:solidFill>
              </a:rPr>
              <a:t>Battery</a:t>
            </a:r>
            <a:r>
              <a:rPr lang="tr-TR" sz="4800" i="1" dirty="0">
                <a:solidFill>
                  <a:srgbClr val="0070C0"/>
                </a:solidFill>
              </a:rPr>
              <a:t> Passport, WEEE, </a:t>
            </a:r>
            <a:r>
              <a:rPr lang="tr-TR" sz="4800" i="1" dirty="0" err="1">
                <a:solidFill>
                  <a:srgbClr val="0070C0"/>
                </a:solidFill>
              </a:rPr>
              <a:t>etc</a:t>
            </a:r>
            <a:r>
              <a:rPr lang="tr-TR" sz="4800" i="1" dirty="0">
                <a:solidFill>
                  <a:srgbClr val="0070C0"/>
                </a:solidFill>
              </a:rPr>
              <a:t>.), </a:t>
            </a:r>
            <a:r>
              <a:rPr lang="tr-TR" sz="4800" i="1" dirty="0" err="1">
                <a:solidFill>
                  <a:srgbClr val="0070C0"/>
                </a:solidFill>
              </a:rPr>
              <a:t>supporting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sustainability</a:t>
            </a:r>
            <a:r>
              <a:rPr lang="tr-TR" sz="4800" i="1" dirty="0">
                <a:solidFill>
                  <a:srgbClr val="0070C0"/>
                </a:solidFill>
              </a:rPr>
              <a:t>, </a:t>
            </a:r>
            <a:r>
              <a:rPr lang="tr-TR" sz="4800" i="1" dirty="0" err="1">
                <a:solidFill>
                  <a:srgbClr val="0070C0"/>
                </a:solidFill>
              </a:rPr>
              <a:t>circular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economy</a:t>
            </a:r>
            <a:r>
              <a:rPr lang="tr-TR" sz="4800" i="1" dirty="0">
                <a:solidFill>
                  <a:srgbClr val="0070C0"/>
                </a:solidFill>
              </a:rPr>
              <a:t>, </a:t>
            </a:r>
            <a:r>
              <a:rPr lang="tr-TR" sz="4800" i="1" dirty="0" err="1">
                <a:solidFill>
                  <a:srgbClr val="0070C0"/>
                </a:solidFill>
              </a:rPr>
              <a:t>and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responsible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business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practices</a:t>
            </a:r>
            <a:r>
              <a:rPr lang="tr-TR" sz="4800" i="1" dirty="0">
                <a:solidFill>
                  <a:srgbClr val="0070C0"/>
                </a:solidFill>
              </a:rPr>
              <a:t>.</a:t>
            </a:r>
            <a:endParaRPr lang="en-GB" sz="4800" i="1" dirty="0">
              <a:solidFill>
                <a:srgbClr val="0070C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www.celticnext.eu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ETHICA,  Suna AKBAYIR, ARTECH,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suna@artechconsulting.net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2087E-C489-7A90-AC71-722004BD8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D93FD32-EB22-A2C7-A44C-1AA47B4F7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200" y="7226455"/>
            <a:ext cx="13922670" cy="52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199" y="549276"/>
            <a:ext cx="14789225" cy="3932460"/>
          </a:xfrm>
          <a:noFill/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tr-TR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ETHICA: DPP </a:t>
            </a:r>
            <a:r>
              <a:rPr lang="tr-TR" sz="6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6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 </a:t>
            </a:r>
            <a:r>
              <a:rPr lang="tr-TR" sz="6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6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ransparency</a:t>
            </a:r>
            <a:r>
              <a:rPr lang="tr-TR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6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tr-TR" sz="6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armonized</a:t>
            </a:r>
            <a:r>
              <a:rPr lang="tr-TR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6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6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ntelligence</a:t>
            </a:r>
            <a:r>
              <a:rPr lang="tr-TR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6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6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ompliance</a:t>
            </a:r>
            <a:r>
              <a:rPr lang="tr-TR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6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6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6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uditability</a:t>
            </a:r>
            <a:endParaRPr lang="en-GB" sz="6600" b="1" dirty="0">
              <a:solidFill>
                <a:srgbClr val="0070C0"/>
              </a:solidFill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74776" y="5549845"/>
            <a:ext cx="21945600" cy="6524126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just"/>
            <a:r>
              <a:rPr lang="en-GB" sz="4800" i="1" dirty="0">
                <a:solidFill>
                  <a:srgbClr val="0070C0"/>
                </a:solidFill>
              </a:rPr>
              <a:t>Duration: 36 Months</a:t>
            </a:r>
          </a:p>
          <a:p>
            <a:pPr algn="just"/>
            <a:endParaRPr lang="tr-BE" sz="1400" dirty="0"/>
          </a:p>
          <a:p>
            <a:pPr algn="just">
              <a:spcAft>
                <a:spcPts val="1440"/>
              </a:spcAft>
            </a:pPr>
            <a:r>
              <a:rPr lang="tr-TR" sz="4800" i="1" dirty="0" err="1">
                <a:solidFill>
                  <a:srgbClr val="0070C0"/>
                </a:solidFill>
              </a:rPr>
              <a:t>Expected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Outcomes</a:t>
            </a:r>
            <a:r>
              <a:rPr lang="tr-TR" sz="4800" i="1" dirty="0">
                <a:solidFill>
                  <a:srgbClr val="0070C0"/>
                </a:solidFill>
              </a:rPr>
              <a:t>: AI-</a:t>
            </a:r>
            <a:r>
              <a:rPr lang="tr-TR" sz="4800" i="1" dirty="0" err="1">
                <a:solidFill>
                  <a:srgbClr val="0070C0"/>
                </a:solidFill>
              </a:rPr>
              <a:t>driven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compliance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framework</a:t>
            </a:r>
            <a:r>
              <a:rPr lang="tr-TR" sz="4800" i="1" dirty="0">
                <a:solidFill>
                  <a:srgbClr val="0070C0"/>
                </a:solidFill>
              </a:rPr>
              <a:t>, </a:t>
            </a:r>
            <a:r>
              <a:rPr lang="tr-TR" sz="4800" i="1" dirty="0" err="1">
                <a:solidFill>
                  <a:srgbClr val="0070C0"/>
                </a:solidFill>
              </a:rPr>
              <a:t>Hybrid-securization</a:t>
            </a:r>
            <a:r>
              <a:rPr lang="tr-TR" sz="4800" i="1" dirty="0">
                <a:solidFill>
                  <a:srgbClr val="0070C0"/>
                </a:solidFill>
              </a:rPr>
              <a:t>, </a:t>
            </a:r>
            <a:r>
              <a:rPr lang="tr-TR" sz="4800" i="1" dirty="0" err="1">
                <a:solidFill>
                  <a:srgbClr val="0070C0"/>
                </a:solidFill>
              </a:rPr>
              <a:t>consolidated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regulatory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reporting</a:t>
            </a:r>
            <a:r>
              <a:rPr lang="tr-TR" sz="4800" i="1" dirty="0">
                <a:solidFill>
                  <a:srgbClr val="0070C0"/>
                </a:solidFill>
              </a:rPr>
              <a:t>, </a:t>
            </a:r>
            <a:r>
              <a:rPr lang="tr-TR" sz="4800" i="1" dirty="0" err="1">
                <a:solidFill>
                  <a:srgbClr val="0070C0"/>
                </a:solidFill>
              </a:rPr>
              <a:t>Circular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economy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integration</a:t>
            </a:r>
            <a:r>
              <a:rPr lang="tr-TR" sz="4800" i="1" dirty="0">
                <a:solidFill>
                  <a:srgbClr val="0070C0"/>
                </a:solidFill>
              </a:rPr>
              <a:t>.</a:t>
            </a:r>
          </a:p>
          <a:p>
            <a:pPr algn="just"/>
            <a:endParaRPr lang="tr-BE" sz="4800" i="1" dirty="0">
              <a:solidFill>
                <a:srgbClr val="0070C0"/>
              </a:solidFill>
            </a:endParaRPr>
          </a:p>
          <a:p>
            <a:pPr algn="just"/>
            <a:r>
              <a:rPr lang="tr-BE" sz="4800" i="1" dirty="0">
                <a:solidFill>
                  <a:srgbClr val="0070C0"/>
                </a:solidFill>
              </a:rPr>
              <a:t>✅ </a:t>
            </a:r>
            <a:r>
              <a:rPr lang="tr-TR" sz="4800" i="1" dirty="0" err="1">
                <a:solidFill>
                  <a:srgbClr val="0070C0"/>
                </a:solidFill>
              </a:rPr>
              <a:t>Cost-Efficient</a:t>
            </a:r>
            <a:r>
              <a:rPr lang="tr-TR" sz="4800" i="1" dirty="0">
                <a:solidFill>
                  <a:srgbClr val="0070C0"/>
                </a:solidFill>
              </a:rPr>
              <a:t>: </a:t>
            </a:r>
            <a:r>
              <a:rPr lang="tr-TR" sz="4800" i="1" dirty="0" err="1">
                <a:solidFill>
                  <a:srgbClr val="0070C0"/>
                </a:solidFill>
              </a:rPr>
              <a:t>reduction</a:t>
            </a:r>
            <a:r>
              <a:rPr lang="tr-TR" sz="4800" i="1" dirty="0">
                <a:solidFill>
                  <a:srgbClr val="0070C0"/>
                </a:solidFill>
              </a:rPr>
              <a:t> in </a:t>
            </a:r>
            <a:r>
              <a:rPr lang="tr-TR" sz="4800" i="1" dirty="0" err="1">
                <a:solidFill>
                  <a:srgbClr val="0070C0"/>
                </a:solidFill>
              </a:rPr>
              <a:t>compliance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costs</a:t>
            </a:r>
            <a:r>
              <a:rPr lang="tr-TR" sz="4800" i="1" dirty="0">
                <a:solidFill>
                  <a:srgbClr val="0070C0"/>
                </a:solidFill>
              </a:rPr>
              <a:t>; </a:t>
            </a:r>
            <a:r>
              <a:rPr lang="tr-TR" sz="4800" i="1" dirty="0" err="1">
                <a:solidFill>
                  <a:srgbClr val="0070C0"/>
                </a:solidFill>
              </a:rPr>
              <a:t>automated</a:t>
            </a:r>
            <a:r>
              <a:rPr lang="tr-TR" sz="4800" i="1" dirty="0">
                <a:solidFill>
                  <a:srgbClr val="0070C0"/>
                </a:solidFill>
              </a:rPr>
              <a:t> data </a:t>
            </a:r>
            <a:r>
              <a:rPr lang="tr-TR" sz="4800" i="1" dirty="0" err="1">
                <a:solidFill>
                  <a:srgbClr val="0070C0"/>
                </a:solidFill>
              </a:rPr>
              <a:t>collection</a:t>
            </a:r>
            <a:r>
              <a:rPr lang="tr-TR" sz="4800" i="1" dirty="0">
                <a:solidFill>
                  <a:srgbClr val="0070C0"/>
                </a:solidFill>
              </a:rPr>
              <a:t> &amp; </a:t>
            </a:r>
            <a:r>
              <a:rPr lang="tr-TR" sz="4800" i="1" dirty="0" err="1">
                <a:solidFill>
                  <a:srgbClr val="0070C0"/>
                </a:solidFill>
              </a:rPr>
              <a:t>verification</a:t>
            </a:r>
            <a:br>
              <a:rPr lang="tr-TR" sz="4800" i="1" dirty="0">
                <a:solidFill>
                  <a:srgbClr val="0070C0"/>
                </a:solidFill>
              </a:rPr>
            </a:br>
            <a:r>
              <a:rPr lang="tr-BE" sz="4800" i="1" dirty="0">
                <a:solidFill>
                  <a:srgbClr val="0070C0"/>
                </a:solidFill>
              </a:rPr>
              <a:t>✅</a:t>
            </a:r>
            <a:r>
              <a:rPr lang="tr-TR" sz="4800" i="1" dirty="0">
                <a:solidFill>
                  <a:srgbClr val="0070C0"/>
                </a:solidFill>
              </a:rPr>
              <a:t>Market </a:t>
            </a:r>
            <a:r>
              <a:rPr lang="tr-TR" sz="4800" i="1" dirty="0" err="1">
                <a:solidFill>
                  <a:srgbClr val="0070C0"/>
                </a:solidFill>
              </a:rPr>
              <a:t>Trust</a:t>
            </a:r>
            <a:r>
              <a:rPr lang="tr-TR" sz="4800" i="1" dirty="0">
                <a:solidFill>
                  <a:srgbClr val="0070C0"/>
                </a:solidFill>
              </a:rPr>
              <a:t>: </a:t>
            </a:r>
            <a:r>
              <a:rPr lang="tr-TR" sz="4800" i="1" dirty="0" err="1">
                <a:solidFill>
                  <a:srgbClr val="0070C0"/>
                </a:solidFill>
              </a:rPr>
              <a:t>Ensures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reliable</a:t>
            </a:r>
            <a:r>
              <a:rPr lang="tr-TR" sz="4800" i="1" dirty="0">
                <a:solidFill>
                  <a:srgbClr val="0070C0"/>
                </a:solidFill>
              </a:rPr>
              <a:t> &amp; </a:t>
            </a:r>
            <a:r>
              <a:rPr lang="tr-TR" sz="4800" i="1" dirty="0" err="1">
                <a:solidFill>
                  <a:srgbClr val="0070C0"/>
                </a:solidFill>
              </a:rPr>
              <a:t>auditable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sustainability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claims</a:t>
            </a:r>
            <a:br>
              <a:rPr lang="tr-TR" sz="4800" i="1" dirty="0">
                <a:solidFill>
                  <a:srgbClr val="0070C0"/>
                </a:solidFill>
              </a:rPr>
            </a:br>
            <a:r>
              <a:rPr lang="tr-BE" sz="4800" i="1" dirty="0">
                <a:solidFill>
                  <a:srgbClr val="0070C0"/>
                </a:solidFill>
              </a:rPr>
              <a:t>✅ </a:t>
            </a:r>
            <a:r>
              <a:rPr lang="tr-TR" sz="4800" i="1" dirty="0" err="1">
                <a:solidFill>
                  <a:srgbClr val="0070C0"/>
                </a:solidFill>
              </a:rPr>
              <a:t>Interoperability</a:t>
            </a:r>
            <a:r>
              <a:rPr lang="tr-TR" sz="4800" i="1" dirty="0">
                <a:solidFill>
                  <a:srgbClr val="0070C0"/>
                </a:solidFill>
              </a:rPr>
              <a:t>: </a:t>
            </a:r>
            <a:r>
              <a:rPr lang="tr-TR" sz="4800" i="1" dirty="0" err="1">
                <a:solidFill>
                  <a:srgbClr val="0070C0"/>
                </a:solidFill>
              </a:rPr>
              <a:t>Seamless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integration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with</a:t>
            </a:r>
            <a:r>
              <a:rPr lang="tr-TR" sz="4800" i="1" dirty="0">
                <a:solidFill>
                  <a:srgbClr val="0070C0"/>
                </a:solidFill>
              </a:rPr>
              <a:t> ERP, ESG </a:t>
            </a:r>
            <a:r>
              <a:rPr lang="tr-TR" sz="4800" i="1" dirty="0" err="1">
                <a:solidFill>
                  <a:srgbClr val="0070C0"/>
                </a:solidFill>
              </a:rPr>
              <a:t>platforms</a:t>
            </a:r>
            <a:r>
              <a:rPr lang="tr-TR" sz="4800" i="1" dirty="0">
                <a:solidFill>
                  <a:srgbClr val="0070C0"/>
                </a:solidFill>
              </a:rPr>
              <a:t>, </a:t>
            </a:r>
            <a:r>
              <a:rPr lang="tr-TR" sz="4800" i="1" dirty="0" err="1">
                <a:solidFill>
                  <a:srgbClr val="0070C0"/>
                </a:solidFill>
              </a:rPr>
              <a:t>and</a:t>
            </a:r>
            <a:r>
              <a:rPr lang="tr-TR" sz="4800" i="1" dirty="0">
                <a:solidFill>
                  <a:srgbClr val="0070C0"/>
                </a:solidFill>
              </a:rPr>
              <a:t> </a:t>
            </a:r>
            <a:r>
              <a:rPr lang="tr-TR" sz="4800" i="1" dirty="0" err="1">
                <a:solidFill>
                  <a:srgbClr val="0070C0"/>
                </a:solidFill>
              </a:rPr>
              <a:t>certification</a:t>
            </a:r>
            <a:r>
              <a:rPr lang="tr-TR" sz="4800" i="1">
                <a:solidFill>
                  <a:srgbClr val="0070C0"/>
                </a:solidFill>
              </a:rPr>
              <a:t>.</a:t>
            </a:r>
            <a:endParaRPr lang="tr-TR" sz="4800" i="1" dirty="0">
              <a:solidFill>
                <a:srgbClr val="0070C0"/>
              </a:solidFill>
            </a:endParaRPr>
          </a:p>
          <a:p>
            <a:pPr algn="ctr"/>
            <a:endParaRPr lang="en-GB" sz="4800" i="1" dirty="0">
              <a:solidFill>
                <a:srgbClr val="0070C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www.celticnext.eu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ETHICA,  Suna AKBAYIR, ARTECH,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suna@artechconsulting.net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A53A33-E2CA-2C0A-C83F-A430676E7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1" y="69240"/>
            <a:ext cx="897339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3381099"/>
            <a:ext cx="19202133" cy="957624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b="1" i="1" dirty="0">
                <a:solidFill>
                  <a:srgbClr val="0070C0"/>
                </a:solidFill>
              </a:rPr>
              <a:t>Existing consortium members &amp; involved countries: </a:t>
            </a:r>
          </a:p>
          <a:p>
            <a:pPr algn="ctr"/>
            <a:r>
              <a:rPr lang="tr-BE" sz="4800" i="1" dirty="0">
                <a:solidFill>
                  <a:srgbClr val="0070C0"/>
                </a:solidFill>
              </a:rPr>
              <a:t>🔗 ongoing dicussion with different countries and profiles from </a:t>
            </a:r>
          </a:p>
          <a:p>
            <a:pPr algn="ctr"/>
            <a:r>
              <a:rPr lang="tr-BE" sz="8000" dirty="0">
                <a:solidFill>
                  <a:srgbClr val="0070C0"/>
                </a:solidFill>
              </a:rPr>
              <a:t>🇧🇪🇹🇷🇲🇹🇸🇪 </a:t>
            </a:r>
            <a:endParaRPr lang="en-GB" sz="4800" i="1" dirty="0">
              <a:solidFill>
                <a:srgbClr val="0070C0"/>
              </a:solidFill>
            </a:endParaRP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Expertise, profiles and types of partners we are looking for;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- Compliance and Regulation Tech Experts,</a:t>
            </a:r>
            <a:br>
              <a:rPr lang="en-GB" sz="4800" i="1" dirty="0">
                <a:solidFill>
                  <a:srgbClr val="0070C0"/>
                </a:solidFill>
              </a:rPr>
            </a:br>
            <a:r>
              <a:rPr lang="en-GB" sz="4800" i="1" dirty="0">
                <a:solidFill>
                  <a:srgbClr val="0070C0"/>
                </a:solidFill>
              </a:rPr>
              <a:t>-OEMs and suppliers in the area of Automotive,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--OEMs and suppliers in the area of Electronics,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--Textile Manufacturers and suppliers,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--Construction companies and suppliers</a:t>
            </a:r>
          </a:p>
          <a:p>
            <a:pPr algn="ctr"/>
            <a:endParaRPr lang="en-GB" sz="4800" i="1" dirty="0">
              <a:solidFill>
                <a:srgbClr val="0070C0"/>
              </a:solidFill>
            </a:endParaRPr>
          </a:p>
          <a:p>
            <a:pPr algn="ctr"/>
            <a:br>
              <a:rPr lang="en-GB" sz="4800" i="1" dirty="0">
                <a:solidFill>
                  <a:srgbClr val="0070C0"/>
                </a:solidFill>
              </a:rPr>
            </a:br>
            <a:endParaRPr lang="en-GB" sz="4800" i="1" dirty="0">
              <a:solidFill>
                <a:srgbClr val="0070C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www.celticnext.eu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ETHICA,  Suna AKBAYIR, ARTECH,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suna@artechconsulting.net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8A7A4-0B3E-AD83-7DAF-865E628AA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12669398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	</a:t>
            </a:r>
            <a:r>
              <a:rPr lang="en-GB" sz="4300" dirty="0">
                <a:solidFill>
                  <a:srgbClr val="0070C0"/>
                </a:solidFill>
              </a:rPr>
              <a:t>Ms. Suna AKBAYIR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  <a:r>
              <a:rPr lang="en-GB" sz="4300" dirty="0" err="1">
                <a:solidFill>
                  <a:srgbClr val="0070C0"/>
                </a:solidFill>
              </a:rPr>
              <a:t>suna@artechconsulting.net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	+32470553576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Rue de la Presse 4, Brussels</a:t>
            </a:r>
          </a:p>
          <a:p>
            <a:r>
              <a:rPr lang="en-GB" sz="4300" dirty="0">
                <a:solidFill>
                  <a:srgbClr val="0070C0"/>
                </a:solidFill>
              </a:rPr>
              <a:t>            Belgium 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  <a:r>
              <a:rPr lang="en-GB" sz="4300" dirty="0" err="1">
                <a:solidFill>
                  <a:srgbClr val="0070C0"/>
                </a:solidFill>
              </a:rPr>
              <a:t>www.artechconsulting.net</a:t>
            </a:r>
            <a:endParaRPr lang="en-GB" sz="4300" dirty="0">
              <a:solidFill>
                <a:srgbClr val="0070C0"/>
              </a:solidFill>
            </a:endParaRPr>
          </a:p>
          <a:p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de-DE" sz="5400" b="1" dirty="0" err="1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Presentation</a:t>
            </a:r>
            <a:r>
              <a:rPr lang="de-DE" sz="5400" b="1" dirty="0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 </a:t>
            </a:r>
            <a:r>
              <a:rPr lang="de-DE" sz="5400" b="1" dirty="0" err="1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is</a:t>
            </a:r>
            <a:r>
              <a:rPr lang="de-DE" sz="5400" b="1" dirty="0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 </a:t>
            </a:r>
            <a:r>
              <a:rPr lang="de-DE" sz="5400" b="1" dirty="0" err="1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available</a:t>
            </a:r>
            <a:r>
              <a:rPr lang="de-DE" sz="5400" b="1" dirty="0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 via: </a:t>
            </a:r>
          </a:p>
          <a:p>
            <a:pPr lvl="8"/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     </a:t>
            </a: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</a:t>
            </a:r>
          </a:p>
          <a:p>
            <a:pPr lvl="8"/>
            <a:endParaRPr lang="de-DE" sz="4800" dirty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DC80A-6E90-4679-B3AF-34AF72BFB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79513"/>
            <a:ext cx="8973395" cy="2285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5704DD-7749-012B-D464-98E970325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904" y="9865355"/>
            <a:ext cx="2664296" cy="266429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7C0CE87-5FB4-2E69-190A-01F05C8A4F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504" t="1896" r="8201" b="36032"/>
          <a:stretch/>
        </p:blipFill>
        <p:spPr>
          <a:xfrm>
            <a:off x="11776441" y="4601933"/>
            <a:ext cx="3749351" cy="49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Pages>0</Pages>
  <Words>603</Words>
  <Characters>0</Characters>
  <Application>Microsoft Office PowerPoint</Application>
  <PresentationFormat>Custom</PresentationFormat>
  <Lines>0</Lines>
  <Paragraphs>75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Aleo</vt:lpstr>
      <vt:lpstr>Arial</vt:lpstr>
      <vt:lpstr>Calibri</vt:lpstr>
      <vt:lpstr>Century Gothic</vt:lpstr>
      <vt:lpstr>Gill Sans</vt:lpstr>
      <vt:lpstr>Gill Sans MT</vt:lpstr>
      <vt:lpstr>1_Spanish Chair Eureka 2016 interno</vt:lpstr>
      <vt:lpstr>Office Theme</vt:lpstr>
      <vt:lpstr>PowerPoint Presentation</vt:lpstr>
      <vt:lpstr>Artech International</vt:lpstr>
      <vt:lpstr>ETHICA</vt:lpstr>
      <vt:lpstr>ETHICA Proposal </vt:lpstr>
      <vt:lpstr>ETHICA: DPP for ESG Transparency, Harmonized Intelligence, Compliance, and Auditability</vt:lpstr>
      <vt:lpstr>Partners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297</cp:revision>
  <dcterms:modified xsi:type="dcterms:W3CDTF">2025-02-21T10:23:49Z</dcterms:modified>
</cp:coreProperties>
</file>