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  <p:sldMasterId id="2147483840" r:id="rId3"/>
  </p:sldMasterIdLst>
  <p:notesMasterIdLst>
    <p:notesMasterId r:id="rId12"/>
  </p:notesMasterIdLst>
  <p:sldIdLst>
    <p:sldId id="272" r:id="rId4"/>
    <p:sldId id="315" r:id="rId5"/>
    <p:sldId id="316" r:id="rId6"/>
    <p:sldId id="322" r:id="rId7"/>
    <p:sldId id="323" r:id="rId8"/>
    <p:sldId id="324" r:id="rId9"/>
    <p:sldId id="319" r:id="rId10"/>
    <p:sldId id="320" r:id="rId11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286"/>
    <a:srgbClr val="0099FF"/>
    <a:srgbClr val="3399FF"/>
    <a:srgbClr val="336600"/>
    <a:srgbClr val="663300"/>
    <a:srgbClr val="996633"/>
    <a:srgbClr val="D60093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14" autoAdjust="0"/>
  </p:normalViewPr>
  <p:slideViewPr>
    <p:cSldViewPr>
      <p:cViewPr varScale="1">
        <p:scale>
          <a:sx n="32" d="100"/>
          <a:sy n="32" d="100"/>
        </p:scale>
        <p:origin x="115" y="19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777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961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2971" y="371083"/>
            <a:ext cx="23072146" cy="83445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ts val="6858"/>
              </a:lnSpc>
              <a:spcBef>
                <a:spcPts val="0"/>
              </a:spcBef>
              <a:buNone/>
              <a:defRPr sz="5598" b="1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1187324" indent="0" algn="ctr">
              <a:buNone/>
              <a:defRPr sz="5194"/>
            </a:lvl2pPr>
            <a:lvl3pPr marL="2374646" indent="0" algn="ctr">
              <a:buNone/>
              <a:defRPr sz="4674"/>
            </a:lvl3pPr>
            <a:lvl4pPr marL="3561972" indent="0" algn="ctr">
              <a:buNone/>
              <a:defRPr sz="4156"/>
            </a:lvl4pPr>
            <a:lvl5pPr marL="4749296" indent="0" algn="ctr">
              <a:buNone/>
              <a:defRPr sz="4156"/>
            </a:lvl5pPr>
            <a:lvl6pPr marL="5936618" indent="0" algn="ctr">
              <a:buNone/>
              <a:defRPr sz="4156"/>
            </a:lvl6pPr>
            <a:lvl7pPr marL="7123942" indent="0" algn="ctr">
              <a:buNone/>
              <a:defRPr sz="4156"/>
            </a:lvl7pPr>
            <a:lvl8pPr marL="8311268" indent="0" algn="ctr">
              <a:buNone/>
              <a:defRPr sz="4156"/>
            </a:lvl8pPr>
            <a:lvl9pPr marL="9498590" indent="0" algn="ctr">
              <a:buNone/>
              <a:defRPr sz="4156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92971" y="1719467"/>
            <a:ext cx="23072146" cy="9380918"/>
          </a:xfrm>
          <a:prstGeom prst="rect">
            <a:avLst/>
          </a:prstGeom>
        </p:spPr>
        <p:txBody>
          <a:bodyPr lIns="0" tIns="0" rIns="0" bIns="0"/>
          <a:lstStyle>
            <a:lvl1pPr marL="358632" marR="0" indent="-336416" algn="l" defTabSz="2374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2415210" algn="ctr"/>
              </a:tabLst>
              <a:defRPr sz="3598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657788" marR="0" indent="-336416" algn="l" defTabSz="2374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2415210" algn="ctr"/>
              </a:tabLst>
              <a:defRPr sz="3198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2196272" marR="0" indent="-336416" algn="l" defTabSz="2374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2415210" algn="ctr"/>
              </a:tabLst>
              <a:defRPr sz="2596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051280" indent="-342182">
              <a:buFont typeface="Arial" panose="020B0604020202020204" pitchFamily="34" charset="0"/>
              <a:buChar char="•"/>
              <a:tabLst>
                <a:tab pos="2415874" algn="ctr"/>
              </a:tabLst>
              <a:defRPr sz="2596" baseline="0"/>
            </a:lvl4pPr>
            <a:lvl5pPr marL="1051280" indent="-342182">
              <a:buFont typeface="Arial" panose="020B0604020202020204" pitchFamily="34" charset="0"/>
              <a:buChar char="•"/>
              <a:tabLst>
                <a:tab pos="2415874" algn="ctr"/>
              </a:tabLst>
              <a:defRPr sz="2596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657788" marR="0" lvl="1" indent="-336416" algn="l" defTabSz="2374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2415210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2196272" marR="0" lvl="2" indent="-336416" algn="l" defTabSz="2374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2415210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2196272" marR="0" lvl="2" indent="-336416" algn="l" defTabSz="23746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2415210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90743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2190081" y="12713881"/>
            <a:ext cx="292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1467690" y="12805612"/>
            <a:ext cx="999068" cy="2997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80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1948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17809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948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24423014" y="5863874"/>
            <a:ext cx="3964284" cy="7869364"/>
            <a:chOff x="12216278" y="2262477"/>
            <a:chExt cx="1982916" cy="4604143"/>
          </a:xfrm>
        </p:grpSpPr>
        <p:grpSp>
          <p:nvGrpSpPr>
            <p:cNvPr id="26" name="组合 25"/>
            <p:cNvGrpSpPr/>
            <p:nvPr userDrawn="1"/>
          </p:nvGrpSpPr>
          <p:grpSpPr>
            <a:xfrm>
              <a:off x="12315635" y="2262477"/>
              <a:ext cx="1883559" cy="692624"/>
              <a:chOff x="12315635" y="2207613"/>
              <a:chExt cx="1883559" cy="692624"/>
            </a:xfrm>
          </p:grpSpPr>
          <p:sp>
            <p:nvSpPr>
              <p:cNvPr id="44" name="矩形 5">
                <a:extLst>
                  <a:ext uri="{FF2B5EF4-FFF2-40B4-BE49-F238E27FC236}">
                    <a16:creationId xmlns:a16="http://schemas.microsoft.com/office/drawing/2014/main" id="{3B0B5EC2-EA55-CC45-A9D0-D5EA5D768C99}"/>
                  </a:ext>
                </a:extLst>
              </p:cNvPr>
              <p:cNvSpPr/>
              <p:nvPr userDrawn="1"/>
            </p:nvSpPr>
            <p:spPr>
              <a:xfrm>
                <a:off x="12315635" y="2401808"/>
                <a:ext cx="911019" cy="498429"/>
              </a:xfrm>
              <a:prstGeom prst="rect">
                <a:avLst/>
              </a:prstGeom>
              <a:solidFill>
                <a:srgbClr val="C81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186C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 200/16/46</a:t>
                </a:r>
              </a:p>
            </p:txBody>
          </p:sp>
          <p:sp>
            <p:nvSpPr>
              <p:cNvPr id="45" name="矩形 9">
                <a:extLst>
                  <a:ext uri="{FF2B5EF4-FFF2-40B4-BE49-F238E27FC236}">
                    <a16:creationId xmlns:a16="http://schemas.microsoft.com/office/drawing/2014/main" id="{992224C5-04A6-C041-B257-13137945DBB8}"/>
                  </a:ext>
                </a:extLst>
              </p:cNvPr>
              <p:cNvSpPr/>
              <p:nvPr userDrawn="1"/>
            </p:nvSpPr>
            <p:spPr>
              <a:xfrm>
                <a:off x="13288175" y="2401808"/>
                <a:ext cx="911019" cy="498429"/>
              </a:xfrm>
              <a:prstGeom prst="rect">
                <a:avLst/>
              </a:prstGeom>
              <a:solidFill>
                <a:srgbClr val="C700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185C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 199/0/11</a:t>
                </a:r>
              </a:p>
            </p:txBody>
          </p:sp>
          <p:sp>
            <p:nvSpPr>
              <p:cNvPr id="46" name="文本框 31">
                <a:extLst>
                  <a:ext uri="{FF2B5EF4-FFF2-40B4-BE49-F238E27FC236}">
                    <a16:creationId xmlns:a16="http://schemas.microsoft.com/office/drawing/2014/main" id="{58918196-0639-EE4B-AFC2-315BE04587B9}"/>
                  </a:ext>
                </a:extLst>
              </p:cNvPr>
              <p:cNvSpPr txBox="1"/>
              <p:nvPr userDrawn="1"/>
            </p:nvSpPr>
            <p:spPr>
              <a:xfrm>
                <a:off x="12326824" y="2207613"/>
                <a:ext cx="384871" cy="180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kumimoji="1" lang="zh-CN" altLang="en-US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品牌色</a:t>
                </a: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12216278" y="3054641"/>
              <a:ext cx="1982912" cy="3811979"/>
              <a:chOff x="12216278" y="3054641"/>
              <a:chExt cx="1982912" cy="3811979"/>
            </a:xfrm>
          </p:grpSpPr>
          <p:sp>
            <p:nvSpPr>
              <p:cNvPr id="28" name="矩形 12">
                <a:extLst>
                  <a:ext uri="{FF2B5EF4-FFF2-40B4-BE49-F238E27FC236}">
                    <a16:creationId xmlns:a16="http://schemas.microsoft.com/office/drawing/2014/main" id="{DCA8B73C-0B87-284F-805F-752EBF20B768}"/>
                  </a:ext>
                </a:extLst>
              </p:cNvPr>
              <p:cNvSpPr/>
              <p:nvPr userDrawn="1"/>
            </p:nvSpPr>
            <p:spPr>
              <a:xfrm>
                <a:off x="12315640" y="3785971"/>
                <a:ext cx="885201" cy="462672"/>
              </a:xfrm>
              <a:prstGeom prst="rect">
                <a:avLst/>
              </a:prstGeom>
              <a:solidFill>
                <a:srgbClr val="EA5A4F"/>
              </a:solidFill>
              <a:ln>
                <a:solidFill>
                  <a:srgbClr val="EA5A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234</a:t>
                </a:r>
                <a:r>
                  <a:rPr kumimoji="1" lang="mr-IN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90/79</a:t>
                </a:r>
                <a:endParaRPr kumimoji="1" lang="mr-IN" altLang="zh-CN" sz="14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矩形 13">
                <a:extLst>
                  <a:ext uri="{FF2B5EF4-FFF2-40B4-BE49-F238E27FC236}">
                    <a16:creationId xmlns:a16="http://schemas.microsoft.com/office/drawing/2014/main" id="{138A39A8-BB4E-CD4E-9201-F1785C874F92}"/>
                  </a:ext>
                </a:extLst>
              </p:cNvPr>
              <p:cNvSpPr/>
              <p:nvPr userDrawn="1"/>
            </p:nvSpPr>
            <p:spPr>
              <a:xfrm>
                <a:off x="12315640" y="3259312"/>
                <a:ext cx="885201" cy="462672"/>
              </a:xfrm>
              <a:prstGeom prst="rect">
                <a:avLst/>
              </a:prstGeom>
              <a:solidFill>
                <a:srgbClr val="780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120</a:t>
                </a:r>
                <a:r>
                  <a:rPr kumimoji="1" lang="mr-IN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0/15</a:t>
                </a:r>
                <a:endParaRPr kumimoji="1" lang="mr-IN" altLang="zh-CN" sz="14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文本框 15">
                <a:extLst>
                  <a:ext uri="{FF2B5EF4-FFF2-40B4-BE49-F238E27FC236}">
                    <a16:creationId xmlns:a16="http://schemas.microsoft.com/office/drawing/2014/main" id="{8F53C07A-1022-C740-8F8D-97538E174D38}"/>
                  </a:ext>
                </a:extLst>
              </p:cNvPr>
              <p:cNvSpPr txBox="1"/>
              <p:nvPr userDrawn="1"/>
            </p:nvSpPr>
            <p:spPr>
              <a:xfrm>
                <a:off x="12216278" y="3054641"/>
                <a:ext cx="569387" cy="180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kumimoji="1" lang="zh-CN" altLang="en-US" sz="20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辅助色</a:t>
                </a:r>
              </a:p>
            </p:txBody>
          </p:sp>
          <p:sp>
            <p:nvSpPr>
              <p:cNvPr id="31" name="矩形 16">
                <a:extLst>
                  <a:ext uri="{FF2B5EF4-FFF2-40B4-BE49-F238E27FC236}">
                    <a16:creationId xmlns:a16="http://schemas.microsoft.com/office/drawing/2014/main" id="{306A7598-C00D-994F-82DA-B39F3C2E0AAD}"/>
                  </a:ext>
                </a:extLst>
              </p:cNvPr>
              <p:cNvSpPr/>
              <p:nvPr userDrawn="1"/>
            </p:nvSpPr>
            <p:spPr>
              <a:xfrm>
                <a:off x="12315640" y="4836793"/>
                <a:ext cx="885201" cy="462672"/>
              </a:xfrm>
              <a:prstGeom prst="rect">
                <a:avLst/>
              </a:prstGeom>
              <a:solidFill>
                <a:srgbClr val="F8B5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248</a:t>
                </a:r>
                <a:r>
                  <a:rPr kumimoji="1" lang="mr-IN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181/60</a:t>
                </a:r>
                <a:endParaRPr kumimoji="1" lang="mr-IN" altLang="zh-CN" sz="14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矩形 17">
                <a:extLst>
                  <a:ext uri="{FF2B5EF4-FFF2-40B4-BE49-F238E27FC236}">
                    <a16:creationId xmlns:a16="http://schemas.microsoft.com/office/drawing/2014/main" id="{C1423292-FF2F-A74C-943E-1C3C47534098}"/>
                  </a:ext>
                </a:extLst>
              </p:cNvPr>
              <p:cNvSpPr/>
              <p:nvPr userDrawn="1"/>
            </p:nvSpPr>
            <p:spPr>
              <a:xfrm>
                <a:off x="12315640" y="4319278"/>
                <a:ext cx="885201" cy="462672"/>
              </a:xfrm>
              <a:prstGeom prst="rect">
                <a:avLst/>
              </a:prstGeom>
              <a:solidFill>
                <a:srgbClr val="EB5C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235</a:t>
                </a:r>
                <a:r>
                  <a:rPr kumimoji="1" lang="mr-IN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92/1</a:t>
                </a:r>
                <a:endParaRPr kumimoji="1" lang="mr-IN" altLang="zh-CN" sz="14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矩形 18">
                <a:extLst>
                  <a:ext uri="{FF2B5EF4-FFF2-40B4-BE49-F238E27FC236}">
                    <a16:creationId xmlns:a16="http://schemas.microsoft.com/office/drawing/2014/main" id="{2A29AF15-F5C4-A842-A63B-5DBA549CB92F}"/>
                  </a:ext>
                </a:extLst>
              </p:cNvPr>
              <p:cNvSpPr/>
              <p:nvPr userDrawn="1"/>
            </p:nvSpPr>
            <p:spPr>
              <a:xfrm>
                <a:off x="12315636" y="5880294"/>
                <a:ext cx="911019" cy="462672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137/137/137</a:t>
                </a:r>
                <a:endParaRPr kumimoji="1" lang="mr-IN" altLang="zh-CN" sz="14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矩形 19">
                <a:extLst>
                  <a:ext uri="{FF2B5EF4-FFF2-40B4-BE49-F238E27FC236}">
                    <a16:creationId xmlns:a16="http://schemas.microsoft.com/office/drawing/2014/main" id="{E9EA970A-4D36-BC41-B8BE-40DF553320E7}"/>
                  </a:ext>
                </a:extLst>
              </p:cNvPr>
              <p:cNvSpPr/>
              <p:nvPr userDrawn="1"/>
            </p:nvSpPr>
            <p:spPr>
              <a:xfrm>
                <a:off x="12315636" y="5362779"/>
                <a:ext cx="911019" cy="462672"/>
              </a:xfrm>
              <a:prstGeom prst="rect">
                <a:avLst/>
              </a:prstGeom>
              <a:solidFill>
                <a:srgbClr val="2318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35/24/21</a:t>
                </a:r>
                <a:endParaRPr kumimoji="1" lang="mr-IN" altLang="zh-CN" sz="14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矩形 22">
                <a:extLst>
                  <a:ext uri="{FF2B5EF4-FFF2-40B4-BE49-F238E27FC236}">
                    <a16:creationId xmlns:a16="http://schemas.microsoft.com/office/drawing/2014/main" id="{14EE21FB-1D92-0241-ABA5-5E9A6AEE0DC8}"/>
                  </a:ext>
                </a:extLst>
              </p:cNvPr>
              <p:cNvSpPr/>
              <p:nvPr userDrawn="1"/>
            </p:nvSpPr>
            <p:spPr>
              <a:xfrm>
                <a:off x="12315636" y="6403948"/>
                <a:ext cx="911019" cy="4626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14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14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 221</a:t>
                </a:r>
                <a:r>
                  <a:rPr kumimoji="1" lang="mr-IN" altLang="zh-CN" sz="14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14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221/221</a:t>
                </a:r>
                <a:endParaRPr kumimoji="1" lang="mr-IN" altLang="zh-CN" sz="14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矩形 12">
                <a:extLst>
                  <a:ext uri="{FF2B5EF4-FFF2-40B4-BE49-F238E27FC236}">
                    <a16:creationId xmlns:a16="http://schemas.microsoft.com/office/drawing/2014/main" id="{883734A3-2645-434A-9DCC-1416B6C687CC}"/>
                  </a:ext>
                </a:extLst>
              </p:cNvPr>
              <p:cNvSpPr/>
              <p:nvPr userDrawn="1"/>
            </p:nvSpPr>
            <p:spPr>
              <a:xfrm>
                <a:off x="13288175" y="3785971"/>
                <a:ext cx="885201" cy="462672"/>
              </a:xfrm>
              <a:prstGeom prst="rect">
                <a:avLst/>
              </a:prstGeom>
              <a:solidFill>
                <a:srgbClr val="E98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233</a:t>
                </a:r>
                <a:r>
                  <a:rPr kumimoji="1" lang="mr-IN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140/128</a:t>
                </a:r>
                <a:endParaRPr kumimoji="1" lang="mr-IN" altLang="zh-CN" sz="14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矩形 13">
                <a:extLst>
                  <a:ext uri="{FF2B5EF4-FFF2-40B4-BE49-F238E27FC236}">
                    <a16:creationId xmlns:a16="http://schemas.microsoft.com/office/drawing/2014/main" id="{1FF13552-FB3D-134A-A80A-6CFB35DFE1A1}"/>
                  </a:ext>
                </a:extLst>
              </p:cNvPr>
              <p:cNvSpPr/>
              <p:nvPr userDrawn="1"/>
            </p:nvSpPr>
            <p:spPr>
              <a:xfrm>
                <a:off x="13288175" y="3259312"/>
                <a:ext cx="885201" cy="462672"/>
              </a:xfrm>
              <a:prstGeom prst="rect">
                <a:avLst/>
              </a:prstGeom>
              <a:solidFill>
                <a:srgbClr val="A72126"/>
              </a:solidFill>
              <a:ln>
                <a:solidFill>
                  <a:srgbClr val="9F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159</a:t>
                </a:r>
                <a:r>
                  <a:rPr kumimoji="1" lang="mr-IN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0/1</a:t>
                </a:r>
                <a:endParaRPr kumimoji="1" lang="mr-IN" altLang="zh-CN" sz="14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矩形 16">
                <a:extLst>
                  <a:ext uri="{FF2B5EF4-FFF2-40B4-BE49-F238E27FC236}">
                    <a16:creationId xmlns:a16="http://schemas.microsoft.com/office/drawing/2014/main" id="{0A96471B-CB12-1443-B01F-C14C9112C149}"/>
                  </a:ext>
                </a:extLst>
              </p:cNvPr>
              <p:cNvSpPr/>
              <p:nvPr userDrawn="1"/>
            </p:nvSpPr>
            <p:spPr>
              <a:xfrm>
                <a:off x="13288175" y="4836793"/>
                <a:ext cx="885201" cy="462672"/>
              </a:xfrm>
              <a:prstGeom prst="rect">
                <a:avLst/>
              </a:prstGeom>
              <a:solidFill>
                <a:srgbClr val="F5D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14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14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 245</a:t>
                </a:r>
                <a:r>
                  <a:rPr kumimoji="1" lang="mr-IN" altLang="zh-CN" sz="14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14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220/87</a:t>
                </a:r>
                <a:endParaRPr kumimoji="1" lang="mr-IN" altLang="zh-CN" sz="14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矩形 17">
                <a:extLst>
                  <a:ext uri="{FF2B5EF4-FFF2-40B4-BE49-F238E27FC236}">
                    <a16:creationId xmlns:a16="http://schemas.microsoft.com/office/drawing/2014/main" id="{61890D59-CF8B-1449-A836-3A304EC9A907}"/>
                  </a:ext>
                </a:extLst>
              </p:cNvPr>
              <p:cNvSpPr/>
              <p:nvPr userDrawn="1"/>
            </p:nvSpPr>
            <p:spPr>
              <a:xfrm>
                <a:off x="13288175" y="4319278"/>
                <a:ext cx="885201" cy="462672"/>
              </a:xfrm>
              <a:prstGeom prst="rect">
                <a:avLst/>
              </a:prstGeom>
              <a:solidFill>
                <a:srgbClr val="F08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240</a:t>
                </a:r>
                <a:r>
                  <a:rPr kumimoji="1" lang="mr-IN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133/0</a:t>
                </a:r>
                <a:endParaRPr kumimoji="1" lang="mr-IN" altLang="zh-CN" sz="14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矩形 18">
                <a:extLst>
                  <a:ext uri="{FF2B5EF4-FFF2-40B4-BE49-F238E27FC236}">
                    <a16:creationId xmlns:a16="http://schemas.microsoft.com/office/drawing/2014/main" id="{0466A1E1-E7C7-FD49-9880-9E44BED19FF5}"/>
                  </a:ext>
                </a:extLst>
              </p:cNvPr>
              <p:cNvSpPr/>
              <p:nvPr userDrawn="1"/>
            </p:nvSpPr>
            <p:spPr>
              <a:xfrm>
                <a:off x="13288171" y="5880294"/>
                <a:ext cx="911019" cy="462672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181</a:t>
                </a:r>
                <a:r>
                  <a:rPr kumimoji="1" lang="mr-IN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181/181</a:t>
                </a:r>
                <a:endParaRPr kumimoji="1" lang="mr-IN" altLang="zh-CN" sz="14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矩形 19">
                <a:extLst>
                  <a:ext uri="{FF2B5EF4-FFF2-40B4-BE49-F238E27FC236}">
                    <a16:creationId xmlns:a16="http://schemas.microsoft.com/office/drawing/2014/main" id="{B21AD6AC-1275-0142-A9EA-D77B26CB40EF}"/>
                  </a:ext>
                </a:extLst>
              </p:cNvPr>
              <p:cNvSpPr/>
              <p:nvPr userDrawn="1"/>
            </p:nvSpPr>
            <p:spPr>
              <a:xfrm>
                <a:off x="13288171" y="5362779"/>
                <a:ext cx="911019" cy="462672"/>
              </a:xfrm>
              <a:prstGeom prst="rect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 89</a:t>
                </a:r>
                <a:r>
                  <a:rPr kumimoji="1" lang="mr-IN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1400" b="1" dirty="0"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rPr>
                  <a:t>87/87</a:t>
                </a:r>
                <a:endParaRPr kumimoji="1" lang="mr-IN" altLang="zh-CN" sz="14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矩形 22">
                <a:extLst>
                  <a:ext uri="{FF2B5EF4-FFF2-40B4-BE49-F238E27FC236}">
                    <a16:creationId xmlns:a16="http://schemas.microsoft.com/office/drawing/2014/main" id="{238BAC2A-AE09-A84D-875D-8472236D6610}"/>
                  </a:ext>
                </a:extLst>
              </p:cNvPr>
              <p:cNvSpPr/>
              <p:nvPr userDrawn="1"/>
            </p:nvSpPr>
            <p:spPr>
              <a:xfrm>
                <a:off x="13288171" y="6403948"/>
                <a:ext cx="911019" cy="46267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kumimoji="1" lang="mr-IN" altLang="zh-CN" sz="14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14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 255</a:t>
                </a:r>
                <a:r>
                  <a:rPr kumimoji="1" lang="mr-IN" altLang="zh-CN" sz="14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1400" b="1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rPr>
                  <a:t>255/255</a:t>
                </a:r>
                <a:endParaRPr kumimoji="1" lang="mr-IN" altLang="zh-CN" sz="14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035" y="12642260"/>
            <a:ext cx="2537158" cy="5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4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</p:sldLayoutIdLst>
  <p:hf hdr="0" ftr="0" dt="0"/>
  <p:txStyles>
    <p:titleStyle>
      <a:lvl1pPr algn="l" defTabSz="2374646" rtl="0" eaLnBrk="1" latinLnBrk="0" hangingPunct="1">
        <a:lnSpc>
          <a:spcPct val="90000"/>
        </a:lnSpc>
        <a:spcBef>
          <a:spcPct val="0"/>
        </a:spcBef>
        <a:buNone/>
        <a:defRPr sz="114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93662" indent="-593662" algn="l" defTabSz="2374646" rtl="0" eaLnBrk="1" latinLnBrk="0" hangingPunct="1">
        <a:lnSpc>
          <a:spcPct val="90000"/>
        </a:lnSpc>
        <a:spcBef>
          <a:spcPts val="2596"/>
        </a:spcBef>
        <a:buFont typeface="Arial" panose="020B0604020202020204" pitchFamily="34" charset="0"/>
        <a:buChar char="•"/>
        <a:defRPr sz="7270" kern="1200">
          <a:solidFill>
            <a:schemeClr val="tx1"/>
          </a:solidFill>
          <a:latin typeface="+mn-lt"/>
          <a:ea typeface="+mn-ea"/>
          <a:cs typeface="+mn-cs"/>
        </a:defRPr>
      </a:lvl1pPr>
      <a:lvl2pPr marL="1780986" indent="-593662" algn="l" defTabSz="2374646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968308" indent="-593662" algn="l" defTabSz="2374646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5194" kern="1200">
          <a:solidFill>
            <a:schemeClr val="tx1"/>
          </a:solidFill>
          <a:latin typeface="+mn-lt"/>
          <a:ea typeface="+mn-ea"/>
          <a:cs typeface="+mn-cs"/>
        </a:defRPr>
      </a:lvl3pPr>
      <a:lvl4pPr marL="4155634" indent="-593662" algn="l" defTabSz="2374646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74" kern="1200">
          <a:solidFill>
            <a:schemeClr val="tx1"/>
          </a:solidFill>
          <a:latin typeface="+mn-lt"/>
          <a:ea typeface="+mn-ea"/>
          <a:cs typeface="+mn-cs"/>
        </a:defRPr>
      </a:lvl4pPr>
      <a:lvl5pPr marL="5342956" indent="-593662" algn="l" defTabSz="2374646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74" kern="1200">
          <a:solidFill>
            <a:schemeClr val="tx1"/>
          </a:solidFill>
          <a:latin typeface="+mn-lt"/>
          <a:ea typeface="+mn-ea"/>
          <a:cs typeface="+mn-cs"/>
        </a:defRPr>
      </a:lvl5pPr>
      <a:lvl6pPr marL="6530280" indent="-593662" algn="l" defTabSz="2374646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74" kern="1200">
          <a:solidFill>
            <a:schemeClr val="tx1"/>
          </a:solidFill>
          <a:latin typeface="+mn-lt"/>
          <a:ea typeface="+mn-ea"/>
          <a:cs typeface="+mn-cs"/>
        </a:defRPr>
      </a:lvl6pPr>
      <a:lvl7pPr marL="7717604" indent="-593662" algn="l" defTabSz="2374646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74" kern="1200">
          <a:solidFill>
            <a:schemeClr val="tx1"/>
          </a:solidFill>
          <a:latin typeface="+mn-lt"/>
          <a:ea typeface="+mn-ea"/>
          <a:cs typeface="+mn-cs"/>
        </a:defRPr>
      </a:lvl7pPr>
      <a:lvl8pPr marL="8904926" indent="-593662" algn="l" defTabSz="2374646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74" kern="1200">
          <a:solidFill>
            <a:schemeClr val="tx1"/>
          </a:solidFill>
          <a:latin typeface="+mn-lt"/>
          <a:ea typeface="+mn-ea"/>
          <a:cs typeface="+mn-cs"/>
        </a:defRPr>
      </a:lvl8pPr>
      <a:lvl9pPr marL="10092250" indent="-593662" algn="l" defTabSz="2374646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74646" rtl="0" eaLnBrk="1" latinLnBrk="0" hangingPunct="1">
        <a:defRPr sz="4674" kern="1200">
          <a:solidFill>
            <a:schemeClr val="tx1"/>
          </a:solidFill>
          <a:latin typeface="+mn-lt"/>
          <a:ea typeface="+mn-ea"/>
          <a:cs typeface="+mn-cs"/>
        </a:defRPr>
      </a:lvl1pPr>
      <a:lvl2pPr marL="1187324" algn="l" defTabSz="2374646" rtl="0" eaLnBrk="1" latinLnBrk="0" hangingPunct="1">
        <a:defRPr sz="4674" kern="1200">
          <a:solidFill>
            <a:schemeClr val="tx1"/>
          </a:solidFill>
          <a:latin typeface="+mn-lt"/>
          <a:ea typeface="+mn-ea"/>
          <a:cs typeface="+mn-cs"/>
        </a:defRPr>
      </a:lvl2pPr>
      <a:lvl3pPr marL="2374646" algn="l" defTabSz="2374646" rtl="0" eaLnBrk="1" latinLnBrk="0" hangingPunct="1">
        <a:defRPr sz="4674" kern="1200">
          <a:solidFill>
            <a:schemeClr val="tx1"/>
          </a:solidFill>
          <a:latin typeface="+mn-lt"/>
          <a:ea typeface="+mn-ea"/>
          <a:cs typeface="+mn-cs"/>
        </a:defRPr>
      </a:lvl3pPr>
      <a:lvl4pPr marL="3561972" algn="l" defTabSz="2374646" rtl="0" eaLnBrk="1" latinLnBrk="0" hangingPunct="1">
        <a:defRPr sz="4674" kern="1200">
          <a:solidFill>
            <a:schemeClr val="tx1"/>
          </a:solidFill>
          <a:latin typeface="+mn-lt"/>
          <a:ea typeface="+mn-ea"/>
          <a:cs typeface="+mn-cs"/>
        </a:defRPr>
      </a:lvl4pPr>
      <a:lvl5pPr marL="4749296" algn="l" defTabSz="2374646" rtl="0" eaLnBrk="1" latinLnBrk="0" hangingPunct="1">
        <a:defRPr sz="4674" kern="1200">
          <a:solidFill>
            <a:schemeClr val="tx1"/>
          </a:solidFill>
          <a:latin typeface="+mn-lt"/>
          <a:ea typeface="+mn-ea"/>
          <a:cs typeface="+mn-cs"/>
        </a:defRPr>
      </a:lvl5pPr>
      <a:lvl6pPr marL="5936618" algn="l" defTabSz="2374646" rtl="0" eaLnBrk="1" latinLnBrk="0" hangingPunct="1">
        <a:defRPr sz="4674" kern="1200">
          <a:solidFill>
            <a:schemeClr val="tx1"/>
          </a:solidFill>
          <a:latin typeface="+mn-lt"/>
          <a:ea typeface="+mn-ea"/>
          <a:cs typeface="+mn-cs"/>
        </a:defRPr>
      </a:lvl6pPr>
      <a:lvl7pPr marL="7123942" algn="l" defTabSz="2374646" rtl="0" eaLnBrk="1" latinLnBrk="0" hangingPunct="1">
        <a:defRPr sz="4674" kern="1200">
          <a:solidFill>
            <a:schemeClr val="tx1"/>
          </a:solidFill>
          <a:latin typeface="+mn-lt"/>
          <a:ea typeface="+mn-ea"/>
          <a:cs typeface="+mn-cs"/>
        </a:defRPr>
      </a:lvl7pPr>
      <a:lvl8pPr marL="8311268" algn="l" defTabSz="2374646" rtl="0" eaLnBrk="1" latinLnBrk="0" hangingPunct="1">
        <a:defRPr sz="4674" kern="1200">
          <a:solidFill>
            <a:schemeClr val="tx1"/>
          </a:solidFill>
          <a:latin typeface="+mn-lt"/>
          <a:ea typeface="+mn-ea"/>
          <a:cs typeface="+mn-cs"/>
        </a:defRPr>
      </a:lvl8pPr>
      <a:lvl9pPr marL="9498590" algn="l" defTabSz="2374646" rtl="0" eaLnBrk="1" latinLnBrk="0" hangingPunct="1">
        <a:defRPr sz="46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ouria.khodashenas@huawei.com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andrey.krendzel@huawei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hyperlink" Target="mailto:ali.Hamidian@huawei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y.krendzel@huawei.com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hyperlink" Target="mailto:ali.hamidian@huawei.com" TargetMode="External"/><Relationship Id="rId4" Type="http://schemas.openxmlformats.org/officeDocument/2006/relationships/hyperlink" Target="mailto:pouria.khodashenas@huawei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ali.hamidian@huawei.com" TargetMode="External"/><Relationship Id="rId3" Type="http://schemas.openxmlformats.org/officeDocument/2006/relationships/image" Target="../media/image8.png"/><Relationship Id="rId7" Type="http://schemas.openxmlformats.org/officeDocument/2006/relationships/hyperlink" Target="mailto:pouria.khodashenas@huawei.co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andrey.krendzel@huawei.com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ali.hamidian@huawei.com" TargetMode="External"/><Relationship Id="rId5" Type="http://schemas.openxmlformats.org/officeDocument/2006/relationships/hyperlink" Target="mailto:pouria.khodashenas@huawei.com" TargetMode="External"/><Relationship Id="rId4" Type="http://schemas.openxmlformats.org/officeDocument/2006/relationships/hyperlink" Target="mailto:andrey.krendzel@huawei.co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www.huawei.com/en/huaweitech/publication/202401/ai-bridge-to-6g" TargetMode="External"/><Relationship Id="rId7" Type="http://schemas.openxmlformats.org/officeDocument/2006/relationships/hyperlink" Target="mailto:ali.hamidian@huawei.co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pouria.khodashenas@huawei.com" TargetMode="External"/><Relationship Id="rId5" Type="http://schemas.openxmlformats.org/officeDocument/2006/relationships/hyperlink" Target="mailto:andrey.krendzel@huawei.com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y.krendzel@huawei.co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hyperlink" Target="mailto:ali.hamidian@huawei.com" TargetMode="External"/><Relationship Id="rId4" Type="http://schemas.openxmlformats.org/officeDocument/2006/relationships/hyperlink" Target="mailto:pouria.khodashenas@huawei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y.krendzel@huawei.co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hyperlink" Target="mailto:ali.hamidian@huawei.com" TargetMode="External"/><Relationship Id="rId4" Type="http://schemas.openxmlformats.org/officeDocument/2006/relationships/hyperlink" Target="mailto:pouria.khodashenas@huawei.co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mailto:pouria.khodashenas@huawei.com" TargetMode="External"/><Relationship Id="rId7" Type="http://schemas.openxmlformats.org/officeDocument/2006/relationships/image" Target="../media/image14.png"/><Relationship Id="rId2" Type="http://schemas.openxmlformats.org/officeDocument/2006/relationships/hyperlink" Target="mailto:andrey.krendzel@huawei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6.jpg"/><Relationship Id="rId4" Type="http://schemas.openxmlformats.org/officeDocument/2006/relationships/hyperlink" Target="mailto:ali.Hamidian@huawei.com" TargetMode="Externa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sp>
        <p:nvSpPr>
          <p:cNvPr id="7" name="Rectangle 7"/>
          <p:cNvSpPr>
            <a:spLocks/>
          </p:cNvSpPr>
          <p:nvPr/>
        </p:nvSpPr>
        <p:spPr bwMode="auto">
          <a:xfrm>
            <a:off x="3839072" y="6098095"/>
            <a:ext cx="15662331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lvl="0"/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US" b="1" dirty="0"/>
              <a:t>Next Generation AI-native Mobile Network Architecture for Emerging AI Agents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2495600" y="-2344226"/>
            <a:ext cx="18769408" cy="1018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GB" sz="96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en-GB" sz="96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88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br>
              <a:rPr lang="en-GB" sz="88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88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</a:t>
            </a:r>
          </a:p>
          <a:p>
            <a:pPr eaLnBrk="1" hangingPunct="1"/>
            <a:r>
              <a:rPr lang="en-GB" sz="88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the Project Proposal</a:t>
            </a:r>
          </a:p>
          <a:p>
            <a:pPr eaLnBrk="1" hangingPunct="1"/>
            <a:endParaRPr lang="en-GB" sz="7000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24</a:t>
            </a:r>
            <a:r>
              <a:rPr lang="en-GB" sz="4400" baseline="30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44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of February 2025, Barcelona  </a:t>
            </a:r>
            <a:endParaRPr lang="en-GB" sz="6600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endParaRPr lang="en-GB" sz="7000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1789158" y="11514134"/>
            <a:ext cx="2153628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3600" b="1" dirty="0" err="1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Dr.</a:t>
            </a:r>
            <a:r>
              <a:rPr lang="en-GB" sz="36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 Andrey Krendzel, </a:t>
            </a:r>
            <a:r>
              <a:rPr lang="en-GB" sz="3600" b="1" dirty="0" err="1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Dr.</a:t>
            </a:r>
            <a:r>
              <a:rPr lang="en-GB" sz="36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 Pouria Khodashenas, </a:t>
            </a:r>
            <a:r>
              <a:rPr lang="en-GB" sz="3600" b="1" dirty="0" err="1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Dr.</a:t>
            </a:r>
            <a:r>
              <a:rPr lang="en-GB" sz="36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 Ali Hamidian (Huawei Technologies Sweden AB)</a:t>
            </a:r>
          </a:p>
          <a:p>
            <a:pPr eaLnBrk="1" hangingPunct="1"/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  <a:hlinkClick r:id="rId2"/>
              </a:rPr>
              <a:t>andrey.krendzel@huawei.com</a:t>
            </a:r>
            <a:endParaRPr lang="en-GB" sz="2000" b="1" dirty="0">
              <a:solidFill>
                <a:schemeClr val="tx2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  <a:p>
            <a:pPr eaLnBrk="1" hangingPunct="1"/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  <a:hlinkClick r:id="rId3"/>
              </a:rPr>
              <a:t>pouria.khodashenas@huawei.com</a:t>
            </a:r>
            <a:endParaRPr lang="en-GB" sz="2000" b="1" dirty="0">
              <a:solidFill>
                <a:schemeClr val="tx2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  <a:p>
            <a:pPr eaLnBrk="1" hangingPunct="1"/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  <a:hlinkClick r:id="rId4"/>
              </a:rPr>
              <a:t>ali.Hamidian@huawei.com</a:t>
            </a:r>
            <a:r>
              <a:rPr lang="en-GB" sz="20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 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599713" y="9154327"/>
            <a:ext cx="5184576" cy="18766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de-DE" dirty="0" err="1">
                <a:solidFill>
                  <a:srgbClr val="0070C0"/>
                </a:solidFill>
              </a:rPr>
              <a:t>Your</a:t>
            </a:r>
            <a:r>
              <a:rPr lang="de-DE" dirty="0">
                <a:solidFill>
                  <a:srgbClr val="0070C0"/>
                </a:solidFill>
              </a:rPr>
              <a:t> Logo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1" y="1"/>
            <a:ext cx="4343128" cy="3837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157586" y="1"/>
            <a:ext cx="3176457" cy="29726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BA76318-B5F7-407E-A887-13EF2CF0647E}"/>
              </a:ext>
            </a:extLst>
          </p:cNvPr>
          <p:cNvGrpSpPr/>
          <p:nvPr/>
        </p:nvGrpSpPr>
        <p:grpSpPr>
          <a:xfrm>
            <a:off x="9599713" y="9154327"/>
            <a:ext cx="5184576" cy="1876653"/>
            <a:chOff x="9599713" y="9154327"/>
            <a:chExt cx="5184576" cy="1876653"/>
          </a:xfrm>
        </p:grpSpPr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52B897AD-EF9E-4778-82E6-EEEA538580E7}"/>
                </a:ext>
              </a:extLst>
            </p:cNvPr>
            <p:cNvSpPr/>
            <p:nvPr/>
          </p:nvSpPr>
          <p:spPr>
            <a:xfrm>
              <a:off x="9599713" y="9154327"/>
              <a:ext cx="5184576" cy="187665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7709" tIns="108855" rIns="217709" bIns="108855" rtlCol="0" anchor="ctr"/>
            <a:lstStyle/>
            <a:p>
              <a:pPr algn="ctr"/>
              <a:r>
                <a:rPr lang="de-DE" dirty="0" err="1">
                  <a:solidFill>
                    <a:srgbClr val="0070C0"/>
                  </a:solidFill>
                </a:rPr>
                <a:t>Your</a:t>
              </a:r>
              <a:r>
                <a:rPr lang="de-DE" dirty="0">
                  <a:solidFill>
                    <a:srgbClr val="0070C0"/>
                  </a:solidFill>
                </a:rPr>
                <a:t> Logo</a:t>
              </a:r>
              <a:endParaRPr lang="en-GB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3611F9-D633-4634-9BF0-D98F4E0D64B5}"/>
                </a:ext>
              </a:extLst>
            </p:cNvPr>
            <p:cNvSpPr/>
            <p:nvPr/>
          </p:nvSpPr>
          <p:spPr>
            <a:xfrm>
              <a:off x="11946988" y="9293926"/>
              <a:ext cx="2597227" cy="1596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FE8BBE2-2BD6-4198-94A0-D518CE27BB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0057" y="9293925"/>
            <a:ext cx="5004232" cy="16731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2020" y="36032"/>
            <a:ext cx="21945600" cy="22860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9159" y="1985320"/>
            <a:ext cx="21551323" cy="1105357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400" i="1" dirty="0">
                <a:solidFill>
                  <a:srgbClr val="0070C0"/>
                </a:solidFill>
              </a:rPr>
              <a:t>What is the main benefit of the idea/proposal?</a:t>
            </a:r>
          </a:p>
          <a:p>
            <a:pPr algn="ctr"/>
            <a:r>
              <a:rPr lang="en-US" sz="4400" i="1" dirty="0">
                <a:solidFill>
                  <a:srgbClr val="9E2286"/>
                </a:solidFill>
              </a:rPr>
              <a:t>Native AI-based - next-generation architecture for advanced intelligent communication with humans or machines (robots) with emerging AI agents.</a:t>
            </a:r>
            <a:r>
              <a:rPr lang="en-GB" sz="4400" i="1" dirty="0">
                <a:solidFill>
                  <a:srgbClr val="9E2286"/>
                </a:solidFill>
              </a:rPr>
              <a:t>  </a:t>
            </a:r>
          </a:p>
          <a:p>
            <a:pPr algn="ctr"/>
            <a:endParaRPr lang="de-DE" sz="4400" i="1" dirty="0">
              <a:solidFill>
                <a:srgbClr val="0070C0"/>
              </a:solidFill>
            </a:endParaRPr>
          </a:p>
          <a:p>
            <a:pPr algn="ctr"/>
            <a:r>
              <a:rPr lang="de-DE" sz="4400" i="1" dirty="0">
                <a:solidFill>
                  <a:srgbClr val="0070C0"/>
                </a:solidFill>
              </a:rPr>
              <a:t>What makes the added value?</a:t>
            </a:r>
            <a:endParaRPr lang="en-GB" sz="4400" i="1" dirty="0">
              <a:solidFill>
                <a:srgbClr val="0070C0"/>
              </a:solidFill>
            </a:endParaRPr>
          </a:p>
          <a:p>
            <a:pPr algn="ctr"/>
            <a:r>
              <a:rPr lang="en-US" sz="4400" i="1" dirty="0">
                <a:solidFill>
                  <a:srgbClr val="9E2286"/>
                </a:solidFill>
              </a:rPr>
              <a:t>Building blocks and features of future native AI-based system architecture:  </a:t>
            </a:r>
          </a:p>
          <a:p>
            <a:pPr marL="571500" indent="-571500" algn="ctr">
              <a:buFontTx/>
              <a:buChar char="-"/>
            </a:pPr>
            <a:r>
              <a:rPr lang="en-US" sz="4400" i="1" dirty="0">
                <a:solidFill>
                  <a:srgbClr val="9E2286"/>
                </a:solidFill>
              </a:rPr>
              <a:t>the value proposition, key features, value scenarios, and requirements of the AI-native architecture;</a:t>
            </a:r>
          </a:p>
          <a:p>
            <a:pPr marL="571500" indent="-571500" algn="ctr">
              <a:buFontTx/>
              <a:buChar char="-"/>
            </a:pPr>
            <a:r>
              <a:rPr lang="en-US" sz="4400" i="1" dirty="0">
                <a:solidFill>
                  <a:srgbClr val="9E2286"/>
                </a:solidFill>
              </a:rPr>
              <a:t>the target architecture, network agent functions, capabilities, and interfaces driven by AI agents;</a:t>
            </a:r>
          </a:p>
          <a:p>
            <a:pPr marL="571500" indent="-571500" algn="ctr">
              <a:buFontTx/>
              <a:buChar char="-"/>
            </a:pPr>
            <a:r>
              <a:rPr lang="en-US" sz="4400" i="1" dirty="0">
                <a:solidFill>
                  <a:srgbClr val="9E2286"/>
                </a:solidFill>
              </a:rPr>
              <a:t>the logical architecture, network functions, interface protocols;</a:t>
            </a:r>
          </a:p>
          <a:p>
            <a:pPr marL="571500" indent="-571500" algn="ctr">
              <a:buFontTx/>
              <a:buChar char="-"/>
            </a:pPr>
            <a:r>
              <a:rPr lang="en-US" sz="4400" i="1" dirty="0">
                <a:solidFill>
                  <a:srgbClr val="9E2286"/>
                </a:solidFill>
              </a:rPr>
              <a:t>6G AI telecom governance</a:t>
            </a:r>
          </a:p>
          <a:p>
            <a:pPr marL="571500" indent="-571500" algn="ctr">
              <a:buFontTx/>
              <a:buChar char="-"/>
            </a:pPr>
            <a:endParaRPr lang="en-US" sz="4400" i="1" dirty="0">
              <a:solidFill>
                <a:srgbClr val="9E2286"/>
              </a:solidFill>
            </a:endParaRPr>
          </a:p>
          <a:p>
            <a:pPr algn="ctr"/>
            <a:r>
              <a:rPr lang="de-DE" sz="4400" i="1" dirty="0">
                <a:solidFill>
                  <a:srgbClr val="0070C0"/>
                </a:solidFill>
              </a:rPr>
              <a:t>Why should I participate in the project?</a:t>
            </a:r>
          </a:p>
          <a:p>
            <a:pPr algn="ctr"/>
            <a:r>
              <a:rPr lang="en-US" sz="4400" i="1" dirty="0">
                <a:solidFill>
                  <a:srgbClr val="9E2286"/>
                </a:solidFill>
              </a:rPr>
              <a:t>It is an opportunity to influence the future system architecture of mobile networks.</a:t>
            </a:r>
          </a:p>
          <a:p>
            <a:pPr algn="ctr"/>
            <a:endParaRPr lang="en-GB" sz="4400" i="1" dirty="0">
              <a:solidFill>
                <a:srgbClr val="9E228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672" y="12617150"/>
            <a:ext cx="23906656" cy="1081610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Next Generation AI-native Mobile Network Architecture for Emerging AI Agents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Andrey Krendzel, Pouria Khodashenas, Ali Hamidian, Huawei Sweden	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andrey.krendzel@huawei.com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pouria.khodashenas@huawei.com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ali.hamidian@huawei.com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891" y="3419"/>
            <a:ext cx="7992888" cy="2078151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79CBE222-2600-44B6-A3EE-00E84FC74A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736513" y="10746432"/>
            <a:ext cx="2270280" cy="212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672" y="-137065"/>
            <a:ext cx="21945600" cy="1824516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Organisation Profile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  <p:pic>
        <p:nvPicPr>
          <p:cNvPr id="11" name="Picture 32">
            <a:extLst>
              <a:ext uri="{FF2B5EF4-FFF2-40B4-BE49-F238E27FC236}">
                <a16:creationId xmlns:a16="http://schemas.microsoft.com/office/drawing/2014/main" id="{F76D30DB-ED74-4106-84B8-87424D761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70" y="1517701"/>
            <a:ext cx="14117524" cy="9169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35">
            <a:extLst>
              <a:ext uri="{FF2B5EF4-FFF2-40B4-BE49-F238E27FC236}">
                <a16:creationId xmlns:a16="http://schemas.microsoft.com/office/drawing/2014/main" id="{824EB874-AEB3-475F-AFA4-9229DA13C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5883" y="2606913"/>
            <a:ext cx="9120910" cy="6054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ktangel 2">
            <a:extLst>
              <a:ext uri="{FF2B5EF4-FFF2-40B4-BE49-F238E27FC236}">
                <a16:creationId xmlns:a16="http://schemas.microsoft.com/office/drawing/2014/main" id="{B6056570-FE63-43E6-87D3-FA49E1E1F322}"/>
              </a:ext>
            </a:extLst>
          </p:cNvPr>
          <p:cNvSpPr/>
          <p:nvPr/>
        </p:nvSpPr>
        <p:spPr>
          <a:xfrm>
            <a:off x="14885882" y="8860381"/>
            <a:ext cx="9120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 eaLnBrk="1" hangingPunct="1"/>
            <a:r>
              <a:rPr lang="en-US" sz="3600" dirty="0">
                <a:solidFill>
                  <a:srgbClr val="1D1D1A"/>
                </a:solidFill>
                <a:latin typeface="Calibri" pitchFamily="34" charset="0"/>
                <a:ea typeface="宋体" charset="-122"/>
                <a:cs typeface="+mn-cs"/>
              </a:rPr>
              <a:t>In 2000, Huawei established its first overseas R&amp;D office in Stockholm, Sweden. Since then, Huawei has established several research centers across Europe. </a:t>
            </a:r>
          </a:p>
        </p:txBody>
      </p:sp>
      <p:cxnSp>
        <p:nvCxnSpPr>
          <p:cNvPr id="15" name="Rak pilkoppling 4">
            <a:extLst>
              <a:ext uri="{FF2B5EF4-FFF2-40B4-BE49-F238E27FC236}">
                <a16:creationId xmlns:a16="http://schemas.microsoft.com/office/drawing/2014/main" id="{5755CF55-B9CE-4FE3-9AE5-F48302C1FC9E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7778673" y="5633917"/>
            <a:ext cx="7107210" cy="689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ktangel 12">
            <a:extLst>
              <a:ext uri="{FF2B5EF4-FFF2-40B4-BE49-F238E27FC236}">
                <a16:creationId xmlns:a16="http://schemas.microsoft.com/office/drawing/2014/main" id="{6FAF8AEE-9BC4-4377-B730-FE7C822FADDB}"/>
              </a:ext>
            </a:extLst>
          </p:cNvPr>
          <p:cNvSpPr/>
          <p:nvPr/>
        </p:nvSpPr>
        <p:spPr>
          <a:xfrm>
            <a:off x="6674491" y="5504826"/>
            <a:ext cx="2346386" cy="836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eaLnBrk="1" hangingPunct="1"/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Stockholm</a:t>
            </a:r>
          </a:p>
        </p:txBody>
      </p:sp>
      <p:sp>
        <p:nvSpPr>
          <p:cNvPr id="17" name="Rektangel 13">
            <a:extLst>
              <a:ext uri="{FF2B5EF4-FFF2-40B4-BE49-F238E27FC236}">
                <a16:creationId xmlns:a16="http://schemas.microsoft.com/office/drawing/2014/main" id="{15F7C9AA-CD0C-49B8-AB7A-C33B472F48C8}"/>
              </a:ext>
            </a:extLst>
          </p:cNvPr>
          <p:cNvSpPr/>
          <p:nvPr/>
        </p:nvSpPr>
        <p:spPr>
          <a:xfrm>
            <a:off x="3684005" y="6965568"/>
            <a:ext cx="2346386" cy="836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eaLnBrk="1" hangingPunct="1"/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Gothenburg</a:t>
            </a:r>
          </a:p>
        </p:txBody>
      </p:sp>
      <p:sp>
        <p:nvSpPr>
          <p:cNvPr id="18" name="Rektangel 14">
            <a:extLst>
              <a:ext uri="{FF2B5EF4-FFF2-40B4-BE49-F238E27FC236}">
                <a16:creationId xmlns:a16="http://schemas.microsoft.com/office/drawing/2014/main" id="{6D933BB1-AC00-4F19-8BF0-505D6E1F962F}"/>
              </a:ext>
            </a:extLst>
          </p:cNvPr>
          <p:cNvSpPr/>
          <p:nvPr/>
        </p:nvSpPr>
        <p:spPr>
          <a:xfrm>
            <a:off x="5072332" y="8023620"/>
            <a:ext cx="1297364" cy="836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eaLnBrk="1" hangingPunct="1"/>
            <a:r>
              <a:rPr lang="en-US" sz="2800" b="1" dirty="0">
                <a:solidFill>
                  <a:srgbClr val="C00000"/>
                </a:solidFill>
                <a:latin typeface="Calibri" panose="020F0502020204030204"/>
              </a:rPr>
              <a:t>Lund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C709EF-9EB9-4E05-BE74-AA601DA61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86" y="8912168"/>
            <a:ext cx="13066432" cy="3830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8751B-5155-4899-9FAE-0F9736E22573}"/>
              </a:ext>
            </a:extLst>
          </p:cNvPr>
          <p:cNvSpPr txBox="1"/>
          <p:nvPr/>
        </p:nvSpPr>
        <p:spPr>
          <a:xfrm>
            <a:off x="2136532" y="1983573"/>
            <a:ext cx="1080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Huawei Sweden –Stockholm Research Center (SRC)</a:t>
            </a:r>
            <a:endParaRPr lang="x-none" b="1" dirty="0">
              <a:solidFill>
                <a:srgbClr val="C00000"/>
              </a:solidFill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2736178E-59E3-40B4-8458-21FFC04A504A}"/>
              </a:ext>
            </a:extLst>
          </p:cNvPr>
          <p:cNvSpPr/>
          <p:nvPr/>
        </p:nvSpPr>
        <p:spPr>
          <a:xfrm>
            <a:off x="238672" y="12617150"/>
            <a:ext cx="23906656" cy="1081610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Next Generation AI-native Mobile Network Architecture for Emerging AI Agents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Andrey Krendzel, Pouria Khodashenas, Ali Hamidian, Huawei Sweden	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andrey.krendzel@huawei.com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pouria.khodashenas@huawei.com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hlinkClick r:id="rId8"/>
              </a:rPr>
              <a:t>ali.hamidian@huawei.com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D98F44C-D329-4EA3-ADC3-401D4DC724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87813" y="11146604"/>
            <a:ext cx="4464374" cy="149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6480" y="0"/>
            <a:ext cx="21945600" cy="22860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Team Profile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688E18-C5F0-44E9-8538-EF7857025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872" y="2131897"/>
            <a:ext cx="15625736" cy="104649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844C5B-0530-4F56-AACD-F9E762EFA188}"/>
              </a:ext>
            </a:extLst>
          </p:cNvPr>
          <p:cNvSpPr/>
          <p:nvPr/>
        </p:nvSpPr>
        <p:spPr>
          <a:xfrm>
            <a:off x="15216336" y="5933207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6000" b="1" dirty="0">
                <a:solidFill>
                  <a:srgbClr val="A72126"/>
                </a:solidFill>
                <a:cs typeface="Arial" panose="020B0604020202020204" pitchFamily="34" charset="0"/>
              </a:rPr>
              <a:t>Stockholm Research Center (SRC) - Cloud Core Network Group</a:t>
            </a:r>
            <a:endParaRPr lang="en-US" altLang="zh-CN" sz="6000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93C3139A-0612-4EE5-B074-00A4D9AC54DD}"/>
              </a:ext>
            </a:extLst>
          </p:cNvPr>
          <p:cNvSpPr/>
          <p:nvPr/>
        </p:nvSpPr>
        <p:spPr>
          <a:xfrm>
            <a:off x="238672" y="12617150"/>
            <a:ext cx="23906656" cy="1081610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Next Generation AI-native Mobile Network Architecture for Emerging AI Agents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Andrey Krendzel, Pouria Khodashenas, Ali Hamidian, Huawei Sweden	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andrey.krendzel@huawei.com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pouria.khodashenas@huawei.com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ali.hamidian@huawei.com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17EF90BF-09D0-4797-B9E8-3F43E3AEE2D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736513" y="10746432"/>
            <a:ext cx="2270280" cy="212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9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9617" y="447030"/>
            <a:ext cx="21945600" cy="22860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Introduction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6006" y="3175504"/>
            <a:ext cx="11665296" cy="4159376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70C0"/>
                </a:solidFill>
              </a:rPr>
              <a:t>The rapid development of AI, including emerging AI devices, AI applications and services, is driving the need for an AI-native architecture that integrates intelligence into network functions, procedures and operations. This proposal explores </a:t>
            </a:r>
            <a:r>
              <a:rPr lang="en-US" sz="3200" b="1" i="1" dirty="0">
                <a:solidFill>
                  <a:srgbClr val="0070C0"/>
                </a:solidFill>
              </a:rPr>
              <a:t>next-generation system architecture</a:t>
            </a:r>
            <a:r>
              <a:rPr lang="en-US" sz="3200" i="1" dirty="0">
                <a:solidFill>
                  <a:srgbClr val="0070C0"/>
                </a:solidFill>
              </a:rPr>
              <a:t> to support the needs emerging </a:t>
            </a:r>
            <a:r>
              <a:rPr lang="en-US" sz="3200" b="1" i="1" dirty="0">
                <a:solidFill>
                  <a:srgbClr val="0070C0"/>
                </a:solidFill>
              </a:rPr>
              <a:t>AI agents </a:t>
            </a:r>
            <a:r>
              <a:rPr lang="en-US" sz="3200" i="1" dirty="0">
                <a:solidFill>
                  <a:srgbClr val="0070C0"/>
                </a:solidFill>
              </a:rPr>
              <a:t>- intelligent systems capable of real-time decision-making, adaptive learning, and human-like interaction.</a:t>
            </a:r>
          </a:p>
          <a:p>
            <a:pPr algn="ctr"/>
            <a:endParaRPr lang="en-US" sz="3200" i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28A188-8BEF-47F0-B2C4-E6A35A69F6B5}"/>
              </a:ext>
            </a:extLst>
          </p:cNvPr>
          <p:cNvSpPr/>
          <p:nvPr/>
        </p:nvSpPr>
        <p:spPr>
          <a:xfrm>
            <a:off x="1246006" y="8460808"/>
            <a:ext cx="200951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70C0"/>
                </a:solidFill>
              </a:rPr>
              <a:t>By embedding AI agents directly into the communication infrastructure, this approach enhances efficiency, autonomy, and user experience across various domains, from human-machine collaboration to autonomous network planning and design. Unlike conventional AI-driven optimizations, </a:t>
            </a:r>
            <a:r>
              <a:rPr lang="en-US" sz="3200" b="1" i="1" dirty="0">
                <a:solidFill>
                  <a:srgbClr val="0070C0"/>
                </a:solidFill>
              </a:rPr>
              <a:t>a native AI-based network architecture treats AI as an intrinsic component rather than an add-on</a:t>
            </a:r>
            <a:r>
              <a:rPr lang="en-US" sz="3200" i="1" dirty="0">
                <a:solidFill>
                  <a:srgbClr val="0070C0"/>
                </a:solidFill>
              </a:rPr>
              <a:t>, enabling more dynamic, flexible and scalable interactions. This research aims to define the basic principles of such architecture, investigate the impact of AI agents on mobile network architecture, and propose a framework for their implementation, </a:t>
            </a:r>
            <a:r>
              <a:rPr lang="en-US" sz="3200" b="1" i="1" dirty="0">
                <a:solidFill>
                  <a:srgbClr val="0070C0"/>
                </a:solidFill>
              </a:rPr>
              <a:t>positioning emerging AI agents as key enablers of next-generation communication systems.</a:t>
            </a:r>
            <a:endParaRPr lang="en-GB" sz="4400" b="1" i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8AE29A-4C00-4123-AB84-A09A7217E9B0}"/>
              </a:ext>
            </a:extLst>
          </p:cNvPr>
          <p:cNvSpPr txBox="1"/>
          <p:nvPr/>
        </p:nvSpPr>
        <p:spPr>
          <a:xfrm>
            <a:off x="13416135" y="7326755"/>
            <a:ext cx="10415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Source: AI</a:t>
            </a:r>
            <a:r>
              <a:rPr lang="en-US" sz="2400" dirty="0"/>
              <a:t>: The bridge to 6G, Huawei WP, 2024. </a:t>
            </a:r>
            <a:r>
              <a:rPr lang="fi-FI" sz="2400" dirty="0">
                <a:hlinkClick r:id="rId3"/>
              </a:rPr>
              <a:t>https://www.huawei.com/en/huaweitech/publication/202401/ai-bridge-to-6g</a:t>
            </a:r>
            <a:r>
              <a:rPr lang="fi-FI" sz="2400" dirty="0"/>
              <a:t> </a:t>
            </a:r>
            <a:endParaRPr lang="x-none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4DEAE7-A699-46B4-8F87-010406F3F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6136" y="2548237"/>
            <a:ext cx="10415635" cy="4677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94FDBB13-1BA7-418D-8D0C-011B88CD442C}"/>
              </a:ext>
            </a:extLst>
          </p:cNvPr>
          <p:cNvSpPr/>
          <p:nvPr/>
        </p:nvSpPr>
        <p:spPr>
          <a:xfrm>
            <a:off x="238672" y="12617150"/>
            <a:ext cx="23906656" cy="1081610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Next Generation AI-native Mobile Network Architecture for Emerging AI Agents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Andrey Krendzel, Pouria Khodashenas, Ali Hamidian, Huawei Sweden	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andrey.krendzel@huawei.com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pouria.khodashenas@huawei.com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ali.hamidian@huawei.com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791C720F-CA35-439B-88D8-57B4A69A93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736513" y="10746432"/>
            <a:ext cx="2270280" cy="212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8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9617" y="447030"/>
            <a:ext cx="21945600" cy="2286000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Introduction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9485044C-722B-4F72-8BE2-084B934795DC}"/>
              </a:ext>
            </a:extLst>
          </p:cNvPr>
          <p:cNvSpPr txBox="1"/>
          <p:nvPr/>
        </p:nvSpPr>
        <p:spPr>
          <a:xfrm>
            <a:off x="1229617" y="2917796"/>
            <a:ext cx="21842803" cy="969935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GB" sz="4400" i="1" u="sng" dirty="0">
                <a:solidFill>
                  <a:srgbClr val="0070C0"/>
                </a:solidFill>
              </a:rPr>
              <a:t>The project length</a:t>
            </a:r>
            <a:r>
              <a:rPr lang="en-GB" sz="4400" i="1" dirty="0">
                <a:solidFill>
                  <a:srgbClr val="0070C0"/>
                </a:solidFill>
              </a:rPr>
              <a:t>: 36 months, starting from Q4 2025 or Q1 2026</a:t>
            </a:r>
          </a:p>
          <a:p>
            <a:endParaRPr lang="en-US" sz="4400" i="1" dirty="0">
              <a:solidFill>
                <a:srgbClr val="0070C0"/>
              </a:solidFill>
            </a:endParaRPr>
          </a:p>
          <a:p>
            <a:r>
              <a:rPr lang="en-US" sz="4400" i="1" u="sng" dirty="0">
                <a:solidFill>
                  <a:srgbClr val="0070C0"/>
                </a:solidFill>
              </a:rPr>
              <a:t>Key words</a:t>
            </a:r>
            <a:r>
              <a:rPr lang="en-US" sz="4400" i="1" dirty="0">
                <a:solidFill>
                  <a:srgbClr val="0070C0"/>
                </a:solidFill>
              </a:rPr>
              <a:t>: AI-native mobile network architecture, AI agents, 3GPP system architecture, Network for AI, AI for Network.</a:t>
            </a:r>
          </a:p>
          <a:p>
            <a:endParaRPr lang="en-GB" sz="4400" i="1" dirty="0">
              <a:solidFill>
                <a:srgbClr val="0070C0"/>
              </a:solidFill>
            </a:endParaRPr>
          </a:p>
          <a:p>
            <a:r>
              <a:rPr lang="en-GB" sz="4400" i="1" u="sng" dirty="0">
                <a:solidFill>
                  <a:srgbClr val="0070C0"/>
                </a:solidFill>
              </a:rPr>
              <a:t>Expected outcome</a:t>
            </a:r>
            <a:r>
              <a:rPr lang="en-GB" sz="4400" i="1" dirty="0">
                <a:solidFill>
                  <a:srgbClr val="0070C0"/>
                </a:solidFill>
              </a:rPr>
              <a:t>: </a:t>
            </a:r>
            <a:r>
              <a:rPr lang="en-US" sz="4400" i="1" dirty="0">
                <a:solidFill>
                  <a:srgbClr val="0070C0"/>
                </a:solidFill>
              </a:rPr>
              <a:t>This project will deliver a novel AI-native communication architecture that integrates emerging AI agents for enhanced real-time adaptability, automation, and intelligent interaction towards next-generation networks. </a:t>
            </a:r>
          </a:p>
          <a:p>
            <a:endParaRPr lang="en-GB" sz="4400" i="1" dirty="0">
              <a:solidFill>
                <a:srgbClr val="0070C0"/>
              </a:solidFill>
            </a:endParaRPr>
          </a:p>
          <a:p>
            <a:r>
              <a:rPr lang="en-GB" sz="4400" i="1" u="sng" dirty="0">
                <a:solidFill>
                  <a:srgbClr val="0070C0"/>
                </a:solidFill>
              </a:rPr>
              <a:t>Potential impacts</a:t>
            </a:r>
            <a:r>
              <a:rPr lang="en-GB" sz="4400" i="1" dirty="0">
                <a:solidFill>
                  <a:srgbClr val="0070C0"/>
                </a:solidFill>
              </a:rPr>
              <a:t>:</a:t>
            </a:r>
            <a:r>
              <a:rPr lang="en-US" sz="4400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 </a:t>
            </a:r>
            <a:r>
              <a:rPr lang="en-US" sz="4400" i="1" dirty="0">
                <a:solidFill>
                  <a:srgbClr val="0070C0"/>
                </a:solidFill>
              </a:rPr>
              <a:t>The proposed native AI-based network architecture with emerging AI agents will improve human-machine and machine-to-machine communication by enabling more autonomous, context-aware, and efficient interactions. This could drive advancements in 6G networks, IoT ecosystems, and AI-driven digital assistants, paving the way for more intelligent and seamless communication infrastructure.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63747D21-824F-4EE4-8940-5C2E6A0FEA43}"/>
              </a:ext>
            </a:extLst>
          </p:cNvPr>
          <p:cNvSpPr/>
          <p:nvPr/>
        </p:nvSpPr>
        <p:spPr>
          <a:xfrm>
            <a:off x="238672" y="12617150"/>
            <a:ext cx="23906656" cy="1081610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Next Generation AI-native Mobile Network Architecture for Emerging AI Agents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Andrey Krendzel, Pouria Khodashenas, Ali Hamidian, Huawei Sweden	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andrey.krendzel@huawei.com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pouria.khodashenas@huawei.com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ali.hamidian@huawei.com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338848F6-EE44-4F81-B5E0-6F0B4F7E1A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875048" y="10826379"/>
            <a:ext cx="2270280" cy="212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3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8912" y="4347425"/>
            <a:ext cx="19202133" cy="4282487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400" i="1" dirty="0">
                <a:solidFill>
                  <a:srgbClr val="0070C0"/>
                </a:solidFill>
              </a:rPr>
              <a:t>We are looking for </a:t>
            </a:r>
          </a:p>
          <a:p>
            <a:pPr marL="914400" indent="-914400">
              <a:buFontTx/>
              <a:buAutoNum type="arabicParenR"/>
            </a:pPr>
            <a:endParaRPr lang="en-US" sz="4400" i="1" dirty="0">
              <a:solidFill>
                <a:srgbClr val="0070C0"/>
              </a:solidFill>
            </a:endParaRPr>
          </a:p>
          <a:p>
            <a:pPr marL="914400" indent="-914400">
              <a:buFontTx/>
              <a:buAutoNum type="arabicParenR"/>
            </a:pPr>
            <a:r>
              <a:rPr lang="en-US" sz="4400" i="1" dirty="0">
                <a:solidFill>
                  <a:srgbClr val="0070C0"/>
                </a:solidFill>
              </a:rPr>
              <a:t>a partner who can lead the proposal</a:t>
            </a:r>
          </a:p>
          <a:p>
            <a:pPr marL="914400" indent="-914400">
              <a:buFontTx/>
              <a:buAutoNum type="arabicParenR"/>
            </a:pPr>
            <a:endParaRPr lang="en-US" sz="4400" i="1" dirty="0">
              <a:solidFill>
                <a:srgbClr val="0070C0"/>
              </a:solidFill>
            </a:endParaRPr>
          </a:p>
          <a:p>
            <a:pPr marL="914400" indent="-914400">
              <a:buFontTx/>
              <a:buAutoNum type="arabicParenR"/>
            </a:pPr>
            <a:r>
              <a:rPr lang="en-US" sz="4400" i="1" dirty="0">
                <a:solidFill>
                  <a:srgbClr val="0070C0"/>
                </a:solidFill>
              </a:rPr>
              <a:t>Partners that have “Network for AI” and/or “AI for Network” background to form international consortium from representatives of different countries.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FC4E8676-D547-463C-BB28-E53B2A7E8630}"/>
              </a:ext>
            </a:extLst>
          </p:cNvPr>
          <p:cNvSpPr/>
          <p:nvPr/>
        </p:nvSpPr>
        <p:spPr>
          <a:xfrm>
            <a:off x="238672" y="12617150"/>
            <a:ext cx="23906656" cy="1081610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Next Generation AI-native Mobile Network Architecture for Emerging AI Agents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Andrey Krendzel, Pouria Khodashenas, Ali Hamidian, Huawei Sweden	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andrey.krendzel@huawei.com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pouria.khodashenas@huawei.com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ali.hamidian@huawei.com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3214CABC-8C9F-49F8-A4B0-F2F057392C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736513" y="10746432"/>
            <a:ext cx="2270280" cy="212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3185592"/>
            <a:ext cx="21341952" cy="1166912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		</a:t>
            </a:r>
            <a:r>
              <a:rPr lang="en-GB" sz="4800" dirty="0" err="1">
                <a:solidFill>
                  <a:srgbClr val="0070C0"/>
                </a:solidFill>
              </a:rPr>
              <a:t>Dr.</a:t>
            </a:r>
            <a:r>
              <a:rPr lang="en-GB" sz="4800" dirty="0">
                <a:solidFill>
                  <a:srgbClr val="0070C0"/>
                </a:solidFill>
              </a:rPr>
              <a:t> Andrey Krendzel, Huawei Technologies Sweden AB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  <a:r>
              <a:rPr lang="en-GB" sz="4300" dirty="0">
                <a:solidFill>
                  <a:srgbClr val="0070C0"/>
                </a:solidFill>
                <a:hlinkClick r:id="rId2"/>
              </a:rPr>
              <a:t>andrey.krendzel@huawei.com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400" dirty="0">
                <a:solidFill>
                  <a:srgbClr val="0070C0"/>
                </a:solidFill>
              </a:rPr>
              <a:t>		</a:t>
            </a:r>
          </a:p>
          <a:p>
            <a:r>
              <a:rPr lang="en-GB" sz="4400" dirty="0">
                <a:solidFill>
                  <a:srgbClr val="0070C0"/>
                </a:solidFill>
              </a:rPr>
              <a:t>		</a:t>
            </a:r>
            <a:r>
              <a:rPr lang="en-GB" sz="4800" dirty="0" err="1">
                <a:solidFill>
                  <a:srgbClr val="0070C0"/>
                </a:solidFill>
              </a:rPr>
              <a:t>Dr.</a:t>
            </a:r>
            <a:r>
              <a:rPr lang="en-GB" sz="4800" dirty="0">
                <a:solidFill>
                  <a:srgbClr val="0070C0"/>
                </a:solidFill>
              </a:rPr>
              <a:t> Pouria Khodashenas, Huawei Technologies Sweden AB</a:t>
            </a:r>
          </a:p>
          <a:p>
            <a:r>
              <a:rPr lang="en-GB" sz="4000" dirty="0">
                <a:solidFill>
                  <a:srgbClr val="0070C0"/>
                </a:solidFill>
              </a:rPr>
              <a:t>		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pouria.khodashenas@huawei.com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  <a:r>
              <a:rPr lang="en-GB" sz="4300" dirty="0" err="1">
                <a:solidFill>
                  <a:srgbClr val="0070C0"/>
                </a:solidFill>
              </a:rPr>
              <a:t>Dr.</a:t>
            </a:r>
            <a:r>
              <a:rPr lang="en-GB" sz="4300" dirty="0">
                <a:solidFill>
                  <a:srgbClr val="0070C0"/>
                </a:solidFill>
              </a:rPr>
              <a:t> Ali Hamidian, </a:t>
            </a:r>
            <a:r>
              <a:rPr lang="en-GB" sz="4400" dirty="0">
                <a:solidFill>
                  <a:srgbClr val="0070C0"/>
                </a:solidFill>
              </a:rPr>
              <a:t>Huawei Technologies Sweden AB</a:t>
            </a:r>
          </a:p>
          <a:p>
            <a:r>
              <a:rPr lang="en-GB" sz="4400" dirty="0">
                <a:solidFill>
                  <a:srgbClr val="0070C0"/>
                </a:solidFill>
              </a:rPr>
              <a:t>		</a:t>
            </a:r>
            <a:r>
              <a:rPr lang="en-GB" sz="4400" dirty="0">
                <a:solidFill>
                  <a:srgbClr val="0070C0"/>
                </a:solidFill>
                <a:hlinkClick r:id="rId4"/>
              </a:rPr>
              <a:t>ali.hamidian@huawei.com</a:t>
            </a:r>
            <a:r>
              <a:rPr lang="en-GB" sz="4400" dirty="0">
                <a:solidFill>
                  <a:srgbClr val="0070C0"/>
                </a:solidFill>
              </a:rPr>
              <a:t> 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pPr lvl="8"/>
            <a:endParaRPr lang="de-DE" sz="4800" dirty="0">
              <a:solidFill>
                <a:srgbClr val="0070C0"/>
              </a:solidFill>
            </a:endParaRPr>
          </a:p>
          <a:p>
            <a:pPr lvl="8"/>
            <a:endParaRPr lang="en-GB" sz="4800" dirty="0"/>
          </a:p>
          <a:p>
            <a:pPr lvl="8"/>
            <a:endParaRPr lang="en-GB" sz="4800" dirty="0"/>
          </a:p>
        </p:txBody>
      </p:sp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376" y="233264"/>
            <a:ext cx="7992888" cy="2078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FFE276-FB09-46FA-83B5-D462368167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12880" y="5192308"/>
            <a:ext cx="1833736" cy="1647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BA4CCE-FFF9-4D2F-B9F5-293BFFD4CE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42390" y="7268855"/>
            <a:ext cx="1833736" cy="1739214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2FF901DB-D96E-494D-85C9-454116EFDC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/>
          <a:stretch/>
        </p:blipFill>
        <p:spPr>
          <a:xfrm>
            <a:off x="21736513" y="10746432"/>
            <a:ext cx="2270280" cy="212464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02AD6F3-BA80-4652-B9AE-59091265A05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8"/>
          <a:stretch/>
        </p:blipFill>
        <p:spPr>
          <a:xfrm>
            <a:off x="20288250" y="9285792"/>
            <a:ext cx="1524108" cy="201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hart page">
  <a:themeElements>
    <a:clrScheme name="Custom 29">
      <a:dk1>
        <a:srgbClr val="1D1D1A"/>
      </a:dk1>
      <a:lt1>
        <a:srgbClr val="666666"/>
      </a:lt1>
      <a:dk2>
        <a:srgbClr val="FFFFFF"/>
      </a:dk2>
      <a:lt2>
        <a:srgbClr val="EBEBEB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ts val="3440"/>
          </a:lnSpc>
          <a:defRPr sz="3200" dirty="0" smtClean="0"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1AD3342-B2D7-44AB-B447-0EEAFE75289A}" vid="{16663F97-3F87-4F0C-A339-415FFD08A83B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35975</TotalTime>
  <Pages>0</Pages>
  <Words>984</Words>
  <Characters>0</Characters>
  <Application>Microsoft Office PowerPoint</Application>
  <PresentationFormat>Custom</PresentationFormat>
  <Lines>0</Lines>
  <Paragraphs>87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微软雅黑</vt:lpstr>
      <vt:lpstr>微软雅黑</vt:lpstr>
      <vt:lpstr>.AppleSystemUIFont</vt:lpstr>
      <vt:lpstr>Aleo</vt:lpstr>
      <vt:lpstr>Arial</vt:lpstr>
      <vt:lpstr>Calibri</vt:lpstr>
      <vt:lpstr>Century Gothic</vt:lpstr>
      <vt:lpstr>Gill Sans</vt:lpstr>
      <vt:lpstr>1_Spanish Chair Eureka 2016 interno</vt:lpstr>
      <vt:lpstr>Office Theme</vt:lpstr>
      <vt:lpstr>4_Chart page</vt:lpstr>
      <vt:lpstr>PowerPoint Presentation</vt:lpstr>
      <vt:lpstr>Teaser</vt:lpstr>
      <vt:lpstr>Organisation Profile</vt:lpstr>
      <vt:lpstr>Team Profile</vt:lpstr>
      <vt:lpstr>Proposal Introduction </vt:lpstr>
      <vt:lpstr>Proposal Introduction </vt:lpstr>
      <vt:lpstr>Partners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378</cp:revision>
  <dcterms:modified xsi:type="dcterms:W3CDTF">2025-02-21T09:35:58Z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1738856430</vt:lpwstr>
  </property>
</Properties>
</file>