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4"/>
  </p:notesMasterIdLst>
  <p:sldIdLst>
    <p:sldId id="272" r:id="rId3"/>
    <p:sldId id="324" r:id="rId4"/>
    <p:sldId id="325" r:id="rId5"/>
    <p:sldId id="326" r:id="rId6"/>
    <p:sldId id="316" r:id="rId7"/>
    <p:sldId id="327" r:id="rId8"/>
    <p:sldId id="328" r:id="rId9"/>
    <p:sldId id="329" r:id="rId10"/>
    <p:sldId id="330" r:id="rId11"/>
    <p:sldId id="320" r:id="rId12"/>
    <p:sldId id="321" r:id="rId13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67" y="245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CEF69-E19E-2821-3F46-6A120D5E4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7EF2B9-A870-C189-63D3-EDC14DF88B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480AA6-5BEE-0B3F-4A5B-D21B36684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A789C-6911-F609-561C-6266F8EC3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0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7C7B7-5042-90AE-60DF-66E05203D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A44FFB-3F83-E517-58AE-9599AEE01F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EDFA92-79EE-27E4-490A-D542FACD7E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4C45A-6378-8FAF-F642-C78BFC05C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10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47C02-75B7-826F-2326-B393AC15C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F37877-80EE-83D2-8D64-18CA878600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AB6167-B98B-693B-0953-A2502E607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2C2C2-FF13-0FC2-07D0-F9848BA311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Haluk.gokmen@egesys.net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eurescom.webex.com/eurescom/j.php?MTID=m0d98a3671fbbd1ad5f794d38e5db3720" TargetMode="External"/><Relationship Id="rId7" Type="http://schemas.openxmlformats.org/officeDocument/2006/relationships/hyperlink" Target="https://polls.eurescom.eu/XV0ZTgdEQ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llaborationhelp.cisco.com/article/WBX000029055" TargetMode="External"/><Relationship Id="rId5" Type="http://schemas.openxmlformats.org/officeDocument/2006/relationships/hyperlink" Target="https://eurescom.webex.com/eurescom/globalcallin.php?serviceType=MC&amp;ED=697732507&amp;tollFree=0" TargetMode="External"/><Relationship Id="rId4" Type="http://schemas.openxmlformats.org/officeDocument/2006/relationships/hyperlink" Target="tel:+49-6925511-4400,,*01*955071414##*01*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luk.gokmen@egesys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Haluk.gokmen@egesys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Haluk.gokmen@egesys.n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aluk.gokmen@egesys.ne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Haluk.gokmen@egesys.net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Haluk.gokmen@egesys.ne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Haluk.gokmen@egesys.n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Haluk.gokmen@egesys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Proposal</a:t>
            </a:r>
          </a:p>
          <a:p>
            <a:pPr eaLnBrk="1" hangingPunct="1"/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DataMind</a:t>
            </a:r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AI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733539"/>
            <a:ext cx="1778597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Brokerage Day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24</a:t>
            </a:r>
            <a:r>
              <a:rPr lang="en-GB" sz="7000" baseline="30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February 2025, Barcelona 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8206967" y="11768479"/>
            <a:ext cx="748442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Haluk Gökmen  </a:t>
            </a:r>
            <a:r>
              <a:rPr lang="en-GB" sz="4400" b="1" dirty="0" err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Egesys</a:t>
            </a:r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 Ltd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  <a:hlinkClick r:id="rId2"/>
              </a:rPr>
              <a:t>Haluk.gokmen@egesys.net</a:t>
            </a:r>
            <a:endParaRPr lang="en-GB" sz="44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288032" y="51738"/>
            <a:ext cx="4199112" cy="3709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34D466-F741-D50C-92B8-4116637C9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760" y="593304"/>
            <a:ext cx="4983209" cy="1440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5FE7E4-7672-61C8-7F0C-F547F079B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627" y="9306272"/>
            <a:ext cx="5684774" cy="19305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1045340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GB" sz="4300" dirty="0">
                <a:solidFill>
                  <a:srgbClr val="0070C0"/>
                </a:solidFill>
              </a:rPr>
              <a:t>Haluk Gökmen  </a:t>
            </a:r>
            <a:r>
              <a:rPr lang="en-GB" sz="4300" dirty="0" err="1">
                <a:solidFill>
                  <a:srgbClr val="0070C0"/>
                </a:solidFill>
              </a:rPr>
              <a:t>Egesys</a:t>
            </a:r>
            <a:r>
              <a:rPr lang="en-GB" sz="4300" dirty="0">
                <a:solidFill>
                  <a:srgbClr val="0070C0"/>
                </a:solidFill>
              </a:rPr>
              <a:t> Ltd.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haluk.gokmen@egesys.net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+90 232 4837323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Cumhuriyet </a:t>
            </a:r>
            <a:r>
              <a:rPr lang="en-GB" sz="4300" dirty="0" err="1">
                <a:solidFill>
                  <a:srgbClr val="0070C0"/>
                </a:solidFill>
              </a:rPr>
              <a:t>Meydani</a:t>
            </a:r>
            <a:r>
              <a:rPr lang="en-GB" sz="4300" dirty="0">
                <a:solidFill>
                  <a:srgbClr val="0070C0"/>
                </a:solidFill>
              </a:rPr>
              <a:t> No:12/61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Konak-Izmir-Türkiye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www.egesys.net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de-DE" sz="5400" b="1" dirty="0" err="1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Presentation</a:t>
            </a:r>
            <a:r>
              <a:rPr lang="de-DE" sz="5400" b="1" dirty="0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err="1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is</a:t>
            </a:r>
            <a:r>
              <a:rPr lang="de-DE" sz="5400" b="1" dirty="0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err="1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available</a:t>
            </a:r>
            <a:r>
              <a:rPr lang="de-DE" sz="5400" b="1" dirty="0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 via: </a:t>
            </a:r>
          </a:p>
          <a:p>
            <a:pPr lvl="8"/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     </a:t>
            </a: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</a:t>
            </a:r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15720391" y="6436322"/>
            <a:ext cx="2050689" cy="1697164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de-DE" sz="4800" dirty="0" err="1">
                <a:solidFill>
                  <a:srgbClr val="0070C0"/>
                </a:solidFill>
              </a:rPr>
              <a:t>Your</a:t>
            </a:r>
            <a:endParaRPr lang="de-DE" sz="4800" dirty="0">
              <a:solidFill>
                <a:srgbClr val="0070C0"/>
              </a:solidFill>
            </a:endParaRPr>
          </a:p>
          <a:p>
            <a:pPr algn="ctr"/>
            <a:r>
              <a:rPr lang="de-DE" sz="4800" dirty="0" err="1">
                <a:solidFill>
                  <a:srgbClr val="0070C0"/>
                </a:solidFill>
              </a:rPr>
              <a:t>Photo</a:t>
            </a:r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DC80A-6E90-4679-B3AF-34AF72BFB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79513"/>
            <a:ext cx="8973395" cy="2285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704DD-7749-012B-D464-98E970325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904" y="9865355"/>
            <a:ext cx="2664296" cy="2664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A88657-49AA-970B-4EF0-01C93BB79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174" y="5771582"/>
            <a:ext cx="3026644" cy="302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Join the Consortium </a:t>
            </a:r>
            <a:br>
              <a:rPr lang="de-DE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Building Sessions</a:t>
            </a:r>
            <a:endParaRPr lang="en-GB" sz="9200" b="1" dirty="0">
              <a:solidFill>
                <a:srgbClr val="0070C0"/>
              </a:solidFill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11</a:t>
            </a:fld>
            <a:endParaRPr lang="en-GB" alt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206F493-BCA8-4278-A408-9CC6CA8C2F0B}"/>
              </a:ext>
            </a:extLst>
          </p:cNvPr>
          <p:cNvSpPr/>
          <p:nvPr/>
        </p:nvSpPr>
        <p:spPr>
          <a:xfrm>
            <a:off x="1174776" y="12474624"/>
            <a:ext cx="20522280" cy="650724"/>
          </a:xfrm>
          <a:prstGeom prst="rect">
            <a:avLst/>
          </a:prstGeom>
        </p:spPr>
        <p:txBody>
          <a:bodyPr wrap="square" lIns="217710" tIns="108856" rIns="217710" bIns="108856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office@celticnext.eu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984" y="4699426"/>
            <a:ext cx="7371308" cy="780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41442" y="4913784"/>
            <a:ext cx="11711612" cy="712280"/>
          </a:xfrm>
          <a:prstGeom prst="rect">
            <a:avLst/>
          </a:prstGeom>
          <a:noFill/>
        </p:spPr>
        <p:txBody>
          <a:bodyPr wrap="square" lIns="217710" tIns="108856" rIns="217710" bIns="108856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371600" y="1601416"/>
            <a:ext cx="12404576" cy="2286000"/>
          </a:xfrm>
          <a:prstGeom prst="rect">
            <a:avLst/>
          </a:prstGeom>
        </p:spPr>
        <p:txBody>
          <a:bodyPr vert="horz" lIns="217686" tIns="108844" rIns="217686" bIns="108844" rtlCol="0" anchor="ctr">
            <a:normAutofit/>
          </a:bodyPr>
          <a:lstStyle>
            <a:lvl1pPr algn="ctr" defTabSz="2176857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36800" b="1" dirty="0">
              <a:solidFill>
                <a:srgbClr val="0070C0"/>
              </a:solidFill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2868" y="3401616"/>
            <a:ext cx="16393144" cy="686341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GB" dirty="0"/>
              <a:t> </a:t>
            </a:r>
            <a:br>
              <a:rPr lang="en-GB" dirty="0"/>
            </a:br>
            <a:br>
              <a:rPr lang="en-GB" sz="3200" dirty="0"/>
            </a:br>
            <a:r>
              <a:rPr lang="en-GB" sz="3200" dirty="0">
                <a:hlinkClick r:id="rId3"/>
              </a:rPr>
              <a:t>Join Webex meeting</a:t>
            </a:r>
            <a:r>
              <a:rPr lang="en-GB" sz="3200" dirty="0"/>
              <a:t> </a:t>
            </a:r>
          </a:p>
          <a:p>
            <a:r>
              <a:rPr lang="en-GB" sz="3200" dirty="0"/>
              <a:t>Meeting number (access code): </a:t>
            </a:r>
            <a:r>
              <a:rPr lang="en-GB" sz="3200" b="1" dirty="0" err="1"/>
              <a:t>tbd</a:t>
            </a:r>
            <a:r>
              <a:rPr lang="en-GB" sz="3200" dirty="0"/>
              <a:t>	</a:t>
            </a:r>
          </a:p>
          <a:p>
            <a:r>
              <a:rPr lang="en-GB" sz="3200" dirty="0"/>
              <a:t>Meeting password:	</a:t>
            </a:r>
            <a:r>
              <a:rPr lang="en-GB" sz="3200" b="1" dirty="0" err="1"/>
              <a:t>tbd</a:t>
            </a:r>
            <a:endParaRPr lang="en-GB" sz="3200" dirty="0"/>
          </a:p>
          <a:p>
            <a:r>
              <a:rPr lang="en-GB" sz="3200" dirty="0"/>
              <a:t>  </a:t>
            </a:r>
            <a:br>
              <a:rPr lang="en-GB" sz="3200" dirty="0"/>
            </a:br>
            <a:r>
              <a:rPr lang="en-GB" sz="3200" dirty="0"/>
              <a:t>Join by phone  </a:t>
            </a:r>
            <a:br>
              <a:rPr lang="en-GB" sz="3200" dirty="0"/>
            </a:br>
            <a:r>
              <a:rPr lang="en-GB" sz="3200" b="1" u="sng" dirty="0">
                <a:hlinkClick r:id="rId4"/>
              </a:rPr>
              <a:t>+49-6925511-4400</a:t>
            </a:r>
            <a:r>
              <a:rPr lang="en-GB" sz="3200" dirty="0"/>
              <a:t> Germany toll  </a:t>
            </a:r>
            <a:br>
              <a:rPr lang="en-GB" sz="3200" dirty="0"/>
            </a:br>
            <a:r>
              <a:rPr lang="en-GB" sz="3200" u="sng" dirty="0">
                <a:hlinkClick r:id="rId5"/>
              </a:rPr>
              <a:t>Global call-in numbers</a:t>
            </a:r>
            <a:r>
              <a:rPr lang="en-GB" sz="3200" dirty="0"/>
              <a:t>  </a:t>
            </a:r>
            <a:br>
              <a:rPr lang="en-GB" sz="3200" dirty="0"/>
            </a:br>
            <a:r>
              <a:rPr lang="en-GB" sz="3200" dirty="0"/>
              <a:t> </a:t>
            </a:r>
            <a:br>
              <a:rPr lang="en-GB" sz="3200" dirty="0"/>
            </a:br>
            <a:r>
              <a:rPr lang="en-GB" sz="3200" u="sng" dirty="0">
                <a:hlinkClick r:id="rId6"/>
              </a:rPr>
              <a:t>Can't join the meeting?</a:t>
            </a:r>
            <a:r>
              <a:rPr lang="en-GB" sz="3200" dirty="0"/>
              <a:t>  </a:t>
            </a:r>
            <a:br>
              <a:rPr lang="en-GB" sz="3200" dirty="0"/>
            </a:br>
            <a:r>
              <a:rPr lang="en-GB" sz="3200" dirty="0"/>
              <a:t> 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1371601" y="3113584"/>
            <a:ext cx="14852848" cy="936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b="1" u="sng" dirty="0"/>
              <a:t>NOTE: </a:t>
            </a:r>
            <a:br>
              <a:rPr lang="en-GB" sz="4800" dirty="0"/>
            </a:br>
            <a:r>
              <a:rPr lang="en-GB" sz="4800" dirty="0"/>
              <a:t>CELTIC organizes Consortium Building Sessions to foster the partner search for you. Please indicate your availability within the 25-28 February via</a:t>
            </a:r>
          </a:p>
          <a:p>
            <a:pPr marL="0" indent="0" algn="ctr">
              <a:buNone/>
            </a:pPr>
            <a:endParaRPr lang="en-GB" sz="4800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GB" sz="4800" i="1" dirty="0">
                <a:solidFill>
                  <a:srgbClr val="FFFF00"/>
                </a:solidFill>
                <a:hlinkClick r:id="rId7"/>
              </a:rPr>
              <a:t>https://polls.eurescom.eu/XV0ZTgdEQg/</a:t>
            </a:r>
            <a:endParaRPr lang="en-GB" sz="4800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GB" sz="4800" i="1" dirty="0">
                <a:solidFill>
                  <a:srgbClr val="FFFF00"/>
                </a:solidFill>
              </a:rPr>
              <a:t>Login: participant</a:t>
            </a:r>
          </a:p>
          <a:p>
            <a:pPr marL="0" indent="0" algn="ctr">
              <a:buNone/>
            </a:pPr>
            <a:r>
              <a:rPr lang="en-GB" sz="4800" i="1" dirty="0" err="1">
                <a:solidFill>
                  <a:srgbClr val="FFFF00"/>
                </a:solidFill>
              </a:rPr>
              <a:t>Pwd</a:t>
            </a:r>
            <a:r>
              <a:rPr lang="en-GB" sz="4800" i="1" dirty="0">
                <a:solidFill>
                  <a:srgbClr val="FFFF00"/>
                </a:solidFill>
              </a:rPr>
              <a:t>: 2402</a:t>
            </a:r>
            <a:br>
              <a:rPr lang="en-GB" sz="4800" dirty="0"/>
            </a:br>
            <a:r>
              <a:rPr lang="en-GB" sz="4800" dirty="0"/>
              <a:t>We will update this slide for you according to the provided poll information.</a:t>
            </a:r>
          </a:p>
          <a:p>
            <a:pPr algn="ctr"/>
            <a:r>
              <a:rPr lang="en-GB" sz="4800" dirty="0"/>
              <a:t>Please fill in the poll with your availabilities indicating</a:t>
            </a:r>
          </a:p>
          <a:p>
            <a:pPr marL="0" indent="0" algn="ctr">
              <a:buNone/>
            </a:pPr>
            <a:r>
              <a:rPr lang="en-GB" sz="4800" b="1" dirty="0">
                <a:solidFill>
                  <a:srgbClr val="FFFF00"/>
                </a:solidFill>
              </a:rPr>
              <a:t>PROPOSAL NAME</a:t>
            </a:r>
            <a:r>
              <a:rPr lang="en-GB" sz="4800" dirty="0">
                <a:solidFill>
                  <a:srgbClr val="FFFF00"/>
                </a:solidFill>
              </a:rPr>
              <a:t>, your name, your organization</a:t>
            </a:r>
          </a:p>
          <a:p>
            <a:pPr marL="0" indent="0" algn="ctr">
              <a:buNone/>
            </a:pP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E83B2E-8748-448A-F0AA-86C40961A9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4BBEE-1060-8ADF-951F-45BD9164F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E990B-F9D9-89C7-1DB5-8C80B646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506635-38C4-2F10-9AAF-27204D24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F3ED0-C1E9-92B6-A35A-F5E6012377BB}"/>
              </a:ext>
            </a:extLst>
          </p:cNvPr>
          <p:cNvSpPr txBox="1"/>
          <p:nvPr/>
        </p:nvSpPr>
        <p:spPr>
          <a:xfrm>
            <a:off x="1534816" y="2753544"/>
            <a:ext cx="22106456" cy="686781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</a:rPr>
              <a:t>DataMind</a:t>
            </a:r>
            <a:r>
              <a:rPr lang="en-US" sz="4800" dirty="0">
                <a:solidFill>
                  <a:srgbClr val="0070C0"/>
                </a:solidFill>
              </a:rPr>
              <a:t> AI – Transforming Manufacturing with AI-Driven Intelligence</a:t>
            </a:r>
          </a:p>
          <a:p>
            <a:pPr algn="ctr"/>
            <a:endParaRPr lang="en-US" sz="4800" b="1" dirty="0">
              <a:solidFill>
                <a:srgbClr val="0070C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What is the Main Benefit of the Idea/Proposal?</a:t>
            </a:r>
          </a:p>
          <a:p>
            <a:pPr algn="ctr"/>
            <a:endParaRPr lang="en-US" sz="4800" b="1" dirty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AI-powered automation &amp; decision support for manufacturing enterprises.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Reduces manual workload by optimizing workflows and automating repetitive tasks.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Enhances operational efficiency, quality control, and predictive maintenance.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Seamless integration with enterprise systems for data-driven decision-making.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Scalable &amp; flexible AI infrastructure, continuously evolving with business needs.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946D48-0F77-68C1-3E3C-4CEED8D83C54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DataMind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AI,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Egesys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Ltd.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Haluk.gokmen@egesys.net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61145-E83A-BD86-DBFF-C838FEE39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1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C415F-227B-74EA-A911-26F64C7E0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80F1B-88F7-32FC-F180-16F3DE2A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4AA69E-AFB5-85CD-BA87-ED718E49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A5D8C-BB64-4F8C-9373-1AA17B34CABA}"/>
              </a:ext>
            </a:extLst>
          </p:cNvPr>
          <p:cNvSpPr txBox="1"/>
          <p:nvPr/>
        </p:nvSpPr>
        <p:spPr>
          <a:xfrm>
            <a:off x="1534816" y="2753544"/>
            <a:ext cx="21945600" cy="834513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</a:rPr>
              <a:t>DataMind</a:t>
            </a:r>
            <a:r>
              <a:rPr lang="en-US" sz="4800" dirty="0">
                <a:solidFill>
                  <a:srgbClr val="0070C0"/>
                </a:solidFill>
              </a:rPr>
              <a:t> AI – Transforming Manufacturing with AI-Driven Intelligence</a:t>
            </a:r>
          </a:p>
          <a:p>
            <a:pPr algn="ctr"/>
            <a:endParaRPr lang="en-US" sz="4800" b="1" dirty="0">
              <a:solidFill>
                <a:srgbClr val="0070C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What Makes the Added Value?</a:t>
            </a:r>
          </a:p>
          <a:p>
            <a:pPr algn="ctr"/>
            <a:endParaRPr lang="en-US" sz="4800" b="1" dirty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Open-source AI foundation (</a:t>
            </a:r>
            <a:r>
              <a:rPr lang="en-US" sz="4800" dirty="0" err="1">
                <a:solidFill>
                  <a:srgbClr val="0070C0"/>
                </a:solidFill>
              </a:rPr>
              <a:t>DeepSeek</a:t>
            </a:r>
            <a:r>
              <a:rPr lang="en-US" sz="4800" dirty="0">
                <a:solidFill>
                  <a:srgbClr val="0070C0"/>
                </a:solidFill>
              </a:rPr>
              <a:t>, Mistral, Llama, Falcon, </a:t>
            </a:r>
            <a:r>
              <a:rPr lang="en-US" sz="4800" dirty="0" err="1">
                <a:solidFill>
                  <a:srgbClr val="0070C0"/>
                </a:solidFill>
              </a:rPr>
              <a:t>PyTorch</a:t>
            </a:r>
            <a:r>
              <a:rPr lang="en-US" sz="4800" dirty="0">
                <a:solidFill>
                  <a:srgbClr val="0070C0"/>
                </a:solidFill>
              </a:rPr>
              <a:t>, TensorFlow).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Fine-tuned AI models trained on company-specific data for accurate insights.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Custom AI-driven modules for IT support, procurement, predictive maintenance, and quality control.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Seamless interoperability with enterprise databases, ERP, and IoT systems.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Secure &amp; private AI implementation, ensuring compliance with company policies.</a:t>
            </a:r>
          </a:p>
          <a:p>
            <a:pPr algn="ctr"/>
            <a:endParaRPr lang="en-US" sz="4800" i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7C648E-A1CE-AA18-32ED-5D85011DB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32C0F4-F0C4-1C54-D731-B33A8BE6FA1B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DataMind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AI,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Egesys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Ltd.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Haluk.gokmen@egesys.net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170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85D48-F643-7C07-EBF7-6D682C6D4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62860-3D66-5467-27E2-847039F5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45076E-DECA-EE29-C800-C786D9D1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070286-2200-5CA5-927F-91295E564C65}"/>
              </a:ext>
            </a:extLst>
          </p:cNvPr>
          <p:cNvSpPr txBox="1"/>
          <p:nvPr/>
        </p:nvSpPr>
        <p:spPr>
          <a:xfrm>
            <a:off x="1534816" y="2753544"/>
            <a:ext cx="21314367" cy="760647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</a:rPr>
              <a:t>DataMind</a:t>
            </a:r>
            <a:r>
              <a:rPr lang="en-US" sz="4800" dirty="0">
                <a:solidFill>
                  <a:srgbClr val="0070C0"/>
                </a:solidFill>
              </a:rPr>
              <a:t> AI – Transforming Manufacturing with AI-Driven Intelligence</a:t>
            </a:r>
          </a:p>
          <a:p>
            <a:pPr algn="ctr"/>
            <a:endParaRPr lang="en-US" sz="4800" i="1" dirty="0">
              <a:solidFill>
                <a:srgbClr val="0070C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Why Should I Participate in the Project?</a:t>
            </a:r>
          </a:p>
          <a:p>
            <a:pPr algn="ctr"/>
            <a:endParaRPr lang="en-US" sz="4800" dirty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Accelerate digital transformation and gain a competitive edge.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Reduce costs &amp; optimize resources through AI-driven efficiency.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Enhance decision-making with real-time insights and predictive analytics.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Be part of an innovation-driven ecosystem, shaping the future of AI in manufacturing.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Future-proof your business by adopting cutting-edge AI solutions.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D38374-7E87-4716-74F1-B7064C1E8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F24AC6-24CF-3414-E365-B3FA607558A9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DataMind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AI,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Egesys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Ltd.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Haluk.gokmen@egesys.net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400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Organisation Profile</a:t>
            </a:r>
            <a:endParaRPr lang="en-GB" sz="9200" b="1" dirty="0">
              <a:solidFill>
                <a:srgbClr val="0070C0"/>
              </a:solidFill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71120" y="4240270"/>
            <a:ext cx="15937771" cy="391315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GB" sz="4800" dirty="0" err="1">
                <a:solidFill>
                  <a:srgbClr val="0070C0"/>
                </a:solidFill>
              </a:rPr>
              <a:t>Egesys</a:t>
            </a:r>
            <a:r>
              <a:rPr lang="en-GB" sz="4800" dirty="0">
                <a:solidFill>
                  <a:srgbClr val="0070C0"/>
                </a:solidFill>
              </a:rPr>
              <a:t> (Ege Sistem </a:t>
            </a:r>
            <a:r>
              <a:rPr lang="en-GB" sz="4800" dirty="0" err="1">
                <a:solidFill>
                  <a:srgbClr val="0070C0"/>
                </a:solidFill>
              </a:rPr>
              <a:t>Bilişim</a:t>
            </a:r>
            <a:r>
              <a:rPr lang="en-GB" sz="4800" dirty="0">
                <a:solidFill>
                  <a:srgbClr val="0070C0"/>
                </a:solidFill>
              </a:rPr>
              <a:t> Hizmetleri Sanayi ve Ticaret Ltd. </a:t>
            </a:r>
            <a:r>
              <a:rPr lang="en-GB" sz="4800" dirty="0" err="1">
                <a:solidFill>
                  <a:srgbClr val="0070C0"/>
                </a:solidFill>
              </a:rPr>
              <a:t>Şti</a:t>
            </a:r>
            <a:r>
              <a:rPr lang="en-GB" sz="4800" dirty="0">
                <a:solidFill>
                  <a:srgbClr val="0070C0"/>
                </a:solidFill>
              </a:rPr>
              <a:t>.) is an SME specializing in mentoring programs, software solutions, training, and consultancy in key areas such as R&amp;D, Innovation, Entrepreneurship, Industry 4.0, and Digital Transformation.</a:t>
            </a:r>
            <a:endParaRPr lang="en-GB" sz="4800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3DED6-D01F-B5CE-37EF-94916D6C4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A6E5C1-9D26-41CC-38E2-3DB3E67D4A04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DataMind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AI,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Egesys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Ltd.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Haluk.gokmen@egesys.net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5185B-5491-3C08-7881-A08C26EE4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48" y="9306272"/>
            <a:ext cx="5684774" cy="193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9660E-D8B9-7135-BE0D-FF1D9454C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4946C2-3DCB-E672-9720-228F6A80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Proposal Introduction (1)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A8CF4D-FE01-35F0-9609-5867A211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D3BFF-FE21-D39E-1D2C-239EBF1213A4}"/>
              </a:ext>
            </a:extLst>
          </p:cNvPr>
          <p:cNvSpPr txBox="1"/>
          <p:nvPr/>
        </p:nvSpPr>
        <p:spPr>
          <a:xfrm>
            <a:off x="1606824" y="2555998"/>
            <a:ext cx="22250472" cy="982246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70C0"/>
                </a:solidFill>
              </a:rPr>
              <a:t>Vision: </a:t>
            </a:r>
            <a:r>
              <a:rPr lang="en-US" sz="4800" dirty="0">
                <a:solidFill>
                  <a:srgbClr val="0070C0"/>
                </a:solidFill>
              </a:rPr>
              <a:t>Leverage AI to optimize manufacturing processes, automate decision-making,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70C0"/>
                </a:solidFill>
              </a:rPr>
              <a:t>and enhance operational efficiency.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800" b="1" dirty="0">
              <a:solidFill>
                <a:srgbClr val="0070C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70C0"/>
                </a:solidFill>
              </a:rPr>
              <a:t>Motivation: </a:t>
            </a:r>
            <a:r>
              <a:rPr lang="en-US" sz="4800" dirty="0">
                <a:solidFill>
                  <a:srgbClr val="0070C0"/>
                </a:solidFill>
              </a:rPr>
              <a:t>Manual processes lead to inefficiencies, delays, and high costs. AI-driven automation and predictive analytics enable smarter workflows, reducing errors and boosting productivity.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800" b="1" dirty="0">
              <a:solidFill>
                <a:srgbClr val="0070C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70C0"/>
                </a:solidFill>
              </a:rPr>
              <a:t>Content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AI-powered automation for IT support, procurement, predictive maintenance, and quality control.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Open-source AI framework fine-tuned with company data for enterprise-specific solutions.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Seamless integration with manufacturing systems, ERP, and IoT platforms.</a:t>
            </a:r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CE1B8CB9-5E07-1756-F581-DF5E3BCF0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4E4F25-F823-053B-26FB-F1B886563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93236D-4731-9E8B-7298-74E1DB3F90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622" t="22834" r="47807" b="14107"/>
          <a:stretch/>
        </p:blipFill>
        <p:spPr>
          <a:xfrm>
            <a:off x="21408119" y="10881482"/>
            <a:ext cx="2738113" cy="27270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5F0799-EB33-E96F-6907-3AB330038C1C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DataMind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AI,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Egesys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Ltd.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Haluk.gokmen@egesys.net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362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DF5A5-D120-CB4F-66B8-298C497C9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D4A8A-344D-CC47-FBE7-4EC67B9D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Proposal Introduction (2)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A5CEA2-86A4-4EFD-3F4E-5436CECE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0E783-A8A2-AA42-CFB9-6AEB16760D55}"/>
              </a:ext>
            </a:extLst>
          </p:cNvPr>
          <p:cNvSpPr txBox="1"/>
          <p:nvPr/>
        </p:nvSpPr>
        <p:spPr>
          <a:xfrm>
            <a:off x="1318792" y="2628006"/>
            <a:ext cx="22682520" cy="12038456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Expected Outcomes:</a:t>
            </a:r>
            <a:endParaRPr lang="en-US" sz="4800" dirty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AI-driven automation enhances operational efficiency and reduces costs.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Predictive maintenance minimizes downtime and improves machine reliability.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AI-powered procurement and quality control optimize resource utilization.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Improved decision-making through real-time data insights.</a:t>
            </a:r>
          </a:p>
          <a:p>
            <a:r>
              <a:rPr lang="en-US" sz="4800" b="1" dirty="0">
                <a:solidFill>
                  <a:srgbClr val="0070C0"/>
                </a:solidFill>
              </a:rPr>
              <a:t>Impact:</a:t>
            </a:r>
            <a:endParaRPr lang="en-US" sz="4800" dirty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Increases productivity by reducing manual workload and repetitive tasks.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Enhances manufacturing agility and competitiveness.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Strengthens AI capabilities for future enterprise innovation.</a:t>
            </a:r>
          </a:p>
          <a:p>
            <a:r>
              <a:rPr lang="en-US" sz="4800" b="1" dirty="0">
                <a:solidFill>
                  <a:srgbClr val="0070C0"/>
                </a:solidFill>
              </a:rPr>
              <a:t>Schedule: </a:t>
            </a:r>
            <a:r>
              <a:rPr lang="en-US" sz="4800" b="1" dirty="0" err="1">
                <a:solidFill>
                  <a:srgbClr val="0070C0"/>
                </a:solidFill>
              </a:rPr>
              <a:t>Poject</a:t>
            </a:r>
            <a:r>
              <a:rPr lang="en-US" sz="4800" b="1" dirty="0">
                <a:solidFill>
                  <a:srgbClr val="0070C0"/>
                </a:solidFill>
              </a:rPr>
              <a:t> Duration 36 months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Phase 1 (M 1-6): AI framework selection &amp; data collection.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Phase 2 (M 7-18): AI model training, integration, and testing.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Phase 3 (M 19-30): Deployment, optimization, and fine-tuning.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Phase 4 (M 31-36): Full-scale implementation &amp; continuous improvement</a:t>
            </a:r>
          </a:p>
          <a:p>
            <a:endParaRPr lang="en-US" sz="4800" dirty="0">
              <a:solidFill>
                <a:srgbClr val="0070C0"/>
              </a:solidFill>
            </a:endParaRPr>
          </a:p>
          <a:p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51EED0B-BEB8-D1F3-B419-BBEB88EE3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13C496-B1C5-8D5A-BB3A-73E1F4434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E824C7-C56B-9A29-406B-7564657A2E67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DataMind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AI,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Egesys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Ltd.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Haluk.gokmen@egesys.net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80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28CF1-A174-E5D0-E82B-14D87594D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743DD-E5C1-D742-7313-50E4021D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DA6E50-7CA0-5105-8ECB-6A5A372C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35986-6AD8-8127-E44B-79E5709820C2}"/>
              </a:ext>
            </a:extLst>
          </p:cNvPr>
          <p:cNvSpPr txBox="1"/>
          <p:nvPr/>
        </p:nvSpPr>
        <p:spPr>
          <a:xfrm>
            <a:off x="1219200" y="2555998"/>
            <a:ext cx="22566088" cy="1129979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Existing Consortium &amp; Involved Countries: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Türkiye: </a:t>
            </a:r>
            <a:r>
              <a:rPr lang="en-US" sz="4800" dirty="0" err="1">
                <a:solidFill>
                  <a:srgbClr val="0070C0"/>
                </a:solidFill>
              </a:rPr>
              <a:t>Egesys</a:t>
            </a:r>
            <a:r>
              <a:rPr lang="en-US" sz="4800" dirty="0">
                <a:solidFill>
                  <a:srgbClr val="0070C0"/>
                </a:solidFill>
              </a:rPr>
              <a:t>, NURSAN, </a:t>
            </a:r>
            <a:r>
              <a:rPr lang="en-US" sz="4800">
                <a:solidFill>
                  <a:srgbClr val="0070C0"/>
                </a:solidFill>
              </a:rPr>
              <a:t>Projesis</a:t>
            </a:r>
            <a:endParaRPr lang="en-US" sz="4800" dirty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Country Representation: Türkiye (Turkish consortium is full).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Need for International Partners: Looking for partners from other countries.</a:t>
            </a:r>
          </a:p>
          <a:p>
            <a:r>
              <a:rPr lang="en-US" sz="4800" b="1" dirty="0">
                <a:solidFill>
                  <a:srgbClr val="0070C0"/>
                </a:solidFill>
              </a:rPr>
              <a:t>Expertise &amp; Profiles Sought: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AI &amp; Machine Learning Experts: Specializing in NLP, predictive analytics, and AI-driven automation.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Manufacturing &amp; Industrial IoT Specialists: Experience with AI-powered process optimization.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Enterprise Software Developers: Integration with ERP, MES, and manufacturing execution systems.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Academia &amp; Research Institutions: AI model training, data security, and compliance.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Business &amp; Innovation Consultants: AI adoption strategy and digital transformation guidance.</a:t>
            </a:r>
          </a:p>
          <a:p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82FFC81-1DF6-2DF6-14B5-C41AC09D1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9D82CD-7963-84EC-4FEF-A919C9F72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3567DB-FF2B-7581-FF21-EFE6726B0764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DataMind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AI,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Egesys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Ltd.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Haluk.gokmen@egesys.net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854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ADC3B-08FD-173B-4C3D-145738D92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6A917F-68FA-3D83-3F45-28E07F338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D9CCC1-F8EC-8613-3A96-3D306A84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B229E-5526-0BBA-23EA-B62753E6906F}"/>
              </a:ext>
            </a:extLst>
          </p:cNvPr>
          <p:cNvSpPr txBox="1"/>
          <p:nvPr/>
        </p:nvSpPr>
        <p:spPr>
          <a:xfrm>
            <a:off x="1219200" y="2555998"/>
            <a:ext cx="22566088" cy="391315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Types of Partners: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AI R&amp;D firms, universities, and technology providers.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Manufacturing enterprises adopting AI for process improvement.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70C0"/>
                </a:solidFill>
              </a:rPr>
              <a:t>Companies working on enterprise AI, automation, and industrial applications.</a:t>
            </a:r>
          </a:p>
          <a:p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C627965E-7194-4CB9-7891-A98AEDAE2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43750-40B4-9E19-270C-6A9119A9F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63E27D-2903-3130-B510-D86009EB33EA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DataMind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AI,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Egesys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Ltd.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Haluk.gokmen@egesys.net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5187722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Pages>0</Pages>
  <Words>1020</Words>
  <Characters>0</Characters>
  <Application>Microsoft Office PowerPoint</Application>
  <PresentationFormat>Custom</PresentationFormat>
  <Lines>0</Lines>
  <Paragraphs>134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Aleo</vt:lpstr>
      <vt:lpstr>Arial</vt:lpstr>
      <vt:lpstr>Calibri</vt:lpstr>
      <vt:lpstr>Century Gothic</vt:lpstr>
      <vt:lpstr>Gill Sans</vt:lpstr>
      <vt:lpstr>1_Spanish Chair Eureka 2016 interno</vt:lpstr>
      <vt:lpstr>Office Theme</vt:lpstr>
      <vt:lpstr>PowerPoint Presentation</vt:lpstr>
      <vt:lpstr>Teaser</vt:lpstr>
      <vt:lpstr>Teaser</vt:lpstr>
      <vt:lpstr>Teaser</vt:lpstr>
      <vt:lpstr>Organisation Profile</vt:lpstr>
      <vt:lpstr>Proposal Introduction (1)</vt:lpstr>
      <vt:lpstr>Proposal Introduction (2)</vt:lpstr>
      <vt:lpstr>Partners</vt:lpstr>
      <vt:lpstr>Partners</vt:lpstr>
      <vt:lpstr>Contact Info</vt:lpstr>
      <vt:lpstr>Join the Consortium  Building 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302</cp:revision>
  <dcterms:modified xsi:type="dcterms:W3CDTF">2025-02-21T10:25:42Z</dcterms:modified>
</cp:coreProperties>
</file>