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4"/>
    <p:sldMasterId id="2147483828" r:id="rId5"/>
  </p:sldMasterIdLst>
  <p:notesMasterIdLst>
    <p:notesMasterId r:id="rId15"/>
  </p:notesMasterIdLst>
  <p:sldIdLst>
    <p:sldId id="272" r:id="rId6"/>
    <p:sldId id="315" r:id="rId7"/>
    <p:sldId id="316" r:id="rId8"/>
    <p:sldId id="322" r:id="rId9"/>
    <p:sldId id="323" r:id="rId10"/>
    <p:sldId id="317" r:id="rId11"/>
    <p:sldId id="318" r:id="rId12"/>
    <p:sldId id="319" r:id="rId13"/>
    <p:sldId id="320" r:id="rId14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E828F-7487-465F-B204-D4A148BC1BF0}" v="111" dt="2025-02-14T11:59:34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67" y="24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  <a:p>
            <a:endParaRPr lang="en-US"/>
          </a:p>
          <a:p>
            <a:r>
              <a:rPr lang="en-US"/>
              <a:t>🏥 Smart Hospitals, like other smart applications, generate vast amounts of data.</a:t>
            </a:r>
          </a:p>
          <a:p>
            <a:r>
              <a:rPr lang="en-US"/>
              <a:t>🔐 Healthcare data requires strong protection but also holds high potential for innovation.</a:t>
            </a:r>
          </a:p>
          <a:p>
            <a:r>
              <a:rPr lang="en-US"/>
              <a:t>Our Goal</a:t>
            </a:r>
          </a:p>
          <a:p>
            <a:endParaRPr lang="en-US"/>
          </a:p>
          <a:p>
            <a:r>
              <a:rPr lang="en-US"/>
              <a:t>🌍 Develop pan-European concepts for utilizing healthcare data in medical and economic applications while ensuring full compliance with GDPR &amp; MDR.</a:t>
            </a:r>
          </a:p>
          <a:p>
            <a:r>
              <a:rPr lang="en-US"/>
              <a:t>Our Approach</a:t>
            </a:r>
          </a:p>
          <a:p>
            <a:endParaRPr lang="en-US"/>
          </a:p>
          <a:p>
            <a:r>
              <a:rPr lang="en-US"/>
              <a:t>👥 User-Centric Perspective: We prioritize patients’ data protection rights while fostering innovation.</a:t>
            </a:r>
          </a:p>
          <a:p>
            <a:r>
              <a:rPr lang="en-US"/>
              <a:t>💡 Bridging Tech &amp; Regulation: Many healthcare innovations rely on data-driven solutions. We aim to enable them ethically &amp; securely.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438C7-91BD-67A6-02B5-010406C6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127B6C3-44AE-044C-CA81-3411FF206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71B9B3-AC01-49C5-5A5D-3BFBBFBF3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617A34-527F-DEBB-93A9-0E946C6E1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0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CEB26-02D4-5C8F-EBE1-DD309565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F080F2F-99CC-425A-01E5-DACEE6BD9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D0E1D05-818A-52CA-7085-6AC9E76CF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en-US" b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communication systems and standardization</a:t>
            </a:r>
          </a:p>
          <a:p>
            <a:r>
              <a:rPr lang="en-US"/>
              <a:t>Our group specializes in all communication technologies and applications.</a:t>
            </a:r>
          </a:p>
          <a:p>
            <a:r>
              <a:rPr lang="en-US"/>
              <a:t>We operate a </a:t>
            </a:r>
            <a:r>
              <a:rPr lang="en-US" b="1"/>
              <a:t>5G-enabled ambulance</a:t>
            </a:r>
            <a:r>
              <a:rPr lang="en-US"/>
              <a:t>, an </a:t>
            </a:r>
            <a:r>
              <a:rPr lang="en-US" b="1"/>
              <a:t>interoperable demonstration operating room</a:t>
            </a:r>
            <a:r>
              <a:rPr lang="en-US"/>
              <a:t>, and are currently developing </a:t>
            </a:r>
            <a:r>
              <a:rPr lang="en-US" b="1"/>
              <a:t>guidelines for the use of private 5G networks in hospitals</a:t>
            </a:r>
            <a:r>
              <a:rPr lang="en-US"/>
              <a:t>. Additionally, we are deeply involved in </a:t>
            </a:r>
            <a:r>
              <a:rPr lang="en-US" b="1"/>
              <a:t>smart hospital communication and sensing technologies</a:t>
            </a:r>
            <a:r>
              <a:rPr lang="en-US"/>
              <a:t>.</a:t>
            </a:r>
          </a:p>
          <a:p>
            <a:r>
              <a:rPr lang="en-US"/>
              <a:t>Located within a medical campus, we have direct access to healthcare professionals, allowing us to </a:t>
            </a:r>
            <a:r>
              <a:rPr lang="en-US" b="1"/>
              <a:t>evaluate devices and concepts emerging from our research in real-world clinical settings</a:t>
            </a:r>
            <a:r>
              <a:rPr lang="en-US"/>
              <a:t> and gather valuable hands-on data.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EFD382-CEF9-7099-2E61-D70AA616F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z="1200" i="1" noProof="0">
                <a:solidFill>
                  <a:srgbClr val="0070C0"/>
                </a:solidFill>
              </a:rPr>
              <a:t>1 </a:t>
            </a:r>
            <a:r>
              <a:rPr lang="de-DE" sz="1200" i="1" noProof="0" err="1">
                <a:solidFill>
                  <a:srgbClr val="0070C0"/>
                </a:solidFill>
              </a:rPr>
              <a:t>slide</a:t>
            </a:r>
            <a:r>
              <a:rPr lang="de-DE" sz="1200" i="1" noProof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de-DE" sz="1200" i="1" noProof="0">
                <a:solidFill>
                  <a:srgbClr val="0070C0"/>
                </a:solidFill>
              </a:rPr>
              <a:t>Short </a:t>
            </a:r>
            <a:r>
              <a:rPr lang="de-DE" sz="1200" i="1" noProof="0" err="1">
                <a:solidFill>
                  <a:srgbClr val="0070C0"/>
                </a:solidFill>
              </a:rPr>
              <a:t>info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r>
              <a:rPr lang="de-DE" sz="1200" i="1" noProof="0" err="1">
                <a:solidFill>
                  <a:srgbClr val="0070C0"/>
                </a:solidFill>
              </a:rPr>
              <a:t>what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r>
              <a:rPr lang="de-DE" sz="1200" i="1" noProof="0" err="1">
                <a:solidFill>
                  <a:srgbClr val="0070C0"/>
                </a:solidFill>
              </a:rPr>
              <a:t>the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r>
              <a:rPr lang="de-DE" sz="1200" i="1" noProof="0" err="1">
                <a:solidFill>
                  <a:srgbClr val="0070C0"/>
                </a:solidFill>
              </a:rPr>
              <a:t>idea</a:t>
            </a:r>
            <a:r>
              <a:rPr lang="de-DE" sz="1200" i="1" noProof="0">
                <a:solidFill>
                  <a:srgbClr val="0070C0"/>
                </a:solidFill>
              </a:rPr>
              <a:t>/</a:t>
            </a:r>
            <a:r>
              <a:rPr lang="de-DE" sz="1200" i="1" noProof="0" err="1">
                <a:solidFill>
                  <a:srgbClr val="0070C0"/>
                </a:solidFill>
              </a:rPr>
              <a:t>proposal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r>
              <a:rPr lang="de-DE" sz="1200" i="1" noProof="0" err="1">
                <a:solidFill>
                  <a:srgbClr val="0070C0"/>
                </a:solidFill>
              </a:rPr>
              <a:t>is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r>
              <a:rPr lang="de-DE" sz="1200" i="1" noProof="0" err="1">
                <a:solidFill>
                  <a:srgbClr val="0070C0"/>
                </a:solidFill>
              </a:rPr>
              <a:t>about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br>
              <a:rPr lang="de-DE" sz="1200" i="1" noProof="0">
                <a:solidFill>
                  <a:srgbClr val="0070C0"/>
                </a:solidFill>
              </a:rPr>
            </a:br>
            <a:r>
              <a:rPr lang="de-DE" sz="1200" i="1" noProof="0">
                <a:solidFill>
                  <a:srgbClr val="0070C0"/>
                </a:solidFill>
              </a:rPr>
              <a:t>(</a:t>
            </a:r>
            <a:r>
              <a:rPr lang="de-DE" sz="1200" i="1" noProof="0" err="1">
                <a:solidFill>
                  <a:srgbClr val="0070C0"/>
                </a:solidFill>
              </a:rPr>
              <a:t>vision</a:t>
            </a:r>
            <a:r>
              <a:rPr lang="de-DE" sz="1200" i="1" noProof="0">
                <a:solidFill>
                  <a:srgbClr val="0070C0"/>
                </a:solidFill>
              </a:rPr>
              <a:t>, </a:t>
            </a:r>
            <a:r>
              <a:rPr lang="de-DE" sz="1200" i="1" noProof="0" err="1">
                <a:solidFill>
                  <a:srgbClr val="0070C0"/>
                </a:solidFill>
              </a:rPr>
              <a:t>motivation</a:t>
            </a:r>
            <a:r>
              <a:rPr lang="de-DE" sz="1200" i="1" noProof="0">
                <a:solidFill>
                  <a:srgbClr val="0070C0"/>
                </a:solidFill>
              </a:rPr>
              <a:t>, </a:t>
            </a:r>
            <a:r>
              <a:rPr lang="de-DE" sz="1200" i="1" noProof="0" err="1">
                <a:solidFill>
                  <a:srgbClr val="0070C0"/>
                </a:solidFill>
              </a:rPr>
              <a:t>content</a:t>
            </a:r>
            <a:r>
              <a:rPr lang="de-DE" sz="1200" i="1" noProof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de-DE" sz="1200" i="1" noProof="0" err="1">
                <a:solidFill>
                  <a:srgbClr val="0070C0"/>
                </a:solidFill>
              </a:rPr>
              <a:t>please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r>
              <a:rPr lang="de-DE" sz="1200" i="1" noProof="0" err="1">
                <a:solidFill>
                  <a:srgbClr val="0070C0"/>
                </a:solidFill>
              </a:rPr>
              <a:t>include</a:t>
            </a:r>
            <a:r>
              <a:rPr lang="de-DE" sz="1200" i="1" noProof="0">
                <a:solidFill>
                  <a:srgbClr val="0070C0"/>
                </a:solidFill>
              </a:rPr>
              <a:t> a </a:t>
            </a:r>
            <a:r>
              <a:rPr lang="de-DE" sz="1200" i="1" noProof="0" err="1">
                <a:solidFill>
                  <a:srgbClr val="0070C0"/>
                </a:solidFill>
              </a:rPr>
              <a:t>picture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r>
              <a:rPr lang="de-DE" sz="1200" i="1" noProof="0" err="1">
                <a:solidFill>
                  <a:srgbClr val="0070C0"/>
                </a:solidFill>
              </a:rPr>
              <a:t>describing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r>
              <a:rPr lang="de-DE" sz="1200" i="1" noProof="0" err="1">
                <a:solidFill>
                  <a:srgbClr val="0070C0"/>
                </a:solidFill>
              </a:rPr>
              <a:t>your</a:t>
            </a:r>
            <a:r>
              <a:rPr lang="de-DE" sz="1200" i="1" noProof="0">
                <a:solidFill>
                  <a:srgbClr val="0070C0"/>
                </a:solidFill>
              </a:rPr>
              <a:t> </a:t>
            </a:r>
            <a:r>
              <a:rPr lang="de-DE" sz="1200" i="1" noProof="0" err="1">
                <a:solidFill>
                  <a:srgbClr val="0070C0"/>
                </a:solidFill>
              </a:rPr>
              <a:t>idea</a:t>
            </a:r>
            <a:r>
              <a:rPr lang="de-DE" sz="1200" i="1" noProof="0">
                <a:solidFill>
                  <a:srgbClr val="0070C0"/>
                </a:solidFill>
              </a:rPr>
              <a:t>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noProof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1200" i="1" noProof="0">
                <a:solidFill>
                  <a:srgbClr val="0070C0"/>
                </a:solidFill>
              </a:rPr>
              <a:t>Short info on expected outcome, duration 36 month </a:t>
            </a:r>
          </a:p>
          <a:p>
            <a:r>
              <a:rPr lang="en-GB" sz="1200" i="1" noProof="0">
                <a:solidFill>
                  <a:srgbClr val="0070C0"/>
                </a:solidFill>
              </a:rPr>
              <a:t>impacts, schedule typical project </a:t>
            </a:r>
            <a:endParaRPr lang="en-US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5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noProof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1200" i="1" noProof="0">
                <a:solidFill>
                  <a:srgbClr val="0070C0"/>
                </a:solidFill>
              </a:rPr>
              <a:t>Existing consortium, involved countries.</a:t>
            </a:r>
          </a:p>
          <a:p>
            <a:pPr algn="ctr"/>
            <a:r>
              <a:rPr lang="en-GB" sz="1200" i="1" noProof="0">
                <a:solidFill>
                  <a:srgbClr val="0070C0"/>
                </a:solidFill>
              </a:rPr>
              <a:t>Expertise, profiles and types of partners you are looking for.</a:t>
            </a:r>
            <a:br>
              <a:rPr lang="en-GB" sz="1200" i="1" noProof="0">
                <a:solidFill>
                  <a:srgbClr val="0070C0"/>
                </a:solidFill>
              </a:rPr>
            </a:br>
            <a:endParaRPr lang="en-GB" sz="1200" i="1" noProof="0">
              <a:solidFill>
                <a:srgbClr val="0070C0"/>
              </a:solidFill>
            </a:endParaRPr>
          </a:p>
          <a:p>
            <a:endParaRPr lang="en-US"/>
          </a:p>
          <a:p>
            <a:r>
              <a:rPr lang="en-US"/>
              <a:t>smart hospitals popping out everywhere in </a:t>
            </a:r>
            <a:r>
              <a:rPr lang="en-US" err="1"/>
              <a:t>europe</a:t>
            </a:r>
            <a:r>
              <a:rPr lang="en-US"/>
              <a:t> and this is a </a:t>
            </a:r>
            <a:r>
              <a:rPr lang="en-US" err="1"/>
              <a:t>challange</a:t>
            </a:r>
            <a:r>
              <a:rPr lang="en-US"/>
              <a:t> we </a:t>
            </a:r>
            <a:r>
              <a:rPr lang="en-US" err="1"/>
              <a:t>chould</a:t>
            </a:r>
            <a:r>
              <a:rPr lang="en-US"/>
              <a:t> not do as one country </a:t>
            </a:r>
            <a:r>
              <a:rPr lang="en-US" err="1"/>
              <a:t>allone</a:t>
            </a:r>
            <a:r>
              <a:rPr lang="en-US"/>
              <a:t>. the </a:t>
            </a:r>
            <a:r>
              <a:rPr lang="en-US" err="1"/>
              <a:t>celtic</a:t>
            </a:r>
            <a:r>
              <a:rPr lang="en-US"/>
              <a:t> </a:t>
            </a:r>
            <a:r>
              <a:rPr lang="en-US" err="1"/>
              <a:t>plattform</a:t>
            </a:r>
            <a:r>
              <a:rPr lang="en-US"/>
              <a:t> is well suited for this project because mayor regulations like the </a:t>
            </a:r>
            <a:r>
              <a:rPr lang="en-US" err="1"/>
              <a:t>mdr</a:t>
            </a:r>
            <a:r>
              <a:rPr lang="en-US"/>
              <a:t> and </a:t>
            </a:r>
            <a:r>
              <a:rPr lang="en-US" err="1"/>
              <a:t>gdpr</a:t>
            </a:r>
            <a:r>
              <a:rPr lang="en-US"/>
              <a:t> apply to all of us </a:t>
            </a:r>
            <a:r>
              <a:rPr lang="en-US" err="1"/>
              <a:t>europeans</a:t>
            </a:r>
            <a:r>
              <a:rPr lang="en-US"/>
              <a:t>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Subtitular presentación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Fecha</a:t>
            </a:r>
            <a:endParaRPr lang="es-ES_tradnl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/>
              <a:t>12.3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/>
              <a:t>1// Apartado</a:t>
            </a:r>
            <a:endParaRPr lang="es-ES_tradnl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/>
              <a:t>2// Apartado</a:t>
            </a:r>
            <a:endParaRPr lang="es-ES_tradnl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2.1 Titular apartado</a:t>
            </a:r>
            <a:endParaRPr lang="es-ES_tradnl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/>
              <a:t>3// Apartado</a:t>
            </a:r>
            <a:endParaRPr lang="es-ES_tradnl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3.1 Titular apartado</a:t>
            </a:r>
            <a:endParaRPr lang="es-ES_tradnl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/>
              <a:t>4// Apartado</a:t>
            </a:r>
            <a:endParaRPr lang="es-ES_tradnl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4.1 Titular apartado</a:t>
            </a:r>
            <a:endParaRPr lang="es-ES_tradnl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  <a:endParaRPr lang="es-ES_tradnl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Titular presentación / Subtitular</a:t>
            </a:r>
            <a:endParaRPr lang="es-ES_tradnl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/>
              <a:t>12.3</a:t>
            </a:r>
            <a:endParaRPr lang="es-ES_tradnl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/>
              <a:t>Subtitular</a:t>
            </a:r>
            <a:endParaRPr lang="es-ES_tradnl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6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GB" sz="5400" b="1" noProof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-283972" y="4743925"/>
            <a:ext cx="24667972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noProof="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r>
              <a:rPr lang="en-US" sz="6600" b="1" i="1" noProof="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“to use and protect”</a:t>
            </a:r>
            <a:br>
              <a:rPr lang="en-US" sz="6600" b="1" i="1" noProof="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US" sz="6600" b="1" noProof="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Privacy and safety driven Applications in the data centric world of Smart Hospitals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733539"/>
            <a:ext cx="1778597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noProof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noProof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noProof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Brokerage Day</a:t>
            </a:r>
            <a:endParaRPr lang="en-GB" sz="3600" b="1" noProof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noProof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24</a:t>
            </a:r>
            <a:r>
              <a:rPr lang="en-GB" sz="7000" baseline="30000" noProof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noProof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February 2025, Barcelona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079260" y="11768479"/>
            <a:ext cx="973984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noProof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Tobias Pabst, ICCAS Uni-Leipzig</a:t>
            </a:r>
          </a:p>
          <a:p>
            <a:pPr eaLnBrk="1" hangingPunct="1"/>
            <a:r>
              <a:rPr lang="en-GB" sz="4400" b="1" noProof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tobias.pabst@medizin.uni-leipzig.de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288032" y="51738"/>
            <a:ext cx="4199112" cy="370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4D466-F741-D50C-92B8-4116637C9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60" y="593304"/>
            <a:ext cx="4983209" cy="1440160"/>
          </a:xfrm>
          <a:prstGeom prst="rect">
            <a:avLst/>
          </a:prstGeom>
        </p:spPr>
      </p:pic>
      <p:pic>
        <p:nvPicPr>
          <p:cNvPr id="14" name="Grafik 13" descr="Ein Bild, das Schwarz, Screenshot, Text, Schrift enthält.&#10;&#10;KI-generierte Inhalte können fehlerhaft sein.">
            <a:extLst>
              <a:ext uri="{FF2B5EF4-FFF2-40B4-BE49-F238E27FC236}">
                <a16:creationId xmlns:a16="http://schemas.microsoft.com/office/drawing/2014/main" id="{402D8D70-2376-AC33-CEF2-140987EFF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35" y="8617419"/>
            <a:ext cx="7704856" cy="3510900"/>
          </a:xfrm>
          <a:prstGeom prst="rect">
            <a:avLst/>
          </a:prstGeom>
        </p:spPr>
      </p:pic>
      <p:pic>
        <p:nvPicPr>
          <p:cNvPr id="16" name="Grafik 15" descr="Ein Bild, das Grafiken, Schrift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EDBB60D3-BBB5-57B5-AC25-034C37E0B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238" y="9021147"/>
            <a:ext cx="6696597" cy="26905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noProof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850740" y="3905672"/>
            <a:ext cx="22682520" cy="539048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noProof="0">
                <a:solidFill>
                  <a:srgbClr val="0070C0"/>
                </a:solidFill>
              </a:rPr>
              <a:t>The Challenge</a:t>
            </a:r>
          </a:p>
          <a:p>
            <a:r>
              <a:rPr lang="en-US" sz="4800" noProof="0">
                <a:solidFill>
                  <a:srgbClr val="0070C0"/>
                </a:solidFill>
              </a:rPr>
              <a:t>🏥 Smart Hospitals generate vast amounts of data.</a:t>
            </a:r>
          </a:p>
          <a:p>
            <a:r>
              <a:rPr lang="en-US" sz="4800" noProof="0">
                <a:solidFill>
                  <a:srgbClr val="0070C0"/>
                </a:solidFill>
              </a:rPr>
              <a:t>🔐 Healthcare data requires protection but holds potential for innovation.</a:t>
            </a:r>
          </a:p>
          <a:p>
            <a:endParaRPr lang="en-US" sz="4800" noProof="0">
              <a:solidFill>
                <a:srgbClr val="0070C0"/>
              </a:solidFill>
            </a:endParaRPr>
          </a:p>
          <a:p>
            <a:r>
              <a:rPr lang="en-US" sz="4800" noProof="0">
                <a:solidFill>
                  <a:srgbClr val="0070C0"/>
                </a:solidFill>
              </a:rPr>
              <a:t>Our Goal</a:t>
            </a:r>
          </a:p>
          <a:p>
            <a:r>
              <a:rPr lang="en-US" sz="4800" noProof="0">
                <a:solidFill>
                  <a:srgbClr val="0070C0"/>
                </a:solidFill>
              </a:rPr>
              <a:t>🌍 pan-European concepts for utilizing healthcare data in medical and </a:t>
            </a:r>
          </a:p>
          <a:p>
            <a:r>
              <a:rPr lang="en-US" sz="4800">
                <a:solidFill>
                  <a:srgbClr val="0070C0"/>
                </a:solidFill>
              </a:rPr>
              <a:t>       </a:t>
            </a:r>
            <a:r>
              <a:rPr lang="en-US" sz="4800" noProof="0">
                <a:solidFill>
                  <a:srgbClr val="0070C0"/>
                </a:solidFill>
              </a:rPr>
              <a:t>economic applications while ensuring compliance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noProof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Proposal Name,  Your Name, affiliation &amp; e-mail of presenter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E4631-727E-D702-82EB-F59E4CAE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noProof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noProof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Proposal Name,  Your Name, affiliation &amp; e-mail of presenter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3DED6-D01F-B5CE-37EF-94916D6C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pic>
        <p:nvPicPr>
          <p:cNvPr id="1038" name="Grafik 1037">
            <a:extLst>
              <a:ext uri="{FF2B5EF4-FFF2-40B4-BE49-F238E27FC236}">
                <a16:creationId xmlns:a16="http://schemas.microsoft.com/office/drawing/2014/main" id="{62C12EE4-9799-AD1B-DB30-5F9621862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712" y="2336476"/>
            <a:ext cx="14515331" cy="10392779"/>
          </a:xfrm>
          <a:prstGeom prst="rect">
            <a:avLst/>
          </a:prstGeom>
        </p:spPr>
      </p:pic>
      <p:sp>
        <p:nvSpPr>
          <p:cNvPr id="1040" name="Textfeld 1039">
            <a:extLst>
              <a:ext uri="{FF2B5EF4-FFF2-40B4-BE49-F238E27FC236}">
                <a16:creationId xmlns:a16="http://schemas.microsoft.com/office/drawing/2014/main" id="{ED12F26D-66B2-2068-6EBB-BBC22D5BFBB9}"/>
              </a:ext>
            </a:extLst>
          </p:cNvPr>
          <p:cNvSpPr txBox="1"/>
          <p:nvPr/>
        </p:nvSpPr>
        <p:spPr>
          <a:xfrm>
            <a:off x="400474" y="2609528"/>
            <a:ext cx="9199237" cy="97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0070C0"/>
                </a:solidFill>
              </a:rPr>
              <a:t>ICCAS Leipzig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0070C0"/>
                </a:solidFill>
              </a:rPr>
              <a:t>Convergence of engineering, computer science and healthcare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0070C0"/>
                </a:solidFill>
              </a:rPr>
              <a:t>Pre-industrial Research &amp; Development of Digital technologies of the future medical sector 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0070C0"/>
                </a:solidFill>
              </a:rPr>
              <a:t>Contract research, services, TRL3-7, collaborative projects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0070C0"/>
                </a:solidFill>
              </a:rPr>
              <a:t>Very close cooperation with clinics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0070C0"/>
                </a:solidFill>
              </a:rPr>
              <a:t>Exclusively application-relevant projects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>
                <a:solidFill>
                  <a:srgbClr val="0070C0"/>
                </a:solidFill>
              </a:rPr>
              <a:t>ISO 13485 certification</a:t>
            </a:r>
          </a:p>
        </p:txBody>
      </p:sp>
      <p:pic>
        <p:nvPicPr>
          <p:cNvPr id="1041" name="Grafik 1040" descr="Ein Bild, das Grafiken, Schrift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DD9D843A-3CEB-04FB-D1D5-84A321F5B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49" y="2294847"/>
            <a:ext cx="2499606" cy="10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884B3-046A-1EBD-B7BC-F570548C9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rafik 1035">
            <a:extLst>
              <a:ext uri="{FF2B5EF4-FFF2-40B4-BE49-F238E27FC236}">
                <a16:creationId xmlns:a16="http://schemas.microsoft.com/office/drawing/2014/main" id="{67268B29-FE50-BE62-A5A7-BCB4DCBB1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1" t="22825" r="32321" b="12371"/>
          <a:stretch/>
        </p:blipFill>
        <p:spPr>
          <a:xfrm>
            <a:off x="7439472" y="3155553"/>
            <a:ext cx="8640960" cy="89590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CB5E9D-BEF3-3BB1-D9A3-5CBDEF61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noProof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F2AE62-C1B8-F669-FE9C-45403B82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2795D-D70D-DB29-8A8D-5EDA727B4D93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noProof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Proposal Name,  Your Name, affiliation &amp; e-mail of presenter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869EA-3367-4E65-140B-9BD7F5E82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grpSp>
        <p:nvGrpSpPr>
          <p:cNvPr id="1035" name="Gruppieren 1034">
            <a:extLst>
              <a:ext uri="{FF2B5EF4-FFF2-40B4-BE49-F238E27FC236}">
                <a16:creationId xmlns:a16="http://schemas.microsoft.com/office/drawing/2014/main" id="{8217D04D-0FC0-309D-531A-19571C7C273B}"/>
              </a:ext>
            </a:extLst>
          </p:cNvPr>
          <p:cNvGrpSpPr/>
          <p:nvPr/>
        </p:nvGrpSpPr>
        <p:grpSpPr>
          <a:xfrm>
            <a:off x="735660" y="3155553"/>
            <a:ext cx="22874332" cy="8793692"/>
            <a:chOff x="281762" y="1544616"/>
            <a:chExt cx="12030742" cy="4625036"/>
          </a:xfrm>
        </p:grpSpPr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48B98BF1-EDE1-5CB9-5A7F-F9A70E439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502" y="3636872"/>
              <a:ext cx="1209235" cy="485853"/>
            </a:xfrm>
            <a:prstGeom prst="rect">
              <a:avLst/>
            </a:prstGeom>
          </p:spPr>
        </p:pic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4D1EC879-80BF-30FE-5BDE-90601E2E2A8D}"/>
                </a:ext>
              </a:extLst>
            </p:cNvPr>
            <p:cNvSpPr txBox="1"/>
            <p:nvPr/>
          </p:nvSpPr>
          <p:spPr>
            <a:xfrm>
              <a:off x="558845" y="3848402"/>
              <a:ext cx="3456055" cy="101981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Interfaces </a:t>
              </a:r>
              <a:r>
                <a:rPr lang="en-GB" sz="4000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(SDC) </a:t>
              </a:r>
              <a:b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</a:br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Networking of medical technologies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9A7E450F-A056-A7DF-CBF9-4D05F72CAC8A}"/>
                </a:ext>
              </a:extLst>
            </p:cNvPr>
            <p:cNvSpPr txBox="1"/>
            <p:nvPr/>
          </p:nvSpPr>
          <p:spPr>
            <a:xfrm>
              <a:off x="1162246" y="2685742"/>
              <a:ext cx="2880000" cy="101981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5G mobile &amp; clinical use of medical technology</a:t>
              </a:r>
            </a:p>
            <a:p>
              <a:pPr algn="r"/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Telemedicine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B4CD3A1F-584B-0D65-0519-1F335F69E78A}"/>
                </a:ext>
              </a:extLst>
            </p:cNvPr>
            <p:cNvSpPr txBox="1"/>
            <p:nvPr/>
          </p:nvSpPr>
          <p:spPr>
            <a:xfrm>
              <a:off x="558846" y="2144205"/>
              <a:ext cx="4104522" cy="37231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Workflow modelling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D4D7D20-0488-2ADE-3D49-923A881BD36A}"/>
                </a:ext>
              </a:extLst>
            </p:cNvPr>
            <p:cNvSpPr txBox="1"/>
            <p:nvPr/>
          </p:nvSpPr>
          <p:spPr>
            <a:xfrm>
              <a:off x="1297855" y="5473590"/>
              <a:ext cx="4058428" cy="69606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Development of AR &amp; VR applications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A4CF874F-482D-9351-23C6-BC0F2A8A639D}"/>
                </a:ext>
              </a:extLst>
            </p:cNvPr>
            <p:cNvSpPr txBox="1"/>
            <p:nvPr/>
          </p:nvSpPr>
          <p:spPr>
            <a:xfrm>
              <a:off x="281762" y="5050082"/>
              <a:ext cx="4419244" cy="37231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Software for disaster relief missions</a:t>
              </a:r>
            </a:p>
          </p:txBody>
        </p:sp>
        <p:sp>
          <p:nvSpPr>
            <p:cNvPr id="1024" name="Textfeld 1023">
              <a:extLst>
                <a:ext uri="{FF2B5EF4-FFF2-40B4-BE49-F238E27FC236}">
                  <a16:creationId xmlns:a16="http://schemas.microsoft.com/office/drawing/2014/main" id="{F4919463-219B-28DC-BF1F-A2A391360035}"/>
                </a:ext>
              </a:extLst>
            </p:cNvPr>
            <p:cNvSpPr txBox="1"/>
            <p:nvPr/>
          </p:nvSpPr>
          <p:spPr>
            <a:xfrm>
              <a:off x="2476283" y="1544616"/>
              <a:ext cx="2880000" cy="37231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Robotics</a:t>
              </a:r>
            </a:p>
          </p:txBody>
        </p:sp>
        <p:sp>
          <p:nvSpPr>
            <p:cNvPr id="1025" name="Textfeld 1024">
              <a:extLst>
                <a:ext uri="{FF2B5EF4-FFF2-40B4-BE49-F238E27FC236}">
                  <a16:creationId xmlns:a16="http://schemas.microsoft.com/office/drawing/2014/main" id="{DC94B3D7-C869-5FA4-834E-4D0605C502BB}"/>
                </a:ext>
              </a:extLst>
            </p:cNvPr>
            <p:cNvSpPr txBox="1"/>
            <p:nvPr/>
          </p:nvSpPr>
          <p:spPr>
            <a:xfrm>
              <a:off x="6842191" y="1558958"/>
              <a:ext cx="4449184" cy="37231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Models for personalised medicine</a:t>
              </a:r>
            </a:p>
          </p:txBody>
        </p:sp>
        <p:sp>
          <p:nvSpPr>
            <p:cNvPr id="1027" name="Textfeld 1026">
              <a:extLst>
                <a:ext uri="{FF2B5EF4-FFF2-40B4-BE49-F238E27FC236}">
                  <a16:creationId xmlns:a16="http://schemas.microsoft.com/office/drawing/2014/main" id="{605102E9-DC60-D7E0-AEAE-D577B5A7AE91}"/>
                </a:ext>
              </a:extLst>
            </p:cNvPr>
            <p:cNvSpPr txBox="1"/>
            <p:nvPr/>
          </p:nvSpPr>
          <p:spPr>
            <a:xfrm>
              <a:off x="8155001" y="2680428"/>
              <a:ext cx="2880000" cy="101981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Clinical decision support/ </a:t>
              </a:r>
            </a:p>
            <a:p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Digital Twin</a:t>
              </a:r>
            </a:p>
            <a:p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AI for clinical application</a:t>
              </a:r>
            </a:p>
          </p:txBody>
        </p:sp>
        <p:sp>
          <p:nvSpPr>
            <p:cNvPr id="1028" name="Textfeld 1027">
              <a:extLst>
                <a:ext uri="{FF2B5EF4-FFF2-40B4-BE49-F238E27FC236}">
                  <a16:creationId xmlns:a16="http://schemas.microsoft.com/office/drawing/2014/main" id="{ABB66435-FF6B-2211-E27C-19A50F6A8AF9}"/>
                </a:ext>
              </a:extLst>
            </p:cNvPr>
            <p:cNvSpPr txBox="1"/>
            <p:nvPr/>
          </p:nvSpPr>
          <p:spPr>
            <a:xfrm>
              <a:off x="7528634" y="1998279"/>
              <a:ext cx="4273508" cy="69606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Development of Life Support </a:t>
              </a:r>
            </a:p>
            <a:p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Systems </a:t>
              </a:r>
              <a:r>
                <a:rPr lang="en-GB" sz="4000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(EIT, EKG,…)</a:t>
              </a:r>
            </a:p>
          </p:txBody>
        </p:sp>
        <p:sp>
          <p:nvSpPr>
            <p:cNvPr id="1029" name="Textfeld 1028">
              <a:extLst>
                <a:ext uri="{FF2B5EF4-FFF2-40B4-BE49-F238E27FC236}">
                  <a16:creationId xmlns:a16="http://schemas.microsoft.com/office/drawing/2014/main" id="{D419D0D0-E790-621A-F683-099AFFE885A7}"/>
                </a:ext>
              </a:extLst>
            </p:cNvPr>
            <p:cNvSpPr txBox="1"/>
            <p:nvPr/>
          </p:nvSpPr>
          <p:spPr>
            <a:xfrm>
              <a:off x="8155001" y="3853717"/>
              <a:ext cx="2880000" cy="101981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Intraoperative multimodal imaging / Spectral imaging</a:t>
              </a:r>
            </a:p>
          </p:txBody>
        </p:sp>
        <p:sp>
          <p:nvSpPr>
            <p:cNvPr id="1030" name="Textfeld 1029">
              <a:extLst>
                <a:ext uri="{FF2B5EF4-FFF2-40B4-BE49-F238E27FC236}">
                  <a16:creationId xmlns:a16="http://schemas.microsoft.com/office/drawing/2014/main" id="{BAF4D51D-B5D8-A38D-FB0E-A9494FAC3FEB}"/>
                </a:ext>
              </a:extLst>
            </p:cNvPr>
            <p:cNvSpPr txBox="1"/>
            <p:nvPr/>
          </p:nvSpPr>
          <p:spPr>
            <a:xfrm>
              <a:off x="6842191" y="5635464"/>
              <a:ext cx="2880000" cy="37231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MR guided interventions</a:t>
              </a:r>
            </a:p>
          </p:txBody>
        </p:sp>
        <p:sp>
          <p:nvSpPr>
            <p:cNvPr id="1031" name="Textfeld 1030">
              <a:extLst>
                <a:ext uri="{FF2B5EF4-FFF2-40B4-BE49-F238E27FC236}">
                  <a16:creationId xmlns:a16="http://schemas.microsoft.com/office/drawing/2014/main" id="{F41B7120-B0A3-3E85-280C-ED1AD0E3407F}"/>
                </a:ext>
              </a:extLst>
            </p:cNvPr>
            <p:cNvSpPr txBox="1"/>
            <p:nvPr/>
          </p:nvSpPr>
          <p:spPr>
            <a:xfrm>
              <a:off x="7528634" y="5050081"/>
              <a:ext cx="4783870" cy="37231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GB" sz="4000" b="1" noProof="0">
                  <a:solidFill>
                    <a:schemeClr val="tx2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Image guided focussed ultrasound</a:t>
              </a:r>
            </a:p>
          </p:txBody>
        </p:sp>
        <p:pic>
          <p:nvPicPr>
            <p:cNvPr id="1034" name="Grafik 1033" descr="Pfeil mit einer Linie: Gerade mit einfarbiger Füllung">
              <a:extLst>
                <a:ext uri="{FF2B5EF4-FFF2-40B4-BE49-F238E27FC236}">
                  <a16:creationId xmlns:a16="http://schemas.microsoft.com/office/drawing/2014/main" id="{E99050E6-99DD-845B-FCDA-A6FBCB3E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5899486" y="2968802"/>
              <a:ext cx="379267" cy="379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09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C1FD0-2982-D58A-1BEB-67E768C3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55313-591A-1AC6-96F7-3FBA50E4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0" y="230613"/>
            <a:ext cx="13465496" cy="3315019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noProof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Team Communication Systems and Standardisation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46E6E8-ECBD-2FAD-1056-707C25F8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F03C19-1F86-6D16-C0C2-600EDE426044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noProof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Proposal Name,  Your Name, affiliation &amp; e-mail of presenter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58A5A-6F74-71BE-43F5-45D11F34D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pic>
        <p:nvPicPr>
          <p:cNvPr id="23" name="Grafik 22" descr="Ein Bild, das Im Haus, Kleidung, Zug, Passagier enthält.&#10;&#10;KI-generierte Inhalte können fehlerhaft sein.">
            <a:extLst>
              <a:ext uri="{FF2B5EF4-FFF2-40B4-BE49-F238E27FC236}">
                <a16:creationId xmlns:a16="http://schemas.microsoft.com/office/drawing/2014/main" id="{DA192FE4-9D34-9B58-21FC-0A63B531B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112" y="116833"/>
            <a:ext cx="11100457" cy="8325343"/>
          </a:xfrm>
          <a:prstGeom prst="rect">
            <a:avLst/>
          </a:prstGeom>
        </p:spPr>
      </p:pic>
      <p:pic>
        <p:nvPicPr>
          <p:cNvPr id="21" name="Grafik 20" descr="Ein Bild, das Im Haus, medizinische Ausrüstung, medizinisch, Gesundheitsversorgung enthält.&#10;&#10;KI-generierte Inhalte können fehlerhaft sein.">
            <a:extLst>
              <a:ext uri="{FF2B5EF4-FFF2-40B4-BE49-F238E27FC236}">
                <a16:creationId xmlns:a16="http://schemas.microsoft.com/office/drawing/2014/main" id="{5720B523-1E17-8D6C-0B54-017C40F42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" y="5057800"/>
            <a:ext cx="12805796" cy="85413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5810762-B5C3-0520-C7D7-A1658DE94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8960" y="8442176"/>
            <a:ext cx="8244537" cy="43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Glühbirne und Zahnrad Silhouette">
            <a:extLst>
              <a:ext uri="{FF2B5EF4-FFF2-40B4-BE49-F238E27FC236}">
                <a16:creationId xmlns:a16="http://schemas.microsoft.com/office/drawing/2014/main" id="{C747E3F8-7731-203C-AA4C-4B8530B2C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30353" y="5418941"/>
            <a:ext cx="4212308" cy="42123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noProof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noProof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Proposal Name,  Your Name, affiliation &amp; e-mail of presenter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2087E-C489-7A90-AC71-722004BD8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pic>
        <p:nvPicPr>
          <p:cNvPr id="9" name="Grafik 8" descr="Griechische Säule Silhouette">
            <a:extLst>
              <a:ext uri="{FF2B5EF4-FFF2-40B4-BE49-F238E27FC236}">
                <a16:creationId xmlns:a16="http://schemas.microsoft.com/office/drawing/2014/main" id="{297B0D78-7DD5-01EC-85EB-882848F61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16314" y="9259481"/>
            <a:ext cx="3304391" cy="330439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65DCA25-582C-C2F0-F75F-0F358C3E6F6E}"/>
              </a:ext>
            </a:extLst>
          </p:cNvPr>
          <p:cNvSpPr txBox="1"/>
          <p:nvPr/>
        </p:nvSpPr>
        <p:spPr>
          <a:xfrm>
            <a:off x="-192311" y="824439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/>
              <a:t>Safety</a:t>
            </a:r>
          </a:p>
        </p:txBody>
      </p:sp>
      <p:pic>
        <p:nvPicPr>
          <p:cNvPr id="12" name="Grafik 11" descr="Griechische Säule Silhouette">
            <a:extLst>
              <a:ext uri="{FF2B5EF4-FFF2-40B4-BE49-F238E27FC236}">
                <a16:creationId xmlns:a16="http://schemas.microsoft.com/office/drawing/2014/main" id="{A274A0D4-8E0E-035B-2215-14BADD870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5078" y="8107354"/>
            <a:ext cx="5608646" cy="560864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AE4CB67-762F-9DD3-01A0-419C0AD96EE3}"/>
              </a:ext>
            </a:extLst>
          </p:cNvPr>
          <p:cNvSpPr txBox="1"/>
          <p:nvPr/>
        </p:nvSpPr>
        <p:spPr>
          <a:xfrm>
            <a:off x="4071209" y="751553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/>
              <a:t>IT-Security</a:t>
            </a:r>
          </a:p>
        </p:txBody>
      </p:sp>
      <p:pic>
        <p:nvPicPr>
          <p:cNvPr id="14" name="Grafik 13" descr="Griechische Säule Silhouette">
            <a:extLst>
              <a:ext uri="{FF2B5EF4-FFF2-40B4-BE49-F238E27FC236}">
                <a16:creationId xmlns:a16="http://schemas.microsoft.com/office/drawing/2014/main" id="{813491A3-545B-984F-2730-BEFB88B0FC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0724" y="9259481"/>
            <a:ext cx="3304391" cy="330439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A657892-CDD8-F0D9-C8DA-EBF6AE1A3F2D}"/>
              </a:ext>
            </a:extLst>
          </p:cNvPr>
          <p:cNvSpPr txBox="1"/>
          <p:nvPr/>
        </p:nvSpPr>
        <p:spPr>
          <a:xfrm>
            <a:off x="7314589" y="7675306"/>
            <a:ext cx="5496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/>
              <a:t>Data</a:t>
            </a:r>
            <a:br>
              <a:rPr lang="en-GB" noProof="0"/>
            </a:br>
            <a:r>
              <a:rPr lang="en-GB" noProof="0"/>
              <a:t>Protection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1C1D39D-2054-1362-5E17-3C0763DB1738}"/>
              </a:ext>
            </a:extLst>
          </p:cNvPr>
          <p:cNvSpPr/>
          <p:nvPr/>
        </p:nvSpPr>
        <p:spPr>
          <a:xfrm rot="2692037">
            <a:off x="18671929" y="8665404"/>
            <a:ext cx="2777487" cy="286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9" name="Grafik 18" descr="Hospital Silhouette">
            <a:extLst>
              <a:ext uri="{FF2B5EF4-FFF2-40B4-BE49-F238E27FC236}">
                <a16:creationId xmlns:a16="http://schemas.microsoft.com/office/drawing/2014/main" id="{C53BE417-67E6-7641-6418-AC5661533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25116" y="7190608"/>
            <a:ext cx="6139684" cy="6139684"/>
          </a:xfrm>
          <a:prstGeom prst="rect">
            <a:avLst/>
          </a:prstGeom>
        </p:spPr>
      </p:pic>
      <p:pic>
        <p:nvPicPr>
          <p:cNvPr id="21" name="Grafik 20" descr="Nase Silhouette">
            <a:extLst>
              <a:ext uri="{FF2B5EF4-FFF2-40B4-BE49-F238E27FC236}">
                <a16:creationId xmlns:a16="http://schemas.microsoft.com/office/drawing/2014/main" id="{D9931E69-D9BF-5627-6497-CFA8D5900D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5252469" y="3472152"/>
            <a:ext cx="3645471" cy="3645471"/>
          </a:xfrm>
          <a:prstGeom prst="rect">
            <a:avLst/>
          </a:prstGeom>
        </p:spPr>
      </p:pic>
      <p:pic>
        <p:nvPicPr>
          <p:cNvPr id="23" name="Grafik 22" descr="Nach rechts zeigender Finger, Handrücken Silhouette">
            <a:extLst>
              <a:ext uri="{FF2B5EF4-FFF2-40B4-BE49-F238E27FC236}">
                <a16:creationId xmlns:a16="http://schemas.microsoft.com/office/drawing/2014/main" id="{077621D6-7A87-7709-FF11-EBD2A7C51B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4156335" y="7013953"/>
            <a:ext cx="3496770" cy="3496770"/>
          </a:xfrm>
          <a:prstGeom prst="rect">
            <a:avLst/>
          </a:prstGeom>
        </p:spPr>
      </p:pic>
      <p:pic>
        <p:nvPicPr>
          <p:cNvPr id="25" name="Grafik 24" descr="Ohr Silhouette">
            <a:extLst>
              <a:ext uri="{FF2B5EF4-FFF2-40B4-BE49-F238E27FC236}">
                <a16:creationId xmlns:a16="http://schemas.microsoft.com/office/drawing/2014/main" id="{3991ED33-96B4-C25A-8AB5-BE06776EFB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410396" y="6067339"/>
            <a:ext cx="3649672" cy="3649672"/>
          </a:xfrm>
          <a:prstGeom prst="rect">
            <a:avLst/>
          </a:prstGeom>
        </p:spPr>
      </p:pic>
      <p:pic>
        <p:nvPicPr>
          <p:cNvPr id="27" name="Grafik 26" descr="Augen Silhouette">
            <a:extLst>
              <a:ext uri="{FF2B5EF4-FFF2-40B4-BE49-F238E27FC236}">
                <a16:creationId xmlns:a16="http://schemas.microsoft.com/office/drawing/2014/main" id="{D6E6AB4C-F056-C3F9-62F4-14E0B34F63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976322" y="2302273"/>
            <a:ext cx="3649672" cy="3649672"/>
          </a:xfrm>
          <a:prstGeom prst="rect">
            <a:avLst/>
          </a:prstGeom>
        </p:spPr>
      </p:pic>
      <p:sp>
        <p:nvSpPr>
          <p:cNvPr id="31" name="TextBox 4">
            <a:extLst>
              <a:ext uri="{FF2B5EF4-FFF2-40B4-BE49-F238E27FC236}">
                <a16:creationId xmlns:a16="http://schemas.microsoft.com/office/drawing/2014/main" id="{18B37BCD-B28E-DA35-2E05-7717C070BF3B}"/>
              </a:ext>
            </a:extLst>
          </p:cNvPr>
          <p:cNvSpPr txBox="1"/>
          <p:nvPr/>
        </p:nvSpPr>
        <p:spPr>
          <a:xfrm>
            <a:off x="518910" y="2737903"/>
            <a:ext cx="15838369" cy="437482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5400" noProof="0">
                <a:solidFill>
                  <a:srgbClr val="0070C0"/>
                </a:solidFill>
              </a:rPr>
              <a:t>Smart Hospital automates task based on real time full-</a:t>
            </a:r>
            <a:r>
              <a:rPr lang="en-GB" sz="5400" noProof="0" err="1">
                <a:solidFill>
                  <a:srgbClr val="0070C0"/>
                </a:solidFill>
              </a:rPr>
              <a:t>sensoric</a:t>
            </a:r>
            <a:r>
              <a:rPr lang="en-GB" sz="5400" noProof="0">
                <a:solidFill>
                  <a:srgbClr val="0070C0"/>
                </a:solidFill>
              </a:rPr>
              <a:t> data about patients, processes and objects.</a:t>
            </a:r>
          </a:p>
          <a:p>
            <a:pPr algn="ctr"/>
            <a:endParaRPr lang="en-GB" sz="5400" noProof="0">
              <a:solidFill>
                <a:srgbClr val="0070C0"/>
              </a:solidFill>
            </a:endParaRPr>
          </a:p>
          <a:p>
            <a:pPr algn="ctr"/>
            <a:r>
              <a:rPr lang="en-GB" sz="5400" noProof="0">
                <a:solidFill>
                  <a:srgbClr val="0070C0"/>
                </a:solidFill>
              </a:rPr>
              <a:t>Big amounts of data tend to create desires </a:t>
            </a:r>
            <a:br>
              <a:rPr lang="en-GB" sz="5400" noProof="0">
                <a:solidFill>
                  <a:srgbClr val="0070C0"/>
                </a:solidFill>
              </a:rPr>
            </a:br>
            <a:r>
              <a:rPr lang="en-GB" sz="5400" noProof="0">
                <a:solidFill>
                  <a:srgbClr val="0070C0"/>
                </a:solidFill>
              </a:rPr>
              <a:t>to use and misuse them.</a:t>
            </a: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noProof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1558819" y="3257600"/>
            <a:ext cx="20522280" cy="942851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800" i="1" noProof="0">
                <a:solidFill>
                  <a:srgbClr val="0070C0"/>
                </a:solidFill>
              </a:rPr>
              <a:t>expected outcome of a three-year project:</a:t>
            </a:r>
          </a:p>
          <a:p>
            <a:pPr marL="1371600" indent="-1371600" algn="just">
              <a:lnSpc>
                <a:spcPct val="120000"/>
              </a:lnSpc>
              <a:buAutoNum type="arabicPeriod"/>
            </a:pPr>
            <a:r>
              <a:rPr lang="en-GB" sz="8000" i="1" noProof="0">
                <a:solidFill>
                  <a:srgbClr val="0070C0"/>
                </a:solidFill>
              </a:rPr>
              <a:t>Record specific challenges in smart hospitals</a:t>
            </a:r>
          </a:p>
          <a:p>
            <a:pPr marL="1371600" indent="-1371600" algn="just">
              <a:lnSpc>
                <a:spcPct val="120000"/>
              </a:lnSpc>
              <a:buAutoNum type="arabicPeriod"/>
            </a:pPr>
            <a:r>
              <a:rPr lang="en-GB" sz="8000" i="1" noProof="0">
                <a:solidFill>
                  <a:srgbClr val="0070C0"/>
                </a:solidFill>
              </a:rPr>
              <a:t>Create concepts that ensure </a:t>
            </a:r>
          </a:p>
          <a:p>
            <a:pPr marL="1600200" lvl="1" indent="-1143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200" i="1" noProof="0">
                <a:solidFill>
                  <a:srgbClr val="0070C0"/>
                </a:solidFill>
              </a:rPr>
              <a:t>smart tech respects users’ privacy </a:t>
            </a:r>
          </a:p>
          <a:p>
            <a:pPr marL="1600200" lvl="1" indent="-1143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200" i="1" noProof="0">
                <a:solidFill>
                  <a:srgbClr val="0070C0"/>
                </a:solidFill>
              </a:rPr>
              <a:t>operational safety of the smart facility</a:t>
            </a:r>
          </a:p>
          <a:p>
            <a:pPr marL="1600200" lvl="1" indent="-1143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200" i="1" noProof="0">
                <a:solidFill>
                  <a:srgbClr val="0070C0"/>
                </a:solidFill>
              </a:rPr>
              <a:t>economic benefits for the operators</a:t>
            </a:r>
          </a:p>
          <a:p>
            <a:pPr algn="just">
              <a:lnSpc>
                <a:spcPct val="120000"/>
              </a:lnSpc>
            </a:pPr>
            <a:r>
              <a:rPr lang="en-GB" sz="8000" i="1" noProof="0">
                <a:solidFill>
                  <a:srgbClr val="0070C0"/>
                </a:solidFill>
              </a:rPr>
              <a:t>3. Provide product-ready solutions</a:t>
            </a:r>
            <a:endParaRPr lang="en-GB" sz="4800" i="1" noProof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noProof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Proposal Name,  Your Name, affiliation &amp; e-mail of presenter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53A33-E2CA-2C0A-C83F-A430676E7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noProof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1568737" y="3243781"/>
            <a:ext cx="21246525" cy="636549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800" noProof="0">
                <a:solidFill>
                  <a:srgbClr val="0070C0"/>
                </a:solidFill>
              </a:rPr>
              <a:t>Idea for consortium</a:t>
            </a:r>
          </a:p>
          <a:p>
            <a:pPr>
              <a:lnSpc>
                <a:spcPct val="120000"/>
              </a:lnSpc>
            </a:pPr>
            <a:r>
              <a:rPr lang="en-GB" sz="4800" i="1" noProof="0">
                <a:solidFill>
                  <a:srgbClr val="0070C0"/>
                </a:solidFill>
              </a:rPr>
              <a:t>Existing</a:t>
            </a:r>
            <a:r>
              <a:rPr lang="en-GB" sz="4800" noProof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sz="4800" noProof="0">
                <a:solidFill>
                  <a:srgbClr val="0070C0"/>
                </a:solidFill>
              </a:rPr>
              <a:t>	ICCAS | Computer Science and Engineering</a:t>
            </a:r>
          </a:p>
          <a:p>
            <a:pPr>
              <a:lnSpc>
                <a:spcPct val="120000"/>
              </a:lnSpc>
            </a:pPr>
            <a:r>
              <a:rPr lang="en-GB" sz="4800" noProof="0">
                <a:solidFill>
                  <a:srgbClr val="0070C0"/>
                </a:solidFill>
              </a:rPr>
              <a:t>	University Hospital Leipzig| Healthcare Professionals and IT-Staff</a:t>
            </a:r>
          </a:p>
          <a:p>
            <a:pPr>
              <a:lnSpc>
                <a:spcPct val="120000"/>
              </a:lnSpc>
            </a:pPr>
            <a:r>
              <a:rPr lang="en-GB" sz="4800" i="1" noProof="0">
                <a:solidFill>
                  <a:srgbClr val="0070C0"/>
                </a:solidFill>
              </a:rPr>
              <a:t>Wanted</a:t>
            </a:r>
            <a:r>
              <a:rPr lang="en-GB" sz="4800" noProof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sz="4800" noProof="0">
                <a:solidFill>
                  <a:srgbClr val="0070C0"/>
                </a:solidFill>
              </a:rPr>
              <a:t>	Experts on MDR or GDPR like regulators, authorities, NGOs</a:t>
            </a:r>
          </a:p>
          <a:p>
            <a:pPr>
              <a:lnSpc>
                <a:spcPct val="120000"/>
              </a:lnSpc>
            </a:pPr>
            <a:r>
              <a:rPr lang="en-GB" sz="4800" noProof="0">
                <a:solidFill>
                  <a:srgbClr val="0070C0"/>
                </a:solidFill>
              </a:rPr>
              <a:t>	Companies that create products &amp; services according to the concepts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noProof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Proposal Name,  Your Name, affiliation &amp; e-mail of presenter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8A7A4-0B3E-AD83-7DAF-865E628AA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noProof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958752" y="3185592"/>
            <a:ext cx="20522280" cy="689858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noProof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noProof="0">
              <a:solidFill>
                <a:srgbClr val="0070C0"/>
              </a:solidFill>
            </a:endParaRPr>
          </a:p>
          <a:p>
            <a:r>
              <a:rPr lang="en-GB" sz="4800" noProof="0">
                <a:solidFill>
                  <a:srgbClr val="0070C0"/>
                </a:solidFill>
              </a:rPr>
              <a:t>		</a:t>
            </a:r>
            <a:r>
              <a:rPr lang="en-GB" sz="4300" noProof="0">
                <a:solidFill>
                  <a:srgbClr val="0070C0"/>
                </a:solidFill>
              </a:rPr>
              <a:t>Tobias Pabst, ICCAS</a:t>
            </a:r>
          </a:p>
          <a:p>
            <a:r>
              <a:rPr lang="en-GB" sz="4300" noProof="0">
                <a:solidFill>
                  <a:srgbClr val="0070C0"/>
                </a:solidFill>
              </a:rPr>
              <a:t>		</a:t>
            </a:r>
            <a:r>
              <a:rPr lang="en-GB" sz="4300" noProof="0" err="1">
                <a:solidFill>
                  <a:srgbClr val="0070C0"/>
                </a:solidFill>
              </a:rPr>
              <a:t>tobias.pabst</a:t>
            </a:r>
            <a:r>
              <a:rPr lang="en-GB" sz="4300" noProof="0">
                <a:solidFill>
                  <a:srgbClr val="0070C0"/>
                </a:solidFill>
              </a:rPr>
              <a:t> [at] medizin.uni-leipzig.de</a:t>
            </a:r>
          </a:p>
          <a:p>
            <a:r>
              <a:rPr lang="en-GB" sz="4300" noProof="0">
                <a:solidFill>
                  <a:srgbClr val="0070C0"/>
                </a:solidFill>
              </a:rPr>
              <a:t>		www.iccas.de</a:t>
            </a:r>
          </a:p>
          <a:p>
            <a:endParaRPr lang="en-GB" sz="4800" noProof="0">
              <a:solidFill>
                <a:srgbClr val="0070C0"/>
              </a:solidFill>
            </a:endParaRPr>
          </a:p>
          <a:p>
            <a:endParaRPr lang="en-GB" sz="4800" noProof="0">
              <a:solidFill>
                <a:srgbClr val="0070C0"/>
              </a:solidFill>
            </a:endParaRPr>
          </a:p>
          <a:p>
            <a:r>
              <a:rPr lang="en-GB" sz="4800" b="1" noProof="0">
                <a:solidFill>
                  <a:srgbClr val="0070C0"/>
                </a:solidFill>
              </a:rPr>
              <a:t>Presentation is available via: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noProof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DC80A-6E90-4679-B3AF-34AF72BF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79513"/>
            <a:ext cx="8973395" cy="228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704DD-7749-012B-D464-98E970325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85" y="9102347"/>
            <a:ext cx="2664296" cy="2664296"/>
          </a:xfrm>
          <a:prstGeom prst="rect">
            <a:avLst/>
          </a:prstGeom>
        </p:spPr>
      </p:pic>
      <p:pic>
        <p:nvPicPr>
          <p:cNvPr id="9" name="Grafik 8" descr="Ein Bild, das Menschliches Gesicht, Person, Kleidung, Krawatte enthält.&#10;&#10;KI-generierte Inhalte können fehlerhaft sein.">
            <a:extLst>
              <a:ext uri="{FF2B5EF4-FFF2-40B4-BE49-F238E27FC236}">
                <a16:creationId xmlns:a16="http://schemas.microsoft.com/office/drawing/2014/main" id="{41B21D2B-7E6A-3FAA-2899-1357B12A9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184" y="4498244"/>
            <a:ext cx="6471816" cy="90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4e2457-b6b0-42fa-ad24-9f7f99e88ebf">
      <Terms xmlns="http://schemas.microsoft.com/office/infopath/2007/PartnerControls"/>
    </lcf76f155ced4ddcb4097134ff3c332f>
    <TaxCatchAll xmlns="1843c90f-a83d-4a94-92d8-91a72cee6e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8C4B8EA49DD3458C30EA5B35C5B357" ma:contentTypeVersion="18" ma:contentTypeDescription="Ein neues Dokument erstellen." ma:contentTypeScope="" ma:versionID="daa2f0a1f94d547dfcefde3dae6be2b8">
  <xsd:schema xmlns:xsd="http://www.w3.org/2001/XMLSchema" xmlns:xs="http://www.w3.org/2001/XMLSchema" xmlns:p="http://schemas.microsoft.com/office/2006/metadata/properties" xmlns:ns2="524e2457-b6b0-42fa-ad24-9f7f99e88ebf" xmlns:ns3="1843c90f-a83d-4a94-92d8-91a72cee6e80" targetNamespace="http://schemas.microsoft.com/office/2006/metadata/properties" ma:root="true" ma:fieldsID="81149f5d5a9de4fc6b4da9b3078fe755" ns2:_="" ns3:_="">
    <xsd:import namespace="524e2457-b6b0-42fa-ad24-9f7f99e88ebf"/>
    <xsd:import namespace="1843c90f-a83d-4a94-92d8-91a72cee6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e2457-b6b0-42fa-ad24-9f7f99e88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277bc1b1-7017-4d98-a8c3-0de60827f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3c90f-a83d-4a94-92d8-91a72cee6e8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cdee8ae-5251-412b-bd1b-dcf44d4c7593}" ma:internalName="TaxCatchAll" ma:showField="CatchAllData" ma:web="1843c90f-a83d-4a94-92d8-91a72cee6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F9C09-43BF-4DF5-BCD6-B984D6EFD349}">
  <ds:schemaRefs>
    <ds:schemaRef ds:uri="1843c90f-a83d-4a94-92d8-91a72cee6e80"/>
    <ds:schemaRef ds:uri="524e2457-b6b0-42fa-ad24-9f7f99e88eb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FE42E6-3D39-4C87-AB46-B2224087F9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18E6A2-656D-45CB-BE30-38D6A09870D9}">
  <ds:schemaRefs>
    <ds:schemaRef ds:uri="1843c90f-a83d-4a94-92d8-91a72cee6e80"/>
    <ds:schemaRef ds:uri="524e2457-b6b0-42fa-ad24-9f7f99e88e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813</Words>
  <Application>Microsoft Office PowerPoint</Application>
  <PresentationFormat>Custom</PresentationFormat>
  <Paragraphs>121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Aleo</vt:lpstr>
      <vt:lpstr>Arial</vt:lpstr>
      <vt:lpstr>Calibri</vt:lpstr>
      <vt:lpstr>Century Gothic</vt:lpstr>
      <vt:lpstr>Consolas</vt:lpstr>
      <vt:lpstr>Gill Sans</vt:lpstr>
      <vt:lpstr>Rajdhani</vt:lpstr>
      <vt:lpstr>1_Spanish Chair Eureka 2016 interno</vt:lpstr>
      <vt:lpstr>Office Theme</vt:lpstr>
      <vt:lpstr>PowerPoint Presentation</vt:lpstr>
      <vt:lpstr>Teaser</vt:lpstr>
      <vt:lpstr>Organisation Profile</vt:lpstr>
      <vt:lpstr>Organisation Profile</vt:lpstr>
      <vt:lpstr>Team Communication Systems and Standardisation</vt:lpstr>
      <vt:lpstr>Proposal Introduction (1)</vt:lpstr>
      <vt:lpstr>Proposal Introduction (2)</vt:lpstr>
      <vt:lpstr>Partners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</cp:revision>
  <dcterms:modified xsi:type="dcterms:W3CDTF">2025-02-21T10:42:09Z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0x010100FC8C4B8EA49DD3458C30EA5B35C5B357</vt:lpwstr>
  </property>
  <property fmtid="{D5CDD505-2E9C-101B-9397-08002B2CF9AE}" pid="3" name="MediaServiceImageTags">
    <vt:lpwstr/>
  </property>
</Properties>
</file>