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0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58"/>
  </p:normalViewPr>
  <p:slideViewPr>
    <p:cSldViewPr>
      <p:cViewPr varScale="1">
        <p:scale>
          <a:sx n="27" d="100"/>
          <a:sy n="27" d="100"/>
        </p:scale>
        <p:origin x="101" y="317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2/21/2025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3530060" y="4773831"/>
            <a:ext cx="17039908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Proposal</a:t>
            </a:r>
          </a:p>
          <a:p>
            <a:pPr eaLnBrk="1" hangingPunct="1"/>
            <a:b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CLEAR-AI –</a:t>
            </a:r>
            <a:r>
              <a:rPr lang="tr-TR" sz="8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8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arbon</a:t>
            </a: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evel </a:t>
            </a:r>
            <a:r>
              <a:rPr lang="tr-T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valuation &amp; </a:t>
            </a:r>
            <a:r>
              <a:rPr lang="tr-TR" sz="8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8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nalytics</a:t>
            </a: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eal-time </a:t>
            </a:r>
            <a:r>
              <a:rPr lang="tr-TR" sz="8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733539"/>
            <a:ext cx="17785976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Brokerage Day</a:t>
            </a:r>
            <a:endParaRPr lang="en-GB" sz="36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24</a:t>
            </a:r>
            <a:r>
              <a:rPr lang="en-GB" sz="7000" baseline="30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February 2025, Barcelona  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6821337" y="11768479"/>
            <a:ext cx="1025569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&lt;Murat SAĞLAM / </a:t>
            </a:r>
            <a:r>
              <a:rPr lang="en-GB" sz="4400" b="1" dirty="0" err="1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Alpata</a:t>
            </a:r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 Technology&gt;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</a:t>
            </a:r>
            <a:r>
              <a:rPr lang="en-GB" sz="4400" b="1" dirty="0" err="1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murat.saglam@alpata.com</a:t>
            </a:r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&gt;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288032" y="51738"/>
            <a:ext cx="4199112" cy="37099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734D466-F741-D50C-92B8-4116637C9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2760" y="593304"/>
            <a:ext cx="4983209" cy="1440160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1A1F566F-EE07-92B2-599F-13712A2A6D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6532" y="10692162"/>
            <a:ext cx="2787595" cy="9467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www.celticnext.eu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CLEAR-AI Murat SAĞLAM /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Alpata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Technology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murat.saglam@alpata.com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DE4631-727E-D702-82EB-F59E4CAEA5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50477"/>
            <a:ext cx="8973395" cy="2285999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788DF164-E0C7-C523-C549-C516C2C8CE74}"/>
              </a:ext>
            </a:extLst>
          </p:cNvPr>
          <p:cNvSpPr txBox="1"/>
          <p:nvPr/>
        </p:nvSpPr>
        <p:spPr>
          <a:xfrm>
            <a:off x="1858852" y="4458586"/>
            <a:ext cx="20522279" cy="834513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r>
              <a:rPr lang="tr-TR" sz="3600" b="1" dirty="0">
                <a:solidFill>
                  <a:srgbClr val="25275B"/>
                </a:solidFill>
              </a:rPr>
              <a:t>CLEAR-AI</a:t>
            </a:r>
            <a:r>
              <a:rPr lang="tr-TR" sz="3600" dirty="0"/>
              <a:t> AI-</a:t>
            </a:r>
            <a:r>
              <a:rPr lang="tr-TR" sz="3600" dirty="0" err="1"/>
              <a:t>powered</a:t>
            </a:r>
            <a:r>
              <a:rPr lang="tr-TR" sz="3600" dirty="0"/>
              <a:t>, </a:t>
            </a:r>
            <a:r>
              <a:rPr lang="tr-TR" sz="3600" dirty="0" err="1"/>
              <a:t>real</a:t>
            </a:r>
            <a:r>
              <a:rPr lang="tr-TR" sz="3600" dirty="0"/>
              <a:t>-time </a:t>
            </a:r>
            <a:r>
              <a:rPr lang="tr-TR" sz="3600" dirty="0" err="1"/>
              <a:t>solutions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monitor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analyze</a:t>
            </a:r>
            <a:r>
              <a:rPr lang="tr-TR" sz="3600" dirty="0"/>
              <a:t> </a:t>
            </a:r>
            <a:r>
              <a:rPr lang="tr-TR" sz="3600" dirty="0" err="1"/>
              <a:t>energy</a:t>
            </a:r>
            <a:r>
              <a:rPr lang="tr-TR" sz="3600" dirty="0"/>
              <a:t> </a:t>
            </a:r>
            <a:r>
              <a:rPr lang="tr-TR" sz="3600" dirty="0" err="1"/>
              <a:t>consumption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carbon</a:t>
            </a:r>
            <a:r>
              <a:rPr lang="tr-TR" sz="3600" dirty="0"/>
              <a:t> </a:t>
            </a:r>
            <a:r>
              <a:rPr lang="tr-TR" sz="3600" dirty="0" err="1"/>
              <a:t>emissions</a:t>
            </a:r>
            <a:r>
              <a:rPr lang="tr-TR" sz="3600" dirty="0"/>
              <a:t> </a:t>
            </a:r>
            <a:r>
              <a:rPr lang="tr-TR" sz="3600" dirty="0" err="1"/>
              <a:t>across</a:t>
            </a:r>
            <a:r>
              <a:rPr lang="tr-TR" sz="3600" dirty="0"/>
              <a:t> </a:t>
            </a:r>
            <a:r>
              <a:rPr lang="tr-TR" sz="3600" dirty="0" err="1"/>
              <a:t>product</a:t>
            </a:r>
            <a:r>
              <a:rPr lang="tr-TR" sz="3600" dirty="0"/>
              <a:t>, </a:t>
            </a:r>
            <a:r>
              <a:rPr lang="tr-TR" sz="3600" dirty="0" err="1"/>
              <a:t>process</a:t>
            </a:r>
            <a:r>
              <a:rPr lang="tr-TR" sz="3600" dirty="0"/>
              <a:t>,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equipment</a:t>
            </a:r>
            <a:r>
              <a:rPr lang="tr-TR" sz="3600" dirty="0"/>
              <a:t> </a:t>
            </a:r>
            <a:r>
              <a:rPr lang="tr-TR" sz="3600" dirty="0" err="1"/>
              <a:t>levels</a:t>
            </a:r>
            <a:r>
              <a:rPr lang="tr-TR" sz="3600" dirty="0"/>
              <a:t>. </a:t>
            </a:r>
          </a:p>
          <a:p>
            <a:r>
              <a:rPr lang="tr-TR" sz="3600" dirty="0"/>
              <a:t>• </a:t>
            </a:r>
            <a:r>
              <a:rPr lang="tr-TR" sz="3600" b="1" dirty="0">
                <a:solidFill>
                  <a:srgbClr val="25275B"/>
                </a:solidFill>
              </a:rPr>
              <a:t>AI-</a:t>
            </a:r>
            <a:r>
              <a:rPr lang="tr-TR" sz="3600" b="1" dirty="0" err="1">
                <a:solidFill>
                  <a:srgbClr val="25275B"/>
                </a:solidFill>
              </a:rPr>
              <a:t>Enhanced</a:t>
            </a:r>
            <a:r>
              <a:rPr lang="tr-TR" sz="3600" b="1" dirty="0">
                <a:solidFill>
                  <a:srgbClr val="25275B"/>
                </a:solidFill>
              </a:rPr>
              <a:t> </a:t>
            </a:r>
            <a:r>
              <a:rPr lang="tr-TR" sz="3600" b="1" dirty="0" err="1">
                <a:solidFill>
                  <a:srgbClr val="25275B"/>
                </a:solidFill>
              </a:rPr>
              <a:t>Scope</a:t>
            </a:r>
            <a:r>
              <a:rPr lang="tr-TR" sz="3600" b="1" dirty="0">
                <a:solidFill>
                  <a:srgbClr val="25275B"/>
                </a:solidFill>
              </a:rPr>
              <a:t> 1 &amp; </a:t>
            </a:r>
            <a:r>
              <a:rPr lang="tr-TR" sz="3600" b="1" dirty="0" err="1">
                <a:solidFill>
                  <a:srgbClr val="25275B"/>
                </a:solidFill>
              </a:rPr>
              <a:t>Scope</a:t>
            </a:r>
            <a:r>
              <a:rPr lang="tr-TR" sz="3600" b="1" dirty="0">
                <a:solidFill>
                  <a:srgbClr val="25275B"/>
                </a:solidFill>
              </a:rPr>
              <a:t> 2 </a:t>
            </a:r>
            <a:r>
              <a:rPr lang="tr-TR" sz="3600" b="1" dirty="0" err="1">
                <a:solidFill>
                  <a:srgbClr val="25275B"/>
                </a:solidFill>
              </a:rPr>
              <a:t>Emissions</a:t>
            </a:r>
            <a:r>
              <a:rPr lang="tr-TR" sz="3600" b="1" dirty="0">
                <a:solidFill>
                  <a:srgbClr val="25275B"/>
                </a:solidFill>
              </a:rPr>
              <a:t> </a:t>
            </a:r>
            <a:r>
              <a:rPr lang="tr-TR" sz="3600" b="1" dirty="0" err="1">
                <a:solidFill>
                  <a:srgbClr val="25275B"/>
                </a:solidFill>
              </a:rPr>
              <a:t>Tracking</a:t>
            </a:r>
            <a:r>
              <a:rPr lang="tr-TR" sz="3600" dirty="0"/>
              <a:t> – Real-time </a:t>
            </a:r>
            <a:r>
              <a:rPr lang="tr-TR" sz="3600" dirty="0" err="1"/>
              <a:t>monitoring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predictive</a:t>
            </a:r>
            <a:r>
              <a:rPr lang="tr-TR" sz="3600" dirty="0"/>
              <a:t> </a:t>
            </a:r>
            <a:r>
              <a:rPr lang="tr-TR" sz="3600" dirty="0" err="1"/>
              <a:t>analytics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</a:t>
            </a:r>
            <a:r>
              <a:rPr lang="tr-TR" sz="3600" dirty="0" err="1"/>
              <a:t>direct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indirect</a:t>
            </a:r>
            <a:r>
              <a:rPr lang="tr-TR" sz="3600" dirty="0"/>
              <a:t> </a:t>
            </a:r>
            <a:r>
              <a:rPr lang="tr-TR" sz="3600" dirty="0" err="1"/>
              <a:t>emissions</a:t>
            </a:r>
            <a:r>
              <a:rPr lang="tr-TR" sz="3600" dirty="0"/>
              <a:t>.</a:t>
            </a:r>
          </a:p>
          <a:p>
            <a:r>
              <a:rPr lang="tr-TR" sz="3600" dirty="0"/>
              <a:t>• </a:t>
            </a:r>
            <a:r>
              <a:rPr lang="tr-TR" sz="3600" b="1" dirty="0">
                <a:solidFill>
                  <a:srgbClr val="25275B"/>
                </a:solidFill>
              </a:rPr>
              <a:t>AI-</a:t>
            </a:r>
            <a:r>
              <a:rPr lang="tr-TR" sz="3600" b="1" dirty="0" err="1">
                <a:solidFill>
                  <a:srgbClr val="25275B"/>
                </a:solidFill>
              </a:rPr>
              <a:t>Driven</a:t>
            </a:r>
            <a:r>
              <a:rPr lang="tr-TR" sz="3600" b="1" dirty="0">
                <a:solidFill>
                  <a:srgbClr val="25275B"/>
                </a:solidFill>
              </a:rPr>
              <a:t> Data </a:t>
            </a:r>
            <a:r>
              <a:rPr lang="tr-TR" sz="3600" b="1" dirty="0" err="1">
                <a:solidFill>
                  <a:srgbClr val="25275B"/>
                </a:solidFill>
              </a:rPr>
              <a:t>Analytics</a:t>
            </a:r>
            <a:r>
              <a:rPr lang="tr-TR" sz="3600" b="1" dirty="0">
                <a:solidFill>
                  <a:srgbClr val="25275B"/>
                </a:solidFill>
              </a:rPr>
              <a:t> </a:t>
            </a:r>
            <a:r>
              <a:rPr lang="tr-TR" sz="3600" b="1" dirty="0" err="1">
                <a:solidFill>
                  <a:srgbClr val="25275B"/>
                </a:solidFill>
              </a:rPr>
              <a:t>for</a:t>
            </a:r>
            <a:r>
              <a:rPr lang="tr-TR" sz="3600" b="1" dirty="0">
                <a:solidFill>
                  <a:srgbClr val="25275B"/>
                </a:solidFill>
              </a:rPr>
              <a:t> </a:t>
            </a:r>
            <a:r>
              <a:rPr lang="tr-TR" sz="3600" b="1" dirty="0" err="1">
                <a:solidFill>
                  <a:srgbClr val="25275B"/>
                </a:solidFill>
              </a:rPr>
              <a:t>Sustainability</a:t>
            </a:r>
            <a:r>
              <a:rPr lang="tr-TR" sz="3600" dirty="0"/>
              <a:t> – Advanced </a:t>
            </a:r>
            <a:r>
              <a:rPr lang="tr-TR" sz="3600" dirty="0" err="1"/>
              <a:t>insights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optimize </a:t>
            </a:r>
            <a:r>
              <a:rPr lang="tr-TR" sz="3600" dirty="0" err="1"/>
              <a:t>processes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reduce</a:t>
            </a:r>
            <a:r>
              <a:rPr lang="tr-TR" sz="3600" dirty="0"/>
              <a:t> </a:t>
            </a:r>
            <a:r>
              <a:rPr lang="tr-TR" sz="3600" dirty="0" err="1"/>
              <a:t>carbon</a:t>
            </a:r>
            <a:r>
              <a:rPr lang="tr-TR" sz="3600" dirty="0"/>
              <a:t> </a:t>
            </a:r>
            <a:r>
              <a:rPr lang="tr-TR" sz="3600" dirty="0" err="1"/>
              <a:t>footprint</a:t>
            </a:r>
            <a:r>
              <a:rPr lang="tr-TR" sz="3600" dirty="0"/>
              <a:t>.</a:t>
            </a:r>
          </a:p>
          <a:p>
            <a:r>
              <a:rPr lang="tr-TR" sz="3600" dirty="0"/>
              <a:t>• </a:t>
            </a:r>
            <a:r>
              <a:rPr lang="tr-TR" sz="3600" b="1" dirty="0" err="1">
                <a:solidFill>
                  <a:srgbClr val="25275B"/>
                </a:solidFill>
              </a:rPr>
              <a:t>Automated</a:t>
            </a:r>
            <a:r>
              <a:rPr lang="tr-TR" sz="3600" b="1" dirty="0">
                <a:solidFill>
                  <a:srgbClr val="25275B"/>
                </a:solidFill>
              </a:rPr>
              <a:t> </a:t>
            </a:r>
            <a:r>
              <a:rPr lang="tr-TR" sz="3600" b="1" dirty="0" err="1">
                <a:solidFill>
                  <a:srgbClr val="25275B"/>
                </a:solidFill>
              </a:rPr>
              <a:t>Compliance</a:t>
            </a:r>
            <a:r>
              <a:rPr lang="tr-TR" sz="3600" b="1" dirty="0">
                <a:solidFill>
                  <a:srgbClr val="25275B"/>
                </a:solidFill>
              </a:rPr>
              <a:t> &amp; </a:t>
            </a:r>
            <a:r>
              <a:rPr lang="tr-TR" sz="3600" b="1" dirty="0" err="1">
                <a:solidFill>
                  <a:srgbClr val="25275B"/>
                </a:solidFill>
              </a:rPr>
              <a:t>Transparency</a:t>
            </a:r>
            <a:r>
              <a:rPr lang="tr-TR" sz="3600" b="1" dirty="0">
                <a:solidFill>
                  <a:srgbClr val="25275B"/>
                </a:solidFill>
              </a:rPr>
              <a:t> </a:t>
            </a:r>
            <a:r>
              <a:rPr lang="tr-TR" sz="3600" dirty="0"/>
              <a:t>– AI </a:t>
            </a:r>
            <a:r>
              <a:rPr lang="tr-TR" sz="3600" dirty="0" err="1"/>
              <a:t>ensures</a:t>
            </a:r>
            <a:r>
              <a:rPr lang="tr-TR" sz="3600" dirty="0"/>
              <a:t> </a:t>
            </a:r>
            <a:r>
              <a:rPr lang="tr-TR" sz="3600" dirty="0" err="1"/>
              <a:t>continuous</a:t>
            </a:r>
            <a:r>
              <a:rPr lang="tr-TR" sz="3600" dirty="0"/>
              <a:t> </a:t>
            </a:r>
            <a:r>
              <a:rPr lang="tr-TR" sz="3600" dirty="0" err="1"/>
              <a:t>alignment</a:t>
            </a:r>
            <a:r>
              <a:rPr lang="tr-TR" sz="3600" dirty="0"/>
              <a:t> </a:t>
            </a:r>
            <a:r>
              <a:rPr lang="tr-TR" sz="3600" dirty="0" err="1"/>
              <a:t>with</a:t>
            </a:r>
            <a:r>
              <a:rPr lang="tr-TR" sz="3600" dirty="0"/>
              <a:t> GHG Protocol </a:t>
            </a:r>
            <a:r>
              <a:rPr lang="tr-TR" sz="3600" dirty="0" err="1"/>
              <a:t>standards</a:t>
            </a:r>
            <a:r>
              <a:rPr lang="tr-TR" sz="3600" dirty="0"/>
              <a:t>, </a:t>
            </a:r>
            <a:r>
              <a:rPr lang="tr-TR" sz="3600" dirty="0" err="1"/>
              <a:t>streamlining</a:t>
            </a:r>
            <a:r>
              <a:rPr lang="tr-TR" sz="3600" dirty="0"/>
              <a:t> </a:t>
            </a:r>
            <a:r>
              <a:rPr lang="tr-TR" sz="3600" dirty="0" err="1"/>
              <a:t>reporting</a:t>
            </a:r>
            <a:r>
              <a:rPr lang="tr-TR" sz="3600" dirty="0"/>
              <a:t>.</a:t>
            </a:r>
          </a:p>
          <a:p>
            <a:r>
              <a:rPr lang="tr-TR" sz="3600" dirty="0"/>
              <a:t>• </a:t>
            </a:r>
            <a:r>
              <a:rPr lang="tr-TR" sz="3600" b="1" dirty="0" err="1">
                <a:solidFill>
                  <a:srgbClr val="25275B"/>
                </a:solidFill>
              </a:rPr>
              <a:t>Intelligent</a:t>
            </a:r>
            <a:r>
              <a:rPr lang="tr-TR" sz="3600" b="1" dirty="0">
                <a:solidFill>
                  <a:srgbClr val="25275B"/>
                </a:solidFill>
              </a:rPr>
              <a:t> </a:t>
            </a:r>
            <a:r>
              <a:rPr lang="tr-TR" sz="3600" b="1" dirty="0" err="1">
                <a:solidFill>
                  <a:srgbClr val="25275B"/>
                </a:solidFill>
              </a:rPr>
              <a:t>Operational</a:t>
            </a:r>
            <a:r>
              <a:rPr lang="tr-TR" sz="3600" b="1" dirty="0">
                <a:solidFill>
                  <a:srgbClr val="25275B"/>
                </a:solidFill>
              </a:rPr>
              <a:t> </a:t>
            </a:r>
            <a:r>
              <a:rPr lang="tr-TR" sz="3600" b="1" dirty="0" err="1">
                <a:solidFill>
                  <a:srgbClr val="25275B"/>
                </a:solidFill>
              </a:rPr>
              <a:t>Efficiency</a:t>
            </a:r>
            <a:r>
              <a:rPr lang="tr-TR" sz="3600" b="1" dirty="0">
                <a:solidFill>
                  <a:srgbClr val="25275B"/>
                </a:solidFill>
              </a:rPr>
              <a:t> </a:t>
            </a:r>
            <a:r>
              <a:rPr lang="tr-TR" sz="3600" dirty="0"/>
              <a:t>– AI </a:t>
            </a:r>
            <a:r>
              <a:rPr lang="tr-TR" sz="3600" dirty="0" err="1"/>
              <a:t>detects</a:t>
            </a:r>
            <a:r>
              <a:rPr lang="tr-TR" sz="3600" dirty="0"/>
              <a:t> </a:t>
            </a:r>
            <a:r>
              <a:rPr lang="tr-TR" sz="3600" dirty="0" err="1"/>
              <a:t>inefficiencies</a:t>
            </a:r>
            <a:r>
              <a:rPr lang="tr-TR" sz="3600" dirty="0"/>
              <a:t>, </a:t>
            </a:r>
            <a:r>
              <a:rPr lang="tr-TR" sz="3600" dirty="0" err="1"/>
              <a:t>predicts</a:t>
            </a:r>
            <a:r>
              <a:rPr lang="tr-TR" sz="3600" dirty="0"/>
              <a:t> </a:t>
            </a:r>
            <a:r>
              <a:rPr lang="tr-TR" sz="3600" dirty="0" err="1"/>
              <a:t>energy</a:t>
            </a:r>
            <a:r>
              <a:rPr lang="tr-TR" sz="3600" dirty="0"/>
              <a:t> </a:t>
            </a:r>
            <a:r>
              <a:rPr lang="tr-TR" sz="3600" dirty="0" err="1"/>
              <a:t>peaks</a:t>
            </a:r>
            <a:r>
              <a:rPr lang="tr-TR" sz="3600" dirty="0"/>
              <a:t>,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recommends</a:t>
            </a:r>
            <a:r>
              <a:rPr lang="tr-TR" sz="3600" dirty="0"/>
              <a:t> </a:t>
            </a:r>
            <a:r>
              <a:rPr lang="tr-TR" sz="3600" dirty="0" err="1"/>
              <a:t>optimizations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minimal </a:t>
            </a:r>
            <a:r>
              <a:rPr lang="tr-TR" sz="3600" dirty="0" err="1"/>
              <a:t>emissions</a:t>
            </a:r>
            <a:r>
              <a:rPr lang="tr-TR" sz="3600" dirty="0"/>
              <a:t>.</a:t>
            </a:r>
          </a:p>
          <a:p>
            <a:r>
              <a:rPr lang="tr-TR" sz="3600" dirty="0"/>
              <a:t>• </a:t>
            </a:r>
            <a:r>
              <a:rPr lang="tr-TR" sz="3600" b="1" dirty="0">
                <a:solidFill>
                  <a:srgbClr val="25275B"/>
                </a:solidFill>
              </a:rPr>
              <a:t>Self-Learning AI </a:t>
            </a:r>
            <a:r>
              <a:rPr lang="tr-TR" sz="3600" b="1" dirty="0" err="1">
                <a:solidFill>
                  <a:srgbClr val="25275B"/>
                </a:solidFill>
              </a:rPr>
              <a:t>Models</a:t>
            </a:r>
            <a:r>
              <a:rPr lang="tr-TR" sz="3600" b="1" dirty="0">
                <a:solidFill>
                  <a:srgbClr val="25275B"/>
                </a:solidFill>
              </a:rPr>
              <a:t> </a:t>
            </a:r>
            <a:r>
              <a:rPr lang="tr-TR" sz="3600" dirty="0"/>
              <a:t>–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system</a:t>
            </a:r>
            <a:r>
              <a:rPr lang="tr-TR" sz="3600" dirty="0"/>
              <a:t> </a:t>
            </a:r>
            <a:r>
              <a:rPr lang="tr-TR" sz="3600" dirty="0" err="1"/>
              <a:t>adapts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new</a:t>
            </a:r>
            <a:r>
              <a:rPr lang="tr-TR" sz="3600" dirty="0"/>
              <a:t> </a:t>
            </a:r>
            <a:r>
              <a:rPr lang="tr-TR" sz="3600" dirty="0" err="1"/>
              <a:t>products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machinery</a:t>
            </a:r>
            <a:r>
              <a:rPr lang="tr-TR" sz="3600" dirty="0"/>
              <a:t>, </a:t>
            </a:r>
            <a:r>
              <a:rPr lang="tr-TR" sz="3600" dirty="0" err="1"/>
              <a:t>enabling</a:t>
            </a:r>
            <a:r>
              <a:rPr lang="tr-TR" sz="3600" dirty="0"/>
              <a:t> </a:t>
            </a:r>
            <a:r>
              <a:rPr lang="tr-TR" sz="3600" dirty="0" err="1"/>
              <a:t>continuous</a:t>
            </a:r>
            <a:r>
              <a:rPr lang="tr-TR" sz="3600" dirty="0"/>
              <a:t> </a:t>
            </a:r>
            <a:r>
              <a:rPr lang="tr-TR" sz="3600" dirty="0" err="1"/>
              <a:t>improvement</a:t>
            </a:r>
            <a:r>
              <a:rPr lang="tr-TR" sz="3600" dirty="0"/>
              <a:t> </a:t>
            </a:r>
            <a:r>
              <a:rPr lang="tr-TR" sz="3600" dirty="0" err="1"/>
              <a:t>without</a:t>
            </a:r>
            <a:r>
              <a:rPr lang="tr-TR" sz="3600" dirty="0"/>
              <a:t> </a:t>
            </a:r>
            <a:r>
              <a:rPr lang="tr-TR" sz="3600" dirty="0" err="1"/>
              <a:t>manual</a:t>
            </a:r>
            <a:r>
              <a:rPr lang="tr-TR" sz="3600" dirty="0"/>
              <a:t> </a:t>
            </a:r>
            <a:r>
              <a:rPr lang="tr-TR" sz="3600" dirty="0" err="1"/>
              <a:t>recalibration</a:t>
            </a:r>
            <a:r>
              <a:rPr lang="tr-TR" sz="3600" dirty="0"/>
              <a:t>.</a:t>
            </a:r>
          </a:p>
          <a:p>
            <a:pPr algn="ctr"/>
            <a:endParaRPr lang="en-GB" sz="9600" i="1" dirty="0">
              <a:solidFill>
                <a:srgbClr val="0070C0"/>
              </a:solidFill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1169B907-7019-B73C-6C62-CE247F5B7748}"/>
              </a:ext>
            </a:extLst>
          </p:cNvPr>
          <p:cNvSpPr txBox="1"/>
          <p:nvPr/>
        </p:nvSpPr>
        <p:spPr>
          <a:xfrm>
            <a:off x="1219200" y="3193282"/>
            <a:ext cx="21945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i="1" dirty="0" err="1">
                <a:solidFill>
                  <a:srgbClr val="25275B"/>
                </a:solidFill>
              </a:rPr>
              <a:t>Empowering</a:t>
            </a:r>
            <a:r>
              <a:rPr lang="tr-TR" i="1" dirty="0">
                <a:solidFill>
                  <a:srgbClr val="25275B"/>
                </a:solidFill>
              </a:rPr>
              <a:t> </a:t>
            </a:r>
            <a:r>
              <a:rPr lang="tr-TR" i="1" dirty="0" err="1">
                <a:solidFill>
                  <a:srgbClr val="25275B"/>
                </a:solidFill>
              </a:rPr>
              <a:t>Green</a:t>
            </a:r>
            <a:r>
              <a:rPr lang="tr-TR" i="1" dirty="0">
                <a:solidFill>
                  <a:srgbClr val="25275B"/>
                </a:solidFill>
              </a:rPr>
              <a:t> </a:t>
            </a:r>
            <a:r>
              <a:rPr lang="tr-TR" i="1" dirty="0" err="1">
                <a:solidFill>
                  <a:srgbClr val="25275B"/>
                </a:solidFill>
              </a:rPr>
              <a:t>Manufacturing</a:t>
            </a:r>
            <a:r>
              <a:rPr lang="tr-TR" i="1" dirty="0">
                <a:solidFill>
                  <a:srgbClr val="25275B"/>
                </a:solidFill>
              </a:rPr>
              <a:t> Through </a:t>
            </a:r>
            <a:r>
              <a:rPr lang="tr-TR" i="1" dirty="0" err="1">
                <a:solidFill>
                  <a:srgbClr val="25275B"/>
                </a:solidFill>
              </a:rPr>
              <a:t>Intelligent</a:t>
            </a:r>
            <a:r>
              <a:rPr lang="tr-TR" i="1" dirty="0">
                <a:solidFill>
                  <a:srgbClr val="25275B"/>
                </a:solidFill>
              </a:rPr>
              <a:t>, Real-Time </a:t>
            </a:r>
            <a:r>
              <a:rPr lang="tr-TR" i="1" dirty="0" err="1">
                <a:solidFill>
                  <a:srgbClr val="25275B"/>
                </a:solidFill>
              </a:rPr>
              <a:t>Insights</a:t>
            </a:r>
            <a:endParaRPr lang="tr-TR" dirty="0">
              <a:solidFill>
                <a:srgbClr val="2527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www.celticnext.eu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					CLEAR-AI Murat SAĞLAM /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Alpata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Technology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murat.saglam@alpata.com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93DED6-D01F-B5CE-37EF-94916D6C4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50477"/>
            <a:ext cx="8973395" cy="2285999"/>
          </a:xfrm>
          <a:prstGeom prst="rect">
            <a:avLst/>
          </a:prstGeom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39589E16-13EB-E2E5-BDFA-F5B0B0038DC2}"/>
              </a:ext>
            </a:extLst>
          </p:cNvPr>
          <p:cNvSpPr txBox="1"/>
          <p:nvPr/>
        </p:nvSpPr>
        <p:spPr>
          <a:xfrm>
            <a:off x="737753" y="4361400"/>
            <a:ext cx="10518144" cy="8663173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>
              <a:spcAft>
                <a:spcPts val="750"/>
              </a:spcAft>
            </a:pP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Established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in 1998 in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Eskisehir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Turkey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; Alp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Aviation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is a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privately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owned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company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absolute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dedication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to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aerospace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industry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highest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standards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efficient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operations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quality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design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lean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manufacturing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practices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Alp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Aviation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manufactures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flight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critical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rotating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parts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systems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subsystems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for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various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customers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around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world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tr-TR" sz="1800" b="1" i="0" u="none" strike="noStrike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>
              <a:spcAft>
                <a:spcPts val="750"/>
              </a:spcAft>
            </a:pP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Having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1500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highly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qualified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employees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Alp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Aviation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utilizes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more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than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250+ High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Tech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CNC Machine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Parks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CMM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quality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control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equipment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performs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various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tests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including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non-destructive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tests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coatings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other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special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processes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has a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wide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range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laboratory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capabilities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 Alp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Aviation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has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over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100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distinct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special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processes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some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which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can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rarely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be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found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throughout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world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all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approved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by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NADCAP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OEM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customers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tr-TR" sz="1800" b="1" i="0" u="none" strike="noStrike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>
              <a:spcAft>
                <a:spcPts val="750"/>
              </a:spcAft>
            </a:pP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Alp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Aviation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together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efficient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supply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chain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demonstrate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extensive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experience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machining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processing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titanium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nickel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steel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stainless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steel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copper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alloys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super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alloys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 Alp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Aviation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manufactures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Helicopter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Dynamic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Parts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&amp;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Assemblies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Helicopter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Tail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Rotor Drive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Shaft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System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(TRDS)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Parts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&amp;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Assemblies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Dynamic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&amp;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Static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Engine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APU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Parts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including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jet engine Fan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Compressor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Integrally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Bladed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Rotors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Landing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Gear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Parts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&amp;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Assemblies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Structural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Parts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&amp;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Assemblies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Hydraulic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Fuel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Systems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Tube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Assemblies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to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world’s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aviation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giants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such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as Lockheed Martin (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Sikorsky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LM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Aero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Raytheon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Technologies (Pratt &amp; Whitney, Pratt &amp; Whitney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Canada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Collins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Aerospace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Honeywell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Safran,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Heroux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Devtek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Turkish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Aerospace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(TAI),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Tusas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Engine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Industries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(TEI)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Aselsan.</a:t>
            </a:r>
            <a:b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tr-TR" sz="1800" b="1" i="0" u="none" strike="noStrike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>
              <a:spcAft>
                <a:spcPts val="750"/>
              </a:spcAft>
            </a:pP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Today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products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proudly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manufactured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by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Alp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Aviation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support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several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rotary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fixed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wing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aircraft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platforms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such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as S-76, S-92, CH53, H-160, Boeing 737, Boeing 747, Boeing 767, Boeing 777, Boeing 787, Airbus A319/NEO, Airbus A320/NEO, Airbus A321/NEO, Airbus A330, Airbus A340, Airbus A350, Airbus A380 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Embraer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550, </a:t>
            </a:r>
            <a:r>
              <a:rPr lang="tr-TR" sz="1800" b="1" i="0" u="none" strike="noStrike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Gulfstream</a:t>
            </a:r>
            <a:r>
              <a:rPr lang="tr-TR" sz="1800" b="1" i="0" u="none" strike="noStrike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G500</a:t>
            </a:r>
          </a:p>
          <a:p>
            <a:pPr algn="ctr"/>
            <a:r>
              <a:rPr lang="en-GB" sz="1800" b="1" i="1" dirty="0">
                <a:solidFill>
                  <a:schemeClr val="bg1"/>
                </a:solidFill>
              </a:rPr>
              <a:t>1 slide: </a:t>
            </a:r>
          </a:p>
          <a:p>
            <a:pPr algn="ctr"/>
            <a:r>
              <a:rPr lang="en-GB" sz="1800" i="1" dirty="0">
                <a:solidFill>
                  <a:schemeClr val="bg1"/>
                </a:solidFill>
              </a:rPr>
              <a:t>Existing consortium, involved countries.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F9312623-6702-5ED0-8FBE-5D4DC80AC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28" y="3141309"/>
            <a:ext cx="22606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A1825D7D-205E-7251-11FF-5920248999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7523" y="4550880"/>
            <a:ext cx="12558682" cy="6838719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EBB6A561-7F71-87AA-2323-415E4D6180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67523" y="3441596"/>
            <a:ext cx="20193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www.celticnext.eu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					CLEAR-AI Murat SAĞLAM /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Alpata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Technology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murat.saglam@alpata.com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72087E-C489-7A90-AC71-722004BD8B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07505"/>
            <a:ext cx="8973395" cy="2285999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96FD8DBA-ABCA-3CBE-F4EB-68EE1EB068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0880" y="2401304"/>
            <a:ext cx="19332730" cy="999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www.celticnext.eu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				CLEAR-AI Murat SAĞLAM /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Alpata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Technology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murat.saglam@alpata.com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A53A33-E2CA-2C0A-C83F-A430676E7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07505"/>
            <a:ext cx="8973395" cy="2285999"/>
          </a:xfrm>
          <a:prstGeom prst="rect">
            <a:avLst/>
          </a:prstGeom>
        </p:spPr>
      </p:pic>
      <p:grpSp>
        <p:nvGrpSpPr>
          <p:cNvPr id="7" name="Grup 6">
            <a:extLst>
              <a:ext uri="{FF2B5EF4-FFF2-40B4-BE49-F238E27FC236}">
                <a16:creationId xmlns:a16="http://schemas.microsoft.com/office/drawing/2014/main" id="{1D94928C-F795-B140-7356-89A3AF8F0379}"/>
              </a:ext>
            </a:extLst>
          </p:cNvPr>
          <p:cNvGrpSpPr/>
          <p:nvPr/>
        </p:nvGrpSpPr>
        <p:grpSpPr>
          <a:xfrm>
            <a:off x="1174776" y="2443489"/>
            <a:ext cx="11587538" cy="6162631"/>
            <a:chOff x="412303" y="2171739"/>
            <a:chExt cx="11587538" cy="6162631"/>
          </a:xfrm>
        </p:grpSpPr>
        <p:sp>
          <p:nvSpPr>
            <p:cNvPr id="9" name="Yuvarlatılmış Dikdörtgen 8">
              <a:extLst>
                <a:ext uri="{FF2B5EF4-FFF2-40B4-BE49-F238E27FC236}">
                  <a16:creationId xmlns:a16="http://schemas.microsoft.com/office/drawing/2014/main" id="{DB6FDBBC-51B6-D138-2E29-F30EBA89EA91}"/>
                </a:ext>
              </a:extLst>
            </p:cNvPr>
            <p:cNvSpPr/>
            <p:nvPr/>
          </p:nvSpPr>
          <p:spPr>
            <a:xfrm>
              <a:off x="412303" y="2171739"/>
              <a:ext cx="11587538" cy="6162631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lumMod val="45000"/>
                    <a:lumOff val="55000"/>
                  </a:schemeClr>
                </a:gs>
                <a:gs pos="63000">
                  <a:srgbClr val="25275B"/>
                </a:gs>
              </a:gsLst>
              <a:lin ang="108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0" name="TextBox 4">
              <a:extLst>
                <a:ext uri="{FF2B5EF4-FFF2-40B4-BE49-F238E27FC236}">
                  <a16:creationId xmlns:a16="http://schemas.microsoft.com/office/drawing/2014/main" id="{959EB9F8-7783-7180-367D-86AA96319CF0}"/>
                </a:ext>
              </a:extLst>
            </p:cNvPr>
            <p:cNvSpPr txBox="1"/>
            <p:nvPr/>
          </p:nvSpPr>
          <p:spPr>
            <a:xfrm>
              <a:off x="872026" y="2597909"/>
              <a:ext cx="9854133" cy="53553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44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	</a:t>
              </a:r>
              <a:r>
                <a:rPr lang="tr-TR" sz="54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Impacts</a:t>
              </a:r>
              <a:r>
                <a:rPr lang="tr-TR" sz="54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Reduce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GHG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emissions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across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manufacturing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sectors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Enable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transparency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and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trust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in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environmental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reporting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Support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Green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Deal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goals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by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promoting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sustainable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production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Combat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greenwashing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with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reliable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,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real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-time data.</a:t>
              </a:r>
            </a:p>
          </p:txBody>
        </p:sp>
      </p:grpSp>
      <p:grpSp>
        <p:nvGrpSpPr>
          <p:cNvPr id="12" name="Grup 11">
            <a:extLst>
              <a:ext uri="{FF2B5EF4-FFF2-40B4-BE49-F238E27FC236}">
                <a16:creationId xmlns:a16="http://schemas.microsoft.com/office/drawing/2014/main" id="{E743CC27-4D2C-F8AA-D231-4D97AC62239C}"/>
              </a:ext>
            </a:extLst>
          </p:cNvPr>
          <p:cNvGrpSpPr/>
          <p:nvPr/>
        </p:nvGrpSpPr>
        <p:grpSpPr>
          <a:xfrm>
            <a:off x="12829784" y="2555998"/>
            <a:ext cx="11587538" cy="6420337"/>
            <a:chOff x="12384160" y="2139376"/>
            <a:chExt cx="11587538" cy="6420337"/>
          </a:xfrm>
        </p:grpSpPr>
        <p:sp>
          <p:nvSpPr>
            <p:cNvPr id="13" name="Yuvarlatılmış Dikdörtgen 12">
              <a:extLst>
                <a:ext uri="{FF2B5EF4-FFF2-40B4-BE49-F238E27FC236}">
                  <a16:creationId xmlns:a16="http://schemas.microsoft.com/office/drawing/2014/main" id="{50F94CAC-48D4-EEAB-EB23-A10B3C235442}"/>
                </a:ext>
              </a:extLst>
            </p:cNvPr>
            <p:cNvSpPr/>
            <p:nvPr/>
          </p:nvSpPr>
          <p:spPr>
            <a:xfrm>
              <a:off x="12384160" y="2139376"/>
              <a:ext cx="11587538" cy="6162631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lumMod val="45000"/>
                    <a:lumOff val="55000"/>
                  </a:schemeClr>
                </a:gs>
                <a:gs pos="63000">
                  <a:srgbClr val="25275B"/>
                </a:gs>
              </a:gsLst>
              <a:lin ang="108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4" name="TextBox 3">
              <a:extLst>
                <a:ext uri="{FF2B5EF4-FFF2-40B4-BE49-F238E27FC236}">
                  <a16:creationId xmlns:a16="http://schemas.microsoft.com/office/drawing/2014/main" id="{B84A1C60-1106-83C0-3659-6DA44A092F1B}"/>
                </a:ext>
              </a:extLst>
            </p:cNvPr>
            <p:cNvSpPr txBox="1"/>
            <p:nvPr/>
          </p:nvSpPr>
          <p:spPr>
            <a:xfrm>
              <a:off x="12912080" y="2804291"/>
              <a:ext cx="9433048" cy="57554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44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	</a:t>
              </a:r>
              <a:r>
                <a:rPr sz="44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Expected Outcomes: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AI-powered real-time carbon footprint monitoring system.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Accurate Scope 1 &amp; 2 emissions tracking at product, process, and equipment levels.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Fully automated Product Carbon Labelling.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API-integrated platform for carbon offsetting and compliance.</a:t>
              </a:r>
              <a:endParaRPr lang="tr-TR" sz="3600" dirty="0">
                <a:solidFill>
                  <a:schemeClr val="bg1"/>
                </a:solidFill>
                <a:latin typeface="Calibri"/>
                <a:ea typeface="+mn-ea"/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IoT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integration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for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machine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level</a:t>
              </a:r>
              <a:endParaRPr lang="tr-TR" sz="3600" dirty="0">
                <a:solidFill>
                  <a:schemeClr val="bg1"/>
                </a:solidFill>
                <a:latin typeface="Calibri"/>
                <a:ea typeface="+mn-ea"/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3600" dirty="0">
                <a:solidFill>
                  <a:schemeClr val="bg1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5" name="Grup 14">
            <a:extLst>
              <a:ext uri="{FF2B5EF4-FFF2-40B4-BE49-F238E27FC236}">
                <a16:creationId xmlns:a16="http://schemas.microsoft.com/office/drawing/2014/main" id="{9DE83DF7-45F5-C828-92F3-3236E3936750}"/>
              </a:ext>
            </a:extLst>
          </p:cNvPr>
          <p:cNvGrpSpPr/>
          <p:nvPr/>
        </p:nvGrpSpPr>
        <p:grpSpPr>
          <a:xfrm>
            <a:off x="1441612" y="8606987"/>
            <a:ext cx="21500776" cy="3939646"/>
            <a:chOff x="1441612" y="8606987"/>
            <a:chExt cx="21500776" cy="3939646"/>
          </a:xfrm>
        </p:grpSpPr>
        <p:sp>
          <p:nvSpPr>
            <p:cNvPr id="16" name="Yuvarlatılmış Dikdörtgen 15">
              <a:extLst>
                <a:ext uri="{FF2B5EF4-FFF2-40B4-BE49-F238E27FC236}">
                  <a16:creationId xmlns:a16="http://schemas.microsoft.com/office/drawing/2014/main" id="{F16025B6-CA99-C068-0135-08279A2E8890}"/>
                </a:ext>
              </a:extLst>
            </p:cNvPr>
            <p:cNvSpPr/>
            <p:nvPr/>
          </p:nvSpPr>
          <p:spPr>
            <a:xfrm>
              <a:off x="1441612" y="8606987"/>
              <a:ext cx="21500776" cy="3939646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chemeClr val="accent1">
                    <a:lumMod val="45000"/>
                    <a:lumOff val="55000"/>
                  </a:schemeClr>
                </a:gs>
                <a:gs pos="63000">
                  <a:srgbClr val="25275B"/>
                </a:gs>
              </a:gsLst>
              <a:lin ang="108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7" name="TextBox 5">
              <a:extLst>
                <a:ext uri="{FF2B5EF4-FFF2-40B4-BE49-F238E27FC236}">
                  <a16:creationId xmlns:a16="http://schemas.microsoft.com/office/drawing/2014/main" id="{DF7E63FE-33FF-DE2D-662B-285B33C7AFF3}"/>
                </a:ext>
              </a:extLst>
            </p:cNvPr>
            <p:cNvSpPr txBox="1"/>
            <p:nvPr/>
          </p:nvSpPr>
          <p:spPr>
            <a:xfrm>
              <a:off x="2012931" y="9153356"/>
              <a:ext cx="16884502" cy="29854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44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	Project Schedule (36 </a:t>
              </a:r>
              <a:r>
                <a:rPr lang="tr-TR" sz="44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Months</a:t>
              </a:r>
              <a:r>
                <a:rPr lang="tr-TR" sz="44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):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Months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1-6: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Research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,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requirement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analysis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&amp;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system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design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Months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7-18: AI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development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, data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integration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&amp;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prototype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Months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19-30: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Testing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,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optimization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&amp; pilot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implementations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•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Months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31-36: Final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deployment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,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training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 &amp; </a:t>
              </a:r>
              <a:r>
                <a:rPr lang="tr-TR" sz="3600" dirty="0" err="1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dissemination</a:t>
              </a:r>
              <a:r>
                <a:rPr lang="tr-TR" sz="3600" dirty="0">
                  <a:solidFill>
                    <a:schemeClr val="bg1"/>
                  </a:solidFill>
                  <a:latin typeface="Calibri"/>
                  <a:ea typeface="+mn-ea"/>
                  <a:cs typeface="+mn-cs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www.celticnext.eu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				CLEAR-AI Murat SAĞLAM /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Alpata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Technology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murat.saglam@alpata.com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E8A7A4-0B3E-AD83-7DAF-865E628AA9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07505"/>
            <a:ext cx="8973395" cy="2285999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104C35B-A623-1822-610E-4B76B49E8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505" y="3114552"/>
            <a:ext cx="17867303" cy="727183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1" dirty="0">
                <a:latin typeface="+mn-lt"/>
              </a:rPr>
              <a:t>Partners involved / interested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latin typeface="+mn-lt"/>
              </a:rPr>
              <a:t>Turkey:		</a:t>
            </a:r>
            <a:r>
              <a:rPr lang="en-US" sz="3600" dirty="0" err="1">
                <a:latin typeface="+mn-lt"/>
              </a:rPr>
              <a:t>Alpata</a:t>
            </a:r>
            <a:r>
              <a:rPr lang="en-US" sz="3600" dirty="0">
                <a:latin typeface="+mn-lt"/>
              </a:rPr>
              <a:t> Technology , Alp Aviation</a:t>
            </a:r>
            <a:endParaRPr lang="en-US" sz="8800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1" dirty="0">
                <a:latin typeface="+mn-lt"/>
              </a:rPr>
              <a:t>Missing partners / expertise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GB" sz="3600" b="1" dirty="0">
                <a:latin typeface="+mn-lt"/>
              </a:rPr>
              <a:t>Industry partners </a:t>
            </a:r>
            <a:r>
              <a:rPr lang="en-GB" sz="3600" dirty="0">
                <a:latin typeface="+mn-lt"/>
              </a:rPr>
              <a:t>(LE/SME) with interest in </a:t>
            </a:r>
            <a:r>
              <a:rPr lang="tr-TR" sz="3600" dirty="0" err="1"/>
              <a:t>real</a:t>
            </a:r>
            <a:r>
              <a:rPr lang="tr-TR" sz="3600" dirty="0"/>
              <a:t>-time </a:t>
            </a:r>
            <a:r>
              <a:rPr lang="tr-TR" sz="3600" dirty="0" err="1"/>
              <a:t>solutions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monitor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analyze</a:t>
            </a:r>
            <a:r>
              <a:rPr lang="tr-TR" sz="3600" dirty="0"/>
              <a:t> </a:t>
            </a:r>
            <a:r>
              <a:rPr lang="tr-TR" sz="3600" dirty="0" err="1"/>
              <a:t>energy</a:t>
            </a:r>
            <a:r>
              <a:rPr lang="tr-TR" sz="3600" dirty="0"/>
              <a:t> </a:t>
            </a:r>
            <a:r>
              <a:rPr lang="tr-TR" sz="3600" dirty="0" err="1"/>
              <a:t>consumption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carbon</a:t>
            </a:r>
            <a:r>
              <a:rPr lang="tr-TR" sz="3600" dirty="0"/>
              <a:t> </a:t>
            </a:r>
            <a:r>
              <a:rPr lang="tr-TR" sz="3600" dirty="0" err="1"/>
              <a:t>emissions</a:t>
            </a:r>
            <a:r>
              <a:rPr lang="tr-TR" sz="3600" dirty="0"/>
              <a:t> </a:t>
            </a:r>
            <a:r>
              <a:rPr lang="tr-TR" sz="3600" dirty="0" err="1"/>
              <a:t>across</a:t>
            </a:r>
            <a:r>
              <a:rPr lang="tr-TR" sz="3600" dirty="0"/>
              <a:t> </a:t>
            </a:r>
            <a:r>
              <a:rPr lang="tr-TR" sz="3600" dirty="0" err="1"/>
              <a:t>product</a:t>
            </a:r>
            <a:r>
              <a:rPr lang="tr-TR" sz="3600" dirty="0"/>
              <a:t>, </a:t>
            </a:r>
            <a:r>
              <a:rPr lang="tr-TR" sz="3600" dirty="0" err="1"/>
              <a:t>process</a:t>
            </a:r>
            <a:r>
              <a:rPr lang="tr-TR" sz="3600" dirty="0"/>
              <a:t>,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equipment</a:t>
            </a:r>
            <a:r>
              <a:rPr lang="tr-TR" sz="3600" dirty="0"/>
              <a:t> </a:t>
            </a:r>
            <a:r>
              <a:rPr lang="tr-TR" sz="3600" dirty="0" err="1"/>
              <a:t>levels</a:t>
            </a:r>
            <a:r>
              <a:rPr lang="tr-TR" sz="3600" dirty="0"/>
              <a:t> </a:t>
            </a:r>
            <a:r>
              <a:rPr lang="en-GB" sz="3600" dirty="0">
                <a:latin typeface="+mn-lt"/>
              </a:rPr>
              <a:t>providing relevant use cases and data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GB" sz="3600" b="1" dirty="0">
                <a:latin typeface="+mn-lt"/>
              </a:rPr>
              <a:t>Tool and technology providers </a:t>
            </a:r>
            <a:r>
              <a:rPr lang="en-GB" sz="3600" dirty="0">
                <a:latin typeface="+mn-lt"/>
              </a:rPr>
              <a:t>with expertise in AI/ML ,5G/6G , İoT</a:t>
            </a:r>
            <a:endParaRPr lang="en-GB" sz="36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GB" sz="3600" b="1" dirty="0">
                <a:latin typeface="+mn-lt"/>
              </a:rPr>
              <a:t>Knowledge providers </a:t>
            </a:r>
            <a:r>
              <a:rPr lang="en-GB" sz="3600" dirty="0">
                <a:latin typeface="+mn-lt"/>
              </a:rPr>
              <a:t>and </a:t>
            </a:r>
            <a:r>
              <a:rPr lang="en-GB" sz="3600" b="1" dirty="0"/>
              <a:t>Academic Partners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9976353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</a:t>
            </a:r>
            <a:r>
              <a:rPr lang="en-GB" sz="4400" dirty="0">
                <a:solidFill>
                  <a:srgbClr val="0070C0"/>
                </a:solidFill>
              </a:rPr>
              <a:t>Murat SAĞLAM – </a:t>
            </a:r>
            <a:r>
              <a:rPr lang="en-GB" sz="4400" dirty="0" err="1">
                <a:solidFill>
                  <a:srgbClr val="0070C0"/>
                </a:solidFill>
              </a:rPr>
              <a:t>Alpata</a:t>
            </a:r>
            <a:r>
              <a:rPr lang="en-GB" sz="4400" dirty="0">
                <a:solidFill>
                  <a:srgbClr val="0070C0"/>
                </a:solidFill>
              </a:rPr>
              <a:t> Technology</a:t>
            </a:r>
            <a:endParaRPr lang="en-GB" sz="4000" dirty="0">
              <a:solidFill>
                <a:srgbClr val="0070C0"/>
              </a:solidFill>
            </a:endParaRPr>
          </a:p>
          <a:p>
            <a:r>
              <a:rPr lang="en-GB" sz="4000" dirty="0">
                <a:solidFill>
                  <a:srgbClr val="0070C0"/>
                </a:solidFill>
              </a:rPr>
              <a:t>		</a:t>
            </a:r>
            <a:r>
              <a:rPr lang="en-GB" sz="4000" dirty="0" err="1">
                <a:solidFill>
                  <a:srgbClr val="0070C0"/>
                </a:solidFill>
              </a:rPr>
              <a:t>murat.saglam@alpata.com</a:t>
            </a:r>
            <a:endParaRPr lang="en-GB" sz="4000" dirty="0">
              <a:solidFill>
                <a:srgbClr val="0070C0"/>
              </a:solidFill>
            </a:endParaRP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err="1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Presentation</a:t>
            </a:r>
            <a:r>
              <a:rPr lang="de-DE" sz="5400" b="1" dirty="0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err="1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is</a:t>
            </a:r>
            <a:r>
              <a:rPr lang="de-DE" sz="5400" b="1" dirty="0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err="1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 via: </a:t>
            </a:r>
          </a:p>
          <a:p>
            <a:pPr lvl="8"/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en-GB" sz="4800" dirty="0">
                <a:solidFill>
                  <a:srgbClr val="0070C0"/>
                </a:solidFill>
              </a:rPr>
              <a:t>       </a:t>
            </a:r>
          </a:p>
          <a:p>
            <a:pPr lvl="8"/>
            <a:r>
              <a:rPr lang="en-GB" sz="4800" dirty="0">
                <a:solidFill>
                  <a:srgbClr val="0070C0"/>
                </a:solidFill>
              </a:rPr>
              <a:t>  </a:t>
            </a:r>
          </a:p>
          <a:p>
            <a:pPr lvl="8"/>
            <a:endParaRPr lang="de-DE" sz="4800" dirty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1DC80A-6E90-4679-B3AF-34AF72BFB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79513"/>
            <a:ext cx="8973395" cy="22859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5704DD-7749-012B-D464-98E970325C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904" y="9865355"/>
            <a:ext cx="266429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Pages>0</Pages>
  <Words>909</Words>
  <Characters>0</Characters>
  <Application>Microsoft Office PowerPoint</Application>
  <PresentationFormat>Custom</PresentationFormat>
  <Lines>0</Lines>
  <Paragraphs>70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Aleo</vt:lpstr>
      <vt:lpstr>Arial</vt:lpstr>
      <vt:lpstr>Calibri</vt:lpstr>
      <vt:lpstr>Century Gothic</vt:lpstr>
      <vt:lpstr>Gill Sans</vt:lpstr>
      <vt:lpstr>Wingdings</vt:lpstr>
      <vt:lpstr>1_Spanish Chair Eureka 2016 interno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300</cp:revision>
  <dcterms:modified xsi:type="dcterms:W3CDTF">2025-02-21T10:44:03Z</dcterms:modified>
</cp:coreProperties>
</file>