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3"/>
  </p:notesMasterIdLst>
  <p:sldIdLst>
    <p:sldId id="272" r:id="rId3"/>
    <p:sldId id="315" r:id="rId4"/>
    <p:sldId id="324" r:id="rId5"/>
    <p:sldId id="316" r:id="rId6"/>
    <p:sldId id="317" r:id="rId7"/>
    <p:sldId id="326" r:id="rId8"/>
    <p:sldId id="327" r:id="rId9"/>
    <p:sldId id="328" r:id="rId10"/>
    <p:sldId id="319" r:id="rId11"/>
    <p:sldId id="320" r:id="rId12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AB2BB94-D9C9-4EF2-8E3E-90EF3DFF691F}">
          <p14:sldIdLst>
            <p14:sldId id="272"/>
            <p14:sldId id="315"/>
            <p14:sldId id="324"/>
            <p14:sldId id="316"/>
            <p14:sldId id="317"/>
            <p14:sldId id="326"/>
            <p14:sldId id="327"/>
            <p14:sldId id="328"/>
            <p14:sldId id="319"/>
            <p14:sldId id="320"/>
          </p14:sldIdLst>
        </p14:section>
        <p14:section name="old slides" id="{AD91F8E8-A549-4895-BA7F-9002468F3EF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66F89D-EFAF-4102-9187-D3CDF39488D1}" v="699" dt="2025-02-17T13:30:26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67" y="245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3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685800">
              <a:buClr>
                <a:schemeClr val="accent1"/>
              </a:buClr>
              <a:buFont typeface="Courier New" panose="020B0604020202020204" pitchFamily="34" charset="0"/>
              <a:buChar char="o"/>
            </a:pPr>
            <a:r>
              <a:rPr lang="en-GB" sz="4400" dirty="0">
                <a:solidFill>
                  <a:schemeClr val="accent1"/>
                </a:solidFill>
                <a:latin typeface="Gill Sans"/>
              </a:rPr>
              <a:t>Areas of use</a:t>
            </a:r>
          </a:p>
          <a:p>
            <a:pPr marL="1143000" marR="0" lvl="1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ourier New" panose="020B0604020202020204" pitchFamily="34" charset="0"/>
              <a:buChar char="o"/>
              <a:tabLst/>
              <a:defRPr/>
            </a:pPr>
            <a:r>
              <a:rPr lang="en-GB" sz="4400" dirty="0">
                <a:solidFill>
                  <a:schemeClr val="accent1"/>
                </a:solidFill>
                <a:latin typeface="Gill Sans"/>
              </a:rPr>
              <a:t>ROVs for underwater inspection of cables </a:t>
            </a:r>
          </a:p>
          <a:p>
            <a:pPr marL="1143000" marR="0" lvl="1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ourier New" panose="020B0604020202020204" pitchFamily="34" charset="0"/>
              <a:buChar char="o"/>
              <a:tabLst/>
              <a:defRPr/>
            </a:pPr>
            <a:r>
              <a:rPr lang="en-GB" sz="4400" dirty="0">
                <a:solidFill>
                  <a:schemeClr val="accent1"/>
                </a:solidFill>
                <a:latin typeface="Gill Sans"/>
              </a:rPr>
              <a:t>(monitoring pollution or possible damage to underwater structures) </a:t>
            </a:r>
          </a:p>
          <a:p>
            <a:pPr marL="1143000" lvl="1" indent="-685800">
              <a:buClr>
                <a:schemeClr val="accent1"/>
              </a:buClr>
              <a:buFont typeface="Courier New" panose="020B0604020202020204" pitchFamily="34" charset="0"/>
              <a:buChar char="o"/>
            </a:pPr>
            <a:endParaRPr lang="en-GB" sz="4400" dirty="0">
              <a:solidFill>
                <a:schemeClr val="accent1"/>
              </a:solidFill>
              <a:latin typeface="Gill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5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F7FC9-A7BA-7059-ECFD-74CC4299A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E08A65-5141-052D-ED57-86DB37F2C6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591C60-4F0D-347E-04A7-7AEADAC01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A2BB9-C259-A153-1D30-D94C0F57A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90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6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/>
              <a:t>Subtitular presentación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/>
              <a:t>Fecha</a:t>
            </a:r>
            <a:endParaRPr lang="es-ES_tradnl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/>
              <a:t>12.3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/>
              <a:t>1// Apartado</a:t>
            </a:r>
            <a:endParaRPr lang="es-ES_tradnl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/>
              <a:t>2// Apartado</a:t>
            </a:r>
            <a:endParaRPr lang="es-ES_tradnl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2.1 Titular apartado</a:t>
            </a:r>
            <a:endParaRPr lang="es-ES_tradnl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/>
              <a:t>3// Apartado</a:t>
            </a:r>
            <a:endParaRPr lang="es-ES_tradnl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3.1 Titular apartado</a:t>
            </a:r>
            <a:endParaRPr lang="es-ES_tradnl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/>
              <a:t>4// Apartado</a:t>
            </a:r>
            <a:endParaRPr lang="es-ES_tradnl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4.1 Titular apartado</a:t>
            </a:r>
            <a:endParaRPr lang="es-ES_tradnl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  <a:endParaRPr lang="es-ES_tradnl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/>
              <a:t>Titular presentación / Subtitular</a:t>
            </a:r>
            <a:endParaRPr lang="es-ES_tradnl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/>
              <a:t>12.3</a:t>
            </a:r>
            <a:endParaRPr lang="es-ES_tradnl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/>
              <a:t>Subtitular</a:t>
            </a:r>
            <a:endParaRPr lang="es-ES_tradnl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3530060" y="6281936"/>
            <a:ext cx="1703990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Proposal</a:t>
            </a:r>
          </a:p>
          <a:p>
            <a:pPr eaLnBrk="1" hangingPunct="1"/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8000" b="1" dirty="0" err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Optolink</a:t>
            </a:r>
            <a:endParaRPr lang="en-GB" sz="80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551040" y="733539"/>
            <a:ext cx="17785976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br>
              <a:rPr lang="en-GB" sz="9600" b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Proposers Brokerage Day</a:t>
            </a:r>
            <a:endParaRPr lang="en-GB" sz="3600" b="1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700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24</a:t>
            </a:r>
            <a:r>
              <a:rPr lang="en-GB" sz="7000" baseline="3000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February 2025, Barcelona 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7454708" y="11429925"/>
            <a:ext cx="898893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Daniel Maclure </a:t>
            </a:r>
          </a:p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Fraunhofer CAP</a:t>
            </a:r>
          </a:p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Daniel.maclure@fraunhofer.co.uk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032" y="51738"/>
            <a:ext cx="4199112" cy="3709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34D466-F741-D50C-92B8-4116637C9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2760" y="593304"/>
            <a:ext cx="4983209" cy="1440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71C933-A896-EA27-47DF-A9D81B45B4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06503" y="9600298"/>
            <a:ext cx="5301067" cy="19295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4696" y="2835275"/>
            <a:ext cx="20018224" cy="11930734"/>
          </a:xfrm>
          <a:prstGeom prst="rect">
            <a:avLst/>
          </a:prstGeom>
          <a:noFill/>
        </p:spPr>
        <p:txBody>
          <a:bodyPr wrap="square" lIns="217709" tIns="108855" rIns="217709" bIns="108855" rtlCol="0" anchor="t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/>
                <a:ea typeface="Aleo" panose="020F0502020204030203" pitchFamily="34" charset="0"/>
                <a:cs typeface="Arial"/>
              </a:rPr>
              <a:t>For more information please contact: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  <a:latin typeface="Gill Sans"/>
              </a:rPr>
              <a:t>		</a:t>
            </a:r>
            <a:r>
              <a:rPr lang="en-GB" sz="4300" dirty="0">
                <a:solidFill>
                  <a:srgbClr val="0070C0"/>
                </a:solidFill>
                <a:latin typeface="Gill Sans"/>
              </a:rPr>
              <a:t>Daniel Maclure 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Fraunhofer CAP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daniel.maclure@fraunhofer.co.uk</a:t>
            </a:r>
          </a:p>
          <a:p>
            <a:r>
              <a:rPr lang="en-GB" sz="4300" dirty="0">
                <a:solidFill>
                  <a:srgbClr val="0070C0"/>
                </a:solidFill>
                <a:latin typeface="Gill Sans"/>
              </a:rPr>
              <a:t>		0141 548 4667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99 George St, Glasgow G1 1RD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https://www.fraunhofer.co.uk/en/contact.html</a:t>
            </a:r>
            <a:endParaRPr lang="en-GB" sz="4800" dirty="0">
              <a:solidFill>
                <a:srgbClr val="0070C0"/>
              </a:solidFill>
            </a:endParaRPr>
          </a:p>
          <a:p>
            <a:pPr lvl="8"/>
            <a:endParaRPr lang="de-DE" sz="5400" b="1" dirty="0">
              <a:solidFill>
                <a:srgbClr val="0070C0"/>
              </a:solidFill>
              <a:latin typeface="+mj-lt"/>
              <a:ea typeface="Aleo" panose="020F0502020204030203" pitchFamily="34" charset="0"/>
              <a:cs typeface="Arial" panose="020B0604020202020204" pitchFamily="34" charset="0"/>
            </a:endParaRPr>
          </a:p>
          <a:p>
            <a:pPr lvl="8"/>
            <a:r>
              <a:rPr lang="de-DE" sz="5400" b="1" dirty="0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Presentation is available via: </a:t>
            </a:r>
          </a:p>
          <a:p>
            <a:pPr lvl="8"/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en-GB" sz="4800" dirty="0">
                <a:solidFill>
                  <a:srgbClr val="0070C0"/>
                </a:solidFill>
                <a:latin typeface="Gill Sans"/>
              </a:rPr>
              <a:t>       </a:t>
            </a:r>
          </a:p>
          <a:p>
            <a:pPr lvl="8"/>
            <a:r>
              <a:rPr lang="en-GB" sz="4800" dirty="0">
                <a:solidFill>
                  <a:srgbClr val="0070C0"/>
                </a:solidFill>
                <a:latin typeface="Gill Sans"/>
              </a:rPr>
              <a:t>  </a:t>
            </a:r>
          </a:p>
          <a:p>
            <a:pPr lvl="8"/>
            <a:endParaRPr lang="de-DE" sz="4800" dirty="0">
              <a:solidFill>
                <a:srgbClr val="0070C0"/>
              </a:solidFill>
            </a:endParaRPr>
          </a:p>
          <a:p>
            <a:pPr lvl="8"/>
            <a:endParaRPr lang="en-GB" sz="4800" dirty="0"/>
          </a:p>
          <a:p>
            <a:pPr lvl="8"/>
            <a:endParaRPr lang="en-GB" sz="48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DC80A-6E90-4679-B3AF-34AF72BFB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0605" y="179513"/>
            <a:ext cx="8973395" cy="2285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5704DD-7749-012B-D464-98E970325C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6309" y="10595815"/>
            <a:ext cx="2664296" cy="2664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DA561F-D450-7991-BBA0-2F95FAA1F1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4288" y="4167313"/>
            <a:ext cx="8820900" cy="624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2808" y="273039"/>
            <a:ext cx="21945600" cy="22860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 </a:t>
            </a:r>
            <a:r>
              <a:rPr lang="de-DE" sz="9200" b="1" dirty="0" err="1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Optolink</a:t>
            </a:r>
            <a:r>
              <a:rPr lang="de-DE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 Concept</a:t>
            </a:r>
            <a:endParaRPr lang="en-GB" sz="9200" b="1" dirty="0">
              <a:solidFill>
                <a:srgbClr val="0070C0"/>
              </a:solidFill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74443" y="3424095"/>
            <a:ext cx="16993888" cy="6990920"/>
          </a:xfrm>
          <a:prstGeom prst="rect">
            <a:avLst/>
          </a:prstGeom>
          <a:noFill/>
        </p:spPr>
        <p:txBody>
          <a:bodyPr wrap="square" lIns="217709" tIns="108855" rIns="217709" bIns="108855" rtlCol="0" anchor="t">
            <a:spAutoFit/>
          </a:bodyPr>
          <a:lstStyle/>
          <a:p>
            <a:r>
              <a:rPr lang="de-DE" sz="4400" dirty="0">
                <a:solidFill>
                  <a:srgbClr val="0070C0"/>
                </a:solidFill>
                <a:latin typeface="Gill Sans"/>
              </a:rPr>
              <a:t>Optical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comms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terminals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for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off-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grid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,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point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-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to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-point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communication</a:t>
            </a:r>
            <a:endParaRPr lang="de-DE" sz="4400" dirty="0" err="1">
              <a:solidFill>
                <a:srgbClr val="0070C0"/>
              </a:solidFill>
            </a:endParaRPr>
          </a:p>
          <a:p>
            <a:pPr marL="685800" indent="-685800">
              <a:buFont typeface="Arial"/>
              <a:buChar char="•"/>
            </a:pPr>
            <a:endParaRPr lang="de-DE" sz="4400" dirty="0">
              <a:solidFill>
                <a:srgbClr val="0070C0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de-DE" sz="4400" dirty="0" err="1">
                <a:solidFill>
                  <a:srgbClr val="0070C0"/>
                </a:solidFill>
                <a:latin typeface="Gill Sans"/>
              </a:rPr>
              <a:t>High-speed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comms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for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remote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areas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lacking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infrastructure</a:t>
            </a:r>
          </a:p>
          <a:p>
            <a:pPr marL="685800" indent="-685800">
              <a:buFont typeface="Arial"/>
              <a:buChar char="•"/>
            </a:pPr>
            <a:r>
              <a:rPr lang="de-DE" sz="4400" dirty="0">
                <a:solidFill>
                  <a:srgbClr val="0070C0"/>
                </a:solidFill>
                <a:latin typeface="Gill Sans"/>
              </a:rPr>
              <a:t>Back-up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comms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for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disaster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relief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after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damage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to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infrastructure</a:t>
            </a:r>
            <a:endParaRPr lang="de-DE" sz="4400" dirty="0" err="1">
              <a:solidFill>
                <a:srgbClr val="0070C0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de-DE" sz="4400" dirty="0">
                <a:solidFill>
                  <a:srgbClr val="0070C0"/>
                </a:solidFill>
                <a:latin typeface="Gill Sans"/>
              </a:rPr>
              <a:t>Fraunhofer CAP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has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experience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with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key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hardware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and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physical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technologies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for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optical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comms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in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various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domains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:</a:t>
            </a:r>
            <a:endParaRPr lang="de-DE" sz="4400" dirty="0">
              <a:solidFill>
                <a:srgbClr val="0070C0"/>
              </a:solidFill>
            </a:endParaRPr>
          </a:p>
          <a:p>
            <a:pPr marL="1143000" lvl="1" indent="-685800">
              <a:buFont typeface="Courier New" panose="020B0604020202020204" pitchFamily="34" charset="0"/>
              <a:buChar char="o"/>
            </a:pPr>
            <a:r>
              <a:rPr lang="de-DE" sz="4400" dirty="0">
                <a:solidFill>
                  <a:srgbClr val="0070C0"/>
                </a:solidFill>
                <a:latin typeface="Gill Sans"/>
              </a:rPr>
              <a:t>Terrestrial / Overcoming opstacles (non-line of sight)</a:t>
            </a:r>
          </a:p>
          <a:p>
            <a:pPr marL="1143000" lvl="1" indent="-685800">
              <a:buFont typeface="Courier New" panose="020B0604020202020204" pitchFamily="34" charset="0"/>
              <a:buChar char="o"/>
            </a:pPr>
            <a:r>
              <a:rPr lang="de-DE" sz="4400" dirty="0">
                <a:solidFill>
                  <a:srgbClr val="0070C0"/>
                </a:solidFill>
                <a:latin typeface="Gill Sans"/>
              </a:rPr>
              <a:t>Air to air / Air to ground</a:t>
            </a:r>
          </a:p>
          <a:p>
            <a:pPr marL="1143000" lvl="1" indent="-685800">
              <a:buFont typeface="Courier New" panose="020B0604020202020204" pitchFamily="34" charset="0"/>
              <a:buChar char="o"/>
            </a:pPr>
            <a:r>
              <a:rPr lang="de-DE" sz="4400" dirty="0">
                <a:solidFill>
                  <a:srgbClr val="0070C0"/>
                </a:solidFill>
                <a:latin typeface="Gill Sans"/>
              </a:rPr>
              <a:t>Underwater </a:t>
            </a:r>
          </a:p>
          <a:p>
            <a:pPr marL="1143000" lvl="1" indent="-685800">
              <a:buFont typeface="Courier New" panose="020B0604020202020204" pitchFamily="34" charset="0"/>
              <a:buChar char="o"/>
            </a:pPr>
            <a:r>
              <a:rPr lang="de-DE" sz="4400" dirty="0">
                <a:solidFill>
                  <a:srgbClr val="0070C0"/>
                </a:solidFill>
                <a:latin typeface="Gill Sans"/>
              </a:rPr>
              <a:t>Space / Space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to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 </a:t>
            </a:r>
            <a:r>
              <a:rPr lang="de-DE" sz="4400" dirty="0" err="1">
                <a:solidFill>
                  <a:srgbClr val="0070C0"/>
                </a:solidFill>
                <a:latin typeface="Gill Sans"/>
              </a:rPr>
              <a:t>ground</a:t>
            </a:r>
            <a:r>
              <a:rPr lang="de-DE" sz="4400" dirty="0">
                <a:solidFill>
                  <a:srgbClr val="0070C0"/>
                </a:solidFill>
                <a:latin typeface="Gill Sans"/>
              </a:rPr>
              <a:t> </a:t>
            </a:r>
            <a:endParaRPr lang="de-DE" sz="4400" b="1" dirty="0">
              <a:solidFill>
                <a:srgbClr val="0070C0"/>
              </a:solidFill>
              <a:latin typeface="Gill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E4631-727E-D702-82EB-F59E4CAE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0605" y="50477"/>
            <a:ext cx="8973395" cy="2285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0685EB-C143-6936-9BFE-505697FD16C9}"/>
              </a:ext>
            </a:extLst>
          </p:cNvPr>
          <p:cNvSpPr/>
          <p:nvPr/>
        </p:nvSpPr>
        <p:spPr>
          <a:xfrm>
            <a:off x="528832" y="12752474"/>
            <a:ext cx="22233632" cy="650723"/>
          </a:xfrm>
          <a:prstGeom prst="rect">
            <a:avLst/>
          </a:prstGeom>
        </p:spPr>
        <p:txBody>
          <a:bodyPr wrap="square" lIns="217709" tIns="108855" rIns="217709" bIns="108855" anchor="t">
            <a:spAutoFit/>
          </a:bodyPr>
          <a:lstStyle/>
          <a:p>
            <a:r>
              <a:rPr lang="en-GB" sz="2800">
                <a:solidFill>
                  <a:schemeClr val="accent1">
                    <a:lumMod val="75000"/>
                  </a:schemeClr>
                </a:solidFill>
                <a:latin typeface="Gill Sans"/>
              </a:rPr>
              <a:t>www.celticnext.eu          Physical layer technologies for optical communications- Daniel Maclure, Fraunhofer CAP, daniel.maclure@fraunhofer.co.uk</a:t>
            </a:r>
          </a:p>
        </p:txBody>
      </p:sp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C7F53-F605-2991-F9C6-16BCA5425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0039FA-F338-7768-3713-F3650E7C2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Domains and use-cases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545012-C34B-3A7D-437E-AE9E35FF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B05F3-EDFC-18AE-E898-C1C71C32237F}"/>
              </a:ext>
            </a:extLst>
          </p:cNvPr>
          <p:cNvSpPr txBox="1"/>
          <p:nvPr/>
        </p:nvSpPr>
        <p:spPr>
          <a:xfrm>
            <a:off x="503287" y="3349125"/>
            <a:ext cx="14907318" cy="6006035"/>
          </a:xfrm>
          <a:prstGeom prst="rect">
            <a:avLst/>
          </a:prstGeom>
          <a:noFill/>
        </p:spPr>
        <p:txBody>
          <a:bodyPr wrap="square" lIns="217709" tIns="108855" rIns="217709" bIns="108855" rtlCol="0" anchor="t">
            <a:spAutoFit/>
          </a:bodyPr>
          <a:lstStyle/>
          <a:p>
            <a:pPr marL="228600" indent="-685800">
              <a:buFont typeface="Arial" panose="02070309020205020404" pitchFamily="49" charset="0"/>
              <a:buChar char="•"/>
            </a:pPr>
            <a:r>
              <a:rPr lang="en-GB" sz="4000" b="1" dirty="0">
                <a:solidFill>
                  <a:schemeClr val="accent1"/>
                </a:solidFill>
                <a:latin typeface="Gill Sans"/>
              </a:rPr>
              <a:t>Ground- </a:t>
            </a:r>
            <a:r>
              <a:rPr lang="en-GB" sz="4000" dirty="0">
                <a:solidFill>
                  <a:schemeClr val="accent1"/>
                </a:solidFill>
                <a:latin typeface="Gill Sans"/>
              </a:rPr>
              <a:t>Development of land-based communications links</a:t>
            </a:r>
            <a:endParaRPr lang="en-US" sz="4000" dirty="0">
              <a:solidFill>
                <a:schemeClr val="accent1"/>
              </a:solidFill>
              <a:latin typeface="Gill Sans"/>
            </a:endParaRPr>
          </a:p>
          <a:p>
            <a:pPr marL="228600" indent="-685800">
              <a:buFont typeface="Arial" panose="02070309020205020404" pitchFamily="49" charset="0"/>
              <a:buChar char="•"/>
            </a:pPr>
            <a:r>
              <a:rPr lang="en-GB" sz="4000" b="1" dirty="0">
                <a:solidFill>
                  <a:schemeClr val="accent1"/>
                </a:solidFill>
                <a:latin typeface="Gill Sans"/>
              </a:rPr>
              <a:t>Airborne- </a:t>
            </a:r>
            <a:r>
              <a:rPr lang="en-GB" sz="4000" dirty="0">
                <a:solidFill>
                  <a:schemeClr val="accent1"/>
                </a:solidFill>
                <a:latin typeface="Gill Sans"/>
              </a:rPr>
              <a:t>Optical communications systems (i.e. HAPS and Drones)</a:t>
            </a:r>
            <a:r>
              <a:rPr lang="en-GB" sz="4000" b="1" dirty="0">
                <a:solidFill>
                  <a:schemeClr val="accent1"/>
                </a:solidFill>
                <a:latin typeface="Gill Sans"/>
              </a:rPr>
              <a:t> </a:t>
            </a:r>
          </a:p>
          <a:p>
            <a:pPr marL="228600" indent="-685800">
              <a:buFont typeface="Arial" panose="02070309020205020404" pitchFamily="49" charset="0"/>
              <a:buChar char="•"/>
            </a:pPr>
            <a:r>
              <a:rPr lang="en-GB" sz="4000" b="1" dirty="0">
                <a:solidFill>
                  <a:schemeClr val="accent1"/>
                </a:solidFill>
                <a:latin typeface="Gill Sans"/>
              </a:rPr>
              <a:t>Underwater </a:t>
            </a:r>
            <a:r>
              <a:rPr lang="en-GB" sz="4000" dirty="0">
                <a:solidFill>
                  <a:schemeClr val="accent1"/>
                </a:solidFill>
                <a:latin typeface="Gill Sans"/>
              </a:rPr>
              <a:t>environment optical links for ROVs and submarines 	including through water/air interface</a:t>
            </a:r>
          </a:p>
          <a:p>
            <a:pPr marL="228600" indent="-685800">
              <a:buFont typeface="Arial" panose="02070309020205020404" pitchFamily="49" charset="0"/>
              <a:buChar char="•"/>
            </a:pPr>
            <a:r>
              <a:rPr lang="en-GB" sz="4000" b="1" dirty="0">
                <a:solidFill>
                  <a:schemeClr val="accent1"/>
                </a:solidFill>
                <a:latin typeface="Gill Sans"/>
              </a:rPr>
              <a:t>Space- </a:t>
            </a:r>
            <a:r>
              <a:rPr lang="en-GB" sz="4000" dirty="0">
                <a:solidFill>
                  <a:schemeClr val="accent1"/>
                </a:solidFill>
                <a:latin typeface="Gill Sans"/>
              </a:rPr>
              <a:t>optical links for space and space to ground </a:t>
            </a:r>
          </a:p>
          <a:p>
            <a:pPr marL="228600" indent="-685800">
              <a:buFont typeface="Arial" panose="02070309020205020404" pitchFamily="49" charset="0"/>
              <a:buChar char="•"/>
            </a:pPr>
            <a:endParaRPr lang="en-GB" sz="4000" b="1" dirty="0">
              <a:solidFill>
                <a:schemeClr val="accent1"/>
              </a:solidFill>
              <a:latin typeface="Gill Sans"/>
            </a:endParaRPr>
          </a:p>
          <a:p>
            <a:pPr marL="228600" indent="-685800">
              <a:buFont typeface="Arial" panose="02070309020205020404" pitchFamily="49" charset="0"/>
              <a:buChar char="•"/>
            </a:pPr>
            <a:r>
              <a:rPr lang="en-GB" sz="4000" b="1" dirty="0">
                <a:solidFill>
                  <a:schemeClr val="accent1"/>
                </a:solidFill>
                <a:latin typeface="Gill Sans"/>
              </a:rPr>
              <a:t>Open to discussing other topic areas</a:t>
            </a:r>
            <a:endParaRPr lang="en-GB" sz="4000" b="1" dirty="0">
              <a:solidFill>
                <a:schemeClr val="accent1"/>
              </a:solidFill>
            </a:endParaRPr>
          </a:p>
          <a:p>
            <a:br>
              <a:rPr lang="en-GB" sz="4800" i="1" dirty="0"/>
            </a:br>
            <a:endParaRPr lang="en-GB" sz="4800" i="1" dirty="0">
              <a:solidFill>
                <a:srgbClr val="0070C0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1D197B8F-3102-6C4E-3021-BD81F5A46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E06E87-3EEF-FC07-4375-4A5BF5036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ACB015-19AC-1D42-E557-BC1F9C121A03}"/>
              </a:ext>
            </a:extLst>
          </p:cNvPr>
          <p:cNvSpPr/>
          <p:nvPr/>
        </p:nvSpPr>
        <p:spPr>
          <a:xfrm>
            <a:off x="557571" y="12792238"/>
            <a:ext cx="22233632" cy="650723"/>
          </a:xfrm>
          <a:prstGeom prst="rect">
            <a:avLst/>
          </a:prstGeom>
        </p:spPr>
        <p:txBody>
          <a:bodyPr wrap="square" lIns="217709" tIns="108855" rIns="217709" bIns="108855" anchor="t">
            <a:spAutoFit/>
          </a:bodyPr>
          <a:lstStyle/>
          <a:p>
            <a:r>
              <a:rPr lang="en-GB" sz="2800">
                <a:solidFill>
                  <a:schemeClr val="accent1">
                    <a:lumMod val="75000"/>
                  </a:schemeClr>
                </a:solidFill>
                <a:latin typeface="Gill Sans"/>
              </a:rPr>
              <a:t>www.celticnext.eu          Physical layer technologies for optical communications- Daniel Maclure, Fraunhofer CAP, daniel.maclure@fraunhofer.co.uk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064214-745F-3A24-4A02-BC335076A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3967" y="3016260"/>
            <a:ext cx="9031428" cy="4036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E46CF6-5455-FBFD-7024-58AEBAC0209F}"/>
              </a:ext>
            </a:extLst>
          </p:cNvPr>
          <p:cNvSpPr txBox="1"/>
          <p:nvPr/>
        </p:nvSpPr>
        <p:spPr>
          <a:xfrm>
            <a:off x="23431944" y="5857261"/>
            <a:ext cx="806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[1]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A91807-0D02-2514-5EB9-5C79D5FF51EE}"/>
              </a:ext>
            </a:extLst>
          </p:cNvPr>
          <p:cNvSpPr txBox="1"/>
          <p:nvPr/>
        </p:nvSpPr>
        <p:spPr>
          <a:xfrm>
            <a:off x="606649" y="11657286"/>
            <a:ext cx="23777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[1] P. K. </a:t>
            </a:r>
            <a:r>
              <a:rPr lang="en-GB" sz="2000" dirty="0" err="1"/>
              <a:t>Esubonteng</a:t>
            </a:r>
            <a:r>
              <a:rPr lang="en-GB" sz="2000" dirty="0"/>
              <a:t> and R. Rojas-Cessa, "RESTORE: Low-Energy Drone-Assisted </a:t>
            </a:r>
            <a:r>
              <a:rPr lang="en-GB" sz="2000" dirty="0" err="1"/>
              <a:t>NLoS</a:t>
            </a:r>
            <a:r>
              <a:rPr lang="en-GB" sz="2000" dirty="0"/>
              <a:t>-FSO Emergency Communications," in IEEE Access, vol. 10, pp. 115282-115294, 2022, </a:t>
            </a:r>
            <a:r>
              <a:rPr lang="en-GB" sz="2000" dirty="0" err="1"/>
              <a:t>doi</a:t>
            </a:r>
            <a:r>
              <a:rPr lang="en-GB" sz="2000" dirty="0"/>
              <a:t>: 10.1109/ACCESS.2022.3218014.</a:t>
            </a:r>
          </a:p>
          <a:p>
            <a:r>
              <a:rPr lang="en-GB" sz="2000" dirty="0"/>
              <a:t>[2]</a:t>
            </a:r>
            <a:r>
              <a:rPr lang="en-GB" sz="800" b="0" i="0" dirty="0">
                <a:solidFill>
                  <a:srgbClr val="222222"/>
                </a:solidFill>
                <a:effectLst/>
                <a:latin typeface="Helvetica Neue"/>
              </a:rPr>
              <a:t> </a:t>
            </a:r>
            <a:r>
              <a:rPr lang="en-GB" sz="2000" b="0" i="0" dirty="0">
                <a:solidFill>
                  <a:srgbClr val="222222"/>
                </a:solidFill>
                <a:effectLst/>
                <a:latin typeface="Gill Sans"/>
              </a:rPr>
              <a:t>Carrasco-Casado et al. , M. Miniaturized Multi-Platform Free-Space Laser-Communication Terminals for Beyond-5G Networks and Space Applications. </a:t>
            </a:r>
            <a:r>
              <a:rPr lang="en-GB" sz="2000" b="0" i="1" dirty="0">
                <a:solidFill>
                  <a:srgbClr val="222222"/>
                </a:solidFill>
                <a:effectLst/>
                <a:latin typeface="Gill Sans"/>
              </a:rPr>
              <a:t>Photonics</a:t>
            </a:r>
            <a:r>
              <a:rPr lang="en-GB" sz="2000" b="0" i="0" dirty="0">
                <a:solidFill>
                  <a:srgbClr val="222222"/>
                </a:solidFill>
                <a:effectLst/>
                <a:latin typeface="Gill Sans"/>
              </a:rPr>
              <a:t> </a:t>
            </a:r>
            <a:r>
              <a:rPr lang="en-GB" sz="2000" b="1" i="0" dirty="0">
                <a:solidFill>
                  <a:srgbClr val="222222"/>
                </a:solidFill>
                <a:effectLst/>
                <a:latin typeface="Gill Sans"/>
              </a:rPr>
              <a:t>2024</a:t>
            </a:r>
            <a:r>
              <a:rPr lang="en-GB" sz="2000" b="0" i="0" dirty="0">
                <a:solidFill>
                  <a:srgbClr val="222222"/>
                </a:solidFill>
                <a:effectLst/>
                <a:latin typeface="Gill Sans"/>
              </a:rPr>
              <a:t>, </a:t>
            </a:r>
            <a:r>
              <a:rPr lang="en-GB" sz="2000" b="0" i="1" dirty="0">
                <a:solidFill>
                  <a:srgbClr val="222222"/>
                </a:solidFill>
                <a:effectLst/>
                <a:latin typeface="Gill Sans"/>
              </a:rPr>
              <a:t>11</a:t>
            </a:r>
            <a:r>
              <a:rPr lang="en-GB" sz="2000" b="0" i="0" dirty="0">
                <a:solidFill>
                  <a:srgbClr val="222222"/>
                </a:solidFill>
                <a:effectLst/>
                <a:latin typeface="Gill Sans"/>
              </a:rPr>
              <a:t>, 545. https://doi.org/10.3390/photonics11060545</a:t>
            </a:r>
            <a:endParaRPr lang="en-GB" sz="2000" dirty="0">
              <a:latin typeface="Gill Sans"/>
            </a:endParaRPr>
          </a:p>
          <a:p>
            <a:r>
              <a:rPr lang="en-GB" sz="2000" dirty="0"/>
              <a:t>[3]</a:t>
            </a:r>
            <a:r>
              <a:rPr lang="en-GB" sz="800" b="0" i="0" dirty="0">
                <a:solidFill>
                  <a:srgbClr val="222222"/>
                </a:solidFill>
                <a:effectLst/>
                <a:latin typeface="Helvetica Neue"/>
              </a:rPr>
              <a:t> </a:t>
            </a:r>
            <a:r>
              <a:rPr lang="en-GB" sz="2000" b="0" i="0" dirty="0">
                <a:solidFill>
                  <a:srgbClr val="222222"/>
                </a:solidFill>
                <a:effectLst/>
                <a:latin typeface="Gill Sans"/>
              </a:rPr>
              <a:t>Chaudhary, et al. A Salinity-Impact Analysis of Polarization Division Multiplexing-Based Underwater Optical Wireless Communication System with High-Speed Data Transmission. </a:t>
            </a:r>
            <a:r>
              <a:rPr lang="en-GB" sz="2000" b="0" i="1" dirty="0">
                <a:solidFill>
                  <a:srgbClr val="222222"/>
                </a:solidFill>
                <a:effectLst/>
                <a:latin typeface="Gill Sans"/>
              </a:rPr>
              <a:t>J. Sens. Actuator </a:t>
            </a:r>
            <a:r>
              <a:rPr lang="en-GB" sz="2000" b="0" i="1" dirty="0" err="1">
                <a:solidFill>
                  <a:srgbClr val="222222"/>
                </a:solidFill>
                <a:effectLst/>
                <a:latin typeface="Gill Sans"/>
              </a:rPr>
              <a:t>Netw</a:t>
            </a:r>
            <a:r>
              <a:rPr lang="en-GB" sz="2000" b="0" i="1" dirty="0">
                <a:solidFill>
                  <a:srgbClr val="222222"/>
                </a:solidFill>
                <a:effectLst/>
                <a:latin typeface="Gill Sans"/>
              </a:rPr>
              <a:t>.</a:t>
            </a:r>
            <a:r>
              <a:rPr lang="en-GB" sz="2000" b="0" i="0" dirty="0">
                <a:solidFill>
                  <a:srgbClr val="222222"/>
                </a:solidFill>
                <a:effectLst/>
                <a:latin typeface="Gill Sans"/>
              </a:rPr>
              <a:t> </a:t>
            </a:r>
            <a:r>
              <a:rPr lang="en-GB" sz="2000" b="1" i="0" dirty="0">
                <a:solidFill>
                  <a:srgbClr val="222222"/>
                </a:solidFill>
                <a:effectLst/>
                <a:latin typeface="Gill Sans"/>
              </a:rPr>
              <a:t>2023</a:t>
            </a:r>
            <a:r>
              <a:rPr lang="en-GB" sz="2000" b="0" i="0" dirty="0">
                <a:solidFill>
                  <a:srgbClr val="222222"/>
                </a:solidFill>
                <a:effectLst/>
                <a:latin typeface="Gill Sans"/>
              </a:rPr>
              <a:t>, </a:t>
            </a:r>
            <a:r>
              <a:rPr lang="en-GB" sz="2000" b="0" i="1" dirty="0">
                <a:solidFill>
                  <a:srgbClr val="222222"/>
                </a:solidFill>
                <a:effectLst/>
                <a:latin typeface="Gill Sans"/>
              </a:rPr>
              <a:t>12</a:t>
            </a:r>
            <a:r>
              <a:rPr lang="en-GB" sz="2000" b="0" i="0" dirty="0">
                <a:solidFill>
                  <a:srgbClr val="222222"/>
                </a:solidFill>
                <a:effectLst/>
                <a:latin typeface="Gill Sans"/>
              </a:rPr>
              <a:t>, 72. https://doi.org/10.3390/jsan12050072</a:t>
            </a:r>
            <a:r>
              <a:rPr lang="en-GB" sz="2000" dirty="0">
                <a:latin typeface="Gill Sans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80BC66-A3EF-D7FF-190E-A4D8DCD93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1011" y="7689961"/>
            <a:ext cx="5238750" cy="3743325"/>
          </a:xfrm>
          <a:prstGeom prst="rect">
            <a:avLst/>
          </a:prstGeom>
        </p:spPr>
      </p:pic>
      <p:pic>
        <p:nvPicPr>
          <p:cNvPr id="1030" name="Picture 6" descr="Jsan 12 00072 g001">
            <a:extLst>
              <a:ext uri="{FF2B5EF4-FFF2-40B4-BE49-F238E27FC236}">
                <a16:creationId xmlns:a16="http://schemas.microsoft.com/office/drawing/2014/main" id="{B3DCDF54-5BB9-B61A-F4C1-1CC413C92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386" y="7620511"/>
            <a:ext cx="7966705" cy="40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54A2A3-FCC4-A895-3DBB-880D40FF4B69}"/>
              </a:ext>
            </a:extLst>
          </p:cNvPr>
          <p:cNvSpPr txBox="1"/>
          <p:nvPr/>
        </p:nvSpPr>
        <p:spPr>
          <a:xfrm>
            <a:off x="23303476" y="10933440"/>
            <a:ext cx="806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[3]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EE7154-FF38-EA85-FEDD-F2F8899A7ACE}"/>
              </a:ext>
            </a:extLst>
          </p:cNvPr>
          <p:cNvSpPr txBox="1"/>
          <p:nvPr/>
        </p:nvSpPr>
        <p:spPr>
          <a:xfrm>
            <a:off x="10771371" y="10933440"/>
            <a:ext cx="806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val="376527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2808" y="240334"/>
            <a:ext cx="21945600" cy="22860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Fraunhofer CAP</a:t>
            </a:r>
            <a:endParaRPr lang="en-GB" sz="9200" b="1">
              <a:solidFill>
                <a:srgbClr val="0070C0"/>
              </a:solidFill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93DED6-D01F-B5CE-37EF-94916D6C4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0605" y="50477"/>
            <a:ext cx="8973395" cy="2285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BC17E0C-CAF3-6533-7A96-40F2A4641E53}"/>
              </a:ext>
            </a:extLst>
          </p:cNvPr>
          <p:cNvGrpSpPr/>
          <p:nvPr/>
        </p:nvGrpSpPr>
        <p:grpSpPr>
          <a:xfrm>
            <a:off x="16152440" y="4701979"/>
            <a:ext cx="7970192" cy="5645228"/>
            <a:chOff x="7087411" y="1323554"/>
            <a:chExt cx="4625162" cy="30834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771A6E-20DC-7165-53F5-8332B08B5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87411" y="1323554"/>
              <a:ext cx="4625162" cy="3083442"/>
            </a:xfrm>
            <a:prstGeom prst="rect">
              <a:avLst/>
            </a:prstGeom>
          </p:spPr>
        </p:pic>
        <p:pic>
          <p:nvPicPr>
            <p:cNvPr id="11" name="Picture 10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9A420662-4452-6F78-8CCF-5FC533EF9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2045" y="1405543"/>
              <a:ext cx="1141570" cy="415231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0ED8B57-CB9D-EF79-1C7E-D7CB65DFE7D4}"/>
              </a:ext>
            </a:extLst>
          </p:cNvPr>
          <p:cNvSpPr txBox="1"/>
          <p:nvPr/>
        </p:nvSpPr>
        <p:spPr>
          <a:xfrm>
            <a:off x="620272" y="2950828"/>
            <a:ext cx="14618723" cy="8222027"/>
          </a:xfrm>
          <a:prstGeom prst="rect">
            <a:avLst/>
          </a:prstGeom>
          <a:noFill/>
        </p:spPr>
        <p:txBody>
          <a:bodyPr wrap="square" lIns="217709" tIns="108855" rIns="217709" bIns="108855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Fraunhofer Centre for Applied Photonics provides professional R&amp;D services for, and with, industry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Not for Profit UK company and legally independent affiliate of Fraunhofer Gesellschaft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Currently &gt;80 staff and students (including 30 staff with PhDs and 28 PhD/</a:t>
            </a:r>
            <a:r>
              <a:rPr lang="en-GB" sz="4000" dirty="0" err="1">
                <a:solidFill>
                  <a:schemeClr val="accent1"/>
                </a:solidFill>
                <a:latin typeface="Gill Sans"/>
              </a:rPr>
              <a:t>EngD</a:t>
            </a:r>
            <a:r>
              <a:rPr lang="en-GB" sz="4000" dirty="0">
                <a:solidFill>
                  <a:schemeClr val="accent1"/>
                </a:solidFill>
                <a:latin typeface="Gill Sans"/>
              </a:rPr>
              <a:t> students)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Specialising in optics and photonics technologies, including  Remote sensing,  Free-space optical communications and Quantum technologies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To date:</a:t>
            </a:r>
          </a:p>
          <a:p>
            <a:pPr marL="1028700" lvl="1" indent="-571500">
              <a:buFont typeface="Courier New" panose="020B0604020202020204" pitchFamily="34" charset="0"/>
              <a:buChar char="o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&gt;250 projects of value </a:t>
            </a:r>
            <a:endParaRPr lang="en-GB" sz="4000" dirty="0">
              <a:solidFill>
                <a:schemeClr val="accent1"/>
              </a:solidFill>
            </a:endParaRPr>
          </a:p>
          <a:p>
            <a:pPr marL="1028700" lvl="1" indent="-571500">
              <a:buFont typeface="Courier New" panose="020B0604020202020204" pitchFamily="34" charset="0"/>
              <a:buChar char="o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&gt;£120M total value of projects to all partners </a:t>
            </a:r>
            <a:endParaRPr lang="en-GB" sz="4000" dirty="0">
              <a:solidFill>
                <a:schemeClr val="accent1"/>
              </a:solidFill>
            </a:endParaRPr>
          </a:p>
          <a:p>
            <a:pPr marL="1028700" lvl="1" indent="-571500">
              <a:buFont typeface="Courier New" panose="020B0604020202020204" pitchFamily="34" charset="0"/>
              <a:buChar char="o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&gt;130 funded company partners from SMEs to multi-nationals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61A4F0-EF40-6182-A521-C7EC4F11D8FC}"/>
              </a:ext>
            </a:extLst>
          </p:cNvPr>
          <p:cNvSpPr/>
          <p:nvPr/>
        </p:nvSpPr>
        <p:spPr>
          <a:xfrm>
            <a:off x="620272" y="12752474"/>
            <a:ext cx="22233632" cy="650723"/>
          </a:xfrm>
          <a:prstGeom prst="rect">
            <a:avLst/>
          </a:prstGeom>
        </p:spPr>
        <p:txBody>
          <a:bodyPr wrap="square" lIns="217709" tIns="108855" rIns="217709" bIns="108855" anchor="t">
            <a:spAutoFit/>
          </a:bodyPr>
          <a:lstStyle/>
          <a:p>
            <a:r>
              <a:rPr lang="en-GB" sz="2800">
                <a:solidFill>
                  <a:schemeClr val="accent1">
                    <a:lumMod val="75000"/>
                  </a:schemeClr>
                </a:solidFill>
                <a:latin typeface="Gill Sans"/>
              </a:rPr>
              <a:t>www.celticnext.eu          Physical layer technologies for optical communications- Daniel Maclure, Fraunhofer CAP, daniel.maclure@fraunhofer.co.uk</a:t>
            </a:r>
          </a:p>
        </p:txBody>
      </p:sp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0800" y="128717"/>
            <a:ext cx="21945600" cy="22860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Land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44507" y="2679022"/>
            <a:ext cx="14101461" cy="11546014"/>
          </a:xfrm>
          <a:prstGeom prst="rect">
            <a:avLst/>
          </a:prstGeom>
          <a:noFill/>
        </p:spPr>
        <p:txBody>
          <a:bodyPr wrap="square" lIns="217709" tIns="108855" rIns="217709" bIns="108855" rtlCol="0" anchor="t">
            <a:spAutoFit/>
          </a:bodyPr>
          <a:lstStyle/>
          <a:p>
            <a:pPr marL="685800" indent="-685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accent1"/>
                </a:solidFill>
              </a:rPr>
              <a:t>Experience </a:t>
            </a:r>
          </a:p>
          <a:p>
            <a:pPr marL="2057400" lvl="3" indent="-685800"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accent1"/>
                </a:solidFill>
              </a:rPr>
              <a:t>Developed an outdoor communications link for QKD communications. </a:t>
            </a:r>
          </a:p>
          <a:p>
            <a:pPr marL="2057400" lvl="3" indent="-685800"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accent1"/>
                </a:solidFill>
              </a:rPr>
              <a:t>Development of NIR/IR sources for turbulent environments.</a:t>
            </a:r>
          </a:p>
          <a:p>
            <a:pPr marL="2057400" lvl="3" indent="-685800"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accent1"/>
                </a:solidFill>
              </a:rPr>
              <a:t>Development of NLOS communications at various wavelengths. 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accent1"/>
                </a:solidFill>
              </a:rPr>
              <a:t>Ideas </a:t>
            </a:r>
          </a:p>
          <a:p>
            <a:pPr marL="1143000" lvl="1" indent="-685800"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Development of a last kilometre link for classical or quantum communications. </a:t>
            </a:r>
          </a:p>
          <a:p>
            <a:pPr marL="1143000" lvl="1" indent="-685800"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Developing optical NLOS links for overcoming obstacles say in an urban environment </a:t>
            </a:r>
          </a:p>
          <a:p>
            <a:pPr marL="1143000" lvl="1" indent="-685800"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Ground-station receivers for airborne platforms to stream secure communication data. </a:t>
            </a:r>
          </a:p>
          <a:p>
            <a:pPr marL="1143000" lvl="1" indent="-685800">
              <a:buFont typeface="Courier New" panose="02070309020205020404" pitchFamily="49" charset="0"/>
              <a:buChar char="o"/>
            </a:pPr>
            <a:endParaRPr lang="en-GB" sz="4000" dirty="0">
              <a:solidFill>
                <a:schemeClr val="accent1"/>
              </a:solidFill>
            </a:endParaRPr>
          </a:p>
          <a:p>
            <a:pPr marL="1600200" lvl="2" indent="-685800">
              <a:buFont typeface="Courier New" panose="02070309020205020404" pitchFamily="49" charset="0"/>
              <a:buChar char="o"/>
            </a:pPr>
            <a:endParaRPr lang="en-GB" sz="4400" dirty="0">
              <a:solidFill>
                <a:schemeClr val="accent1"/>
              </a:solidFill>
            </a:endParaRPr>
          </a:p>
          <a:p>
            <a:pPr marL="1600200" lvl="2" indent="-685800">
              <a:buFont typeface="Arial" panose="020B0604020202020204" pitchFamily="34" charset="0"/>
              <a:buChar char="•"/>
            </a:pPr>
            <a:endParaRPr lang="en-GB" sz="4400" dirty="0">
              <a:solidFill>
                <a:schemeClr val="accent1"/>
              </a:solidFill>
            </a:endParaRPr>
          </a:p>
          <a:p>
            <a:pPr algn="ctr"/>
            <a:endParaRPr lang="en-GB" sz="4800" i="1" dirty="0">
              <a:solidFill>
                <a:srgbClr val="0070C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72087E-C489-7A90-AC71-722004BD8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1B4372-CC3B-6DAE-AE10-30C6107FBF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16336" y="3114553"/>
            <a:ext cx="4178274" cy="3133706"/>
          </a:xfrm>
          <a:prstGeom prst="rect">
            <a:avLst/>
          </a:prstGeom>
        </p:spPr>
      </p:pic>
      <p:pic>
        <p:nvPicPr>
          <p:cNvPr id="9" name="Picture 8" descr="QKD transmitter optical head on tripod">
            <a:extLst>
              <a:ext uri="{FF2B5EF4-FFF2-40B4-BE49-F238E27FC236}">
                <a16:creationId xmlns:a16="http://schemas.microsoft.com/office/drawing/2014/main" id="{4721FE8E-5284-1DB8-FDCE-124E1E8943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6757" y="3051571"/>
            <a:ext cx="4346226" cy="32596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01C904-5757-134D-1DB3-E6CCB1B3A509}"/>
              </a:ext>
            </a:extLst>
          </p:cNvPr>
          <p:cNvSpPr/>
          <p:nvPr/>
        </p:nvSpPr>
        <p:spPr>
          <a:xfrm>
            <a:off x="544507" y="12752474"/>
            <a:ext cx="22233632" cy="650723"/>
          </a:xfrm>
          <a:prstGeom prst="rect">
            <a:avLst/>
          </a:prstGeom>
        </p:spPr>
        <p:txBody>
          <a:bodyPr wrap="square" lIns="217709" tIns="108855" rIns="217709" bIns="108855" anchor="t">
            <a:spAutoFit/>
          </a:bodyPr>
          <a:lstStyle/>
          <a:p>
            <a:r>
              <a:rPr lang="en-GB" sz="2800">
                <a:solidFill>
                  <a:schemeClr val="accent1">
                    <a:lumMod val="75000"/>
                  </a:schemeClr>
                </a:solidFill>
                <a:latin typeface="Gill Sans"/>
              </a:rPr>
              <a:t>www.celticnext.eu          Physical layer technologies for optical communications- Daniel Maclure, Fraunhofer CAP, daniel.maclure@fraunhofer.co.uk</a:t>
            </a:r>
          </a:p>
        </p:txBody>
      </p:sp>
      <p:pic>
        <p:nvPicPr>
          <p:cNvPr id="7" name="Picture 6" descr="A black box on concrete with grass in the background&#10;&#10;Description automatically generated">
            <a:extLst>
              <a:ext uri="{FF2B5EF4-FFF2-40B4-BE49-F238E27FC236}">
                <a16:creationId xmlns:a16="http://schemas.microsoft.com/office/drawing/2014/main" id="{F50A644C-3B6A-9DA8-E78F-4077F4C80E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200" y="6429641"/>
            <a:ext cx="4178275" cy="3133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0E04AE-37D4-2D9B-6D59-83951D3B5B09}"/>
              </a:ext>
            </a:extLst>
          </p:cNvPr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07322" y="9650246"/>
            <a:ext cx="8132171" cy="3153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72922-6389-18F5-F556-06429EA1A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71FE5-37D3-FD4E-C25A-BD2AD645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734" y="353792"/>
            <a:ext cx="21945600" cy="22860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Airborne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FED9A3-FEA3-1657-B55E-C666BCA1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0B071-E9B8-3492-AB45-942D052A0254}"/>
              </a:ext>
            </a:extLst>
          </p:cNvPr>
          <p:cNvSpPr txBox="1"/>
          <p:nvPr/>
        </p:nvSpPr>
        <p:spPr>
          <a:xfrm>
            <a:off x="1219200" y="3013356"/>
            <a:ext cx="13885871" cy="8283582"/>
          </a:xfrm>
          <a:prstGeom prst="rect">
            <a:avLst/>
          </a:prstGeom>
          <a:noFill/>
        </p:spPr>
        <p:txBody>
          <a:bodyPr wrap="square" lIns="217709" tIns="108855" rIns="217709" bIns="108855" rtlCol="0" anchor="t">
            <a:spAutoFit/>
          </a:bodyPr>
          <a:lstStyle/>
          <a:p>
            <a:pPr marL="685800" indent="-685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accent1"/>
                </a:solidFill>
                <a:latin typeface="Gill Sans"/>
              </a:rPr>
              <a:t>Experience </a:t>
            </a:r>
          </a:p>
          <a:p>
            <a:pPr marL="1143000" lvl="1" indent="-6858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We have worked on projects aimed at airborne communications and sensing </a:t>
            </a:r>
          </a:p>
          <a:p>
            <a:pPr marL="1143000" lvl="1" indent="-6858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Drone LIDAR units</a:t>
            </a:r>
          </a:p>
          <a:p>
            <a:pPr marL="1143000" lvl="1" indent="-6858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Optical comms for HAPS </a:t>
            </a:r>
          </a:p>
          <a:p>
            <a:pPr marL="685800" indent="-6858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accent1"/>
              </a:solidFill>
              <a:latin typeface="Gill Sans"/>
            </a:endParaRPr>
          </a:p>
          <a:p>
            <a:pPr marL="685800" indent="-685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accent1"/>
                </a:solidFill>
                <a:latin typeface="Gill Sans"/>
              </a:rPr>
              <a:t>Ideas</a:t>
            </a:r>
          </a:p>
          <a:p>
            <a:pPr marL="1143000" lvl="1" indent="-6858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Communications for interconnecting drone networks used in monitoring (i.e. wildfire monitoring) </a:t>
            </a:r>
          </a:p>
          <a:p>
            <a:pPr marL="1143000" lvl="1" indent="-6858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Air to ground systems for communication to relay information from the ground to an aerial platform (i.e. where traditional communications have been damaged)</a:t>
            </a:r>
          </a:p>
          <a:p>
            <a:pPr marL="228600" indent="-6858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4400" dirty="0">
              <a:solidFill>
                <a:schemeClr val="accent1"/>
              </a:solidFill>
              <a:latin typeface="Gill Sans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58B985CD-054E-5E6C-F291-862B0C62A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8AF1A4-5443-11EB-16F6-1837E580A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FCF91E-40B0-CA7A-5759-AB695685078D}"/>
              </a:ext>
            </a:extLst>
          </p:cNvPr>
          <p:cNvSpPr/>
          <p:nvPr/>
        </p:nvSpPr>
        <p:spPr>
          <a:xfrm>
            <a:off x="504555" y="12752474"/>
            <a:ext cx="22233632" cy="650723"/>
          </a:xfrm>
          <a:prstGeom prst="rect">
            <a:avLst/>
          </a:prstGeom>
        </p:spPr>
        <p:txBody>
          <a:bodyPr wrap="square" lIns="217709" tIns="108855" rIns="217709" bIns="108855" anchor="t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Gill Sans"/>
              </a:rPr>
              <a:t>www.celticnext.eu          Physical layer technologies for optical communications- Daniel Maclure, Fraunhofer CAP, daniel.maclure@fraunhofer.co.uk</a:t>
            </a:r>
          </a:p>
        </p:txBody>
      </p:sp>
      <p:pic>
        <p:nvPicPr>
          <p:cNvPr id="8" name="Picture 7" descr="A large white object in a warehouse&#10;&#10;Description automatically generated">
            <a:extLst>
              <a:ext uri="{FF2B5EF4-FFF2-40B4-BE49-F238E27FC236}">
                <a16:creationId xmlns:a16="http://schemas.microsoft.com/office/drawing/2014/main" id="{FAD3E6DB-B943-09F3-4637-C4F2687CB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7289983" y="2731075"/>
            <a:ext cx="6060032" cy="4545024"/>
          </a:xfrm>
          <a:prstGeom prst="rect">
            <a:avLst/>
          </a:prstGeom>
        </p:spPr>
      </p:pic>
      <p:pic>
        <p:nvPicPr>
          <p:cNvPr id="10" name="Picture 9" descr="A drone with lights on the ground&#10;&#10;Description automatically generated">
            <a:extLst>
              <a:ext uri="{FF2B5EF4-FFF2-40B4-BE49-F238E27FC236}">
                <a16:creationId xmlns:a16="http://schemas.microsoft.com/office/drawing/2014/main" id="{46C6F4FE-8C36-30E7-8D9A-CA0C1808FD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957" y="8168120"/>
            <a:ext cx="5040085" cy="44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2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56B67-856C-DAD3-5E8B-B90865DED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22BE6-059B-2CEB-7DE4-653F1531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734" y="353792"/>
            <a:ext cx="21945600" cy="22860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Underwater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5FC866-8D1F-E888-7888-FC4268F7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885D5-BF05-29E6-74EE-0132D552C43D}"/>
              </a:ext>
            </a:extLst>
          </p:cNvPr>
          <p:cNvSpPr txBox="1"/>
          <p:nvPr/>
        </p:nvSpPr>
        <p:spPr>
          <a:xfrm>
            <a:off x="671822" y="2639792"/>
            <a:ext cx="11665225" cy="8345137"/>
          </a:xfrm>
          <a:prstGeom prst="rect">
            <a:avLst/>
          </a:prstGeom>
          <a:noFill/>
        </p:spPr>
        <p:txBody>
          <a:bodyPr wrap="square" lIns="217709" tIns="108855" rIns="217709" bIns="108855" rtlCol="0" anchor="t">
            <a:spAutoFit/>
          </a:bodyPr>
          <a:lstStyle/>
          <a:p>
            <a:pPr marL="228600" indent="-685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accent1"/>
                </a:solidFill>
                <a:latin typeface="Gill Sans"/>
              </a:rPr>
              <a:t>Experience </a:t>
            </a:r>
          </a:p>
          <a:p>
            <a:pPr marL="228600" indent="-6858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Tested underwater links in test tanks and 	reservoirs </a:t>
            </a:r>
          </a:p>
          <a:p>
            <a:pPr marL="228600" indent="-6858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Tested side scattering fibres for underwater 	communications </a:t>
            </a:r>
          </a:p>
          <a:p>
            <a:pPr marL="685800" indent="-685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accent1"/>
                </a:solidFill>
                <a:latin typeface="Gill Sans"/>
              </a:rPr>
              <a:t>Idea:</a:t>
            </a:r>
          </a:p>
          <a:p>
            <a:pPr marL="1143000" lvl="1" indent="-685800">
              <a:buClr>
                <a:schemeClr val="accent1"/>
              </a:buClr>
              <a:buFont typeface="Courier New" panose="020B0604020202020204" pitchFamily="34" charset="0"/>
              <a:buChar char="o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Pointing and tracking between ROVs (Inspecting damaged undersea cables). </a:t>
            </a:r>
          </a:p>
          <a:p>
            <a:pPr marL="1143000" lvl="1" indent="-685800">
              <a:buClr>
                <a:schemeClr val="accent1"/>
              </a:buClr>
              <a:buFont typeface="Courier New" panose="020B0604020202020204" pitchFamily="34" charset="0"/>
              <a:buChar char="o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ROV to base station which could be a surface vessel or arial platform surface.</a:t>
            </a:r>
          </a:p>
          <a:p>
            <a:pPr marL="1143000" lvl="1" indent="-685800">
              <a:buClr>
                <a:schemeClr val="accent1"/>
              </a:buClr>
              <a:buFont typeface="Courier New" panose="020B0604020202020204" pitchFamily="34" charset="0"/>
              <a:buChar char="o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Monitoring station to ROV link development   </a:t>
            </a:r>
          </a:p>
          <a:p>
            <a:pPr marL="1143000" lvl="1" indent="-685800">
              <a:buClr>
                <a:schemeClr val="accent1"/>
              </a:buClr>
              <a:buFont typeface="Courier New" panose="020B0604020202020204" pitchFamily="34" charset="0"/>
              <a:buChar char="o"/>
            </a:pPr>
            <a:endParaRPr lang="en-GB" sz="4400" dirty="0">
              <a:solidFill>
                <a:schemeClr val="accent1"/>
              </a:solidFill>
              <a:latin typeface="Gill Sans"/>
            </a:endParaRPr>
          </a:p>
          <a:p>
            <a:pPr marL="228600" indent="-6858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4400" dirty="0">
              <a:solidFill>
                <a:schemeClr val="accent1"/>
              </a:solidFill>
              <a:latin typeface="Gill Sans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E2BE554-5499-DAE5-58BE-1B9FD6F0B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4CB507-97DF-5C11-AD11-DF26E0A59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6E4D09-53FD-8F94-4E81-B8C68562A8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8935" y="3284229"/>
            <a:ext cx="5364508" cy="71526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433AC7-8FDB-E844-C70E-2A424BEFA4EC}"/>
              </a:ext>
            </a:extLst>
          </p:cNvPr>
          <p:cNvSpPr/>
          <p:nvPr/>
        </p:nvSpPr>
        <p:spPr>
          <a:xfrm>
            <a:off x="504555" y="12752474"/>
            <a:ext cx="22233632" cy="650723"/>
          </a:xfrm>
          <a:prstGeom prst="rect">
            <a:avLst/>
          </a:prstGeom>
        </p:spPr>
        <p:txBody>
          <a:bodyPr wrap="square" lIns="217709" tIns="108855" rIns="217709" bIns="108855" anchor="t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Gill Sans"/>
              </a:rPr>
              <a:t>www.celticnext.eu          Physical layer technologies for optical communications- Daniel Maclure, Fraunhofer CAP, daniel.maclure@fraunhofer.co.uk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0B8D3D-D9CD-8CF8-2EAD-DF9300D4D586}"/>
              </a:ext>
            </a:extLst>
          </p:cNvPr>
          <p:cNvSpPr txBox="1"/>
          <p:nvPr/>
        </p:nvSpPr>
        <p:spPr>
          <a:xfrm>
            <a:off x="510505" y="12426009"/>
            <a:ext cx="236024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1B1B1B"/>
                </a:solidFill>
                <a:effectLst/>
                <a:latin typeface="Roboto Mono Web"/>
              </a:rPr>
              <a:t>[1] Schirripa Spagnolo G, </a:t>
            </a:r>
            <a:r>
              <a:rPr lang="en-GB" sz="2000" b="0" i="0" dirty="0" err="1">
                <a:solidFill>
                  <a:srgbClr val="1B1B1B"/>
                </a:solidFill>
                <a:effectLst/>
                <a:latin typeface="Roboto Mono Web"/>
              </a:rPr>
              <a:t>Cozzella</a:t>
            </a:r>
            <a:r>
              <a:rPr lang="en-GB" sz="2000" b="0" i="0" dirty="0">
                <a:solidFill>
                  <a:srgbClr val="1B1B1B"/>
                </a:solidFill>
                <a:effectLst/>
                <a:latin typeface="Roboto Mono Web"/>
              </a:rPr>
              <a:t> L, </a:t>
            </a:r>
            <a:r>
              <a:rPr lang="en-GB" sz="2000" b="0" i="0" dirty="0" err="1">
                <a:solidFill>
                  <a:srgbClr val="1B1B1B"/>
                </a:solidFill>
                <a:effectLst/>
                <a:latin typeface="Roboto Mono Web"/>
              </a:rPr>
              <a:t>Leccese</a:t>
            </a:r>
            <a:r>
              <a:rPr lang="en-GB" sz="2000" b="0" i="0" dirty="0">
                <a:solidFill>
                  <a:srgbClr val="1B1B1B"/>
                </a:solidFill>
                <a:effectLst/>
                <a:latin typeface="Roboto Mono Web"/>
              </a:rPr>
              <a:t> F. Underwater Optical Wireless Communications: Overview. Sensors (Basel). 2020 Apr 16;20(8):2261. </a:t>
            </a:r>
            <a:r>
              <a:rPr lang="en-GB" sz="2000" b="0" i="0" dirty="0" err="1">
                <a:solidFill>
                  <a:srgbClr val="1B1B1B"/>
                </a:solidFill>
                <a:effectLst/>
                <a:latin typeface="Roboto Mono Web"/>
              </a:rPr>
              <a:t>doi</a:t>
            </a:r>
            <a:r>
              <a:rPr lang="en-GB" sz="2000" b="0" i="0" dirty="0">
                <a:solidFill>
                  <a:srgbClr val="1B1B1B"/>
                </a:solidFill>
                <a:effectLst/>
                <a:latin typeface="Roboto Mono Web"/>
              </a:rPr>
              <a:t>: 10.3390/s20082261.</a:t>
            </a:r>
            <a:endParaRPr lang="en-GB" sz="20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FBED124-2589-1807-47E0-0409F2D0D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124" y="4022820"/>
            <a:ext cx="6702811" cy="538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670C90-35E8-35A7-A7D4-C2D9E32A86D7}"/>
              </a:ext>
            </a:extLst>
          </p:cNvPr>
          <p:cNvSpPr txBox="1"/>
          <p:nvPr/>
        </p:nvSpPr>
        <p:spPr>
          <a:xfrm>
            <a:off x="12487971" y="8678426"/>
            <a:ext cx="1293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24151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A6CC6-A888-2C05-F54E-BC4082942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46C9AE-DDCC-84F5-2FB9-E6F21F55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800" y="128717"/>
            <a:ext cx="21945600" cy="22860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Space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B4F39E-883E-D813-F262-E861FB26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3A06A-B7C5-2D0F-55FC-E3B61ECF71CE}"/>
              </a:ext>
            </a:extLst>
          </p:cNvPr>
          <p:cNvSpPr txBox="1"/>
          <p:nvPr/>
        </p:nvSpPr>
        <p:spPr>
          <a:xfrm>
            <a:off x="544507" y="2656823"/>
            <a:ext cx="14101461" cy="9699354"/>
          </a:xfrm>
          <a:prstGeom prst="rect">
            <a:avLst/>
          </a:prstGeom>
          <a:noFill/>
        </p:spPr>
        <p:txBody>
          <a:bodyPr wrap="square" lIns="217709" tIns="108855" rIns="217709" bIns="108855" rtlCol="0" anchor="t">
            <a:spAutoFit/>
          </a:bodyPr>
          <a:lstStyle/>
          <a:p>
            <a:pPr marL="685800" indent="-685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accent1"/>
                </a:solidFill>
              </a:rPr>
              <a:t>Experience </a:t>
            </a:r>
          </a:p>
          <a:p>
            <a:pPr marL="1600200" lvl="2" indent="-6858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accent1"/>
                </a:solidFill>
              </a:rPr>
              <a:t>We have experience in space to ground and other forms of space-based technologies </a:t>
            </a:r>
          </a:p>
          <a:p>
            <a:pPr marL="1600200" lvl="2" indent="-6858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CubeSat telescope (1.5U) </a:t>
            </a:r>
          </a:p>
          <a:p>
            <a:pPr marL="1600200" lvl="2" indent="-6858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Optical ground-station receiver characterisation </a:t>
            </a:r>
          </a:p>
          <a:p>
            <a:pPr marL="1600200" lvl="2" indent="-6858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Atmospheric turbulence modelling </a:t>
            </a:r>
          </a:p>
          <a:p>
            <a:pPr marL="1143000" lvl="1" indent="-6858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accent1"/>
              </a:solidFill>
            </a:endParaRPr>
          </a:p>
          <a:p>
            <a:pPr marL="685800" indent="-685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accent1"/>
                </a:solidFill>
              </a:rPr>
              <a:t>Ideas</a:t>
            </a:r>
          </a:p>
          <a:p>
            <a:pPr marL="1143000" lvl="1" indent="-6858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Secure inter-satellite communications for CubeSat constellations</a:t>
            </a:r>
          </a:p>
          <a:p>
            <a:pPr marL="1143000" lvl="1" indent="-6858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Space-to-ground communications</a:t>
            </a:r>
          </a:p>
          <a:p>
            <a:pPr marL="1143000" lvl="1" indent="-6858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Testing units for optical ground receivers </a:t>
            </a:r>
          </a:p>
          <a:p>
            <a:pPr marL="1600200" lvl="2" indent="-685800">
              <a:buFont typeface="Courier New" panose="02070309020205020404" pitchFamily="49" charset="0"/>
              <a:buChar char="o"/>
            </a:pPr>
            <a:endParaRPr lang="en-GB" sz="4400" dirty="0">
              <a:solidFill>
                <a:schemeClr val="accent1"/>
              </a:solidFill>
            </a:endParaRPr>
          </a:p>
          <a:p>
            <a:pPr marL="1600200" lvl="2" indent="-685800">
              <a:buFont typeface="Arial" panose="020B0604020202020204" pitchFamily="34" charset="0"/>
              <a:buChar char="•"/>
            </a:pPr>
            <a:endParaRPr lang="en-GB" sz="4400" dirty="0">
              <a:solidFill>
                <a:schemeClr val="accent1"/>
              </a:solidFill>
            </a:endParaRPr>
          </a:p>
          <a:p>
            <a:pPr algn="ctr"/>
            <a:endParaRPr lang="en-GB" sz="4800" i="1" dirty="0">
              <a:solidFill>
                <a:srgbClr val="0070C0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F22FF559-FF73-6725-E175-C0BBE7ECA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4FFAD0-5115-25F4-63B9-8C1A84DD3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1D02D4-7D77-6E6A-4FBE-F4C91DC707FB}"/>
              </a:ext>
            </a:extLst>
          </p:cNvPr>
          <p:cNvSpPr/>
          <p:nvPr/>
        </p:nvSpPr>
        <p:spPr>
          <a:xfrm>
            <a:off x="544507" y="12752474"/>
            <a:ext cx="22233632" cy="650723"/>
          </a:xfrm>
          <a:prstGeom prst="rect">
            <a:avLst/>
          </a:prstGeom>
        </p:spPr>
        <p:txBody>
          <a:bodyPr wrap="square" lIns="217709" tIns="108855" rIns="217709" bIns="108855" anchor="t">
            <a:spAutoFit/>
          </a:bodyPr>
          <a:lstStyle/>
          <a:p>
            <a:r>
              <a:rPr lang="en-GB" sz="2800">
                <a:solidFill>
                  <a:schemeClr val="accent1">
                    <a:lumMod val="75000"/>
                  </a:schemeClr>
                </a:solidFill>
                <a:latin typeface="Gill Sans"/>
              </a:rPr>
              <a:t>www.celticnext.eu          Physical layer technologies for optical communications- Daniel Maclure, Fraunhofer CAP, daniel.maclure@fraunhofer.co.uk</a:t>
            </a:r>
          </a:p>
        </p:txBody>
      </p:sp>
      <p:pic>
        <p:nvPicPr>
          <p:cNvPr id="7" name="Picture 6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E009CEA7-85F1-9428-432F-7C192A84EC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96912" y="2252385"/>
            <a:ext cx="3479288" cy="472575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9727F21-7E52-5ED6-CC8C-31350F619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46" r="-44" b="-43"/>
          <a:stretch/>
        </p:blipFill>
        <p:spPr bwMode="auto">
          <a:xfrm>
            <a:off x="15708313" y="7138041"/>
            <a:ext cx="7456487" cy="529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3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Potential 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17867" y="4092872"/>
            <a:ext cx="19202133" cy="4528708"/>
          </a:xfrm>
          <a:prstGeom prst="rect">
            <a:avLst/>
          </a:prstGeom>
          <a:noFill/>
        </p:spPr>
        <p:txBody>
          <a:bodyPr wrap="square" lIns="217709" tIns="108855" rIns="217709" bIns="108855" rtlCol="0" anchor="t">
            <a:spAutoFit/>
          </a:bodyPr>
          <a:lstStyle/>
          <a:p>
            <a:pPr marL="685800" lvl="1" indent="-685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Fraunhofer CAP works with companies across sectors, up and down supply chains, and also with universities and other Research and Technology Organisations (RTOs), use-case owners, and manufacturers and systems integrators of optical communication hardware</a:t>
            </a:r>
            <a:endParaRPr lang="en-GB" sz="4000">
              <a:solidFill>
                <a:schemeClr val="accent1"/>
              </a:solidFill>
            </a:endParaRPr>
          </a:p>
          <a:p>
            <a:pPr marL="685800" lvl="1" indent="-685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Our expertise lies in the physical layer</a:t>
            </a:r>
          </a:p>
          <a:p>
            <a:pPr marL="685800" lvl="1" indent="-685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We are </a:t>
            </a:r>
            <a:r>
              <a:rPr lang="en-GB" sz="4000" b="1" dirty="0">
                <a:solidFill>
                  <a:schemeClr val="accent1"/>
                </a:solidFill>
                <a:latin typeface="Gill Sans"/>
              </a:rPr>
              <a:t>especially interested in partners </a:t>
            </a:r>
            <a:r>
              <a:rPr lang="en-GB" sz="4000" dirty="0">
                <a:solidFill>
                  <a:schemeClr val="accent1"/>
                </a:solidFill>
                <a:latin typeface="Gill Sans"/>
              </a:rPr>
              <a:t>with complimentary expertise.</a:t>
            </a:r>
          </a:p>
          <a:p>
            <a:pPr marL="685800" lvl="1" indent="-685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/>
                </a:solidFill>
                <a:latin typeface="Gill Sans"/>
              </a:rPr>
              <a:t>e.g. </a:t>
            </a:r>
            <a:r>
              <a:rPr lang="en-GB" sz="4000" b="1" dirty="0">
                <a:solidFill>
                  <a:schemeClr val="accent1"/>
                </a:solidFill>
                <a:latin typeface="Gill Sans"/>
              </a:rPr>
              <a:t>working at data-link layer, network layer </a:t>
            </a:r>
            <a:r>
              <a:rPr lang="en-GB" sz="4000" dirty="0">
                <a:solidFill>
                  <a:schemeClr val="accent1"/>
                </a:solidFill>
                <a:latin typeface="Gill Sans"/>
              </a:rPr>
              <a:t>and higher. </a:t>
            </a:r>
            <a:endParaRPr lang="en-GB" sz="4000" dirty="0">
              <a:solidFill>
                <a:schemeClr val="accent1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E8A7A4-0B3E-AD83-7DAF-865E628AA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D9885E-7451-E19F-CB01-F29B7AE64838}"/>
              </a:ext>
            </a:extLst>
          </p:cNvPr>
          <p:cNvSpPr/>
          <p:nvPr/>
        </p:nvSpPr>
        <p:spPr>
          <a:xfrm>
            <a:off x="489643" y="12752474"/>
            <a:ext cx="22233632" cy="650723"/>
          </a:xfrm>
          <a:prstGeom prst="rect">
            <a:avLst/>
          </a:prstGeom>
        </p:spPr>
        <p:txBody>
          <a:bodyPr wrap="square" lIns="217709" tIns="108855" rIns="217709" bIns="108855" anchor="t">
            <a:spAutoFit/>
          </a:bodyPr>
          <a:lstStyle/>
          <a:p>
            <a:r>
              <a:rPr lang="en-GB" sz="2800">
                <a:solidFill>
                  <a:schemeClr val="accent1">
                    <a:lumMod val="75000"/>
                  </a:schemeClr>
                </a:solidFill>
                <a:latin typeface="Gill Sans"/>
              </a:rPr>
              <a:t>www.celticnext.eu          Physical layer technologies for optical communications- Daniel Maclure, Fraunhofer CAP, daniel.maclure@fraunhofer.co.uk</a:t>
            </a:r>
          </a:p>
        </p:txBody>
      </p:sp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4294</TotalTime>
  <Words>1023</Words>
  <Application>Microsoft Office PowerPoint</Application>
  <PresentationFormat>Custom</PresentationFormat>
  <Paragraphs>128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Aleo</vt:lpstr>
      <vt:lpstr>Arial</vt:lpstr>
      <vt:lpstr>Calibri</vt:lpstr>
      <vt:lpstr>Century Gothic</vt:lpstr>
      <vt:lpstr>Courier New</vt:lpstr>
      <vt:lpstr>Gill Sans</vt:lpstr>
      <vt:lpstr>Helvetica Neue</vt:lpstr>
      <vt:lpstr>Roboto Mono Web</vt:lpstr>
      <vt:lpstr>1_Spanish Chair Eureka 2016 interno</vt:lpstr>
      <vt:lpstr>Office Theme</vt:lpstr>
      <vt:lpstr>PowerPoint Presentation</vt:lpstr>
      <vt:lpstr> Optolink Concept</vt:lpstr>
      <vt:lpstr>Domains and use-cases</vt:lpstr>
      <vt:lpstr>Fraunhofer CAP</vt:lpstr>
      <vt:lpstr>Land</vt:lpstr>
      <vt:lpstr>Airborne</vt:lpstr>
      <vt:lpstr>Underwater</vt:lpstr>
      <vt:lpstr>Space </vt:lpstr>
      <vt:lpstr>Potential Partners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73</cp:revision>
  <dcterms:modified xsi:type="dcterms:W3CDTF">2025-02-21T10:47:48Z</dcterms:modified>
</cp:coreProperties>
</file>