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10"/>
  </p:notesMasterIdLst>
  <p:sldIdLst>
    <p:sldId id="272" r:id="rId3"/>
    <p:sldId id="315" r:id="rId4"/>
    <p:sldId id="316" r:id="rId5"/>
    <p:sldId id="317" r:id="rId6"/>
    <p:sldId id="318" r:id="rId7"/>
    <p:sldId id="319" r:id="rId8"/>
    <p:sldId id="320" r:id="rId9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67" y="20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2/21/2025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9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3530060" y="6281936"/>
            <a:ext cx="17039908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Pitch of the Project Proposal</a:t>
            </a:r>
          </a:p>
          <a:p>
            <a:pPr eaLnBrk="1" hangingPunct="1"/>
            <a:br>
              <a:rPr lang="en-GB" sz="4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Smart </a:t>
            </a:r>
            <a:r>
              <a:rPr lang="tr-TR" sz="8000" b="1" dirty="0" err="1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Packaging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</a:t>
            </a:r>
            <a:r>
              <a:rPr lang="tr-TR" sz="8000" b="1" dirty="0" err="1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and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</a:t>
            </a:r>
            <a:r>
              <a:rPr lang="tr-TR" sz="8000" b="1" dirty="0" err="1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Shipment</a:t>
            </a:r>
            <a:endParaRPr lang="en-GB" sz="80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3551040" y="733539"/>
            <a:ext cx="17785976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Proposers Brokerage Day</a:t>
            </a:r>
            <a:endParaRPr lang="en-GB" sz="36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24</a:t>
            </a:r>
            <a:r>
              <a:rPr lang="en-GB" sz="7000" baseline="30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</a:t>
            </a:r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February 2025, Barcelona  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8945950" y="11768479"/>
            <a:ext cx="600645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tr-TR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Şerafettin ŞENTÜRK</a:t>
            </a:r>
            <a:endParaRPr lang="en-GB" sz="4400" b="1" dirty="0">
              <a:solidFill>
                <a:schemeClr val="tx2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  <a:p>
            <a:pPr eaLnBrk="1" hangingPunct="1"/>
            <a:r>
              <a:rPr lang="tr-TR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ssenturk@onbt.com.tr</a:t>
            </a:r>
            <a:endParaRPr lang="en-GB" sz="4400" b="1" dirty="0">
              <a:solidFill>
                <a:schemeClr val="tx2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t="12515"/>
          <a:stretch/>
        </p:blipFill>
        <p:spPr>
          <a:xfrm>
            <a:off x="288032" y="51738"/>
            <a:ext cx="4199112" cy="37099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34D466-F741-D50C-92B8-4116637C9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2760" y="593304"/>
            <a:ext cx="4983209" cy="1440160"/>
          </a:xfrm>
          <a:prstGeom prst="rect">
            <a:avLst/>
          </a:prstGeom>
        </p:spPr>
      </p:pic>
      <p:pic>
        <p:nvPicPr>
          <p:cNvPr id="5" name="Resim 4" descr="yazı tipi, grafik, logo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9041D22D-7A1B-B413-049F-C9D6897E69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482" y="9421603"/>
            <a:ext cx="3639388" cy="20471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Teaser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66864" y="3833664"/>
            <a:ext cx="20522279" cy="6867810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tr-TR" sz="4800" i="1" dirty="0">
                <a:solidFill>
                  <a:srgbClr val="0070C0"/>
                </a:solidFill>
              </a:rPr>
              <a:t>D</a:t>
            </a:r>
            <a:r>
              <a:rPr lang="en-US" sz="4800" i="1" dirty="0" err="1">
                <a:solidFill>
                  <a:srgbClr val="0070C0"/>
                </a:solidFill>
              </a:rPr>
              <a:t>evelop</a:t>
            </a:r>
            <a:r>
              <a:rPr lang="en-US" sz="4800" i="1" dirty="0">
                <a:solidFill>
                  <a:srgbClr val="0070C0"/>
                </a:solidFill>
              </a:rPr>
              <a:t> a system that aims to provide information and tracking about the content, route and status of the package throughout the supply chain from the production stage to consumer delivery</a:t>
            </a:r>
            <a:endParaRPr lang="tr-TR" sz="4800" i="1" dirty="0">
              <a:solidFill>
                <a:srgbClr val="0070C0"/>
              </a:solidFill>
            </a:endParaRPr>
          </a:p>
          <a:p>
            <a:pPr algn="ctr"/>
            <a:endParaRPr lang="tr-TR" sz="4800" i="1" dirty="0">
              <a:solidFill>
                <a:srgbClr val="0070C0"/>
              </a:solidFill>
            </a:endParaRPr>
          </a:p>
          <a:p>
            <a:pPr algn="ctr"/>
            <a:r>
              <a:rPr lang="tr-TR" sz="4800" i="1" dirty="0">
                <a:solidFill>
                  <a:srgbClr val="0070C0"/>
                </a:solidFill>
              </a:rPr>
              <a:t>P</a:t>
            </a:r>
            <a:r>
              <a:rPr lang="en-US" sz="4800" i="1" dirty="0" err="1">
                <a:solidFill>
                  <a:srgbClr val="0070C0"/>
                </a:solidFill>
              </a:rPr>
              <a:t>rovide</a:t>
            </a:r>
            <a:r>
              <a:rPr lang="en-US" sz="4800" i="1" dirty="0">
                <a:solidFill>
                  <a:srgbClr val="0070C0"/>
                </a:solidFill>
              </a:rPr>
              <a:t> better product tracking, improved user interaction, better product safety and sustainability</a:t>
            </a:r>
            <a:endParaRPr lang="tr-TR" sz="4800" i="1" dirty="0">
              <a:solidFill>
                <a:srgbClr val="0070C0"/>
              </a:solidFill>
            </a:endParaRPr>
          </a:p>
          <a:p>
            <a:pPr algn="ctr"/>
            <a:endParaRPr lang="tr-TR" sz="4800" i="1" dirty="0">
              <a:solidFill>
                <a:srgbClr val="0070C0"/>
              </a:solidFill>
            </a:endParaRPr>
          </a:p>
          <a:p>
            <a:pPr algn="ctr"/>
            <a:r>
              <a:rPr lang="tr-TR" sz="4800" i="1" dirty="0" err="1">
                <a:solidFill>
                  <a:srgbClr val="0070C0"/>
                </a:solidFill>
              </a:rPr>
              <a:t>Develop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and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show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case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the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end-to-end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smart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packaging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and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shipment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plaftorm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by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leveraging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the</a:t>
            </a:r>
            <a:r>
              <a:rPr lang="tr-TR" sz="4800" i="1" dirty="0">
                <a:solidFill>
                  <a:srgbClr val="0070C0"/>
                </a:solidFill>
              </a:rPr>
              <a:t> IOT-</a:t>
            </a:r>
            <a:r>
              <a:rPr lang="tr-TR" sz="4800" i="1" dirty="0" err="1">
                <a:solidFill>
                  <a:srgbClr val="0070C0"/>
                </a:solidFill>
              </a:rPr>
              <a:t>based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intelligent&amp;innovative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technologies</a:t>
            </a:r>
            <a:endParaRPr lang="en-GB" sz="4800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Smart </a:t>
            </a:r>
            <a:r>
              <a:rPr lang="tr-TR" sz="2800" dirty="0" err="1">
                <a:solidFill>
                  <a:schemeClr val="accent1">
                    <a:lumMod val="75000"/>
                  </a:schemeClr>
                </a:solidFill>
              </a:rPr>
              <a:t>Packaging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dirty="0" err="1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dirty="0" err="1">
                <a:solidFill>
                  <a:schemeClr val="accent1">
                    <a:lumMod val="75000"/>
                  </a:schemeClr>
                </a:solidFill>
              </a:rPr>
              <a:t>Shipment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Serafettin </a:t>
            </a:r>
            <a:r>
              <a:rPr lang="tr-TR" sz="2800" dirty="0" err="1">
                <a:solidFill>
                  <a:schemeClr val="accent1">
                    <a:lumMod val="75000"/>
                  </a:schemeClr>
                </a:solidFill>
              </a:rPr>
              <a:t>Sentürk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ssenturk@onbt.com.tr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DE4631-727E-D702-82EB-F59E4CAEA5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9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Organisation Profile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71120" y="4240270"/>
            <a:ext cx="15937771" cy="6129146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tr-TR" sz="4800" b="1" i="1" dirty="0">
                <a:solidFill>
                  <a:srgbClr val="0070C0"/>
                </a:solidFill>
              </a:rPr>
              <a:t>OnBT: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The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technology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provider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firm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for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the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group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companies</a:t>
            </a:r>
            <a:r>
              <a:rPr lang="tr-TR" sz="4800" i="1" dirty="0">
                <a:solidFill>
                  <a:srgbClr val="0070C0"/>
                </a:solidFill>
              </a:rPr>
              <a:t>; Smart </a:t>
            </a:r>
            <a:r>
              <a:rPr lang="tr-TR" sz="4800" i="1" dirty="0" err="1">
                <a:solidFill>
                  <a:srgbClr val="0070C0"/>
                </a:solidFill>
              </a:rPr>
              <a:t>Building</a:t>
            </a:r>
            <a:endParaRPr lang="tr-TR" sz="4800" i="1" dirty="0">
              <a:solidFill>
                <a:srgbClr val="0070C0"/>
              </a:solidFill>
            </a:endParaRPr>
          </a:p>
          <a:p>
            <a:pPr algn="ctr"/>
            <a:r>
              <a:rPr lang="tr-TR" sz="4800" i="1" dirty="0">
                <a:solidFill>
                  <a:srgbClr val="0070C0"/>
                </a:solidFill>
              </a:rPr>
              <a:t>Smart </a:t>
            </a:r>
            <a:r>
              <a:rPr lang="tr-TR" sz="4800" i="1" dirty="0" err="1">
                <a:solidFill>
                  <a:srgbClr val="0070C0"/>
                </a:solidFill>
              </a:rPr>
              <a:t>Energy</a:t>
            </a:r>
            <a:endParaRPr lang="tr-TR" sz="4800" i="1" dirty="0">
              <a:solidFill>
                <a:srgbClr val="0070C0"/>
              </a:solidFill>
            </a:endParaRPr>
          </a:p>
          <a:p>
            <a:pPr algn="ctr"/>
            <a:r>
              <a:rPr lang="tr-TR" sz="4800" i="1" dirty="0" err="1">
                <a:solidFill>
                  <a:srgbClr val="0070C0"/>
                </a:solidFill>
              </a:rPr>
              <a:t>Intelligent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Transportation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Systems</a:t>
            </a:r>
            <a:endParaRPr lang="tr-TR" sz="4800" i="1" dirty="0">
              <a:solidFill>
                <a:srgbClr val="0070C0"/>
              </a:solidFill>
            </a:endParaRPr>
          </a:p>
          <a:p>
            <a:pPr algn="ctr"/>
            <a:r>
              <a:rPr lang="tr-TR" sz="4800" i="1" dirty="0" err="1">
                <a:solidFill>
                  <a:srgbClr val="0070C0"/>
                </a:solidFill>
              </a:rPr>
              <a:t>Electrification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and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Charging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Industry</a:t>
            </a:r>
            <a:endParaRPr lang="tr-TR" sz="4800" i="1" dirty="0">
              <a:solidFill>
                <a:srgbClr val="0070C0"/>
              </a:solidFill>
            </a:endParaRPr>
          </a:p>
          <a:p>
            <a:pPr algn="ctr"/>
            <a:r>
              <a:rPr lang="tr-TR" sz="4800" i="1" dirty="0">
                <a:solidFill>
                  <a:srgbClr val="0070C0"/>
                </a:solidFill>
              </a:rPr>
              <a:t>Smart </a:t>
            </a:r>
            <a:r>
              <a:rPr lang="tr-TR" sz="4800" i="1" dirty="0" err="1">
                <a:solidFill>
                  <a:srgbClr val="0070C0"/>
                </a:solidFill>
              </a:rPr>
              <a:t>Manufacturing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with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Industry</a:t>
            </a:r>
            <a:r>
              <a:rPr lang="tr-TR" sz="4800" i="1" dirty="0">
                <a:solidFill>
                  <a:srgbClr val="0070C0"/>
                </a:solidFill>
              </a:rPr>
              <a:t> 4.0</a:t>
            </a:r>
          </a:p>
          <a:p>
            <a:pPr algn="ctr"/>
            <a:endParaRPr lang="tr-TR" sz="4800" i="1" dirty="0">
              <a:solidFill>
                <a:srgbClr val="0070C0"/>
              </a:solidFill>
            </a:endParaRPr>
          </a:p>
          <a:p>
            <a:r>
              <a:rPr lang="tr-TR" sz="4800" i="1" dirty="0" err="1">
                <a:solidFill>
                  <a:srgbClr val="0070C0"/>
                </a:solidFill>
              </a:rPr>
              <a:t>With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more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than</a:t>
            </a:r>
            <a:r>
              <a:rPr lang="tr-TR" sz="4800" i="1" dirty="0">
                <a:solidFill>
                  <a:srgbClr val="0070C0"/>
                </a:solidFill>
              </a:rPr>
              <a:t> 50 </a:t>
            </a:r>
            <a:r>
              <a:rPr lang="tr-TR" sz="4800" i="1" dirty="0" err="1">
                <a:solidFill>
                  <a:srgbClr val="0070C0"/>
                </a:solidFill>
              </a:rPr>
              <a:t>years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expertise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and</a:t>
            </a:r>
            <a:r>
              <a:rPr lang="tr-TR" sz="4800" i="1" dirty="0">
                <a:solidFill>
                  <a:srgbClr val="0070C0"/>
                </a:solidFill>
              </a:rPr>
              <a:t> domain </a:t>
            </a:r>
            <a:r>
              <a:rPr lang="tr-TR" sz="4800" i="1" dirty="0" err="1">
                <a:solidFill>
                  <a:srgbClr val="0070C0"/>
                </a:solidFill>
              </a:rPr>
              <a:t>know</a:t>
            </a:r>
            <a:r>
              <a:rPr lang="tr-TR" sz="4800" i="1" dirty="0">
                <a:solidFill>
                  <a:srgbClr val="0070C0"/>
                </a:solidFill>
              </a:rPr>
              <a:t>-how</a:t>
            </a:r>
            <a:r>
              <a:rPr lang="en-GB" sz="4800" i="1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93DED6-D01F-B5CE-37EF-94916D6C4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0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58008" y="3713866"/>
            <a:ext cx="19321445" cy="7606474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tr-TR" sz="4800" i="1" dirty="0">
                <a:solidFill>
                  <a:srgbClr val="0070C0"/>
                </a:solidFill>
              </a:rPr>
              <a:t>A</a:t>
            </a:r>
            <a:r>
              <a:rPr lang="en-US" sz="4800" i="1" dirty="0" err="1">
                <a:solidFill>
                  <a:srgbClr val="0070C0"/>
                </a:solidFill>
              </a:rPr>
              <a:t>dvanced</a:t>
            </a:r>
            <a:r>
              <a:rPr lang="en-US" sz="4800" i="1" dirty="0">
                <a:solidFill>
                  <a:srgbClr val="0070C0"/>
                </a:solidFill>
              </a:rPr>
              <a:t> technologies that enhance the functionality of packaging</a:t>
            </a:r>
            <a:endParaRPr lang="tr-TR" sz="4800" i="1" dirty="0">
              <a:solidFill>
                <a:srgbClr val="0070C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r-TR" sz="4800" i="1" dirty="0">
                <a:solidFill>
                  <a:srgbClr val="0070C0"/>
                </a:solidFill>
              </a:rPr>
              <a:t>P</a:t>
            </a:r>
            <a:r>
              <a:rPr lang="en-US" sz="4800" i="1" dirty="0" err="1">
                <a:solidFill>
                  <a:srgbClr val="0070C0"/>
                </a:solidFill>
              </a:rPr>
              <a:t>roviding</a:t>
            </a:r>
            <a:r>
              <a:rPr lang="en-US" sz="4800" i="1" dirty="0">
                <a:solidFill>
                  <a:srgbClr val="0070C0"/>
                </a:solidFill>
              </a:rPr>
              <a:t> consumers with products that are in good condition, safe and subject to control</a:t>
            </a:r>
            <a:endParaRPr lang="tr-TR" sz="4800" i="1" dirty="0">
              <a:solidFill>
                <a:srgbClr val="0070C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i="1" dirty="0">
                <a:solidFill>
                  <a:srgbClr val="0070C0"/>
                </a:solidFill>
              </a:rPr>
              <a:t>Tracking products in real time in a secure way</a:t>
            </a:r>
            <a:endParaRPr lang="tr-TR" sz="4800" i="1" dirty="0">
              <a:solidFill>
                <a:srgbClr val="0070C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tr-TR" sz="4800" i="1" dirty="0">
                <a:solidFill>
                  <a:srgbClr val="0070C0"/>
                </a:solidFill>
              </a:rPr>
              <a:t>T</a:t>
            </a:r>
            <a:r>
              <a:rPr lang="en-US" sz="4800" i="1" dirty="0">
                <a:solidFill>
                  <a:srgbClr val="0070C0"/>
                </a:solidFill>
              </a:rPr>
              <a:t>he content, route, status and security of the package will be monitored by using IOT sensors and advanced technologies</a:t>
            </a:r>
            <a:endParaRPr lang="tr-TR" sz="4800" i="1" dirty="0">
              <a:solidFill>
                <a:srgbClr val="0070C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i="1" dirty="0">
                <a:solidFill>
                  <a:srgbClr val="0070C0"/>
                </a:solidFill>
              </a:rPr>
              <a:t>The technologies such as QR codes, NFC tags, RFID to be placed on the package will increase interaction with the consumer</a:t>
            </a:r>
            <a:endParaRPr lang="tr-TR" sz="4800" i="1" dirty="0">
              <a:solidFill>
                <a:srgbClr val="0070C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i="1" dirty="0">
                <a:solidFill>
                  <a:srgbClr val="0070C0"/>
                </a:solidFill>
              </a:rPr>
              <a:t>The authenticity of the product will be ensured with security labels(holograms, seals)</a:t>
            </a:r>
            <a:endParaRPr lang="tr-TR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72087E-C489-7A90-AC71-722004BD8B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19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Proposal Introduction (2)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12980" y="4769768"/>
            <a:ext cx="18050005" cy="5390482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US" sz="4800" i="1" dirty="0">
                <a:solidFill>
                  <a:srgbClr val="0070C0"/>
                </a:solidFill>
              </a:rPr>
              <a:t>Delivering the right product to consumers on the right route, on time, and cost-effectively</a:t>
            </a:r>
            <a:endParaRPr lang="tr-TR" sz="4800" i="1" dirty="0">
              <a:solidFill>
                <a:srgbClr val="0070C0"/>
              </a:solidFill>
            </a:endParaRPr>
          </a:p>
          <a:p>
            <a:pPr algn="ctr"/>
            <a:endParaRPr lang="tr-TR" sz="4800" i="1" dirty="0">
              <a:solidFill>
                <a:srgbClr val="0070C0"/>
              </a:solidFill>
            </a:endParaRPr>
          </a:p>
          <a:p>
            <a:pPr algn="ctr"/>
            <a:r>
              <a:rPr lang="en-US" sz="4800" i="1" dirty="0">
                <a:solidFill>
                  <a:srgbClr val="0070C0"/>
                </a:solidFill>
              </a:rPr>
              <a:t>Digitalizing the packaging and shipment processes of products</a:t>
            </a:r>
            <a:endParaRPr lang="tr-TR" sz="4800" i="1" dirty="0">
              <a:solidFill>
                <a:srgbClr val="0070C0"/>
              </a:solidFill>
            </a:endParaRPr>
          </a:p>
          <a:p>
            <a:pPr algn="ctr"/>
            <a:endParaRPr lang="tr-TR" sz="4800" i="1" dirty="0">
              <a:solidFill>
                <a:srgbClr val="0070C0"/>
              </a:solidFill>
            </a:endParaRPr>
          </a:p>
          <a:p>
            <a:pPr algn="ctr"/>
            <a:r>
              <a:rPr lang="tr-TR" sz="4800" i="1" dirty="0">
                <a:solidFill>
                  <a:srgbClr val="0070C0"/>
                </a:solidFill>
              </a:rPr>
              <a:t>M</a:t>
            </a:r>
            <a:r>
              <a:rPr lang="en-US" sz="4800" i="1" dirty="0" err="1">
                <a:solidFill>
                  <a:srgbClr val="0070C0"/>
                </a:solidFill>
              </a:rPr>
              <a:t>aking</a:t>
            </a:r>
            <a:r>
              <a:rPr lang="en-US" sz="4800" i="1" dirty="0">
                <a:solidFill>
                  <a:srgbClr val="0070C0"/>
                </a:solidFill>
              </a:rPr>
              <a:t> quality control and integration processes more efficient and ensuring error-free and traceable operations</a:t>
            </a:r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A53A33-E2CA-2C0A-C83F-A430676E7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579208" y="4697760"/>
            <a:ext cx="19202133" cy="8345137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tr-TR" sz="4800" i="1" dirty="0" err="1">
                <a:solidFill>
                  <a:srgbClr val="0070C0"/>
                </a:solidFill>
              </a:rPr>
              <a:t>Existing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consortium</a:t>
            </a:r>
            <a:r>
              <a:rPr lang="tr-TR" sz="4800" i="1" dirty="0">
                <a:solidFill>
                  <a:srgbClr val="0070C0"/>
                </a:solidFill>
              </a:rPr>
              <a:t>;</a:t>
            </a:r>
          </a:p>
          <a:p>
            <a:r>
              <a:rPr lang="tr-TR" sz="4800" i="1" dirty="0" err="1">
                <a:solidFill>
                  <a:srgbClr val="0070C0"/>
                </a:solidFill>
              </a:rPr>
              <a:t>Technology</a:t>
            </a:r>
            <a:r>
              <a:rPr lang="tr-TR" sz="4800" i="1" dirty="0">
                <a:solidFill>
                  <a:srgbClr val="0070C0"/>
                </a:solidFill>
              </a:rPr>
              <a:t> Provider</a:t>
            </a:r>
          </a:p>
          <a:p>
            <a:r>
              <a:rPr lang="tr-TR" sz="4800" i="1" dirty="0" err="1">
                <a:solidFill>
                  <a:srgbClr val="0070C0"/>
                </a:solidFill>
              </a:rPr>
              <a:t>University-Reseach</a:t>
            </a:r>
            <a:r>
              <a:rPr lang="tr-TR" sz="4800" i="1" dirty="0">
                <a:solidFill>
                  <a:srgbClr val="0070C0"/>
                </a:solidFill>
              </a:rPr>
              <a:t> Center</a:t>
            </a:r>
          </a:p>
          <a:p>
            <a:r>
              <a:rPr lang="tr-TR" sz="4800" i="1" dirty="0" err="1">
                <a:solidFill>
                  <a:srgbClr val="0070C0"/>
                </a:solidFill>
              </a:rPr>
              <a:t>Use</a:t>
            </a:r>
            <a:r>
              <a:rPr lang="tr-TR" sz="4800" i="1" dirty="0">
                <a:solidFill>
                  <a:srgbClr val="0070C0"/>
                </a:solidFill>
              </a:rPr>
              <a:t> Case Provider(</a:t>
            </a:r>
            <a:r>
              <a:rPr lang="tr-TR" sz="4800" i="1" dirty="0" err="1">
                <a:solidFill>
                  <a:srgbClr val="0070C0"/>
                </a:solidFill>
              </a:rPr>
              <a:t>Manufacturing</a:t>
            </a:r>
            <a:r>
              <a:rPr lang="tr-TR" sz="4800" i="1" dirty="0">
                <a:solidFill>
                  <a:srgbClr val="0070C0"/>
                </a:solidFill>
              </a:rPr>
              <a:t>)</a:t>
            </a:r>
          </a:p>
          <a:p>
            <a:endParaRPr lang="tr-TR" sz="4800" i="1" dirty="0">
              <a:solidFill>
                <a:srgbClr val="0070C0"/>
              </a:solidFill>
            </a:endParaRPr>
          </a:p>
          <a:p>
            <a:r>
              <a:rPr lang="tr-TR" sz="4800" i="1" dirty="0" err="1">
                <a:solidFill>
                  <a:srgbClr val="0070C0"/>
                </a:solidFill>
              </a:rPr>
              <a:t>Partners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being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sought</a:t>
            </a:r>
            <a:r>
              <a:rPr lang="tr-TR" sz="4800" i="1" dirty="0">
                <a:solidFill>
                  <a:srgbClr val="0070C0"/>
                </a:solidFill>
              </a:rPr>
              <a:t>;</a:t>
            </a:r>
          </a:p>
          <a:p>
            <a:r>
              <a:rPr lang="tr-TR" sz="4800" i="1" dirty="0" err="1">
                <a:solidFill>
                  <a:srgbClr val="0070C0"/>
                </a:solidFill>
              </a:rPr>
              <a:t>Shipment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companies</a:t>
            </a:r>
            <a:endParaRPr lang="tr-TR" sz="4800" i="1" dirty="0">
              <a:solidFill>
                <a:srgbClr val="0070C0"/>
              </a:solidFill>
            </a:endParaRPr>
          </a:p>
          <a:p>
            <a:r>
              <a:rPr lang="tr-TR" sz="4800" i="1" dirty="0" err="1">
                <a:solidFill>
                  <a:srgbClr val="0070C0"/>
                </a:solidFill>
              </a:rPr>
              <a:t>Other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use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cases</a:t>
            </a:r>
            <a:endParaRPr lang="tr-TR" sz="4800" i="1" dirty="0">
              <a:solidFill>
                <a:srgbClr val="0070C0"/>
              </a:solidFill>
            </a:endParaRPr>
          </a:p>
          <a:p>
            <a:r>
              <a:rPr lang="tr-TR" sz="4800" i="1" dirty="0" err="1">
                <a:solidFill>
                  <a:srgbClr val="0070C0"/>
                </a:solidFill>
              </a:rPr>
              <a:t>Technology</a:t>
            </a:r>
            <a:r>
              <a:rPr lang="tr-TR" sz="4800" i="1" dirty="0">
                <a:solidFill>
                  <a:srgbClr val="0070C0"/>
                </a:solidFill>
              </a:rPr>
              <a:t> </a:t>
            </a:r>
            <a:r>
              <a:rPr lang="tr-TR" sz="4800" i="1" dirty="0" err="1">
                <a:solidFill>
                  <a:srgbClr val="0070C0"/>
                </a:solidFill>
              </a:rPr>
              <a:t>and</a:t>
            </a:r>
            <a:r>
              <a:rPr lang="tr-TR" sz="4800" i="1" dirty="0">
                <a:solidFill>
                  <a:srgbClr val="0070C0"/>
                </a:solidFill>
              </a:rPr>
              <a:t> Security Provider</a:t>
            </a:r>
          </a:p>
          <a:p>
            <a:br>
              <a:rPr lang="en-GB" sz="4800" i="1" dirty="0">
                <a:solidFill>
                  <a:srgbClr val="0070C0"/>
                </a:solidFill>
              </a:rPr>
            </a:br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8A7A4-0B3E-AD83-7DAF-865E628AA9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0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2928" y="3185592"/>
            <a:ext cx="20018224" cy="12007678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For more information and for interest to participate please contact: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>
                <a:solidFill>
                  <a:srgbClr val="0070C0"/>
                </a:solidFill>
              </a:rPr>
              <a:t>		</a:t>
            </a:r>
            <a:r>
              <a:rPr lang="tr-TR" sz="4800" dirty="0">
                <a:solidFill>
                  <a:srgbClr val="0070C0"/>
                </a:solidFill>
              </a:rPr>
              <a:t>Şerafettin ŞENTÜRK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		</a:t>
            </a:r>
            <a:r>
              <a:rPr lang="tr-TR" sz="4300" dirty="0">
                <a:solidFill>
                  <a:srgbClr val="0070C0"/>
                </a:solidFill>
              </a:rPr>
              <a:t>ssenturk@onbt.com.tr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		</a:t>
            </a:r>
            <a:r>
              <a:rPr lang="tr-TR" sz="4300" dirty="0">
                <a:solidFill>
                  <a:srgbClr val="0070C0"/>
                </a:solidFill>
              </a:rPr>
              <a:t>+905386359933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		</a:t>
            </a:r>
            <a:r>
              <a:rPr lang="tr-TR" sz="4300" dirty="0" err="1">
                <a:solidFill>
                  <a:srgbClr val="0070C0"/>
                </a:solidFill>
              </a:rPr>
              <a:t>Istanbul</a:t>
            </a:r>
            <a:r>
              <a:rPr lang="tr-TR" sz="4300" dirty="0">
                <a:solidFill>
                  <a:srgbClr val="0070C0"/>
                </a:solidFill>
              </a:rPr>
              <a:t>/Türkiye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		https://onbt.com.tr/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de-DE" sz="5400" b="1" dirty="0" err="1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Presentation</a:t>
            </a:r>
            <a:r>
              <a:rPr lang="de-DE" sz="5400" b="1" dirty="0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 </a:t>
            </a:r>
            <a:r>
              <a:rPr lang="de-DE" sz="5400" b="1" dirty="0" err="1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is</a:t>
            </a:r>
            <a:r>
              <a:rPr lang="de-DE" sz="5400" b="1" dirty="0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 </a:t>
            </a:r>
            <a:r>
              <a:rPr lang="de-DE" sz="5400" b="1" dirty="0" err="1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available</a:t>
            </a:r>
            <a:r>
              <a:rPr lang="de-DE" sz="5400" b="1" dirty="0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 via: </a:t>
            </a:r>
          </a:p>
          <a:p>
            <a:pPr lvl="8"/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     </a:t>
            </a: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</a:t>
            </a:r>
          </a:p>
          <a:p>
            <a:pPr lvl="8"/>
            <a:endParaRPr lang="de-DE" sz="4800" dirty="0">
              <a:solidFill>
                <a:srgbClr val="0070C0"/>
              </a:solidFill>
            </a:endParaRPr>
          </a:p>
          <a:p>
            <a:pPr lvl="8"/>
            <a:endParaRPr lang="en-GB" sz="4800" dirty="0"/>
          </a:p>
          <a:p>
            <a:pPr lvl="8"/>
            <a:endParaRPr lang="en-GB" sz="48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1DC80A-6E90-4679-B3AF-34AF72BFB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79513"/>
            <a:ext cx="8973395" cy="22859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5704DD-7749-012B-D464-98E970325C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904" y="9865355"/>
            <a:ext cx="2664296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Pages>0</Pages>
  <Words>450</Words>
  <Characters>0</Characters>
  <Application>Microsoft Office PowerPoint</Application>
  <PresentationFormat>Custom</PresentationFormat>
  <Lines>0</Lines>
  <Paragraphs>71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Aleo</vt:lpstr>
      <vt:lpstr>Arial</vt:lpstr>
      <vt:lpstr>Calibri</vt:lpstr>
      <vt:lpstr>Century Gothic</vt:lpstr>
      <vt:lpstr>Gill Sans</vt:lpstr>
      <vt:lpstr>1_Spanish Chair Eureka 2016 interno</vt:lpstr>
      <vt:lpstr>Office Theme</vt:lpstr>
      <vt:lpstr>PowerPoint Presentation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297</cp:revision>
  <dcterms:modified xsi:type="dcterms:W3CDTF">2025-02-21T10:49:03Z</dcterms:modified>
</cp:coreProperties>
</file>