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0"/>
  </p:notesMasterIdLst>
  <p:sldIdLst>
    <p:sldId id="272" r:id="rId3"/>
    <p:sldId id="322" r:id="rId4"/>
    <p:sldId id="316" r:id="rId5"/>
    <p:sldId id="323" r:id="rId6"/>
    <p:sldId id="324" r:id="rId7"/>
    <p:sldId id="319" r:id="rId8"/>
    <p:sldId id="320" r:id="rId9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82" autoAdjust="0"/>
  </p:normalViewPr>
  <p:slideViewPr>
    <p:cSldViewPr>
      <p:cViewPr varScale="1">
        <p:scale>
          <a:sx n="29" d="100"/>
          <a:sy n="29" d="100"/>
        </p:scale>
        <p:origin x="67" y="11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2/21/2025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FF49B-8D02-350B-B02D-02C45394C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B98F87-253B-817C-8A3B-8DAC269C4A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2CA7A2-4C1F-CDA2-529D-C7E44CC6E2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A64D3-923B-6CF0-5DD2-478C19E65A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7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ukru.kuran@airtie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sukru.kuran@airties.com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18" Type="http://schemas.openxmlformats.org/officeDocument/2006/relationships/image" Target="../media/image21.svg"/><Relationship Id="rId3" Type="http://schemas.openxmlformats.org/officeDocument/2006/relationships/hyperlink" Target="mailto:sukru.kuran@airties.com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17" Type="http://schemas.openxmlformats.org/officeDocument/2006/relationships/image" Target="../media/image20.png"/><Relationship Id="rId2" Type="http://schemas.openxmlformats.org/officeDocument/2006/relationships/image" Target="../media/image7.png"/><Relationship Id="rId16" Type="http://schemas.openxmlformats.org/officeDocument/2006/relationships/image" Target="../media/image19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svg"/><Relationship Id="rId4" Type="http://schemas.openxmlformats.org/officeDocument/2006/relationships/image" Target="../media/image5.pn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ukru.kuran@airties.co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ukru.kuran@airties.co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jp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3530060" y="6281936"/>
            <a:ext cx="17039908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Pitch of the Project Proposal</a:t>
            </a:r>
          </a:p>
          <a:p>
            <a:pPr eaLnBrk="1" hangingPunct="1"/>
            <a:b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Wi-Excellence</a:t>
            </a:r>
            <a:endParaRPr lang="en-GB" sz="80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733539"/>
            <a:ext cx="17785976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Brokerage Day</a:t>
            </a:r>
            <a:endParaRPr lang="en-GB" sz="36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24</a:t>
            </a:r>
            <a:r>
              <a:rPr lang="en-GB" sz="7000" baseline="30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February 2025, Barcelona 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8086009" y="11768479"/>
            <a:ext cx="7726346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tr-TR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Mehmet Şükrü Kuran, Airties</a:t>
            </a:r>
            <a:br>
              <a:rPr lang="tr-TR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</a:br>
            <a:r>
              <a:rPr lang="tr-TR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sukru.kuran@airties.com</a:t>
            </a:r>
            <a:endParaRPr lang="en-GB" sz="4400" b="1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288032" y="51738"/>
            <a:ext cx="4199112" cy="37099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34D466-F741-D50C-92B8-4116637C9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760" y="593304"/>
            <a:ext cx="4983209" cy="1440160"/>
          </a:xfrm>
          <a:prstGeom prst="rect">
            <a:avLst/>
          </a:prstGeom>
        </p:spPr>
      </p:pic>
      <p:pic>
        <p:nvPicPr>
          <p:cNvPr id="5" name="Picture 4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3C5D9074-5990-E42E-2319-186F5B93A1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556" y="9505965"/>
            <a:ext cx="6826887" cy="19456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7D2DA-8750-50B8-9485-C63F0621B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BF033-0703-EB49-08B8-06BC91C8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5B937DB-3456-835E-8E19-4A27A4D8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D460F5-8EE5-3CB7-82E6-4D3A1267A7C9}"/>
              </a:ext>
            </a:extLst>
          </p:cNvPr>
          <p:cNvSpPr txBox="1"/>
          <p:nvPr/>
        </p:nvSpPr>
        <p:spPr>
          <a:xfrm>
            <a:off x="1966865" y="3833664"/>
            <a:ext cx="20522281" cy="8098916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just"/>
            <a:r>
              <a:rPr lang="tr-TR" sz="4800" b="1" dirty="0">
                <a:solidFill>
                  <a:schemeClr val="tx1"/>
                </a:solidFill>
              </a:rPr>
              <a:t>What do I gain from this?</a:t>
            </a:r>
          </a:p>
          <a:p>
            <a:pPr algn="just"/>
            <a:r>
              <a:rPr lang="tr-TR" sz="4400" dirty="0">
                <a:solidFill>
                  <a:schemeClr val="tx1"/>
                </a:solidFill>
              </a:rPr>
              <a:t>Quantitatively evaluating QoS-sensitive-application-experience of end-users,  finding root cause of bad experience in the networking pipeline (i.e., Wi-Fi &amp; FWA), and proposing cures to alleviate these problems.</a:t>
            </a:r>
          </a:p>
          <a:p>
            <a:pPr algn="just"/>
            <a:endParaRPr lang="tr-TR" sz="4800" dirty="0">
              <a:solidFill>
                <a:schemeClr val="tx1"/>
              </a:solidFill>
            </a:endParaRPr>
          </a:p>
          <a:p>
            <a:pPr algn="just"/>
            <a:r>
              <a:rPr lang="tr-TR" sz="4800" b="1" dirty="0">
                <a:solidFill>
                  <a:schemeClr val="tx1"/>
                </a:solidFill>
              </a:rPr>
              <a:t>What is your value proposition?</a:t>
            </a:r>
          </a:p>
          <a:p>
            <a:pPr algn="just"/>
            <a:r>
              <a:rPr lang="tr-TR" sz="4400" dirty="0">
                <a:solidFill>
                  <a:schemeClr val="tx1"/>
                </a:solidFill>
              </a:rPr>
              <a:t>Measuring end-user experience, pinponting the problem, and proposing solutions</a:t>
            </a:r>
          </a:p>
          <a:p>
            <a:pPr algn="just"/>
            <a:endParaRPr lang="tr-TR" sz="4800" dirty="0">
              <a:solidFill>
                <a:schemeClr val="tx1"/>
              </a:solidFill>
            </a:endParaRPr>
          </a:p>
          <a:p>
            <a:pPr algn="just"/>
            <a:r>
              <a:rPr lang="tr-TR" sz="4800" b="1" dirty="0">
                <a:solidFill>
                  <a:schemeClr val="tx1"/>
                </a:solidFill>
              </a:rPr>
              <a:t>Why should I care?</a:t>
            </a:r>
          </a:p>
          <a:p>
            <a:pPr algn="just"/>
            <a:r>
              <a:rPr lang="tr-TR" sz="4400" dirty="0">
                <a:solidFill>
                  <a:schemeClr val="tx1"/>
                </a:solidFill>
              </a:rPr>
              <a:t>As an ISP or application vendor, if you want to increase end-user experience and reduce churn of customers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E83B06-9F31-C0D9-6A41-FD99B9A174F2}"/>
              </a:ext>
            </a:extLst>
          </p:cNvPr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Wi-Excellence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Mehmet Şükrü Kuran, Airties,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sukru.kuran@airties.com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FBF6A3-6A8F-8596-C1BB-6E9CA41A9C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11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58752" y="3823494"/>
            <a:ext cx="14451853" cy="8345137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 err="1"/>
              <a:t>Airties</a:t>
            </a:r>
            <a:r>
              <a:rPr lang="en-US" sz="4400" dirty="0"/>
              <a:t> provides managed Wi-Fi solutions for the Tier 1 Internet Service Providers (ISPs) across the globe. </a:t>
            </a:r>
            <a:endParaRPr lang="tr-TR" sz="4400" dirty="0"/>
          </a:p>
          <a:p>
            <a:pPr algn="just"/>
            <a:endParaRPr lang="tr-TR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Currently, </a:t>
            </a:r>
            <a:r>
              <a:rPr lang="en-US" sz="4400" dirty="0" err="1"/>
              <a:t>Airties</a:t>
            </a:r>
            <a:r>
              <a:rPr lang="en-US" sz="4400" dirty="0"/>
              <a:t> integrates into and remotely manages more than 35 million home Gateways mostly in USA and Europe. </a:t>
            </a:r>
            <a:endParaRPr lang="tr-TR" sz="4400" dirty="0"/>
          </a:p>
          <a:p>
            <a:pPr algn="just"/>
            <a:endParaRPr lang="tr-TR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 err="1"/>
              <a:t>Airties</a:t>
            </a:r>
            <a:r>
              <a:rPr lang="en-US" sz="4400" dirty="0"/>
              <a:t>’ SW solutions optimize Wi-Fi connections and home networks, leading optimized user experience. </a:t>
            </a:r>
            <a:endParaRPr lang="tr-TR" sz="4400" dirty="0"/>
          </a:p>
          <a:p>
            <a:pPr algn="just"/>
            <a:endParaRPr lang="tr-TR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 err="1"/>
              <a:t>Airties</a:t>
            </a:r>
            <a:r>
              <a:rPr lang="en-US" sz="4400" dirty="0"/>
              <a:t> utilizes AI-powered methods for optimization of home networks.</a:t>
            </a:r>
            <a:endParaRPr lang="en-GB" sz="13800" i="1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Wi-Excellence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Mehmet Şükrü Kuran, Airties,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sukru.kuran@airties.com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93DED6-D01F-B5CE-37EF-94916D6C40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4415CE-5400-BA8A-A6D5-2E7A801A0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0605" y="4337720"/>
            <a:ext cx="8357937" cy="6739323"/>
          </a:xfrm>
          <a:prstGeom prst="rect">
            <a:avLst/>
          </a:prstGeom>
        </p:spPr>
      </p:pic>
      <p:pic>
        <p:nvPicPr>
          <p:cNvPr id="9" name="Picture 8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4AEDE49C-51DE-8B9A-7DBC-3476FBAA82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6556" y="2314722"/>
            <a:ext cx="6826887" cy="194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B21A6-78F0-6C7C-92CC-349351AFE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7FDE0-51C4-CB00-C7DB-7F3D1373A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6468AD-EB0E-0D32-E430-73D7ABC7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A4931FC9-ACDE-718D-A1E1-7676F4828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5E6D875-4822-876A-ABAD-ABF75893E760}"/>
              </a:ext>
            </a:extLst>
          </p:cNvPr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Wi-Excellence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Mehmet Şükrü Kuran, Airties,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sukru.kuran@airties.com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B351C9-B68D-2A39-DEE9-825DC33023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045FAC7-BD1E-E9B9-71DD-F04DC357B8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38882" y="4959391"/>
            <a:ext cx="7205846" cy="662473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6ABD7B48-6813-B3E2-1F01-87E1E76240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3339082" y="7695695"/>
            <a:ext cx="1186694" cy="1186694"/>
          </a:xfrm>
          <a:prstGeom prst="rect">
            <a:avLst/>
          </a:prstGeom>
        </p:spPr>
      </p:pic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CA04350-99BD-641F-3915-4FA5CEFD0E41}"/>
              </a:ext>
            </a:extLst>
          </p:cNvPr>
          <p:cNvSpPr txBox="1">
            <a:spLocks/>
          </p:cNvSpPr>
          <p:nvPr/>
        </p:nvSpPr>
        <p:spPr>
          <a:xfrm>
            <a:off x="13093010" y="8849597"/>
            <a:ext cx="1852173" cy="64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Wi-Fi RG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76AC2BB-E279-73E9-6585-50CD00466A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74462" y="6975615"/>
            <a:ext cx="2720133" cy="2720133"/>
          </a:xfrm>
          <a:prstGeom prst="rect">
            <a:avLst/>
          </a:prstGeom>
        </p:spPr>
      </p:pic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43153201-AD54-577D-33FE-0EAF82D79B57}"/>
              </a:ext>
            </a:extLst>
          </p:cNvPr>
          <p:cNvSpPr txBox="1">
            <a:spLocks/>
          </p:cNvSpPr>
          <p:nvPr/>
        </p:nvSpPr>
        <p:spPr>
          <a:xfrm>
            <a:off x="6308114" y="9490521"/>
            <a:ext cx="2910518" cy="130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dirty="0"/>
              <a:t>ISP Core network</a:t>
            </a:r>
            <a:endParaRPr lang="en-US" sz="3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657140-8B11-D619-0851-8F4444471E52}"/>
              </a:ext>
            </a:extLst>
          </p:cNvPr>
          <p:cNvSpPr/>
          <p:nvPr/>
        </p:nvSpPr>
        <p:spPr>
          <a:xfrm>
            <a:off x="12384883" y="8062217"/>
            <a:ext cx="625398" cy="782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884AAB8-970A-5057-87C3-15060A0BA602}"/>
              </a:ext>
            </a:extLst>
          </p:cNvPr>
          <p:cNvCxnSpPr>
            <a:cxnSpLocks/>
          </p:cNvCxnSpPr>
          <p:nvPr/>
        </p:nvCxnSpPr>
        <p:spPr>
          <a:xfrm flipH="1" flipV="1">
            <a:off x="9414822" y="8484850"/>
            <a:ext cx="3678188" cy="16171"/>
          </a:xfrm>
          <a:prstGeom prst="straightConnector1">
            <a:avLst/>
          </a:prstGeom>
          <a:noFill/>
          <a:ln w="57150" cap="flat" cmpd="sng" algn="ctr">
            <a:solidFill>
              <a:srgbClr val="F49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684DF136-872F-08D9-EEED-17A4A8BD765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5678797" y="7524033"/>
            <a:ext cx="1167229" cy="1167229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73C73823-6C1B-91AA-8CEE-B28B7FB1BDA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16001887" y="9056656"/>
            <a:ext cx="994848" cy="994848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7F994FF-B755-1D23-314D-B21EC3C8FDDC}"/>
              </a:ext>
            </a:extLst>
          </p:cNvPr>
          <p:cNvCxnSpPr>
            <a:cxnSpLocks/>
          </p:cNvCxnSpPr>
          <p:nvPr/>
        </p:nvCxnSpPr>
        <p:spPr>
          <a:xfrm flipH="1">
            <a:off x="14817402" y="8346713"/>
            <a:ext cx="619894" cy="138137"/>
          </a:xfrm>
          <a:prstGeom prst="straightConnector1">
            <a:avLst/>
          </a:prstGeom>
          <a:noFill/>
          <a:ln w="57150" cap="flat" cmpd="sng" algn="ctr">
            <a:solidFill>
              <a:srgbClr val="F49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F020E89-5E3B-D770-F208-149047FCEBAD}"/>
              </a:ext>
            </a:extLst>
          </p:cNvPr>
          <p:cNvCxnSpPr>
            <a:cxnSpLocks/>
          </p:cNvCxnSpPr>
          <p:nvPr/>
        </p:nvCxnSpPr>
        <p:spPr>
          <a:xfrm flipH="1" flipV="1">
            <a:off x="14771848" y="8691262"/>
            <a:ext cx="1230039" cy="587889"/>
          </a:xfrm>
          <a:prstGeom prst="straightConnector1">
            <a:avLst/>
          </a:prstGeom>
          <a:noFill/>
          <a:ln w="57150" cap="flat" cmpd="sng" algn="ctr">
            <a:solidFill>
              <a:srgbClr val="F49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BFDFB713-133D-1742-5F93-6A7BB8F51C14}"/>
              </a:ext>
            </a:extLst>
          </p:cNvPr>
          <p:cNvSpPr txBox="1">
            <a:spLocks/>
          </p:cNvSpPr>
          <p:nvPr/>
        </p:nvSpPr>
        <p:spPr>
          <a:xfrm>
            <a:off x="1942053" y="6957425"/>
            <a:ext cx="2910518" cy="130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dirty="0"/>
              <a:t>Application</a:t>
            </a:r>
            <a:br>
              <a:rPr lang="tr-TR" sz="3600" dirty="0"/>
            </a:br>
            <a:r>
              <a:rPr lang="tr-TR" sz="3600" dirty="0"/>
              <a:t>Server</a:t>
            </a:r>
            <a:endParaRPr lang="en-US" sz="36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925BAA2-B0D2-43D9-201E-142E5E567913}"/>
              </a:ext>
            </a:extLst>
          </p:cNvPr>
          <p:cNvCxnSpPr>
            <a:cxnSpLocks/>
          </p:cNvCxnSpPr>
          <p:nvPr/>
        </p:nvCxnSpPr>
        <p:spPr>
          <a:xfrm flipH="1" flipV="1">
            <a:off x="4517539" y="6376560"/>
            <a:ext cx="1956923" cy="1319135"/>
          </a:xfrm>
          <a:prstGeom prst="straightConnector1">
            <a:avLst/>
          </a:prstGeom>
          <a:noFill/>
          <a:ln w="57150" cap="flat" cmpd="sng" algn="ctr">
            <a:solidFill>
              <a:srgbClr val="F49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1" name="Graphic 30">
            <a:extLst>
              <a:ext uri="{FF2B5EF4-FFF2-40B4-BE49-F238E27FC236}">
                <a16:creationId xmlns:a16="http://schemas.microsoft.com/office/drawing/2014/main" id="{8EE6235A-AB0F-7D68-76A3-9A348456ABB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2326904" y="5103407"/>
            <a:ext cx="1956923" cy="1956923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34C8EA3A-95BC-9E5A-FAC8-4FFDB9C55A22}"/>
              </a:ext>
            </a:extLst>
          </p:cNvPr>
          <p:cNvGrpSpPr/>
          <p:nvPr/>
        </p:nvGrpSpPr>
        <p:grpSpPr>
          <a:xfrm>
            <a:off x="4127104" y="3545632"/>
            <a:ext cx="5091528" cy="2213180"/>
            <a:chOff x="4127104" y="3545632"/>
            <a:chExt cx="5091528" cy="221318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9DABAD3-644B-BA99-3650-0871C4756AEB}"/>
                </a:ext>
              </a:extLst>
            </p:cNvPr>
            <p:cNvSpPr txBox="1"/>
            <p:nvPr/>
          </p:nvSpPr>
          <p:spPr>
            <a:xfrm>
              <a:off x="4764983" y="3868648"/>
              <a:ext cx="367818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400" dirty="0"/>
                <a:t>Session quality is 65/100</a:t>
              </a:r>
            </a:p>
          </p:txBody>
        </p:sp>
        <p:sp>
          <p:nvSpPr>
            <p:cNvPr id="33" name="Thought Bubble: Cloud 32">
              <a:extLst>
                <a:ext uri="{FF2B5EF4-FFF2-40B4-BE49-F238E27FC236}">
                  <a16:creationId xmlns:a16="http://schemas.microsoft.com/office/drawing/2014/main" id="{547460B4-0EE3-52A4-8EA2-264E52C60EA1}"/>
                </a:ext>
              </a:extLst>
            </p:cNvPr>
            <p:cNvSpPr/>
            <p:nvPr/>
          </p:nvSpPr>
          <p:spPr>
            <a:xfrm>
              <a:off x="4127104" y="3545632"/>
              <a:ext cx="5091528" cy="2213180"/>
            </a:xfrm>
            <a:prstGeom prst="cloudCallout">
              <a:avLst>
                <a:gd name="adj1" fmla="val -43282"/>
                <a:gd name="adj2" fmla="val 47867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59DF5DF5-D187-0FAA-90F0-8518631D2DFF}"/>
              </a:ext>
            </a:extLst>
          </p:cNvPr>
          <p:cNvSpPr/>
          <p:nvPr/>
        </p:nvSpPr>
        <p:spPr>
          <a:xfrm rot="19398877">
            <a:off x="13195119" y="6804245"/>
            <a:ext cx="625398" cy="782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81A5C67-F049-A9EA-C718-2CBA161815D2}"/>
              </a:ext>
            </a:extLst>
          </p:cNvPr>
          <p:cNvGrpSpPr/>
          <p:nvPr/>
        </p:nvGrpSpPr>
        <p:grpSpPr>
          <a:xfrm>
            <a:off x="9997290" y="3983102"/>
            <a:ext cx="5091528" cy="2213180"/>
            <a:chOff x="9997290" y="3983102"/>
            <a:chExt cx="5091528" cy="221318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051CE24-7B5A-407C-DDDA-FD8BD5DF4A08}"/>
                </a:ext>
              </a:extLst>
            </p:cNvPr>
            <p:cNvSpPr txBox="1"/>
            <p:nvPr/>
          </p:nvSpPr>
          <p:spPr>
            <a:xfrm>
              <a:off x="10428986" y="4282026"/>
              <a:ext cx="422813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400" dirty="0"/>
                <a:t>Wi-Fi has</a:t>
              </a:r>
              <a:br>
                <a:rPr lang="tr-TR" sz="4400" dirty="0"/>
              </a:br>
              <a:r>
                <a:rPr lang="tr-TR" sz="4400" dirty="0"/>
                <a:t>some problems</a:t>
              </a:r>
            </a:p>
          </p:txBody>
        </p:sp>
        <p:sp>
          <p:nvSpPr>
            <p:cNvPr id="34" name="Thought Bubble: Cloud 33">
              <a:extLst>
                <a:ext uri="{FF2B5EF4-FFF2-40B4-BE49-F238E27FC236}">
                  <a16:creationId xmlns:a16="http://schemas.microsoft.com/office/drawing/2014/main" id="{09741C78-7E0E-CE7B-B512-5542A46553CE}"/>
                </a:ext>
              </a:extLst>
            </p:cNvPr>
            <p:cNvSpPr/>
            <p:nvPr/>
          </p:nvSpPr>
          <p:spPr>
            <a:xfrm>
              <a:off x="9997290" y="3983102"/>
              <a:ext cx="5091528" cy="2213180"/>
            </a:xfrm>
            <a:prstGeom prst="cloudCallout">
              <a:avLst>
                <a:gd name="adj1" fmla="val 22195"/>
                <a:gd name="adj2" fmla="val 121892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37" name="Graphic 36">
            <a:extLst>
              <a:ext uri="{FF2B5EF4-FFF2-40B4-BE49-F238E27FC236}">
                <a16:creationId xmlns:a16="http://schemas.microsoft.com/office/drawing/2014/main" id="{87CF50BC-304A-60E6-6FD4-2453EDF2DD7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9897302" y="7515695"/>
            <a:ext cx="1175567" cy="1175567"/>
          </a:xfrm>
          <a:prstGeom prst="rect">
            <a:avLst/>
          </a:prstGeom>
        </p:spPr>
      </p:pic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7D0DC2-EB2F-D086-B7C2-E1F9398D08FE}"/>
              </a:ext>
            </a:extLst>
          </p:cNvPr>
          <p:cNvCxnSpPr>
            <a:cxnSpLocks/>
          </p:cNvCxnSpPr>
          <p:nvPr/>
        </p:nvCxnSpPr>
        <p:spPr>
          <a:xfrm flipH="1">
            <a:off x="17147135" y="8201835"/>
            <a:ext cx="2504542" cy="0"/>
          </a:xfrm>
          <a:prstGeom prst="straightConnector1">
            <a:avLst/>
          </a:prstGeom>
          <a:noFill/>
          <a:ln w="57150" cap="flat" cmpd="sng" algn="ctr">
            <a:solidFill>
              <a:srgbClr val="F49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EEFF5E5-B927-2DD3-FA5B-10E444ABC7A3}"/>
              </a:ext>
            </a:extLst>
          </p:cNvPr>
          <p:cNvGrpSpPr/>
          <p:nvPr/>
        </p:nvGrpSpPr>
        <p:grpSpPr>
          <a:xfrm>
            <a:off x="18703246" y="3892645"/>
            <a:ext cx="5091528" cy="2213180"/>
            <a:chOff x="18703246" y="3892645"/>
            <a:chExt cx="5091528" cy="2213180"/>
          </a:xfrm>
        </p:grpSpPr>
        <p:sp>
          <p:nvSpPr>
            <p:cNvPr id="40" name="Thought Bubble: Cloud 39">
              <a:extLst>
                <a:ext uri="{FF2B5EF4-FFF2-40B4-BE49-F238E27FC236}">
                  <a16:creationId xmlns:a16="http://schemas.microsoft.com/office/drawing/2014/main" id="{42E2C0E7-872F-82CC-7437-3363E3EA2DC6}"/>
                </a:ext>
              </a:extLst>
            </p:cNvPr>
            <p:cNvSpPr/>
            <p:nvPr/>
          </p:nvSpPr>
          <p:spPr>
            <a:xfrm>
              <a:off x="18703246" y="3892645"/>
              <a:ext cx="5091528" cy="2213180"/>
            </a:xfrm>
            <a:prstGeom prst="cloudCallout">
              <a:avLst>
                <a:gd name="adj1" fmla="val -11853"/>
                <a:gd name="adj2" fmla="val 107259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36A0039-0D4C-221F-DF5F-144A6392D8A5}"/>
                </a:ext>
              </a:extLst>
            </p:cNvPr>
            <p:cNvSpPr txBox="1"/>
            <p:nvPr/>
          </p:nvSpPr>
          <p:spPr>
            <a:xfrm>
              <a:off x="19155683" y="4188767"/>
              <a:ext cx="422813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400" dirty="0"/>
                <a:t>Terrible experience </a:t>
              </a:r>
              <a:r>
                <a:rPr lang="tr-TR" sz="4400" dirty="0">
                  <a:sym typeface="Wingdings" panose="05000000000000000000" pitchFamily="2" charset="2"/>
                </a:rPr>
                <a:t></a:t>
              </a:r>
              <a:endParaRPr lang="tr-TR" sz="4400" dirty="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EEB2872-DCAF-7B03-C059-AAE77835045A}"/>
              </a:ext>
            </a:extLst>
          </p:cNvPr>
          <p:cNvSpPr txBox="1"/>
          <p:nvPr/>
        </p:nvSpPr>
        <p:spPr>
          <a:xfrm>
            <a:off x="13093010" y="11043549"/>
            <a:ext cx="42281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i="1" dirty="0">
                <a:solidFill>
                  <a:srgbClr val="C00000"/>
                </a:solidFill>
              </a:rPr>
              <a:t>No idea about app. experience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1991825-4495-EE99-B12D-896B333C1A11}"/>
              </a:ext>
            </a:extLst>
          </p:cNvPr>
          <p:cNvSpPr txBox="1"/>
          <p:nvPr/>
        </p:nvSpPr>
        <p:spPr>
          <a:xfrm>
            <a:off x="1219200" y="8659296"/>
            <a:ext cx="42281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i="1" dirty="0">
                <a:solidFill>
                  <a:srgbClr val="C00000"/>
                </a:solidFill>
              </a:rPr>
              <a:t>No idea about wireless edge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7E55336-964D-A3FC-ED27-FA01BD4D190F}"/>
              </a:ext>
            </a:extLst>
          </p:cNvPr>
          <p:cNvGrpSpPr/>
          <p:nvPr/>
        </p:nvGrpSpPr>
        <p:grpSpPr>
          <a:xfrm>
            <a:off x="4822854" y="6107010"/>
            <a:ext cx="7369146" cy="1775917"/>
            <a:chOff x="4822854" y="6107010"/>
            <a:chExt cx="7369146" cy="1775917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18F85EC-0DDE-F94B-1075-AE6799E59D2A}"/>
                </a:ext>
              </a:extLst>
            </p:cNvPr>
            <p:cNvCxnSpPr>
              <a:cxnSpLocks/>
            </p:cNvCxnSpPr>
            <p:nvPr/>
          </p:nvCxnSpPr>
          <p:spPr>
            <a:xfrm>
              <a:off x="4822854" y="6107010"/>
              <a:ext cx="7369146" cy="1775917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ontent Placeholder 1">
              <a:extLst>
                <a:ext uri="{FF2B5EF4-FFF2-40B4-BE49-F238E27FC236}">
                  <a16:creationId xmlns:a16="http://schemas.microsoft.com/office/drawing/2014/main" id="{D08A0464-CC6B-0225-18D0-7CB636446E26}"/>
                </a:ext>
              </a:extLst>
            </p:cNvPr>
            <p:cNvSpPr txBox="1">
              <a:spLocks/>
            </p:cNvSpPr>
            <p:nvPr/>
          </p:nvSpPr>
          <p:spPr>
            <a:xfrm rot="851315">
              <a:off x="7272165" y="6122997"/>
              <a:ext cx="2910518" cy="75972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tr-TR" sz="3600" u="sng" dirty="0"/>
                <a:t>&lt;App quality&gt;</a:t>
              </a:r>
              <a:endParaRPr lang="en-US" sz="3600" u="sng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8DB3BDD-33BF-7E6C-4762-7BF178820008}"/>
              </a:ext>
            </a:extLst>
          </p:cNvPr>
          <p:cNvGrpSpPr/>
          <p:nvPr/>
        </p:nvGrpSpPr>
        <p:grpSpPr>
          <a:xfrm>
            <a:off x="9312827" y="9125565"/>
            <a:ext cx="3072056" cy="2252011"/>
            <a:chOff x="9312827" y="9125565"/>
            <a:chExt cx="3072056" cy="2252011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A6D16B7-A483-53EE-1523-862E96817B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14822" y="9125565"/>
              <a:ext cx="2621484" cy="0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Content Placeholder 1">
              <a:extLst>
                <a:ext uri="{FF2B5EF4-FFF2-40B4-BE49-F238E27FC236}">
                  <a16:creationId xmlns:a16="http://schemas.microsoft.com/office/drawing/2014/main" id="{B427512C-3F03-8632-8FAC-6C52F8D6F698}"/>
                </a:ext>
              </a:extLst>
            </p:cNvPr>
            <p:cNvSpPr txBox="1">
              <a:spLocks/>
            </p:cNvSpPr>
            <p:nvPr/>
          </p:nvSpPr>
          <p:spPr>
            <a:xfrm>
              <a:off x="9312827" y="9514889"/>
              <a:ext cx="3072056" cy="186268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tr-TR" sz="3600" u="sng" dirty="0">
                  <a:solidFill>
                    <a:srgbClr val="00B050"/>
                  </a:solidFill>
                </a:rPr>
                <a:t>&lt;Quality, network state, cure&gt;</a:t>
              </a:r>
              <a:endParaRPr lang="en-US" sz="3600" u="sng" dirty="0">
                <a:solidFill>
                  <a:srgbClr val="00B050"/>
                </a:solidFill>
              </a:endParaRPr>
            </a:p>
          </p:txBody>
        </p:sp>
      </p:grpSp>
      <p:sp>
        <p:nvSpPr>
          <p:cNvPr id="59" name="Content Placeholder 1">
            <a:extLst>
              <a:ext uri="{FF2B5EF4-FFF2-40B4-BE49-F238E27FC236}">
                <a16:creationId xmlns:a16="http://schemas.microsoft.com/office/drawing/2014/main" id="{BC157FA7-730D-90B3-9D90-57074945A5BF}"/>
              </a:ext>
            </a:extLst>
          </p:cNvPr>
          <p:cNvSpPr txBox="1">
            <a:spLocks/>
          </p:cNvSpPr>
          <p:nvPr/>
        </p:nvSpPr>
        <p:spPr>
          <a:xfrm>
            <a:off x="19079109" y="8696782"/>
            <a:ext cx="2967095" cy="1371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dirty="0"/>
              <a:t>User running application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486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1C800-5D05-2AA3-3BCF-60B2EC186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B0D61-4295-7BF5-2721-2B00CDE4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954264-1F22-9F4A-860E-4C3D2345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121C5482-5464-497C-9930-AD964F101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7267B96-8FB1-2C30-A649-DC00E0EBEFA7}"/>
              </a:ext>
            </a:extLst>
          </p:cNvPr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Wi-Excellence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Mehmet Şükrü Kuran, Airties,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sukru.kuran@airties.com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BFE991-2729-08EB-9828-9B8F19A1FA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CA96F8-54CB-997B-1A54-F81B0505307A}"/>
              </a:ext>
            </a:extLst>
          </p:cNvPr>
          <p:cNvSpPr txBox="1"/>
          <p:nvPr/>
        </p:nvSpPr>
        <p:spPr>
          <a:xfrm>
            <a:off x="1160712" y="3182718"/>
            <a:ext cx="22004088" cy="563670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4400" dirty="0"/>
              <a:t>A framework for quantitavely measuring application QoE using application vendor information, criss-crossing them with wireless edge issues, and proposing cures.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tr-TR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r-TR" sz="4400" dirty="0"/>
              <a:t>Improved end-user Internet experience, improved end-user QoE on QoS-sensitive applications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r-TR" sz="4400" b="1" dirty="0">
                <a:solidFill>
                  <a:srgbClr val="C00000"/>
                </a:solidFill>
              </a:rPr>
              <a:t>Self-healing</a:t>
            </a:r>
            <a:r>
              <a:rPr lang="tr-TR" sz="4400" dirty="0"/>
              <a:t> wireless edge and fixed wireless access that works on quantitative quality data</a:t>
            </a:r>
          </a:p>
          <a:p>
            <a:pPr algn="just"/>
            <a:endParaRPr lang="tr-TR" sz="4400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3A68AD6-7A94-C421-B801-87B1E3400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832900"/>
              </p:ext>
            </p:extLst>
          </p:nvPr>
        </p:nvGraphicFramePr>
        <p:xfrm>
          <a:off x="4911380" y="8370168"/>
          <a:ext cx="15633548" cy="3698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5676925" imgH="1343127" progId="Excel.Sheet.12">
                  <p:embed/>
                </p:oleObj>
              </mc:Choice>
              <mc:Fallback>
                <p:oleObj name="Worksheet" r:id="rId5" imgW="5676925" imgH="13431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1380" y="8370168"/>
                        <a:ext cx="15633548" cy="3698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071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038872" y="6770220"/>
            <a:ext cx="19202133" cy="4959595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endParaRPr lang="tr-TR" sz="4400" dirty="0">
              <a:solidFill>
                <a:schemeClr val="tx1"/>
              </a:solidFill>
            </a:endParaRPr>
          </a:p>
          <a:p>
            <a:r>
              <a:rPr lang="tr-TR" sz="4400" dirty="0">
                <a:solidFill>
                  <a:schemeClr val="tx1"/>
                </a:solidFill>
              </a:rPr>
              <a:t>Looking for partners</a:t>
            </a:r>
          </a:p>
          <a:p>
            <a:endParaRPr lang="tr-TR" sz="4400" dirty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400" u="sng" dirty="0">
                <a:solidFill>
                  <a:schemeClr val="tx1"/>
                </a:solidFill>
                <a:highlight>
                  <a:srgbClr val="FFFF00"/>
                </a:highlight>
              </a:rPr>
              <a:t>Application vendors</a:t>
            </a:r>
            <a:r>
              <a:rPr lang="tr-TR" sz="4400" dirty="0">
                <a:solidFill>
                  <a:schemeClr val="tx1"/>
                </a:solidFill>
              </a:rPr>
              <a:t> of QoS-sensitive applications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400" u="sng" dirty="0">
                <a:solidFill>
                  <a:schemeClr val="tx1"/>
                </a:solidFill>
                <a:highlight>
                  <a:srgbClr val="FFFF00"/>
                </a:highlight>
              </a:rPr>
              <a:t>STA vendors</a:t>
            </a:r>
            <a:r>
              <a:rPr lang="tr-TR" sz="4400" dirty="0">
                <a:solidFill>
                  <a:schemeClr val="tx1"/>
                </a:solidFill>
              </a:rPr>
              <a:t> for which QoS-sensitive applications are critical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400" u="sng" dirty="0">
                <a:solidFill>
                  <a:schemeClr val="tx1"/>
                </a:solidFill>
                <a:highlight>
                  <a:srgbClr val="FFFF00"/>
                </a:highlight>
              </a:rPr>
              <a:t>ISPs, Cellular and Broadband operators</a:t>
            </a:r>
            <a:r>
              <a:rPr lang="tr-TR" sz="4400" dirty="0">
                <a:solidFill>
                  <a:schemeClr val="tx1"/>
                </a:solidFill>
              </a:rPr>
              <a:t> focusing on QoS/QoE of their customers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400" u="sng" dirty="0">
                <a:solidFill>
                  <a:schemeClr val="tx1"/>
                </a:solidFill>
                <a:highlight>
                  <a:srgbClr val="FFFF00"/>
                </a:highlight>
              </a:rPr>
              <a:t>Research bodies</a:t>
            </a:r>
            <a:r>
              <a:rPr lang="tr-TR" sz="4400" dirty="0">
                <a:solidFill>
                  <a:schemeClr val="tx1"/>
                </a:solidFill>
              </a:rPr>
              <a:t> for evaluating QoS/QoE</a:t>
            </a:r>
            <a:endParaRPr lang="en-GB" sz="4400" dirty="0">
              <a:solidFill>
                <a:schemeClr val="tx1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Wi-Excellence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Mehmet Şükrü Kuran, Airties,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sukru.kuran@airties.com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8A7A4-0B3E-AD83-7DAF-865E628AA9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  <p:pic>
        <p:nvPicPr>
          <p:cNvPr id="6" name="Picture 5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DE03D98F-F692-B8BF-7875-7D52ACEADC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00" y="3646121"/>
            <a:ext cx="6826887" cy="19456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98AF4E-FEF6-7F2E-D077-E0F74AC6CADC}"/>
              </a:ext>
            </a:extLst>
          </p:cNvPr>
          <p:cNvSpPr txBox="1"/>
          <p:nvPr/>
        </p:nvSpPr>
        <p:spPr>
          <a:xfrm>
            <a:off x="3319890" y="5615782"/>
            <a:ext cx="6569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/>
              <a:t>Managed Wi-Fi Solutions </a:t>
            </a:r>
          </a:p>
        </p:txBody>
      </p:sp>
      <p:pic>
        <p:nvPicPr>
          <p:cNvPr id="10" name="Picture 9" descr="A red flag with a white crescent and a star&#10;&#10;AI-generated content may be incorrect.">
            <a:extLst>
              <a:ext uri="{FF2B5EF4-FFF2-40B4-BE49-F238E27FC236}">
                <a16:creationId xmlns:a16="http://schemas.microsoft.com/office/drawing/2014/main" id="{D0766AB4-290F-B44A-2298-711066CA849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3968" y="4159072"/>
            <a:ext cx="280831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986863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tr-TR" sz="4800" dirty="0">
              <a:solidFill>
                <a:srgbClr val="0070C0"/>
              </a:solidFill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</a:t>
            </a:r>
            <a:r>
              <a:rPr lang="tr-TR" sz="4300" dirty="0">
                <a:solidFill>
                  <a:srgbClr val="0070C0"/>
                </a:solidFill>
              </a:rPr>
              <a:t>Mehmet Şükrü Kuran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</a:t>
            </a:r>
            <a:r>
              <a:rPr lang="tr-TR" sz="4300" dirty="0">
                <a:solidFill>
                  <a:srgbClr val="0070C0"/>
                </a:solidFill>
              </a:rPr>
              <a:t>sukru.kuran@airties.com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</a:t>
            </a:r>
            <a:endParaRPr lang="tr-TR" sz="4300" dirty="0">
              <a:solidFill>
                <a:srgbClr val="0070C0"/>
              </a:solidFill>
            </a:endParaRPr>
          </a:p>
          <a:p>
            <a:endParaRPr lang="tr-TR" sz="4300" dirty="0">
              <a:solidFill>
                <a:srgbClr val="0070C0"/>
              </a:solidFill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Presentation is available via: </a:t>
            </a:r>
          </a:p>
          <a:p>
            <a:pPr lvl="8"/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     </a:t>
            </a: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1DC80A-6E90-4679-B3AF-34AF72BFB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79513"/>
            <a:ext cx="8973395" cy="2285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5704DD-7749-012B-D464-98E970325C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904" y="9865355"/>
            <a:ext cx="2664296" cy="2664296"/>
          </a:xfrm>
          <a:prstGeom prst="rect">
            <a:avLst/>
          </a:prstGeom>
        </p:spPr>
      </p:pic>
      <p:pic>
        <p:nvPicPr>
          <p:cNvPr id="9" name="Picture 8" descr="A person with glasses and a scarf&#10;&#10;AI-generated content may be incorrect.">
            <a:extLst>
              <a:ext uri="{FF2B5EF4-FFF2-40B4-BE49-F238E27FC236}">
                <a16:creationId xmlns:a16="http://schemas.microsoft.com/office/drawing/2014/main" id="{2AA3FEA7-5966-B456-A008-6F56C44ABD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1742" y="4920151"/>
            <a:ext cx="3933558" cy="393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Pages>0</Pages>
  <Words>467</Words>
  <Characters>0</Characters>
  <Application>Microsoft Office PowerPoint</Application>
  <PresentationFormat>Custom</PresentationFormat>
  <Lines>0</Lines>
  <Paragraphs>75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Aleo</vt:lpstr>
      <vt:lpstr>Arial</vt:lpstr>
      <vt:lpstr>Calibri</vt:lpstr>
      <vt:lpstr>Century Gothic</vt:lpstr>
      <vt:lpstr>Gill Sans</vt:lpstr>
      <vt:lpstr>Wingdings</vt:lpstr>
      <vt:lpstr>1_Spanish Chair Eureka 2016 interno</vt:lpstr>
      <vt:lpstr>Office Theme</vt:lpstr>
      <vt:lpstr>Worksheet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294</cp:revision>
  <dcterms:modified xsi:type="dcterms:W3CDTF">2025-02-21T10:49:43Z</dcterms:modified>
</cp:coreProperties>
</file>