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2"/>
  </p:notesMasterIdLst>
  <p:sldIdLst>
    <p:sldId id="272" r:id="rId3"/>
    <p:sldId id="322" r:id="rId4"/>
    <p:sldId id="316" r:id="rId5"/>
    <p:sldId id="317" r:id="rId6"/>
    <p:sldId id="325" r:id="rId7"/>
    <p:sldId id="326" r:id="rId8"/>
    <p:sldId id="324" r:id="rId9"/>
    <p:sldId id="319" r:id="rId10"/>
    <p:sldId id="320" r:id="rId11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82" autoAdjust="0"/>
  </p:normalViewPr>
  <p:slideViewPr>
    <p:cSldViewPr>
      <p:cViewPr varScale="1">
        <p:scale>
          <a:sx n="29" d="100"/>
          <a:sy n="29" d="100"/>
        </p:scale>
        <p:origin x="67" y="11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FF49B-8D02-350B-B02D-02C45394C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98F87-253B-817C-8A3B-8DAC269C4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2CA7A2-4C1F-CDA2-529D-C7E44CC6E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A64D3-923B-6CF0-5DD2-478C19E65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7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rcu.ergun@airti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Burcu.ergun@airties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urcu.ergun@airties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hyperlink" Target="mailto:Burcu.ergun@airties.com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urcu.ergun@airties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urcu.ergun@airties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Burcu.ergun@airties.com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5666383"/>
            <a:ext cx="170399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Fast </a:t>
            </a:r>
            <a:r>
              <a:rPr lang="en-US" sz="8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Automation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733539"/>
            <a:ext cx="1778597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Brokerage Day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2025, Barcelona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8537189" y="11768479"/>
            <a:ext cx="682398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Burcu ERGUN</a:t>
            </a:r>
            <a:r>
              <a:rPr lang="tr-TR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Airties</a:t>
            </a:r>
            <a:br>
              <a:rPr lang="tr-TR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</a:b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burcu.ergun</a:t>
            </a:r>
            <a:r>
              <a:rPr lang="tr-TR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@airties.com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288032" y="51738"/>
            <a:ext cx="4199112" cy="37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4D466-F741-D50C-92B8-4116637C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60" y="593304"/>
            <a:ext cx="4983209" cy="1440160"/>
          </a:xfrm>
          <a:prstGeom prst="rect">
            <a:avLst/>
          </a:prstGeom>
        </p:spPr>
      </p:pic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3C5D9074-5990-E42E-2319-186F5B93A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56" y="9505965"/>
            <a:ext cx="6826887" cy="1945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7D2DA-8750-50B8-9485-C63F0621B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BF033-0703-EB49-08B8-06BC91C8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937DB-3456-835E-8E19-4A27A4D8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460F5-8EE5-3CB7-82E6-4D3A1267A7C9}"/>
              </a:ext>
            </a:extLst>
          </p:cNvPr>
          <p:cNvSpPr txBox="1"/>
          <p:nvPr/>
        </p:nvSpPr>
        <p:spPr>
          <a:xfrm>
            <a:off x="1534816" y="2835275"/>
            <a:ext cx="20522281" cy="969935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Main Benefit: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Accelerates </a:t>
            </a:r>
            <a:r>
              <a:rPr lang="en-US" sz="4400" dirty="0" err="1">
                <a:solidFill>
                  <a:schemeClr val="tx1"/>
                </a:solidFill>
              </a:rPr>
              <a:t>WiFi</a:t>
            </a:r>
            <a:r>
              <a:rPr lang="en-US" sz="4400" dirty="0">
                <a:solidFill>
                  <a:schemeClr val="tx1"/>
                </a:solidFill>
              </a:rPr>
              <a:t> testing by up to 50%, reduces human errors, and improves test accuracy with AI-driven Automation.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Added Value: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AI &amp; Machine Learning for adaptive, real-world test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Cloud-based automation for seamless 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Real-time insights &amp; anomaly detection for efficient troubleshooting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Why Participate?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Join a cutting-edge initiative to revolutionize telecom testing, gain early access to innovative AI-powered tools, and boost your market competitiveness with faster, smarter </a:t>
            </a:r>
            <a:r>
              <a:rPr lang="en-US" sz="4400" dirty="0" err="1">
                <a:solidFill>
                  <a:schemeClr val="tx1"/>
                </a:solidFill>
              </a:rPr>
              <a:t>WiFi</a:t>
            </a:r>
            <a:r>
              <a:rPr lang="en-US" sz="4400" dirty="0">
                <a:solidFill>
                  <a:schemeClr val="tx1"/>
                </a:solidFill>
              </a:rPr>
              <a:t> performance validation!</a:t>
            </a:r>
          </a:p>
          <a:p>
            <a:pPr algn="just"/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83B06-9F31-C0D9-6A41-FD99B9A174F2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Smart and Fast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Test Automation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Burcu 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Airties,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burcu.ergun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@airties.com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BF6A3-6A8F-8596-C1BB-6E9CA41A9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1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8752" y="3823494"/>
            <a:ext cx="14451853" cy="834513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/>
              <a:t>Airties</a:t>
            </a:r>
            <a:r>
              <a:rPr lang="en-US" sz="4400" dirty="0"/>
              <a:t> provides managed Wi-Fi solutions for the Tier 1 Internet Service Providers (ISPs) across the globe. </a:t>
            </a:r>
            <a:endParaRPr lang="tr-TR" sz="4400" dirty="0"/>
          </a:p>
          <a:p>
            <a:pPr algn="just"/>
            <a:endParaRPr lang="tr-TR" sz="44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Currently, </a:t>
            </a:r>
            <a:r>
              <a:rPr lang="en-US" sz="4400" dirty="0" err="1"/>
              <a:t>Airties</a:t>
            </a:r>
            <a:r>
              <a:rPr lang="en-US" sz="4400" dirty="0"/>
              <a:t> integrates into and remotely manages more than 35 million home Gateways mostly in USA and Europe. </a:t>
            </a:r>
            <a:endParaRPr lang="tr-TR" sz="4400" dirty="0"/>
          </a:p>
          <a:p>
            <a:pPr algn="just"/>
            <a:endParaRPr lang="tr-TR" sz="44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/>
              <a:t>Airties</a:t>
            </a:r>
            <a:r>
              <a:rPr lang="en-US" sz="4400" dirty="0"/>
              <a:t>’ SW solutions optimize Wi-Fi connections and home networks, leading optimized user experience. </a:t>
            </a:r>
            <a:endParaRPr lang="tr-TR" sz="4400" dirty="0"/>
          </a:p>
          <a:p>
            <a:pPr algn="just"/>
            <a:endParaRPr lang="tr-TR" sz="44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/>
              <a:t>Airties</a:t>
            </a:r>
            <a:r>
              <a:rPr lang="en-US" sz="4400" dirty="0"/>
              <a:t> utilizes AI-powered methods for optimization of home networks.</a:t>
            </a:r>
            <a:endParaRPr lang="en-GB" sz="13800" i="1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DED6-D01F-B5CE-37EF-94916D6C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415CE-5400-BA8A-A6D5-2E7A801A0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0605" y="4337720"/>
            <a:ext cx="8357937" cy="6739323"/>
          </a:xfrm>
          <a:prstGeom prst="rect">
            <a:avLst/>
          </a:prstGeom>
        </p:spPr>
      </p:pic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AEDE49C-51DE-8B9A-7DBC-3476FBAA8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556" y="2314722"/>
            <a:ext cx="6826887" cy="19456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35C768-FD96-A13C-4012-B4A0CA548009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Smart and Fast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Test Automation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Burcu 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Airties,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burcu.ergun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@airties.com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6209" y="2554552"/>
            <a:ext cx="22762831" cy="969935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b="1" dirty="0"/>
              <a:t>Vision:</a:t>
            </a:r>
            <a:br>
              <a:rPr lang="en-US" sz="4400" dirty="0"/>
            </a:br>
            <a:r>
              <a:rPr lang="en-US" sz="4400" dirty="0"/>
              <a:t>To revolutionize </a:t>
            </a:r>
            <a:r>
              <a:rPr lang="en-US" sz="4400" dirty="0" err="1"/>
              <a:t>WiFi</a:t>
            </a:r>
            <a:r>
              <a:rPr lang="en-US" sz="4400" dirty="0"/>
              <a:t> testing by eliminating inefficiencies, reducing human intervention, and enhancing accuracy with AI-driven automation.</a:t>
            </a:r>
          </a:p>
          <a:p>
            <a:endParaRPr lang="en-US" sz="4400" dirty="0"/>
          </a:p>
          <a:p>
            <a:r>
              <a:rPr lang="en-US" sz="4400" b="1" dirty="0"/>
              <a:t>Motivation:</a:t>
            </a:r>
            <a:br>
              <a:rPr lang="en-US" sz="4400" dirty="0"/>
            </a:br>
            <a:r>
              <a:rPr lang="en-US" sz="4400" dirty="0"/>
              <a:t>Traditional </a:t>
            </a:r>
            <a:r>
              <a:rPr lang="en-US" sz="4400" dirty="0" err="1"/>
              <a:t>WiFi</a:t>
            </a:r>
            <a:r>
              <a:rPr lang="en-US" sz="4400" dirty="0"/>
              <a:t> testing is slow, costly, and prone to human error. Current methods lack adaptability to dynamic network environments. </a:t>
            </a:r>
            <a:r>
              <a:rPr lang="en-US" sz="4400" dirty="0" err="1"/>
              <a:t>SmartWiTest</a:t>
            </a:r>
            <a:r>
              <a:rPr lang="en-US" sz="4400" dirty="0"/>
              <a:t> introduces AI &amp; ML to optimize test execution, ensuring faster, smarter, and more reliable testing.</a:t>
            </a:r>
          </a:p>
          <a:p>
            <a:endParaRPr lang="en-US" sz="4400" dirty="0"/>
          </a:p>
          <a:p>
            <a:r>
              <a:rPr lang="en-US" sz="4400" b="1" dirty="0"/>
              <a:t>Content &amp; Key Features:</a:t>
            </a:r>
            <a:br>
              <a:rPr lang="en-US" sz="4400" dirty="0"/>
            </a:br>
            <a:r>
              <a:rPr lang="en-US" sz="4400" dirty="0"/>
              <a:t>AI-powered test automation for real-time optimization</a:t>
            </a:r>
            <a:br>
              <a:rPr lang="en-US" sz="4400" dirty="0"/>
            </a:br>
            <a:r>
              <a:rPr lang="en-US" sz="4400" dirty="0"/>
              <a:t>Machine Learning-driven test scenarios adapting to network conditions</a:t>
            </a:r>
            <a:br>
              <a:rPr lang="en-US" sz="4400" dirty="0"/>
            </a:br>
            <a:r>
              <a:rPr lang="en-US" sz="4400" dirty="0"/>
              <a:t>Cloud-based management for seamless remote testing</a:t>
            </a:r>
            <a:br>
              <a:rPr lang="en-US" sz="4400" dirty="0"/>
            </a:br>
            <a:r>
              <a:rPr lang="en-US" sz="4400" dirty="0"/>
              <a:t>Faster &amp; more accurate </a:t>
            </a:r>
            <a:r>
              <a:rPr lang="en-US" sz="4400" dirty="0" err="1"/>
              <a:t>WiFi</a:t>
            </a:r>
            <a:r>
              <a:rPr lang="en-US" sz="4400" dirty="0"/>
              <a:t> performance validation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2087E-C489-7A90-AC71-722004BD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AC1BD8-2EDE-D816-5DC5-09C2D4EDC956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Smart and Fast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Test Automation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Burcu 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Airties,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burcu.ergun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@airties.com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85CD3-EF3E-B6B9-2560-B85CFCDC7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E0E6B-0ADC-3360-056E-061F82A4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3CFE08-44AD-76F1-DA56-CF9AA07A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A918B-A158-A102-85D9-17B37F2B8A9A}"/>
              </a:ext>
            </a:extLst>
          </p:cNvPr>
          <p:cNvSpPr txBox="1"/>
          <p:nvPr/>
        </p:nvSpPr>
        <p:spPr>
          <a:xfrm>
            <a:off x="1350152" y="2744789"/>
            <a:ext cx="22762831" cy="163560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dirty="0" err="1"/>
              <a:t>SmartWiTest</a:t>
            </a:r>
            <a:r>
              <a:rPr lang="en-US" sz="4400" dirty="0"/>
              <a:t> = Faster, Smarter, and More Reliable </a:t>
            </a:r>
            <a:r>
              <a:rPr lang="en-US" sz="4400" dirty="0" err="1"/>
              <a:t>WiFi</a:t>
            </a:r>
            <a:r>
              <a:rPr lang="en-US" sz="4400" dirty="0"/>
              <a:t> Testing!</a:t>
            </a: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387464D-5F10-8637-B6B9-0B5B6F41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80773A-45F5-C521-F876-AC43C6D12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AEB0EA-5223-40B0-6EE9-4FCDF0D83436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Smart and Fast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Test Automation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Burcu 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Airties,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burcu.ergun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@airties.com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47BD6C4-9CC0-132D-DE52-4303A6116C85}"/>
              </a:ext>
            </a:extLst>
          </p:cNvPr>
          <p:cNvGrpSpPr/>
          <p:nvPr/>
        </p:nvGrpSpPr>
        <p:grpSpPr>
          <a:xfrm>
            <a:off x="5992568" y="5015283"/>
            <a:ext cx="3253336" cy="2362282"/>
            <a:chOff x="1735420" y="1654822"/>
            <a:chExt cx="1700981" cy="1235100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C13D14A-9B42-8B42-7D5A-805F8212D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93" y="1654822"/>
              <a:ext cx="1421733" cy="993791"/>
            </a:xfrm>
            <a:prstGeom prst="rect">
              <a:avLst/>
            </a:prstGeom>
          </p:spPr>
        </p:pic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D7DCC61-C665-E909-E623-65D78DEC8C5F}"/>
                </a:ext>
              </a:extLst>
            </p:cNvPr>
            <p:cNvSpPr/>
            <p:nvPr/>
          </p:nvSpPr>
          <p:spPr>
            <a:xfrm>
              <a:off x="1735420" y="2626250"/>
              <a:ext cx="1700981" cy="263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677" b="1" kern="0" dirty="0">
                  <a:solidFill>
                    <a:prstClr val="black"/>
                  </a:solidFill>
                  <a:cs typeface="Arial" pitchFamily="34" charset="0"/>
                </a:rPr>
                <a:t>TAS</a:t>
              </a:r>
              <a:r>
                <a:rPr lang="tr-TR" sz="2677" b="1" kern="0" dirty="0">
                  <a:solidFill>
                    <a:prstClr val="black"/>
                  </a:solidFill>
                  <a:cs typeface="Arial" pitchFamily="34" charset="0"/>
                </a:rPr>
                <a:t> Portal</a:t>
              </a:r>
              <a:endParaRPr lang="tr-TR" sz="2677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412AAD9-4113-FF29-4168-247787170069}"/>
              </a:ext>
            </a:extLst>
          </p:cNvPr>
          <p:cNvGrpSpPr/>
          <p:nvPr/>
        </p:nvGrpSpPr>
        <p:grpSpPr>
          <a:xfrm>
            <a:off x="17723205" y="5755821"/>
            <a:ext cx="4056298" cy="2749589"/>
            <a:chOff x="7377158" y="922142"/>
            <a:chExt cx="3698182" cy="3205669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5E4F4EED-CE76-5A33-0E8E-3EA568AF5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6"/>
            <a:stretch/>
          </p:blipFill>
          <p:spPr>
            <a:xfrm>
              <a:off x="7377158" y="922142"/>
              <a:ext cx="3698182" cy="3205669"/>
            </a:xfrm>
            <a:prstGeom prst="rect">
              <a:avLst/>
            </a:prstGeom>
          </p:spPr>
        </p:pic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EEFDA8-9A50-393E-F3F4-31E0137592D6}"/>
                </a:ext>
              </a:extLst>
            </p:cNvPr>
            <p:cNvGrpSpPr/>
            <p:nvPr/>
          </p:nvGrpSpPr>
          <p:grpSpPr>
            <a:xfrm>
              <a:off x="7998138" y="2093857"/>
              <a:ext cx="2437017" cy="1711845"/>
              <a:chOff x="3371850" y="4152899"/>
              <a:chExt cx="2295525" cy="1604951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FB77ECCC-A77E-88A9-91C7-E7E4B765FC77}"/>
                  </a:ext>
                </a:extLst>
              </p:cNvPr>
              <p:cNvCxnSpPr/>
              <p:nvPr/>
            </p:nvCxnSpPr>
            <p:spPr bwMode="auto">
              <a:xfrm>
                <a:off x="3371850" y="4952994"/>
                <a:ext cx="2295525" cy="476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6E5A5C6-F8CC-8AB5-AD24-492BA38725CF}"/>
                  </a:ext>
                </a:extLst>
              </p:cNvPr>
              <p:cNvCxnSpPr/>
              <p:nvPr/>
            </p:nvCxnSpPr>
            <p:spPr bwMode="auto">
              <a:xfrm>
                <a:off x="3943350" y="4152900"/>
                <a:ext cx="1238250" cy="159742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B93872C-B197-5A8B-155A-73480D84B460}"/>
                  </a:ext>
                </a:extLst>
              </p:cNvPr>
              <p:cNvCxnSpPr/>
              <p:nvPr/>
            </p:nvCxnSpPr>
            <p:spPr bwMode="auto">
              <a:xfrm flipV="1">
                <a:off x="3890963" y="4152900"/>
                <a:ext cx="1280555" cy="159742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80E7D07-04B1-2E01-C237-C7B9A2554D88}"/>
                  </a:ext>
                </a:extLst>
              </p:cNvPr>
              <p:cNvCxnSpPr/>
              <p:nvPr/>
            </p:nvCxnSpPr>
            <p:spPr bwMode="auto">
              <a:xfrm>
                <a:off x="3890963" y="5747943"/>
                <a:ext cx="1290637" cy="108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D5D8B0E-6CA3-E353-3763-BF0B8F954614}"/>
                  </a:ext>
                </a:extLst>
              </p:cNvPr>
              <p:cNvCxnSpPr/>
              <p:nvPr/>
            </p:nvCxnSpPr>
            <p:spPr bwMode="auto">
              <a:xfrm flipV="1">
                <a:off x="5171518" y="4951611"/>
                <a:ext cx="495857" cy="79503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7E5D363-0EFA-9C0A-B59F-944E1C2350B3}"/>
                  </a:ext>
                </a:extLst>
              </p:cNvPr>
              <p:cNvCxnSpPr/>
              <p:nvPr/>
            </p:nvCxnSpPr>
            <p:spPr bwMode="auto">
              <a:xfrm>
                <a:off x="3371850" y="4955375"/>
                <a:ext cx="519113" cy="80247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821D034-17E8-510E-BF3A-04ED47C87322}"/>
                  </a:ext>
                </a:extLst>
              </p:cNvPr>
              <p:cNvCxnSpPr/>
              <p:nvPr/>
            </p:nvCxnSpPr>
            <p:spPr bwMode="auto">
              <a:xfrm flipV="1">
                <a:off x="3395106" y="4160427"/>
                <a:ext cx="548244" cy="79118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73A40B4-C1E2-CF93-58DE-54B7D109E7A9}"/>
                  </a:ext>
                </a:extLst>
              </p:cNvPr>
              <p:cNvCxnSpPr/>
              <p:nvPr/>
            </p:nvCxnSpPr>
            <p:spPr bwMode="auto">
              <a:xfrm>
                <a:off x="3943350" y="4160427"/>
                <a:ext cx="122816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4464DA0-2513-8D38-FC9B-1FA5D5329F49}"/>
                  </a:ext>
                </a:extLst>
              </p:cNvPr>
              <p:cNvCxnSpPr/>
              <p:nvPr/>
            </p:nvCxnSpPr>
            <p:spPr bwMode="auto">
              <a:xfrm>
                <a:off x="5154849" y="4167955"/>
                <a:ext cx="512526" cy="7836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D9B3A62-C900-1540-D2E2-2FBE93FE3973}"/>
                  </a:ext>
                </a:extLst>
              </p:cNvPr>
              <p:cNvCxnSpPr/>
              <p:nvPr/>
            </p:nvCxnSpPr>
            <p:spPr bwMode="auto">
              <a:xfrm flipH="1">
                <a:off x="3907632" y="4167955"/>
                <a:ext cx="35718" cy="15898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29482A2-C2FD-9DE6-4F12-F9A2B2A38C04}"/>
                  </a:ext>
                </a:extLst>
              </p:cNvPr>
              <p:cNvCxnSpPr/>
              <p:nvPr/>
            </p:nvCxnSpPr>
            <p:spPr bwMode="auto">
              <a:xfrm>
                <a:off x="5154849" y="4152899"/>
                <a:ext cx="26751" cy="159374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BA4F353-D1AB-1B7A-0785-304743BDE7E5}"/>
                  </a:ext>
                </a:extLst>
              </p:cNvPr>
              <p:cNvCxnSpPr/>
              <p:nvPr/>
            </p:nvCxnSpPr>
            <p:spPr bwMode="auto">
              <a:xfrm>
                <a:off x="3371850" y="4960137"/>
                <a:ext cx="1799668" cy="7765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690CEF8F-0942-55F8-7E85-E821DB85BDA6}"/>
                  </a:ext>
                </a:extLst>
              </p:cNvPr>
              <p:cNvCxnSpPr/>
              <p:nvPr/>
            </p:nvCxnSpPr>
            <p:spPr bwMode="auto">
              <a:xfrm>
                <a:off x="3943350" y="4161811"/>
                <a:ext cx="1724025" cy="79732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A63FD25-D920-B781-1128-F89F15889873}"/>
                  </a:ext>
                </a:extLst>
              </p:cNvPr>
              <p:cNvCxnSpPr/>
              <p:nvPr/>
            </p:nvCxnSpPr>
            <p:spPr bwMode="auto">
              <a:xfrm flipH="1">
                <a:off x="3395106" y="4167955"/>
                <a:ext cx="1749661" cy="8000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64BBF49-0D7F-92DB-D8F5-9F15ABC7BBF6}"/>
                  </a:ext>
                </a:extLst>
              </p:cNvPr>
              <p:cNvCxnSpPr/>
              <p:nvPr/>
            </p:nvCxnSpPr>
            <p:spPr bwMode="auto">
              <a:xfrm flipV="1">
                <a:off x="3907632" y="4952610"/>
                <a:ext cx="1759743" cy="78404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5270C38-D5CD-65C2-54C8-0BB58050890F}"/>
              </a:ext>
            </a:extLst>
          </p:cNvPr>
          <p:cNvGrpSpPr/>
          <p:nvPr/>
        </p:nvGrpSpPr>
        <p:grpSpPr>
          <a:xfrm>
            <a:off x="17615437" y="9030732"/>
            <a:ext cx="4056298" cy="2749589"/>
            <a:chOff x="7377158" y="922142"/>
            <a:chExt cx="3698182" cy="3205669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94854292-77F8-4995-7D04-8CA1D924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6"/>
            <a:stretch/>
          </p:blipFill>
          <p:spPr>
            <a:xfrm>
              <a:off x="7377158" y="922142"/>
              <a:ext cx="3698182" cy="3205669"/>
            </a:xfrm>
            <a:prstGeom prst="rect">
              <a:avLst/>
            </a:prstGeom>
          </p:spPr>
        </p:pic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65D53B7-CF43-6C49-2DF1-CD457AC46360}"/>
                </a:ext>
              </a:extLst>
            </p:cNvPr>
            <p:cNvGrpSpPr/>
            <p:nvPr/>
          </p:nvGrpSpPr>
          <p:grpSpPr>
            <a:xfrm>
              <a:off x="7998138" y="2093857"/>
              <a:ext cx="2437017" cy="1711845"/>
              <a:chOff x="3371850" y="4152899"/>
              <a:chExt cx="2295525" cy="1604951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66CBA6B-CB9B-45E3-DEA5-4B659D57D0CD}"/>
                  </a:ext>
                </a:extLst>
              </p:cNvPr>
              <p:cNvCxnSpPr/>
              <p:nvPr/>
            </p:nvCxnSpPr>
            <p:spPr bwMode="auto">
              <a:xfrm>
                <a:off x="3371850" y="4952994"/>
                <a:ext cx="2295525" cy="476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37D0964-711F-502C-7429-9A4EF97135BA}"/>
                  </a:ext>
                </a:extLst>
              </p:cNvPr>
              <p:cNvCxnSpPr/>
              <p:nvPr/>
            </p:nvCxnSpPr>
            <p:spPr bwMode="auto">
              <a:xfrm>
                <a:off x="3943350" y="4152900"/>
                <a:ext cx="1238250" cy="159742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06DC5B4-0F2B-2D3C-B25F-72513F22BEAA}"/>
                  </a:ext>
                </a:extLst>
              </p:cNvPr>
              <p:cNvCxnSpPr/>
              <p:nvPr/>
            </p:nvCxnSpPr>
            <p:spPr bwMode="auto">
              <a:xfrm flipV="1">
                <a:off x="3890963" y="4152900"/>
                <a:ext cx="1280555" cy="159742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A5247DF5-4112-DE93-F729-151259BA51B8}"/>
                  </a:ext>
                </a:extLst>
              </p:cNvPr>
              <p:cNvCxnSpPr/>
              <p:nvPr/>
            </p:nvCxnSpPr>
            <p:spPr bwMode="auto">
              <a:xfrm>
                <a:off x="3890963" y="5747943"/>
                <a:ext cx="1290637" cy="108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AA58685-28BD-599C-56A3-B9EFCD0A79D6}"/>
                  </a:ext>
                </a:extLst>
              </p:cNvPr>
              <p:cNvCxnSpPr/>
              <p:nvPr/>
            </p:nvCxnSpPr>
            <p:spPr bwMode="auto">
              <a:xfrm flipV="1">
                <a:off x="5171518" y="4951611"/>
                <a:ext cx="495857" cy="79503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16AF3325-9D48-BE1A-F094-5CE40C6A7781}"/>
                  </a:ext>
                </a:extLst>
              </p:cNvPr>
              <p:cNvCxnSpPr/>
              <p:nvPr/>
            </p:nvCxnSpPr>
            <p:spPr bwMode="auto">
              <a:xfrm>
                <a:off x="3371850" y="4955375"/>
                <a:ext cx="519113" cy="80247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8A48661-A282-77A0-37F0-BB2C31EDC75E}"/>
                  </a:ext>
                </a:extLst>
              </p:cNvPr>
              <p:cNvCxnSpPr/>
              <p:nvPr/>
            </p:nvCxnSpPr>
            <p:spPr bwMode="auto">
              <a:xfrm flipV="1">
                <a:off x="3395106" y="4160427"/>
                <a:ext cx="548244" cy="79118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363370F-B6DB-679E-EFD1-500B248D96FC}"/>
                  </a:ext>
                </a:extLst>
              </p:cNvPr>
              <p:cNvCxnSpPr/>
              <p:nvPr/>
            </p:nvCxnSpPr>
            <p:spPr bwMode="auto">
              <a:xfrm>
                <a:off x="3943350" y="4160427"/>
                <a:ext cx="122816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A3C6828-C09C-073B-EBD5-1E75C0C37835}"/>
                  </a:ext>
                </a:extLst>
              </p:cNvPr>
              <p:cNvCxnSpPr/>
              <p:nvPr/>
            </p:nvCxnSpPr>
            <p:spPr bwMode="auto">
              <a:xfrm>
                <a:off x="5154849" y="4167955"/>
                <a:ext cx="512526" cy="7836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F8FA3A9-9C8E-AEBF-D39E-7355931394E1}"/>
                  </a:ext>
                </a:extLst>
              </p:cNvPr>
              <p:cNvCxnSpPr/>
              <p:nvPr/>
            </p:nvCxnSpPr>
            <p:spPr bwMode="auto">
              <a:xfrm flipH="1">
                <a:off x="3907632" y="4167955"/>
                <a:ext cx="35718" cy="15898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62AE831-B4DB-BCDE-DC92-B87894A1D1BD}"/>
                  </a:ext>
                </a:extLst>
              </p:cNvPr>
              <p:cNvCxnSpPr/>
              <p:nvPr/>
            </p:nvCxnSpPr>
            <p:spPr bwMode="auto">
              <a:xfrm>
                <a:off x="5154849" y="4152899"/>
                <a:ext cx="26751" cy="159374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1B0B04B-4641-8F03-96AF-7F949BCD397F}"/>
                  </a:ext>
                </a:extLst>
              </p:cNvPr>
              <p:cNvCxnSpPr/>
              <p:nvPr/>
            </p:nvCxnSpPr>
            <p:spPr bwMode="auto">
              <a:xfrm>
                <a:off x="3371850" y="4960137"/>
                <a:ext cx="1799668" cy="7765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346C3DA-7ADA-79BD-06BB-BF097F8C3569}"/>
                  </a:ext>
                </a:extLst>
              </p:cNvPr>
              <p:cNvCxnSpPr/>
              <p:nvPr/>
            </p:nvCxnSpPr>
            <p:spPr bwMode="auto">
              <a:xfrm>
                <a:off x="3943350" y="4161811"/>
                <a:ext cx="1724025" cy="79732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79AD6A2-3975-0F4F-EE77-0BD7F7ECD96C}"/>
                  </a:ext>
                </a:extLst>
              </p:cNvPr>
              <p:cNvCxnSpPr/>
              <p:nvPr/>
            </p:nvCxnSpPr>
            <p:spPr bwMode="auto">
              <a:xfrm flipH="1">
                <a:off x="3395106" y="4167955"/>
                <a:ext cx="1749661" cy="8000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EF44147-02B3-B317-8D9A-BC8F7B720A4E}"/>
                  </a:ext>
                </a:extLst>
              </p:cNvPr>
              <p:cNvCxnSpPr/>
              <p:nvPr/>
            </p:nvCxnSpPr>
            <p:spPr bwMode="auto">
              <a:xfrm flipV="1">
                <a:off x="3907632" y="4952610"/>
                <a:ext cx="1759743" cy="78404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150" name="Graphic 91" descr="User">
            <a:extLst>
              <a:ext uri="{FF2B5EF4-FFF2-40B4-BE49-F238E27FC236}">
                <a16:creationId xmlns:a16="http://schemas.microsoft.com/office/drawing/2014/main" id="{3D8EFC97-2A59-161A-7B1D-4200C22FC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5484" y="5133488"/>
            <a:ext cx="1748904" cy="1748904"/>
          </a:xfrm>
          <a:prstGeom prst="rect">
            <a:avLst/>
          </a:prstGeom>
        </p:spPr>
      </p:pic>
      <p:pic>
        <p:nvPicPr>
          <p:cNvPr id="151" name="Graphic 93" descr="Laptop">
            <a:extLst>
              <a:ext uri="{FF2B5EF4-FFF2-40B4-BE49-F238E27FC236}">
                <a16:creationId xmlns:a16="http://schemas.microsoft.com/office/drawing/2014/main" id="{2CECDCA1-6C60-88C7-5E5A-E8D1E8D50F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4894" y="4869327"/>
            <a:ext cx="1748904" cy="1748904"/>
          </a:xfrm>
          <a:prstGeom prst="rect">
            <a:avLst/>
          </a:prstGeom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4B9AAD-6D6A-75FA-F44F-BF5F8C9CF963}"/>
              </a:ext>
            </a:extLst>
          </p:cNvPr>
          <p:cNvGrpSpPr/>
          <p:nvPr/>
        </p:nvGrpSpPr>
        <p:grpSpPr>
          <a:xfrm>
            <a:off x="11171932" y="4272985"/>
            <a:ext cx="3253336" cy="2611172"/>
            <a:chOff x="1785198" y="1283383"/>
            <a:chExt cx="1700981" cy="1365230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02D665DB-EF75-6C11-1F51-852AA0C32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93" y="1654822"/>
              <a:ext cx="1421733" cy="993791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E2FC4FF-FDD0-0EC3-096A-CB7C43BBE9C7}"/>
                </a:ext>
              </a:extLst>
            </p:cNvPr>
            <p:cNvSpPr/>
            <p:nvPr/>
          </p:nvSpPr>
          <p:spPr>
            <a:xfrm>
              <a:off x="1785198" y="1283383"/>
              <a:ext cx="1700981" cy="263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677" b="1" kern="0" dirty="0">
                  <a:solidFill>
                    <a:prstClr val="black"/>
                  </a:solidFill>
                  <a:cs typeface="Arial" pitchFamily="34" charset="0"/>
                </a:rPr>
                <a:t>Test Scheduler</a:t>
              </a:r>
              <a:endParaRPr lang="tr-TR" sz="2677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B5CB0EBF-A3EF-7E83-DF01-7C267794D43D}"/>
              </a:ext>
            </a:extLst>
          </p:cNvPr>
          <p:cNvCxnSpPr/>
          <p:nvPr/>
        </p:nvCxnSpPr>
        <p:spPr bwMode="auto">
          <a:xfrm flipV="1">
            <a:off x="14474901" y="4466231"/>
            <a:ext cx="2932555" cy="25270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6F44F61-1D52-D286-561C-653DA37A9E7B}"/>
              </a:ext>
            </a:extLst>
          </p:cNvPr>
          <p:cNvCxnSpPr>
            <a:cxnSpLocks/>
            <a:endCxn id="115" idx="1"/>
          </p:cNvCxnSpPr>
          <p:nvPr/>
        </p:nvCxnSpPr>
        <p:spPr bwMode="auto">
          <a:xfrm flipV="1">
            <a:off x="14566125" y="7130619"/>
            <a:ext cx="3157077" cy="8736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C6CB1DAF-7E3A-EDB5-3724-92A726AA046F}"/>
              </a:ext>
            </a:extLst>
          </p:cNvPr>
          <p:cNvCxnSpPr>
            <a:cxnSpLocks/>
            <a:endCxn id="133" idx="1"/>
          </p:cNvCxnSpPr>
          <p:nvPr/>
        </p:nvCxnSpPr>
        <p:spPr bwMode="auto">
          <a:xfrm>
            <a:off x="14467092" y="7446979"/>
            <a:ext cx="3148344" cy="295855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urved Connector 73">
            <a:extLst>
              <a:ext uri="{FF2B5EF4-FFF2-40B4-BE49-F238E27FC236}">
                <a16:creationId xmlns:a16="http://schemas.microsoft.com/office/drawing/2014/main" id="{4A86CD44-5299-C73F-7BE8-A896990395DE}"/>
              </a:ext>
            </a:extLst>
          </p:cNvPr>
          <p:cNvCxnSpPr>
            <a:cxnSpLocks/>
          </p:cNvCxnSpPr>
          <p:nvPr/>
        </p:nvCxnSpPr>
        <p:spPr bwMode="auto">
          <a:xfrm>
            <a:off x="8720977" y="6006493"/>
            <a:ext cx="4204818" cy="110310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6B4807B-8E2A-858A-82AF-2EF0A2ADC144}"/>
              </a:ext>
            </a:extLst>
          </p:cNvPr>
          <p:cNvSpPr/>
          <p:nvPr/>
        </p:nvSpPr>
        <p:spPr>
          <a:xfrm>
            <a:off x="1196846" y="6647074"/>
            <a:ext cx="325333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677" b="1" kern="0" dirty="0" err="1">
                <a:solidFill>
                  <a:prstClr val="black"/>
                </a:solidFill>
                <a:cs typeface="Arial" pitchFamily="34" charset="0"/>
              </a:rPr>
              <a:t>Testers</a:t>
            </a:r>
            <a:endParaRPr lang="tr-TR" sz="2677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8A789BD5-B3F6-317C-36D0-31F474EC2E11}"/>
              </a:ext>
            </a:extLst>
          </p:cNvPr>
          <p:cNvCxnSpPr>
            <a:cxnSpLocks/>
          </p:cNvCxnSpPr>
          <p:nvPr/>
        </p:nvCxnSpPr>
        <p:spPr bwMode="auto">
          <a:xfrm>
            <a:off x="3700673" y="5893959"/>
            <a:ext cx="283137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705EC3E-2277-B172-AAAA-EDD44CCFEE2A}"/>
              </a:ext>
            </a:extLst>
          </p:cNvPr>
          <p:cNvSpPr/>
          <p:nvPr/>
        </p:nvSpPr>
        <p:spPr>
          <a:xfrm>
            <a:off x="11938536" y="8663547"/>
            <a:ext cx="325333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77" b="1" kern="0" dirty="0">
                <a:solidFill>
                  <a:prstClr val="black"/>
                </a:solidFill>
                <a:cs typeface="Arial" pitchFamily="34" charset="0"/>
              </a:rPr>
              <a:t>Test queue</a:t>
            </a:r>
            <a:endParaRPr lang="tr-TR" sz="2677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FDC9940-2210-5119-EACB-D981A5D974B8}"/>
              </a:ext>
            </a:extLst>
          </p:cNvPr>
          <p:cNvSpPr/>
          <p:nvPr/>
        </p:nvSpPr>
        <p:spPr>
          <a:xfrm>
            <a:off x="3454501" y="5926333"/>
            <a:ext cx="3253336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96" kern="0" dirty="0">
                <a:solidFill>
                  <a:schemeClr val="bg2"/>
                </a:solidFill>
                <a:cs typeface="Arial" pitchFamily="34" charset="0"/>
              </a:rPr>
              <a:t>Test request</a:t>
            </a:r>
            <a:endParaRPr lang="tr-TR" sz="2296" dirty="0">
              <a:solidFill>
                <a:schemeClr val="bg2"/>
              </a:solidFill>
              <a:cs typeface="Arial" pitchFamily="34" charset="0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9523E03-0D84-15CC-F1E2-06752FB94314}"/>
              </a:ext>
            </a:extLst>
          </p:cNvPr>
          <p:cNvCxnSpPr>
            <a:cxnSpLocks/>
          </p:cNvCxnSpPr>
          <p:nvPr/>
        </p:nvCxnSpPr>
        <p:spPr bwMode="auto">
          <a:xfrm flipH="1">
            <a:off x="8480194" y="5451692"/>
            <a:ext cx="321001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6AAF12FF-9F5C-26AE-6BBE-BDD7BF6F20AC}"/>
              </a:ext>
            </a:extLst>
          </p:cNvPr>
          <p:cNvCxnSpPr>
            <a:cxnSpLocks/>
          </p:cNvCxnSpPr>
          <p:nvPr/>
        </p:nvCxnSpPr>
        <p:spPr bwMode="auto">
          <a:xfrm flipH="1">
            <a:off x="3634390" y="5451692"/>
            <a:ext cx="28976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D4CC57F-F92B-B418-069B-2C549E3066CE}"/>
              </a:ext>
            </a:extLst>
          </p:cNvPr>
          <p:cNvSpPr/>
          <p:nvPr/>
        </p:nvSpPr>
        <p:spPr>
          <a:xfrm>
            <a:off x="3543315" y="4894208"/>
            <a:ext cx="3253336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96" kern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Test results/logs</a:t>
            </a:r>
            <a:endParaRPr lang="tr-TR" sz="2296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A8304F3-6EDD-FB36-E7C6-4F9CECD96430}"/>
              </a:ext>
            </a:extLst>
          </p:cNvPr>
          <p:cNvSpPr/>
          <p:nvPr/>
        </p:nvSpPr>
        <p:spPr>
          <a:xfrm>
            <a:off x="8410061" y="4924780"/>
            <a:ext cx="3253336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96" kern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Test results</a:t>
            </a:r>
            <a:endParaRPr lang="tr-TR" sz="2296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558C45A-6E1C-B812-E3D9-DF2A790FB058}"/>
              </a:ext>
            </a:extLst>
          </p:cNvPr>
          <p:cNvSpPr/>
          <p:nvPr/>
        </p:nvSpPr>
        <p:spPr>
          <a:xfrm>
            <a:off x="15086956" y="11897327"/>
            <a:ext cx="8508779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77" b="1" kern="0" dirty="0">
                <a:solidFill>
                  <a:prstClr val="black"/>
                </a:solidFill>
                <a:cs typeface="Arial" pitchFamily="34" charset="0"/>
              </a:rPr>
              <a:t>Test Environment</a:t>
            </a:r>
            <a:endParaRPr lang="tr-TR" sz="2677" b="1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0379C79-3AD3-216B-7148-D52469C8E71A}"/>
              </a:ext>
            </a:extLst>
          </p:cNvPr>
          <p:cNvGrpSpPr/>
          <p:nvPr/>
        </p:nvGrpSpPr>
        <p:grpSpPr>
          <a:xfrm>
            <a:off x="12877071" y="6645369"/>
            <a:ext cx="1376269" cy="1924862"/>
            <a:chOff x="5394960" y="2291437"/>
            <a:chExt cx="1158240" cy="1930043"/>
          </a:xfrm>
          <a:solidFill>
            <a:schemeClr val="accent3"/>
          </a:solidFill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1189013-01C6-64DF-E7C9-DBF8C02C72D9}"/>
                </a:ext>
              </a:extLst>
            </p:cNvPr>
            <p:cNvSpPr/>
            <p:nvPr/>
          </p:nvSpPr>
          <p:spPr bwMode="auto">
            <a:xfrm>
              <a:off x="5394960" y="2291437"/>
              <a:ext cx="1158240" cy="19300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74890" tIns="87446" rIns="174890" bIns="87446" numCol="1" rtlCol="0" anchor="t" anchorCtr="0" compatLnSpc="1">
              <a:prstTxWarp prst="textNoShape">
                <a:avLst/>
              </a:prstTxWarp>
            </a:bodyPr>
            <a:lstStyle/>
            <a:p>
              <a:pPr defTabSz="1748909"/>
              <a:endParaRPr lang="tr-TR" sz="4590">
                <a:solidFill>
                  <a:schemeClr val="tx1"/>
                </a:solidFill>
                <a:latin typeface="Arial" charset="0"/>
                <a:ea typeface="ヒラギノ角ゴ Pro W3" pitchFamily="48" charset="-128"/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128E06E-6413-771C-CE65-F3B8EC2F8D3A}"/>
                </a:ext>
              </a:extLst>
            </p:cNvPr>
            <p:cNvCxnSpPr/>
            <p:nvPr/>
          </p:nvCxnSpPr>
          <p:spPr bwMode="auto">
            <a:xfrm>
              <a:off x="5692979" y="2589656"/>
              <a:ext cx="70315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83DFC3C-8EC3-E913-CB7A-396888BF76AA}"/>
                </a:ext>
              </a:extLst>
            </p:cNvPr>
            <p:cNvCxnSpPr/>
            <p:nvPr/>
          </p:nvCxnSpPr>
          <p:spPr bwMode="auto">
            <a:xfrm>
              <a:off x="5692979" y="2793370"/>
              <a:ext cx="70315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2FFA939-1D67-094C-4708-FCDF4A811273}"/>
                </a:ext>
              </a:extLst>
            </p:cNvPr>
            <p:cNvSpPr/>
            <p:nvPr/>
          </p:nvSpPr>
          <p:spPr bwMode="auto">
            <a:xfrm>
              <a:off x="5526371" y="2578593"/>
              <a:ext cx="76200" cy="4571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74890" tIns="87446" rIns="174890" bIns="87446" numCol="1" rtlCol="0" anchor="t" anchorCtr="0" compatLnSpc="1">
              <a:prstTxWarp prst="textNoShape">
                <a:avLst/>
              </a:prstTxWarp>
            </a:bodyPr>
            <a:lstStyle/>
            <a:p>
              <a:pPr defTabSz="1748909"/>
              <a:endParaRPr lang="tr-TR" sz="4590">
                <a:solidFill>
                  <a:schemeClr val="tx1"/>
                </a:solidFill>
                <a:latin typeface="Arial" charset="0"/>
                <a:ea typeface="ヒラギノ角ゴ Pro W3" pitchFamily="48" charset="-128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06684DA-8A04-9BE2-1EC3-345E341E7C5D}"/>
                </a:ext>
              </a:extLst>
            </p:cNvPr>
            <p:cNvSpPr/>
            <p:nvPr/>
          </p:nvSpPr>
          <p:spPr bwMode="auto">
            <a:xfrm>
              <a:off x="5526371" y="2783458"/>
              <a:ext cx="76200" cy="4571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74890" tIns="87446" rIns="174890" bIns="87446" numCol="1" rtlCol="0" anchor="t" anchorCtr="0" compatLnSpc="1">
              <a:prstTxWarp prst="textNoShape">
                <a:avLst/>
              </a:prstTxWarp>
            </a:bodyPr>
            <a:lstStyle/>
            <a:p>
              <a:pPr defTabSz="1748909"/>
              <a:endParaRPr lang="tr-TR" sz="4590">
                <a:solidFill>
                  <a:schemeClr val="tx1"/>
                </a:solidFill>
                <a:latin typeface="Arial" charset="0"/>
                <a:ea typeface="ヒラギノ角ゴ Pro W3" pitchFamily="48" charset="-128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604519F-56A6-CC3A-B4B9-19A389AF697D}"/>
                </a:ext>
              </a:extLst>
            </p:cNvPr>
            <p:cNvCxnSpPr/>
            <p:nvPr/>
          </p:nvCxnSpPr>
          <p:spPr bwMode="auto">
            <a:xfrm>
              <a:off x="5692979" y="3003389"/>
              <a:ext cx="70315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8FBEBA1-4DC4-9F96-3FDA-E9D94E3BD661}"/>
                </a:ext>
              </a:extLst>
            </p:cNvPr>
            <p:cNvCxnSpPr/>
            <p:nvPr/>
          </p:nvCxnSpPr>
          <p:spPr bwMode="auto">
            <a:xfrm>
              <a:off x="5692979" y="3207103"/>
              <a:ext cx="70315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BDE10A9-4FE8-CA42-614A-B77A47BAE5FB}"/>
                </a:ext>
              </a:extLst>
            </p:cNvPr>
            <p:cNvSpPr/>
            <p:nvPr/>
          </p:nvSpPr>
          <p:spPr bwMode="auto">
            <a:xfrm>
              <a:off x="5526371" y="2992326"/>
              <a:ext cx="76200" cy="4571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74890" tIns="87446" rIns="174890" bIns="87446" numCol="1" rtlCol="0" anchor="t" anchorCtr="0" compatLnSpc="1">
              <a:prstTxWarp prst="textNoShape">
                <a:avLst/>
              </a:prstTxWarp>
            </a:bodyPr>
            <a:lstStyle/>
            <a:p>
              <a:pPr defTabSz="1748909"/>
              <a:endParaRPr lang="tr-TR" sz="4590">
                <a:solidFill>
                  <a:schemeClr val="tx1"/>
                </a:solidFill>
                <a:latin typeface="Arial" charset="0"/>
                <a:ea typeface="ヒラギノ角ゴ Pro W3" pitchFamily="48" charset="-128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5333B95-DDE3-6C73-C524-72E8673F1C54}"/>
                </a:ext>
              </a:extLst>
            </p:cNvPr>
            <p:cNvSpPr/>
            <p:nvPr/>
          </p:nvSpPr>
          <p:spPr bwMode="auto">
            <a:xfrm>
              <a:off x="5526371" y="3197191"/>
              <a:ext cx="76200" cy="4571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74890" tIns="87446" rIns="174890" bIns="87446" numCol="1" rtlCol="0" anchor="t" anchorCtr="0" compatLnSpc="1">
              <a:prstTxWarp prst="textNoShape">
                <a:avLst/>
              </a:prstTxWarp>
            </a:bodyPr>
            <a:lstStyle/>
            <a:p>
              <a:pPr defTabSz="1748909"/>
              <a:endParaRPr lang="tr-TR" sz="4590">
                <a:solidFill>
                  <a:schemeClr val="tx1"/>
                </a:solidFill>
                <a:latin typeface="Arial" charset="0"/>
                <a:ea typeface="ヒラギノ角ゴ Pro W3" pitchFamily="48" charset="-128"/>
              </a:endParaRP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8660987-1974-8E41-EF69-21AFE4482663}"/>
                </a:ext>
              </a:extLst>
            </p:cNvPr>
            <p:cNvCxnSpPr/>
            <p:nvPr/>
          </p:nvCxnSpPr>
          <p:spPr bwMode="auto">
            <a:xfrm>
              <a:off x="5692979" y="3394828"/>
              <a:ext cx="70315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64CCABD-8D2D-B3BB-F3E3-DF6C3E61BF85}"/>
                </a:ext>
              </a:extLst>
            </p:cNvPr>
            <p:cNvCxnSpPr/>
            <p:nvPr/>
          </p:nvCxnSpPr>
          <p:spPr bwMode="auto">
            <a:xfrm>
              <a:off x="5692979" y="3598542"/>
              <a:ext cx="70315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63512E9-4769-2EBB-EF91-B614F30BCA01}"/>
                </a:ext>
              </a:extLst>
            </p:cNvPr>
            <p:cNvSpPr/>
            <p:nvPr/>
          </p:nvSpPr>
          <p:spPr bwMode="auto">
            <a:xfrm>
              <a:off x="5526371" y="3383765"/>
              <a:ext cx="76200" cy="4571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74890" tIns="87446" rIns="174890" bIns="87446" numCol="1" rtlCol="0" anchor="t" anchorCtr="0" compatLnSpc="1">
              <a:prstTxWarp prst="textNoShape">
                <a:avLst/>
              </a:prstTxWarp>
            </a:bodyPr>
            <a:lstStyle/>
            <a:p>
              <a:pPr defTabSz="1748909"/>
              <a:endParaRPr lang="tr-TR" sz="4590">
                <a:solidFill>
                  <a:schemeClr val="tx1"/>
                </a:solidFill>
                <a:latin typeface="Arial" charset="0"/>
                <a:ea typeface="ヒラギノ角ゴ Pro W3" pitchFamily="48" charset="-128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DE6A401-3AA9-9F21-87DF-2D474124E3A9}"/>
                </a:ext>
              </a:extLst>
            </p:cNvPr>
            <p:cNvSpPr/>
            <p:nvPr/>
          </p:nvSpPr>
          <p:spPr bwMode="auto">
            <a:xfrm>
              <a:off x="5526371" y="3588630"/>
              <a:ext cx="76200" cy="4571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74890" tIns="87446" rIns="174890" bIns="87446" numCol="1" rtlCol="0" anchor="t" anchorCtr="0" compatLnSpc="1">
              <a:prstTxWarp prst="textNoShape">
                <a:avLst/>
              </a:prstTxWarp>
            </a:bodyPr>
            <a:lstStyle/>
            <a:p>
              <a:pPr defTabSz="1748909"/>
              <a:endParaRPr lang="tr-TR" sz="4590">
                <a:solidFill>
                  <a:schemeClr val="tx1"/>
                </a:solidFill>
                <a:latin typeface="Arial" charset="0"/>
                <a:ea typeface="ヒラギノ角ゴ Pro W3" pitchFamily="48" charset="-128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521DA1F-C92E-71AA-06B3-E950820B4CFF}"/>
              </a:ext>
            </a:extLst>
          </p:cNvPr>
          <p:cNvSpPr/>
          <p:nvPr/>
        </p:nvSpPr>
        <p:spPr>
          <a:xfrm>
            <a:off x="13445960" y="11047088"/>
            <a:ext cx="2595305" cy="82312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69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CA149AA-ACAA-BE7E-9EB5-804C8803BDBF}"/>
              </a:ext>
            </a:extLst>
          </p:cNvPr>
          <p:cNvSpPr txBox="1"/>
          <p:nvPr/>
        </p:nvSpPr>
        <p:spPr>
          <a:xfrm>
            <a:off x="13758790" y="11237765"/>
            <a:ext cx="1496307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86" dirty="0"/>
              <a:t>AI Prompts</a:t>
            </a:r>
          </a:p>
        </p:txBody>
      </p:sp>
      <p:sp>
        <p:nvSpPr>
          <p:cNvPr id="184" name="Plaque 183">
            <a:extLst>
              <a:ext uri="{FF2B5EF4-FFF2-40B4-BE49-F238E27FC236}">
                <a16:creationId xmlns:a16="http://schemas.microsoft.com/office/drawing/2014/main" id="{763FBEBC-95E0-94C8-DE51-77F29272E03C}"/>
              </a:ext>
            </a:extLst>
          </p:cNvPr>
          <p:cNvSpPr/>
          <p:nvPr/>
        </p:nvSpPr>
        <p:spPr>
          <a:xfrm>
            <a:off x="4386943" y="9721476"/>
            <a:ext cx="2320895" cy="1682194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69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6B179ED-1441-2F8B-CA73-B5D2133821DB}"/>
              </a:ext>
            </a:extLst>
          </p:cNvPr>
          <p:cNvSpPr/>
          <p:nvPr/>
        </p:nvSpPr>
        <p:spPr>
          <a:xfrm>
            <a:off x="3335595" y="9307164"/>
            <a:ext cx="9249725" cy="28507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69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E6F9D5B-485D-7849-A77F-1E3254B7588B}"/>
              </a:ext>
            </a:extLst>
          </p:cNvPr>
          <p:cNvSpPr txBox="1"/>
          <p:nvPr/>
        </p:nvSpPr>
        <p:spPr>
          <a:xfrm>
            <a:off x="9302355" y="10163907"/>
            <a:ext cx="1854390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86" dirty="0"/>
              <a:t>Llama Agent</a:t>
            </a:r>
          </a:p>
        </p:txBody>
      </p:sp>
      <p:cxnSp>
        <p:nvCxnSpPr>
          <p:cNvPr id="187" name="Connector: Elbow 186">
            <a:extLst>
              <a:ext uri="{FF2B5EF4-FFF2-40B4-BE49-F238E27FC236}">
                <a16:creationId xmlns:a16="http://schemas.microsoft.com/office/drawing/2014/main" id="{0B1A80A2-CF66-4AC7-61DF-C5E7DFF042D9}"/>
              </a:ext>
            </a:extLst>
          </p:cNvPr>
          <p:cNvCxnSpPr>
            <a:cxnSpLocks/>
            <a:stCxn id="182" idx="0"/>
            <a:endCxn id="185" idx="3"/>
          </p:cNvCxnSpPr>
          <p:nvPr/>
        </p:nvCxnSpPr>
        <p:spPr>
          <a:xfrm rot="16200000" flipV="1">
            <a:off x="13507189" y="9810664"/>
            <a:ext cx="314553" cy="21582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C993A16-A3F3-B430-9844-C5E88D95BE1E}"/>
              </a:ext>
            </a:extLst>
          </p:cNvPr>
          <p:cNvSpPr/>
          <p:nvPr/>
        </p:nvSpPr>
        <p:spPr>
          <a:xfrm>
            <a:off x="8708899" y="9938465"/>
            <a:ext cx="2513030" cy="1330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69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543289A-28B6-7CEF-0C26-0F6E1848490B}"/>
              </a:ext>
            </a:extLst>
          </p:cNvPr>
          <p:cNvSpPr txBox="1"/>
          <p:nvPr/>
        </p:nvSpPr>
        <p:spPr>
          <a:xfrm>
            <a:off x="4572276" y="10339813"/>
            <a:ext cx="2838974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86" dirty="0" err="1"/>
              <a:t>LLama</a:t>
            </a:r>
            <a:r>
              <a:rPr lang="en-US" sz="2286" dirty="0"/>
              <a:t> 3.1</a:t>
            </a:r>
          </a:p>
        </p:txBody>
      </p: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0DB0CC72-48B3-728E-B240-02B63397DA48}"/>
              </a:ext>
            </a:extLst>
          </p:cNvPr>
          <p:cNvCxnSpPr>
            <a:stCxn id="185" idx="0"/>
          </p:cNvCxnSpPr>
          <p:nvPr/>
        </p:nvCxnSpPr>
        <p:spPr>
          <a:xfrm rot="5400000" flipH="1" flipV="1">
            <a:off x="7128016" y="8426732"/>
            <a:ext cx="1712875" cy="479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8D1B02B6-3664-B9C4-C27E-39DC1167A519}"/>
              </a:ext>
            </a:extLst>
          </p:cNvPr>
          <p:cNvCxnSpPr/>
          <p:nvPr/>
        </p:nvCxnSpPr>
        <p:spPr>
          <a:xfrm rot="5400000" flipH="1" flipV="1">
            <a:off x="4349035" y="8400450"/>
            <a:ext cx="1703517" cy="241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42CEB916-FD1A-D45B-7FD6-2A54DE665066}"/>
              </a:ext>
            </a:extLst>
          </p:cNvPr>
          <p:cNvCxnSpPr>
            <a:cxnSpLocks/>
            <a:endCxn id="169" idx="1"/>
          </p:cNvCxnSpPr>
          <p:nvPr/>
        </p:nvCxnSpPr>
        <p:spPr>
          <a:xfrm rot="5400000" flipH="1" flipV="1">
            <a:off x="11264245" y="7694338"/>
            <a:ext cx="1699361" cy="15262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15DDD48-4BBF-327B-6504-BA803EFD2629}"/>
              </a:ext>
            </a:extLst>
          </p:cNvPr>
          <p:cNvCxnSpPr/>
          <p:nvPr/>
        </p:nvCxnSpPr>
        <p:spPr bwMode="auto">
          <a:xfrm flipH="1">
            <a:off x="18473023" y="6944762"/>
            <a:ext cx="2037380" cy="7319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>
                <a:alpha val="61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E5B0827-491D-5834-0CC8-BCC629492E5E}"/>
              </a:ext>
            </a:extLst>
          </p:cNvPr>
          <p:cNvGrpSpPr/>
          <p:nvPr/>
        </p:nvGrpSpPr>
        <p:grpSpPr>
          <a:xfrm>
            <a:off x="17747989" y="2685068"/>
            <a:ext cx="4056298" cy="2749589"/>
            <a:chOff x="7377158" y="922142"/>
            <a:chExt cx="3698182" cy="3205669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1C727694-02E3-F430-582A-25ADB80FC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6"/>
            <a:stretch/>
          </p:blipFill>
          <p:spPr>
            <a:xfrm>
              <a:off x="7377158" y="922142"/>
              <a:ext cx="3698182" cy="3205669"/>
            </a:xfrm>
            <a:prstGeom prst="rect">
              <a:avLst/>
            </a:prstGeom>
          </p:spPr>
        </p:pic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D7EA9E47-E8ED-C313-AAD6-6AC1BFB918C3}"/>
                </a:ext>
              </a:extLst>
            </p:cNvPr>
            <p:cNvGrpSpPr/>
            <p:nvPr/>
          </p:nvGrpSpPr>
          <p:grpSpPr>
            <a:xfrm>
              <a:off x="7998138" y="2093857"/>
              <a:ext cx="2437017" cy="1711845"/>
              <a:chOff x="3371850" y="4152899"/>
              <a:chExt cx="2295525" cy="1604951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E68F1A9-ACF4-1F40-AC99-380E9061395B}"/>
                  </a:ext>
                </a:extLst>
              </p:cNvPr>
              <p:cNvCxnSpPr/>
              <p:nvPr/>
            </p:nvCxnSpPr>
            <p:spPr bwMode="auto">
              <a:xfrm>
                <a:off x="3371850" y="4952994"/>
                <a:ext cx="2295525" cy="476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13BFBC75-B59A-90D0-1C7F-51EEB6AA2F7C}"/>
                  </a:ext>
                </a:extLst>
              </p:cNvPr>
              <p:cNvCxnSpPr/>
              <p:nvPr/>
            </p:nvCxnSpPr>
            <p:spPr bwMode="auto">
              <a:xfrm>
                <a:off x="3943350" y="4152900"/>
                <a:ext cx="1238250" cy="159742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2B3C6B0-E1D2-AA4C-D343-C2B9790B0057}"/>
                  </a:ext>
                </a:extLst>
              </p:cNvPr>
              <p:cNvCxnSpPr/>
              <p:nvPr/>
            </p:nvCxnSpPr>
            <p:spPr bwMode="auto">
              <a:xfrm flipV="1">
                <a:off x="3890963" y="4152900"/>
                <a:ext cx="1280555" cy="159742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F4AAAA7-37B3-5B08-150F-3781CA405309}"/>
                  </a:ext>
                </a:extLst>
              </p:cNvPr>
              <p:cNvCxnSpPr/>
              <p:nvPr/>
            </p:nvCxnSpPr>
            <p:spPr bwMode="auto">
              <a:xfrm>
                <a:off x="3890963" y="5747943"/>
                <a:ext cx="1290637" cy="108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9D28BFE-A260-250D-74CB-9A450262E9A4}"/>
                  </a:ext>
                </a:extLst>
              </p:cNvPr>
              <p:cNvCxnSpPr/>
              <p:nvPr/>
            </p:nvCxnSpPr>
            <p:spPr bwMode="auto">
              <a:xfrm flipV="1">
                <a:off x="5171518" y="4951611"/>
                <a:ext cx="495857" cy="79503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38C0DC77-ECCA-9860-C67D-B0FF4583C62E}"/>
                  </a:ext>
                </a:extLst>
              </p:cNvPr>
              <p:cNvCxnSpPr/>
              <p:nvPr/>
            </p:nvCxnSpPr>
            <p:spPr bwMode="auto">
              <a:xfrm>
                <a:off x="3371850" y="4955375"/>
                <a:ext cx="519113" cy="80247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AF41128D-84E7-A6F1-3372-A9BCA3F91806}"/>
                  </a:ext>
                </a:extLst>
              </p:cNvPr>
              <p:cNvCxnSpPr/>
              <p:nvPr/>
            </p:nvCxnSpPr>
            <p:spPr bwMode="auto">
              <a:xfrm flipV="1">
                <a:off x="3395106" y="4160427"/>
                <a:ext cx="548244" cy="79118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F9A0D23-F3F8-E2C7-B099-D757AF5353CB}"/>
                  </a:ext>
                </a:extLst>
              </p:cNvPr>
              <p:cNvCxnSpPr/>
              <p:nvPr/>
            </p:nvCxnSpPr>
            <p:spPr bwMode="auto">
              <a:xfrm>
                <a:off x="3943350" y="4160427"/>
                <a:ext cx="122816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43DC15FB-095E-EB66-7AE8-2DB1E9EE1D9E}"/>
                  </a:ext>
                </a:extLst>
              </p:cNvPr>
              <p:cNvCxnSpPr/>
              <p:nvPr/>
            </p:nvCxnSpPr>
            <p:spPr bwMode="auto">
              <a:xfrm>
                <a:off x="5154849" y="4167955"/>
                <a:ext cx="512526" cy="7836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7847A105-8AEF-255A-2C57-2BB67A1A5BFF}"/>
                  </a:ext>
                </a:extLst>
              </p:cNvPr>
              <p:cNvCxnSpPr/>
              <p:nvPr/>
            </p:nvCxnSpPr>
            <p:spPr bwMode="auto">
              <a:xfrm flipH="1">
                <a:off x="3907632" y="4167955"/>
                <a:ext cx="35718" cy="15898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AF8C5B42-3B75-76AB-E169-C461C6E292B5}"/>
                  </a:ext>
                </a:extLst>
              </p:cNvPr>
              <p:cNvCxnSpPr/>
              <p:nvPr/>
            </p:nvCxnSpPr>
            <p:spPr bwMode="auto">
              <a:xfrm>
                <a:off x="5154849" y="4152899"/>
                <a:ext cx="26751" cy="159374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3F5AED0-4606-79E8-48C3-8760DACF8B35}"/>
                  </a:ext>
                </a:extLst>
              </p:cNvPr>
              <p:cNvCxnSpPr/>
              <p:nvPr/>
            </p:nvCxnSpPr>
            <p:spPr bwMode="auto">
              <a:xfrm>
                <a:off x="3371850" y="4960137"/>
                <a:ext cx="1799668" cy="7765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B22FD897-4474-0D3A-6749-649836A8226C}"/>
                  </a:ext>
                </a:extLst>
              </p:cNvPr>
              <p:cNvCxnSpPr/>
              <p:nvPr/>
            </p:nvCxnSpPr>
            <p:spPr bwMode="auto">
              <a:xfrm>
                <a:off x="3943350" y="4161811"/>
                <a:ext cx="1724025" cy="79732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D081806-5445-05FE-EE95-5B0C016B0CF0}"/>
                  </a:ext>
                </a:extLst>
              </p:cNvPr>
              <p:cNvCxnSpPr/>
              <p:nvPr/>
            </p:nvCxnSpPr>
            <p:spPr bwMode="auto">
              <a:xfrm flipH="1">
                <a:off x="3395106" y="4167955"/>
                <a:ext cx="1749661" cy="8000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5DFE3D2-F54C-B99E-2943-43A4538CD36A}"/>
                  </a:ext>
                </a:extLst>
              </p:cNvPr>
              <p:cNvCxnSpPr/>
              <p:nvPr/>
            </p:nvCxnSpPr>
            <p:spPr bwMode="auto">
              <a:xfrm flipV="1">
                <a:off x="3907632" y="4952610"/>
                <a:ext cx="1759743" cy="78404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>
                    <a:alpha val="61000"/>
                  </a:srgb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5471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AD3A-A583-1A72-F573-8AEC3CEED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D8EA1-8B5F-2ABB-3CCF-75B6816C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(3)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6C2A10-5322-AB5D-EB66-1E79E8EB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FB1CD-6029-588D-07CF-06BF776B1DD4}"/>
              </a:ext>
            </a:extLst>
          </p:cNvPr>
          <p:cNvSpPr txBox="1"/>
          <p:nvPr/>
        </p:nvSpPr>
        <p:spPr>
          <a:xfrm>
            <a:off x="1350152" y="2744789"/>
            <a:ext cx="22762831" cy="976091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b="1" dirty="0"/>
              <a:t>Expected Outcomes:</a:t>
            </a:r>
          </a:p>
          <a:p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AI-driven </a:t>
            </a:r>
            <a:r>
              <a:rPr lang="en-US" sz="4400" dirty="0" err="1"/>
              <a:t>WiFi</a:t>
            </a:r>
            <a:r>
              <a:rPr lang="en-US" sz="4400" dirty="0"/>
              <a:t> test automation platform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50% faster testing processes with reduced human intervention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Adaptive &amp; intelligent test scenarios using Machine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Cloud-based test management for remote and scalable testing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Improved accuracy with real-time anomaly detection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r>
              <a:rPr lang="en-US" sz="4400" b="1" dirty="0"/>
              <a:t>Impacts:</a:t>
            </a:r>
          </a:p>
          <a:p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For Telecom Operators: Faster and more reliable network validation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For IoT &amp; Smart Device Manufacturers: Optimized device connectivity &amp;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For Data Centers &amp; Enterprises: Efficient troubleshooting and reduced downtime</a:t>
            </a: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705BD5A-6386-BEB3-BC3E-6D6BD0DF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C5FDBE-6A8F-E9DF-E36C-87436D037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78421C-42FE-CF51-23E6-CE45036C8443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Smart and Fast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Test Automation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Burcu 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Airties,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burcu.ergun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@airties.com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1C800-5D05-2AA3-3BCF-60B2EC186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B0D61-4295-7BF5-2721-2B00CDE4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(4)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954264-1F22-9F4A-860E-4C3D2345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21C5482-5464-497C-9930-AD964F10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FE991-2729-08EB-9828-9B8F19A1F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A96F8-54CB-997B-1A54-F81B0505307A}"/>
              </a:ext>
            </a:extLst>
          </p:cNvPr>
          <p:cNvSpPr txBox="1"/>
          <p:nvPr/>
        </p:nvSpPr>
        <p:spPr>
          <a:xfrm>
            <a:off x="1160712" y="3182718"/>
            <a:ext cx="22004088" cy="428248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b="1" dirty="0"/>
              <a:t>Project Timeline (36 Months)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Months 1-6: </a:t>
            </a:r>
            <a:r>
              <a:rPr lang="en-US" sz="4400" dirty="0"/>
              <a:t>Requirement analysis &amp; AI model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Months 7-18: </a:t>
            </a:r>
            <a:r>
              <a:rPr lang="en-US" sz="4400" dirty="0"/>
              <a:t>Core platform development &amp; integration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Months 19-30: </a:t>
            </a:r>
            <a:r>
              <a:rPr lang="en-US" sz="4400" dirty="0"/>
              <a:t>Testing, validation &amp; optimization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Months 31-36: </a:t>
            </a:r>
            <a:r>
              <a:rPr lang="en-US" sz="4400" dirty="0"/>
              <a:t>Pilot deployment &amp; commercialization strategy</a:t>
            </a:r>
            <a:endParaRPr lang="tr-TR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00269-6BD7-651F-20E8-8C20D9EFBD8E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Smart and Fast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Test Automation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Burcu 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Airties,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burcu.ergun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@airties.com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1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17867" y="5633864"/>
            <a:ext cx="19202133" cy="699092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b="1" dirty="0"/>
              <a:t>Existing Consortium &amp; Partner Collaboration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TR consortium is full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r>
              <a:rPr lang="en-US" sz="4400" b="1" dirty="0"/>
              <a:t>Looking for partners with expertise in:</a:t>
            </a:r>
          </a:p>
          <a:p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FFFF00"/>
                </a:highlight>
              </a:rPr>
              <a:t>AI &amp; Machine Learning </a:t>
            </a:r>
            <a:r>
              <a:rPr lang="en-US" sz="4400" dirty="0"/>
              <a:t>for intelligent test automation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FFFF00"/>
                </a:highlight>
              </a:rPr>
              <a:t>Telecom &amp; Network Infrastructure</a:t>
            </a:r>
            <a:r>
              <a:rPr lang="en-US" sz="4400" dirty="0"/>
              <a:t> for real-world validation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FFFF00"/>
                </a:highlight>
              </a:rPr>
              <a:t>IoT &amp; Smart Device Development </a:t>
            </a:r>
            <a:r>
              <a:rPr lang="en-US" sz="4400" dirty="0"/>
              <a:t>for connectivity optimization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FFFF00"/>
                </a:highlight>
              </a:rPr>
              <a:t>Cloud &amp; Edge Computing</a:t>
            </a:r>
            <a:r>
              <a:rPr lang="en-US" sz="4400" dirty="0"/>
              <a:t> for scalable and remote testing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FFFF00"/>
                </a:highlight>
              </a:rPr>
              <a:t>Cybersecurity &amp; Data Privacy </a:t>
            </a:r>
            <a:r>
              <a:rPr lang="en-US" sz="4400" dirty="0"/>
              <a:t>for secure network testing</a:t>
            </a:r>
            <a:endParaRPr lang="tr-TR" sz="4400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8A7A4-0B3E-AD83-7DAF-865E628A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DE03D98F-F692-B8BF-7875-7D52ACEAD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99" y="2835276"/>
            <a:ext cx="6826887" cy="1945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98AF4E-FEF6-7F2E-D077-E0F74AC6CADC}"/>
              </a:ext>
            </a:extLst>
          </p:cNvPr>
          <p:cNvSpPr txBox="1"/>
          <p:nvPr/>
        </p:nvSpPr>
        <p:spPr>
          <a:xfrm>
            <a:off x="2830960" y="4487350"/>
            <a:ext cx="6569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/>
              <a:t>Managed Wi-Fi Solutions </a:t>
            </a:r>
          </a:p>
        </p:txBody>
      </p:sp>
      <p:pic>
        <p:nvPicPr>
          <p:cNvPr id="10" name="Picture 9" descr="A red flag with a white crescent and a star&#10;&#10;AI-generated content may be incorrect.">
            <a:extLst>
              <a:ext uri="{FF2B5EF4-FFF2-40B4-BE49-F238E27FC236}">
                <a16:creationId xmlns:a16="http://schemas.microsoft.com/office/drawing/2014/main" id="{D0766AB4-290F-B44A-2298-711066CA8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60" y="2908688"/>
            <a:ext cx="2808312" cy="18722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FB0302-AAAE-07D1-CB36-437E1AD11F76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Smart and Fast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Test Automation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Burcu 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Airties,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hlinkClick r:id="rId6"/>
              </a:rPr>
              <a:t>burcu.ergun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@airties.com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986863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tr-TR" sz="4800" dirty="0">
              <a:solidFill>
                <a:srgbClr val="0070C0"/>
              </a:solidFill>
            </a:endParaRP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US" sz="4300" dirty="0">
                <a:solidFill>
                  <a:srgbClr val="0070C0"/>
                </a:solidFill>
              </a:rPr>
              <a:t>Burcu ERGUN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US" sz="4300" dirty="0" err="1">
                <a:solidFill>
                  <a:srgbClr val="0070C0"/>
                </a:solidFill>
              </a:rPr>
              <a:t>burcu.ergun</a:t>
            </a:r>
            <a:r>
              <a:rPr lang="tr-TR" sz="4300" dirty="0">
                <a:solidFill>
                  <a:srgbClr val="0070C0"/>
                </a:solidFill>
              </a:rPr>
              <a:t>@airties.com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endParaRPr lang="tr-TR" sz="4300" dirty="0">
              <a:solidFill>
                <a:srgbClr val="0070C0"/>
              </a:solidFill>
            </a:endParaRPr>
          </a:p>
          <a:p>
            <a:endParaRPr lang="tr-TR" sz="4300" dirty="0">
              <a:solidFill>
                <a:srgbClr val="0070C0"/>
              </a:solidFill>
            </a:endParaRP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Presentation is available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C80A-6E90-4679-B3AF-34AF72BF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79513"/>
            <a:ext cx="8973395" cy="228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704DD-7749-012B-D464-98E97032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904" y="9865355"/>
            <a:ext cx="2664296" cy="2664296"/>
          </a:xfrm>
          <a:prstGeom prst="rect">
            <a:avLst/>
          </a:prstGeom>
        </p:spPr>
      </p:pic>
      <p:pic>
        <p:nvPicPr>
          <p:cNvPr id="8" name="Picture 7" descr="A person wearing glasses and a white shirt&#10;&#10;AI-generated content may be incorrect.">
            <a:extLst>
              <a:ext uri="{FF2B5EF4-FFF2-40B4-BE49-F238E27FC236}">
                <a16:creationId xmlns:a16="http://schemas.microsoft.com/office/drawing/2014/main" id="{A95A5328-C54F-7B7C-1904-E0B991154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40" y="4849355"/>
            <a:ext cx="3419930" cy="45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Pages>0</Pages>
  <Words>731</Words>
  <Characters>0</Characters>
  <Application>Microsoft Office PowerPoint</Application>
  <PresentationFormat>Custom</PresentationFormat>
  <Lines>0</Lines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Aleo</vt:lpstr>
      <vt:lpstr>Arial</vt:lpstr>
      <vt:lpstr>Calibri</vt:lpstr>
      <vt:lpstr>Century Gothic</vt:lpstr>
      <vt:lpstr>Gill Sans</vt:lpstr>
      <vt:lpstr>1_Spanish Chair Eureka 2016 interno</vt:lpstr>
      <vt:lpstr>Office Theme</vt:lpstr>
      <vt:lpstr>PowerPoint Presentation</vt:lpstr>
      <vt:lpstr>Teaser</vt:lpstr>
      <vt:lpstr>Organisation Profile</vt:lpstr>
      <vt:lpstr>Proposal Introduction (1)</vt:lpstr>
      <vt:lpstr>Proposal Introduction (2)</vt:lpstr>
      <vt:lpstr>Proposal Introduction (3)</vt:lpstr>
      <vt:lpstr>Proposal Introduction (4)</vt:lpstr>
      <vt:lpstr>Partners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303</cp:revision>
  <dcterms:modified xsi:type="dcterms:W3CDTF">2025-02-21T10:50:19Z</dcterms:modified>
</cp:coreProperties>
</file>