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4384000" cy="13716000"/>
  <p:notesSz cx="6858000" cy="9144000"/>
  <p:embeddedFontLst>
    <p:embeddedFont>
      <p:font typeface="Aleo" panose="00000500000000000000" pitchFamily="2" charset="0"/>
      <p:regular r:id="rId10"/>
      <p:bold r:id="rId11"/>
      <p:italic r:id="rId12"/>
      <p:boldItalic r:id="rId13"/>
    </p:embeddedFont>
    <p:embeddedFont>
      <p:font typeface="Century Gothic" panose="020B0502020202020204" pitchFamily="34" charset="0"/>
      <p:regular r:id="rId14"/>
      <p:bold r:id="rId15"/>
      <p:italic r:id="rId16"/>
      <p:boldItalic r:id="rId17"/>
    </p:embeddedFont>
    <p:embeddedFont>
      <p:font typeface="Gill Sans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67" y="245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leo"/>
                <a:ea typeface="Aleo"/>
                <a:cs typeface="Aleo"/>
                <a:sym typeface="Ale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leo"/>
                <a:ea typeface="Aleo"/>
                <a:cs typeface="Aleo"/>
                <a:sym typeface="Ale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leo"/>
                <a:ea typeface="Aleo"/>
                <a:cs typeface="Aleo"/>
                <a:sym typeface="Ale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Aleo"/>
                <a:ea typeface="Aleo"/>
                <a:cs typeface="Aleo"/>
                <a:sym typeface="Aleo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leo"/>
              <a:ea typeface="Aleo"/>
              <a:cs typeface="Aleo"/>
              <a:sym typeface="Ale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7666037" y="-3246426"/>
            <a:ext cx="9051926" cy="21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2754550" y="5486400"/>
            <a:ext cx="23406100" cy="14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3290550" y="-8940800"/>
            <a:ext cx="23406100" cy="43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lvl="0" algn="ctr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marL="457200" lvl="0" indent="-2286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860"/>
              </a:spcBef>
              <a:spcAft>
                <a:spcPts val="0"/>
              </a:spcAft>
              <a:buClr>
                <a:srgbClr val="888888"/>
              </a:buClr>
              <a:buSzPts val="4300"/>
              <a:buNone/>
              <a:defRPr sz="43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60"/>
              </a:spcBef>
              <a:spcAft>
                <a:spcPts val="0"/>
              </a:spcAft>
              <a:buClr>
                <a:srgbClr val="888888"/>
              </a:buClr>
              <a:buSzPts val="3800"/>
              <a:buNone/>
              <a:defRPr sz="38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251200" y="6400811"/>
            <a:ext cx="29057600" cy="181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65405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Char char="•"/>
              <a:defRPr sz="6700"/>
            </a:lvl1pPr>
            <a:lvl2pPr marL="914400" lvl="1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–"/>
              <a:defRPr sz="5700"/>
            </a:lvl2pPr>
            <a:lvl3pPr marL="1371600" lvl="2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4pPr>
            <a:lvl5pPr marL="2286000" lvl="4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»"/>
              <a:defRPr sz="4300"/>
            </a:lvl5pPr>
            <a:lvl6pPr marL="2743200" lvl="5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6pPr>
            <a:lvl7pPr marL="3200400" lvl="6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7pPr>
            <a:lvl8pPr marL="3657600" lvl="7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8pPr>
            <a:lvl9pPr marL="4114800" lvl="8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2715200" y="6400811"/>
            <a:ext cx="29057600" cy="181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65405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Char char="•"/>
              <a:defRPr sz="6700"/>
            </a:lvl1pPr>
            <a:lvl2pPr marL="914400" lvl="1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–"/>
              <a:defRPr sz="5700"/>
            </a:lvl2pPr>
            <a:lvl3pPr marL="1371600" lvl="2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4pPr>
            <a:lvl5pPr marL="2286000" lvl="4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»"/>
              <a:defRPr sz="4300"/>
            </a:lvl5pPr>
            <a:lvl6pPr marL="2743200" lvl="5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6pPr>
            <a:lvl7pPr marL="3200400" lvl="6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7pPr>
            <a:lvl8pPr marL="3657600" lvl="7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8pPr>
            <a:lvl9pPr marL="4114800" lvl="8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 b="1"/>
            </a:lvl1pPr>
            <a:lvl2pPr marL="914400" lvl="1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2pPr>
            <a:lvl3pPr marL="1371600" lvl="2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3pPr>
            <a:lvl4pPr marL="1828800" lvl="3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4pPr>
            <a:lvl5pPr marL="2286000" lvl="4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5pPr>
            <a:lvl6pPr marL="2743200" lvl="5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6pPr>
            <a:lvl7pPr marL="3200400" lvl="6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7pPr>
            <a:lvl8pPr marL="3657600" lvl="7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8pPr>
            <a:lvl9pPr marL="4114800" lvl="8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1pPr>
            <a:lvl2pPr marL="914400" lvl="1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–"/>
              <a:defRPr sz="4800"/>
            </a:lvl2pPr>
            <a:lvl3pPr marL="1371600" lvl="2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3pPr>
            <a:lvl4pPr marL="1828800" lvl="3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–"/>
              <a:defRPr sz="3800"/>
            </a:lvl4pPr>
            <a:lvl5pPr marL="2286000" lvl="4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»"/>
              <a:defRPr sz="3800"/>
            </a:lvl5pPr>
            <a:lvl6pPr marL="2743200" lvl="5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6pPr>
            <a:lvl7pPr marL="3200400" lvl="6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7pPr>
            <a:lvl8pPr marL="3657600" lvl="7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8pPr>
            <a:lvl9pPr marL="4114800" lvl="8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12386748" y="3070226"/>
            <a:ext cx="10778067" cy="1279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 b="1"/>
            </a:lvl1pPr>
            <a:lvl2pPr marL="914400" lvl="1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2pPr>
            <a:lvl3pPr marL="1371600" lvl="2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3pPr>
            <a:lvl4pPr marL="1828800" lvl="3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4pPr>
            <a:lvl5pPr marL="2286000" lvl="4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5pPr>
            <a:lvl6pPr marL="2743200" lvl="5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6pPr>
            <a:lvl7pPr marL="3200400" lvl="6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7pPr>
            <a:lvl8pPr marL="3657600" lvl="7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8pPr>
            <a:lvl9pPr marL="4114800" lvl="8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12386748" y="4349750"/>
            <a:ext cx="10778067" cy="790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1pPr>
            <a:lvl2pPr marL="914400" lvl="1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–"/>
              <a:defRPr sz="4800"/>
            </a:lvl2pPr>
            <a:lvl3pPr marL="1371600" lvl="2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3pPr>
            <a:lvl4pPr marL="1828800" lvl="3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–"/>
              <a:defRPr sz="3800"/>
            </a:lvl4pPr>
            <a:lvl5pPr marL="2286000" lvl="4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»"/>
              <a:defRPr sz="3800"/>
            </a:lvl5pPr>
            <a:lvl6pPr marL="2743200" lvl="5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6pPr>
            <a:lvl7pPr marL="3200400" lvl="6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7pPr>
            <a:lvl8pPr marL="3657600" lvl="7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8pPr>
            <a:lvl9pPr marL="4114800" lvl="8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9533467" y="546111"/>
            <a:ext cx="13631333" cy="11706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1pPr>
            <a:lvl2pPr marL="914400" lvl="1" indent="-65405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Char char="–"/>
              <a:defRPr sz="6700"/>
            </a:lvl2pPr>
            <a:lvl3pPr marL="1371600" lvl="2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3pPr>
            <a:lvl4pPr marL="1828800" lvl="3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–"/>
              <a:defRPr sz="4800"/>
            </a:lvl4pPr>
            <a:lvl5pPr marL="2286000" lvl="4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»"/>
              <a:defRPr sz="4800"/>
            </a:lvl5pPr>
            <a:lvl6pPr marL="2743200" lvl="5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6pPr>
            <a:lvl7pPr marL="3200400" lvl="6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7pPr>
            <a:lvl8pPr marL="3657600" lvl="7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8pPr>
            <a:lvl9pPr marL="4114800" lvl="8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219201" y="2870207"/>
            <a:ext cx="8022168" cy="9382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228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1pPr>
            <a:lvl2pPr marL="914400" lvl="1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4pPr>
            <a:lvl5pPr marL="2286000" lvl="4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5pPr>
            <a:lvl6pPr marL="2743200" lvl="5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marL="3200400" lvl="6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marL="3657600" lvl="7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marL="4114800" lvl="8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228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1pPr>
            <a:lvl2pPr marL="914400" lvl="1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4pPr>
            <a:lvl5pPr marL="2286000" lvl="4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5pPr>
            <a:lvl6pPr marL="2743200" lvl="5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marL="3200400" lvl="6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marL="3657600" lvl="7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marL="4114800" lvl="8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marR="0" lvl="0" indent="-71120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54050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–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400" b="1" i="0" u="none" strike="noStrike" cap="none">
              <a:solidFill>
                <a:srgbClr val="3C3C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3530050" y="6281926"/>
            <a:ext cx="17040000" cy="1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Pitch of the Project Proposal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551040" y="733539"/>
            <a:ext cx="17785976" cy="403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CELTIC-NEXT </a:t>
            </a:r>
            <a:br>
              <a:rPr lang="en-GB" sz="9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9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Proposers Brokerage Day</a:t>
            </a:r>
            <a:endParaRPr sz="36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r>
              <a:rPr lang="en-GB" sz="7000" b="0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 sz="70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February 2025, Barcelona  </a:t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>
                <a:solidFill>
                  <a:schemeClr val="dk2"/>
                </a:solidFill>
              </a:rPr>
              <a:t>YURI PONZANI</a:t>
            </a:r>
            <a:endParaRPr sz="4400" b="1">
              <a:solidFill>
                <a:schemeClr val="dk2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>
                <a:solidFill>
                  <a:schemeClr val="dk2"/>
                </a:solidFill>
              </a:rPr>
              <a:t>CLEANNOVATION (UK)</a:t>
            </a:r>
            <a:endParaRPr sz="4400" b="1">
              <a:solidFill>
                <a:schemeClr val="dk2"/>
              </a:solidFill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3">
            <a:alphaModFix/>
          </a:blip>
          <a:srcRect l="979" t="12515"/>
          <a:stretch/>
        </p:blipFill>
        <p:spPr>
          <a:xfrm>
            <a:off x="288032" y="51738"/>
            <a:ext cx="4199112" cy="370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32760" y="593304"/>
            <a:ext cx="4983209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6438" y="7887383"/>
            <a:ext cx="13425475" cy="2846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Teaser</a:t>
            </a:r>
            <a:endParaRPr sz="9200" b="1">
              <a:solidFill>
                <a:srgbClr val="0070C0"/>
              </a:solidFill>
            </a:endParaRPr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1966864" y="3833664"/>
            <a:ext cx="20522400" cy="61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Early wildfire detection using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satellite imagery, IoT ground sensors, and AI-driven analytics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Char char="●"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Prevention-focused approach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to reduce wildfire spread and environmental damage.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just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Supports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climate resilience, emergency response, and sustainable land management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i="1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Proposal Name,  Your Name, affiliation &amp; e-mail of presenter</a:t>
            </a:r>
            <a:endParaRPr/>
          </a:p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10605" y="50477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Organisation Profile</a:t>
            </a:r>
            <a:endParaRPr sz="9200" b="1">
              <a:solidFill>
                <a:srgbClr val="0070C0"/>
              </a:solidFill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4223095" y="3345745"/>
            <a:ext cx="15937800" cy="80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Recycle2Trade Ltd</a:t>
            </a: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Expertise in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environmental monitoring, disaster resilience, and sustainability solutions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Experience in integrating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remote sensing, AI, and IoT-based predictive analytics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Active in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EUREKA, Eurostars, and other innovation funding programs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4800" i="1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Proposal Name,  Your Name, affiliation &amp; e-mail of presenter</a:t>
            </a:r>
            <a:endParaRPr/>
          </a:p>
        </p:txBody>
      </p:sp>
      <p:pic>
        <p:nvPicPr>
          <p:cNvPr id="113" name="Google Shape;11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10605" y="50477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Proposal Introduction (1)</a:t>
            </a:r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4371996" y="3726031"/>
            <a:ext cx="15937800" cy="82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Proposal Introduction (Vision, Motivation, and Concept)</a:t>
            </a: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Wildfires are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increasing in frequency and intensity due to climate change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Need for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real-time, predictive monitoring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to improve response times and prevent ignition.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Wildfire Sentinel integrates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multi-source data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for a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comprehensive fire risk assessment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4800" i="1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Proposal Name,  Your Name, affiliation &amp; e-mail of presenter</a:t>
            </a:r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07505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Proposal Introduction (2)</a:t>
            </a:r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130" name="Google Shape;130;p17"/>
          <p:cNvSpPr txBox="1"/>
          <p:nvPr/>
        </p:nvSpPr>
        <p:spPr>
          <a:xfrm>
            <a:off x="4112980" y="4312568"/>
            <a:ext cx="18050100" cy="73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Expected Outcome &amp; Impact</a:t>
            </a: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Impact: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Reduced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economic loss, CO₂ emissions, and biodiversity destruction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Outcome: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Development of a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scalable AI-powered wildfire prediction and monitoring system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Schedule: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Project to last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30 months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reaching TRL 6-7 by the end.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4800" i="1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31" name="Google Shape;13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Proposal Name,  Your Name, affiliation &amp; e-mail of presenter</a:t>
            </a:r>
            <a:endParaRPr/>
          </a:p>
        </p:txBody>
      </p:sp>
      <p:pic>
        <p:nvPicPr>
          <p:cNvPr id="133" name="Google Shape;133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07505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Partners</a:t>
            </a:r>
            <a:endParaRPr/>
          </a:p>
        </p:txBody>
      </p:sp>
      <p:sp>
        <p:nvSpPr>
          <p:cNvPr id="139" name="Google Shape;139;p18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140" name="Google Shape;140;p18"/>
          <p:cNvSpPr txBox="1"/>
          <p:nvPr/>
        </p:nvSpPr>
        <p:spPr>
          <a:xfrm>
            <a:off x="3499683" y="2746898"/>
            <a:ext cx="19202100" cy="89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Partners &amp; Consortium</a:t>
            </a: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Char char="●"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Looking for partners in:</a:t>
            </a:r>
            <a:endParaRPr sz="48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○"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AI &amp; Data Analytics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(predictive modeling and risk assessment).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○"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Public Authorities &amp; First Responders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(end-users for real-world testing).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○"/>
            </a:pP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Telecom &amp; Connectivity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(to support real-time data transmission in remote areas).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533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Char char="●"/>
            </a:pP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Initial interest from </a:t>
            </a:r>
            <a:r>
              <a:rPr lang="en-GB" sz="4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European and international partners</a:t>
            </a:r>
            <a:r>
              <a:rPr lang="en-GB" sz="4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br>
              <a:rPr lang="en-GB" sz="4800" i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4800" i="1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41" name="Google Shape;14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8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Proposal Name,  Your Name, affiliation &amp; e-mail of presenter</a:t>
            </a:r>
            <a:endParaRPr/>
          </a:p>
        </p:txBody>
      </p:sp>
      <p:pic>
        <p:nvPicPr>
          <p:cNvPr id="143" name="Google Shape;143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07505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title"/>
          </p:nvPr>
        </p:nvSpPr>
        <p:spPr>
          <a:xfrm>
            <a:off x="7620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Contact Info and THANK YOU!</a:t>
            </a:r>
            <a:endParaRPr/>
          </a:p>
        </p:txBody>
      </p:sp>
      <p:sp>
        <p:nvSpPr>
          <p:cNvPr id="149" name="Google Shape;149;p19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50" name="Google Shape;150;p19"/>
          <p:cNvSpPr txBox="1"/>
          <p:nvPr/>
        </p:nvSpPr>
        <p:spPr>
          <a:xfrm>
            <a:off x="2542925" y="3185597"/>
            <a:ext cx="20018100" cy="88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For more information and for interest to participate please contact:</a:t>
            </a:r>
            <a:endParaRPr sz="5400" b="1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 b="1">
              <a:solidFill>
                <a:srgbClr val="0070C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		</a:t>
            </a:r>
            <a:r>
              <a:rPr lang="en-GB" sz="6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Name : YURI PONZANI</a:t>
            </a:r>
            <a:endParaRPr sz="60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	E-Mail: INFO@RECYCLE2TRADE.COM</a:t>
            </a:r>
            <a:endParaRPr sz="60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	Telephone: 00447506323337</a:t>
            </a:r>
            <a:endParaRPr sz="60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	Postal Address : SUSSEX INNOVATION CENTER(UK)</a:t>
            </a:r>
            <a:endParaRPr sz="60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	Web: https://cleannovation.com/</a:t>
            </a:r>
            <a:endParaRPr sz="4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0" marR="0" lvl="8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51" name="Google Shape;15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9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                                                              </a:t>
            </a:r>
            <a:endParaRPr/>
          </a:p>
        </p:txBody>
      </p:sp>
      <p:pic>
        <p:nvPicPr>
          <p:cNvPr id="153" name="Google Shape;15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79513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Custom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Gill Sans</vt:lpstr>
      <vt:lpstr>Arial</vt:lpstr>
      <vt:lpstr>Calibri</vt:lpstr>
      <vt:lpstr>Aleo</vt:lpstr>
      <vt:lpstr>Century Gothic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 and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Christiane Reinsch</dc:creator>
  <cp:lastModifiedBy>Christiane Reinsch</cp:lastModifiedBy>
  <cp:revision>2</cp:revision>
  <dcterms:modified xsi:type="dcterms:W3CDTF">2025-02-21T10:50:54Z</dcterms:modified>
</cp:coreProperties>
</file>