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24384000" cy="13716000"/>
  <p:notesSz cx="6858000" cy="9144000"/>
  <p:embeddedFontLst>
    <p:embeddedFont>
      <p:font typeface="Aleo" panose="00000500000000000000" pitchFamily="2" charset="0"/>
      <p:regular r:id="rId10"/>
      <p:bold r:id="rId11"/>
      <p:italic r:id="rId12"/>
      <p:boldItalic r:id="rId13"/>
    </p:embeddedFont>
    <p:embeddedFont>
      <p:font typeface="Century Gothic" panose="020B0502020202020204" pitchFamily="34" charset="0"/>
      <p:regular r:id="rId14"/>
      <p:bold r:id="rId15"/>
      <p:italic r:id="rId16"/>
      <p:boldItalic r:id="rId17"/>
    </p:embeddedFont>
    <p:embeddedFont>
      <p:font typeface="Gill Sans" panose="020B0604020202020204" charset="0"/>
      <p:regular r:id="rId18"/>
      <p:bold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9" d="100"/>
          <a:sy n="29" d="100"/>
        </p:scale>
        <p:origin x="67" y="245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tableStyles" Target="tableStyle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Aleo"/>
                <a:ea typeface="Aleo"/>
                <a:cs typeface="Aleo"/>
                <a:sym typeface="Aleo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Aleo"/>
                <a:ea typeface="Aleo"/>
                <a:cs typeface="Aleo"/>
                <a:sym typeface="Aleo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Aleo"/>
                <a:ea typeface="Aleo"/>
                <a:cs typeface="Aleo"/>
                <a:sym typeface="Aleo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000000"/>
                </a:solidFill>
                <a:latin typeface="Aleo"/>
                <a:ea typeface="Aleo"/>
                <a:cs typeface="Aleo"/>
                <a:sym typeface="Aleo"/>
              </a:rPr>
              <a:t>‹#›</a:t>
            </a:fld>
            <a:endParaRPr sz="1200" b="0" i="0" u="none" strike="noStrike" cap="none">
              <a:solidFill>
                <a:srgbClr val="000000"/>
              </a:solidFill>
              <a:latin typeface="Aleo"/>
              <a:ea typeface="Aleo"/>
              <a:cs typeface="Aleo"/>
              <a:sym typeface="Ale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Google Shape;97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1219200" y="3200411"/>
            <a:ext cx="21945600" cy="9051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1219200" y="12712711"/>
            <a:ext cx="568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8331200" y="12712711"/>
            <a:ext cx="7721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17475200" y="12712711"/>
            <a:ext cx="568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7666037" y="-3246426"/>
            <a:ext cx="9051926" cy="219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1219200" y="12712711"/>
            <a:ext cx="568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8331200" y="12712711"/>
            <a:ext cx="7721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17475200" y="12712711"/>
            <a:ext cx="568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2754550" y="5486400"/>
            <a:ext cx="23406100" cy="146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3290550" y="-8940800"/>
            <a:ext cx="23406100" cy="434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1219200" y="12712711"/>
            <a:ext cx="568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8331200" y="12712711"/>
            <a:ext cx="7721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17475200" y="12712711"/>
            <a:ext cx="568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ctrTitle"/>
          </p:nvPr>
        </p:nvSpPr>
        <p:spPr>
          <a:xfrm>
            <a:off x="1828800" y="4260861"/>
            <a:ext cx="20726400" cy="294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t" anchorCtr="0">
            <a:normAutofit/>
          </a:bodyPr>
          <a:lstStyle>
            <a:lvl1pPr lvl="0" algn="ctr">
              <a:spcBef>
                <a:spcPts val="1520"/>
              </a:spcBef>
              <a:spcAft>
                <a:spcPts val="0"/>
              </a:spcAft>
              <a:buClr>
                <a:srgbClr val="888888"/>
              </a:buClr>
              <a:buSzPts val="76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1340"/>
              </a:spcBef>
              <a:spcAft>
                <a:spcPts val="0"/>
              </a:spcAft>
              <a:buClr>
                <a:srgbClr val="888888"/>
              </a:buClr>
              <a:buSzPts val="67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140"/>
              </a:spcBef>
              <a:spcAft>
                <a:spcPts val="0"/>
              </a:spcAft>
              <a:buClr>
                <a:srgbClr val="888888"/>
              </a:buClr>
              <a:buSzPts val="57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1219200" y="12712711"/>
            <a:ext cx="568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8331200" y="12712711"/>
            <a:ext cx="7721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17475200" y="12712711"/>
            <a:ext cx="568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1926168" y="8813811"/>
            <a:ext cx="20726400" cy="2724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Calibri"/>
              <a:buNone/>
              <a:defRPr sz="95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1926168" y="5813427"/>
            <a:ext cx="20726400" cy="30003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b" anchorCtr="0">
            <a:normAutofit/>
          </a:bodyPr>
          <a:lstStyle>
            <a:lvl1pPr marL="457200" lvl="0" indent="-228600" algn="l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0"/>
              <a:buNone/>
              <a:defRPr sz="48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860"/>
              </a:spcBef>
              <a:spcAft>
                <a:spcPts val="0"/>
              </a:spcAft>
              <a:buClr>
                <a:srgbClr val="888888"/>
              </a:buClr>
              <a:buSzPts val="4300"/>
              <a:buNone/>
              <a:defRPr sz="43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760"/>
              </a:spcBef>
              <a:spcAft>
                <a:spcPts val="0"/>
              </a:spcAft>
              <a:buClr>
                <a:srgbClr val="888888"/>
              </a:buClr>
              <a:buSzPts val="3800"/>
              <a:buNone/>
              <a:defRPr sz="38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660"/>
              </a:spcBef>
              <a:spcAft>
                <a:spcPts val="0"/>
              </a:spcAft>
              <a:buClr>
                <a:srgbClr val="888888"/>
              </a:buClr>
              <a:buSzPts val="3300"/>
              <a:buNone/>
              <a:defRPr sz="33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660"/>
              </a:spcBef>
              <a:spcAft>
                <a:spcPts val="0"/>
              </a:spcAft>
              <a:buClr>
                <a:srgbClr val="888888"/>
              </a:buClr>
              <a:buSzPts val="3300"/>
              <a:buNone/>
              <a:defRPr sz="33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660"/>
              </a:spcBef>
              <a:spcAft>
                <a:spcPts val="0"/>
              </a:spcAft>
              <a:buClr>
                <a:srgbClr val="888888"/>
              </a:buClr>
              <a:buSzPts val="3300"/>
              <a:buNone/>
              <a:defRPr sz="33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660"/>
              </a:spcBef>
              <a:spcAft>
                <a:spcPts val="0"/>
              </a:spcAft>
              <a:buClr>
                <a:srgbClr val="888888"/>
              </a:buClr>
              <a:buSzPts val="3300"/>
              <a:buNone/>
              <a:defRPr sz="33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660"/>
              </a:spcBef>
              <a:spcAft>
                <a:spcPts val="0"/>
              </a:spcAft>
              <a:buClr>
                <a:srgbClr val="888888"/>
              </a:buClr>
              <a:buSzPts val="3300"/>
              <a:buNone/>
              <a:defRPr sz="33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660"/>
              </a:spcBef>
              <a:spcAft>
                <a:spcPts val="0"/>
              </a:spcAft>
              <a:buClr>
                <a:srgbClr val="888888"/>
              </a:buClr>
              <a:buSzPts val="3300"/>
              <a:buNone/>
              <a:defRPr sz="33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1219200" y="12712711"/>
            <a:ext cx="568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8331200" y="12712711"/>
            <a:ext cx="7721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17475200" y="12712711"/>
            <a:ext cx="568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3251200" y="6400811"/>
            <a:ext cx="29057600" cy="18103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t" anchorCtr="0">
            <a:normAutofit/>
          </a:bodyPr>
          <a:lstStyle>
            <a:lvl1pPr marL="457200" lvl="0" indent="-654050" algn="l">
              <a:spcBef>
                <a:spcPts val="1340"/>
              </a:spcBef>
              <a:spcAft>
                <a:spcPts val="0"/>
              </a:spcAft>
              <a:buClr>
                <a:schemeClr val="dk1"/>
              </a:buClr>
              <a:buSzPts val="6700"/>
              <a:buChar char="•"/>
              <a:defRPr sz="6700"/>
            </a:lvl1pPr>
            <a:lvl2pPr marL="914400" lvl="1" indent="-590550" algn="l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Char char="–"/>
              <a:defRPr sz="5700"/>
            </a:lvl2pPr>
            <a:lvl3pPr marL="1371600" lvl="2" indent="-5334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50165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Char char="–"/>
              <a:defRPr sz="4300"/>
            </a:lvl4pPr>
            <a:lvl5pPr marL="2286000" lvl="4" indent="-50165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Char char="»"/>
              <a:defRPr sz="4300"/>
            </a:lvl5pPr>
            <a:lvl6pPr marL="2743200" lvl="5" indent="-50165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Char char="•"/>
              <a:defRPr sz="4300"/>
            </a:lvl6pPr>
            <a:lvl7pPr marL="3200400" lvl="6" indent="-50165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Char char="•"/>
              <a:defRPr sz="4300"/>
            </a:lvl7pPr>
            <a:lvl8pPr marL="3657600" lvl="7" indent="-50165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Char char="•"/>
              <a:defRPr sz="4300"/>
            </a:lvl8pPr>
            <a:lvl9pPr marL="4114800" lvl="8" indent="-50165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Char char="•"/>
              <a:defRPr sz="43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32715200" y="6400811"/>
            <a:ext cx="29057600" cy="18103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t" anchorCtr="0">
            <a:normAutofit/>
          </a:bodyPr>
          <a:lstStyle>
            <a:lvl1pPr marL="457200" lvl="0" indent="-654050" algn="l">
              <a:spcBef>
                <a:spcPts val="1340"/>
              </a:spcBef>
              <a:spcAft>
                <a:spcPts val="0"/>
              </a:spcAft>
              <a:buClr>
                <a:schemeClr val="dk1"/>
              </a:buClr>
              <a:buSzPts val="6700"/>
              <a:buChar char="•"/>
              <a:defRPr sz="6700"/>
            </a:lvl1pPr>
            <a:lvl2pPr marL="914400" lvl="1" indent="-590550" algn="l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Char char="–"/>
              <a:defRPr sz="5700"/>
            </a:lvl2pPr>
            <a:lvl3pPr marL="1371600" lvl="2" indent="-5334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50165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Char char="–"/>
              <a:defRPr sz="4300"/>
            </a:lvl4pPr>
            <a:lvl5pPr marL="2286000" lvl="4" indent="-50165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Char char="»"/>
              <a:defRPr sz="4300"/>
            </a:lvl5pPr>
            <a:lvl6pPr marL="2743200" lvl="5" indent="-50165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Char char="•"/>
              <a:defRPr sz="4300"/>
            </a:lvl6pPr>
            <a:lvl7pPr marL="3200400" lvl="6" indent="-50165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Char char="•"/>
              <a:defRPr sz="4300"/>
            </a:lvl7pPr>
            <a:lvl8pPr marL="3657600" lvl="7" indent="-50165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Char char="•"/>
              <a:defRPr sz="4300"/>
            </a:lvl8pPr>
            <a:lvl9pPr marL="4114800" lvl="8" indent="-50165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Char char="•"/>
              <a:defRPr sz="43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1219200" y="12712711"/>
            <a:ext cx="568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8331200" y="12712711"/>
            <a:ext cx="7721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17475200" y="12712711"/>
            <a:ext cx="568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1219200" y="3070226"/>
            <a:ext cx="10773835" cy="1279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b" anchorCtr="0">
            <a:normAutofit/>
          </a:bodyPr>
          <a:lstStyle>
            <a:lvl1pPr marL="457200" lvl="0" indent="-228600" algn="l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700" b="1"/>
            </a:lvl1pPr>
            <a:lvl2pPr marL="914400" lvl="1" indent="-2286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 b="1"/>
            </a:lvl2pPr>
            <a:lvl3pPr marL="1371600" lvl="2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 b="1"/>
            </a:lvl3pPr>
            <a:lvl4pPr marL="1828800" lvl="3" indent="-2286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 b="1"/>
            </a:lvl4pPr>
            <a:lvl5pPr marL="2286000" lvl="4" indent="-2286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 b="1"/>
            </a:lvl5pPr>
            <a:lvl6pPr marL="2743200" lvl="5" indent="-2286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 b="1"/>
            </a:lvl6pPr>
            <a:lvl7pPr marL="3200400" lvl="6" indent="-2286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 b="1"/>
            </a:lvl7pPr>
            <a:lvl8pPr marL="3657600" lvl="7" indent="-2286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 b="1"/>
            </a:lvl8pPr>
            <a:lvl9pPr marL="4114800" lvl="8" indent="-2286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1219200" y="4349750"/>
            <a:ext cx="10773835" cy="7902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t" anchorCtr="0">
            <a:normAutofit/>
          </a:bodyPr>
          <a:lstStyle>
            <a:lvl1pPr marL="457200" lvl="0" indent="-590550" algn="l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Char char="•"/>
              <a:defRPr sz="5700"/>
            </a:lvl1pPr>
            <a:lvl2pPr marL="914400" lvl="1" indent="-5334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Char char="–"/>
              <a:defRPr sz="4800"/>
            </a:lvl2pPr>
            <a:lvl3pPr marL="1371600" lvl="2" indent="-50165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Char char="•"/>
              <a:defRPr sz="4300"/>
            </a:lvl3pPr>
            <a:lvl4pPr marL="1828800" lvl="3" indent="-4699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Char char="–"/>
              <a:defRPr sz="3800"/>
            </a:lvl4pPr>
            <a:lvl5pPr marL="2286000" lvl="4" indent="-4699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Char char="»"/>
              <a:defRPr sz="3800"/>
            </a:lvl5pPr>
            <a:lvl6pPr marL="2743200" lvl="5" indent="-4699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Char char="•"/>
              <a:defRPr sz="3800"/>
            </a:lvl6pPr>
            <a:lvl7pPr marL="3200400" lvl="6" indent="-4699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Char char="•"/>
              <a:defRPr sz="3800"/>
            </a:lvl7pPr>
            <a:lvl8pPr marL="3657600" lvl="7" indent="-4699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Char char="•"/>
              <a:defRPr sz="3800"/>
            </a:lvl8pPr>
            <a:lvl9pPr marL="4114800" lvl="8" indent="-4699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Char char="•"/>
              <a:defRPr sz="38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12386748" y="3070226"/>
            <a:ext cx="10778067" cy="1279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b" anchorCtr="0">
            <a:normAutofit/>
          </a:bodyPr>
          <a:lstStyle>
            <a:lvl1pPr marL="457200" lvl="0" indent="-228600" algn="l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700" b="1"/>
            </a:lvl1pPr>
            <a:lvl2pPr marL="914400" lvl="1" indent="-2286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 b="1"/>
            </a:lvl2pPr>
            <a:lvl3pPr marL="1371600" lvl="2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 b="1"/>
            </a:lvl3pPr>
            <a:lvl4pPr marL="1828800" lvl="3" indent="-2286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 b="1"/>
            </a:lvl4pPr>
            <a:lvl5pPr marL="2286000" lvl="4" indent="-2286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 b="1"/>
            </a:lvl5pPr>
            <a:lvl6pPr marL="2743200" lvl="5" indent="-2286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 b="1"/>
            </a:lvl6pPr>
            <a:lvl7pPr marL="3200400" lvl="6" indent="-2286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 b="1"/>
            </a:lvl7pPr>
            <a:lvl8pPr marL="3657600" lvl="7" indent="-2286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 b="1"/>
            </a:lvl8pPr>
            <a:lvl9pPr marL="4114800" lvl="8" indent="-2286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12386748" y="4349750"/>
            <a:ext cx="10778067" cy="7902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t" anchorCtr="0">
            <a:normAutofit/>
          </a:bodyPr>
          <a:lstStyle>
            <a:lvl1pPr marL="457200" lvl="0" indent="-590550" algn="l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Char char="•"/>
              <a:defRPr sz="5700"/>
            </a:lvl1pPr>
            <a:lvl2pPr marL="914400" lvl="1" indent="-5334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Char char="–"/>
              <a:defRPr sz="4800"/>
            </a:lvl2pPr>
            <a:lvl3pPr marL="1371600" lvl="2" indent="-50165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Char char="•"/>
              <a:defRPr sz="4300"/>
            </a:lvl3pPr>
            <a:lvl4pPr marL="1828800" lvl="3" indent="-4699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Char char="–"/>
              <a:defRPr sz="3800"/>
            </a:lvl4pPr>
            <a:lvl5pPr marL="2286000" lvl="4" indent="-4699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Char char="»"/>
              <a:defRPr sz="3800"/>
            </a:lvl5pPr>
            <a:lvl6pPr marL="2743200" lvl="5" indent="-4699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Char char="•"/>
              <a:defRPr sz="3800"/>
            </a:lvl6pPr>
            <a:lvl7pPr marL="3200400" lvl="6" indent="-4699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Char char="•"/>
              <a:defRPr sz="3800"/>
            </a:lvl7pPr>
            <a:lvl8pPr marL="3657600" lvl="7" indent="-4699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Char char="•"/>
              <a:defRPr sz="3800"/>
            </a:lvl8pPr>
            <a:lvl9pPr marL="4114800" lvl="8" indent="-4699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Char char="•"/>
              <a:defRPr sz="38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1219200" y="12712711"/>
            <a:ext cx="568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8331200" y="12712711"/>
            <a:ext cx="7721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17475200" y="12712711"/>
            <a:ext cx="568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1219200" y="12712711"/>
            <a:ext cx="568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8331200" y="12712711"/>
            <a:ext cx="7721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17475200" y="12712711"/>
            <a:ext cx="568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1219200" y="12712711"/>
            <a:ext cx="568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8331200" y="12712711"/>
            <a:ext cx="7721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17475200" y="12712711"/>
            <a:ext cx="568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1219201" y="546100"/>
            <a:ext cx="8022168" cy="23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9533467" y="546111"/>
            <a:ext cx="13631333" cy="11706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t" anchorCtr="0">
            <a:normAutofit/>
          </a:bodyPr>
          <a:lstStyle>
            <a:lvl1pPr marL="457200" lvl="0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1pPr>
            <a:lvl2pPr marL="914400" lvl="1" indent="-654050" algn="l">
              <a:spcBef>
                <a:spcPts val="1340"/>
              </a:spcBef>
              <a:spcAft>
                <a:spcPts val="0"/>
              </a:spcAft>
              <a:buClr>
                <a:schemeClr val="dk1"/>
              </a:buClr>
              <a:buSzPts val="6700"/>
              <a:buChar char="–"/>
              <a:defRPr sz="6700"/>
            </a:lvl2pPr>
            <a:lvl3pPr marL="1371600" lvl="2" indent="-590550" algn="l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Char char="•"/>
              <a:defRPr sz="5700"/>
            </a:lvl3pPr>
            <a:lvl4pPr marL="1828800" lvl="3" indent="-5334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Char char="–"/>
              <a:defRPr sz="4800"/>
            </a:lvl4pPr>
            <a:lvl5pPr marL="2286000" lvl="4" indent="-5334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Char char="»"/>
              <a:defRPr sz="4800"/>
            </a:lvl5pPr>
            <a:lvl6pPr marL="2743200" lvl="5" indent="-5334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6pPr>
            <a:lvl7pPr marL="3200400" lvl="6" indent="-5334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7pPr>
            <a:lvl8pPr marL="3657600" lvl="7" indent="-5334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8pPr>
            <a:lvl9pPr marL="4114800" lvl="8" indent="-5334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1219201" y="2870207"/>
            <a:ext cx="8022168" cy="9382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t" anchorCtr="0">
            <a:normAutofit/>
          </a:bodyPr>
          <a:lstStyle>
            <a:lvl1pPr marL="457200" lvl="0" indent="-228600" algn="l"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1pPr>
            <a:lvl2pPr marL="914400" lvl="1" indent="-2286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/>
            </a:lvl2pPr>
            <a:lvl3pPr marL="1371600" lvl="2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3pPr>
            <a:lvl4pPr marL="1828800" lvl="3" indent="-2286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4pPr>
            <a:lvl5pPr marL="2286000" lvl="4" indent="-2286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5pPr>
            <a:lvl6pPr marL="2743200" lvl="5" indent="-2286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6pPr>
            <a:lvl7pPr marL="3200400" lvl="6" indent="-2286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7pPr>
            <a:lvl8pPr marL="3657600" lvl="7" indent="-2286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8pPr>
            <a:lvl9pPr marL="4114800" lvl="8" indent="-2286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1219200" y="12712711"/>
            <a:ext cx="568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8331200" y="12712711"/>
            <a:ext cx="7721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17475200" y="12712711"/>
            <a:ext cx="568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4779435" y="9601200"/>
            <a:ext cx="14630400" cy="1133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4779435" y="1225550"/>
            <a:ext cx="14630400" cy="82296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4779435" y="10734676"/>
            <a:ext cx="14630400" cy="1609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t" anchorCtr="0">
            <a:normAutofit/>
          </a:bodyPr>
          <a:lstStyle>
            <a:lvl1pPr marL="457200" lvl="0" indent="-228600" algn="l"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1pPr>
            <a:lvl2pPr marL="914400" lvl="1" indent="-22860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/>
            </a:lvl2pPr>
            <a:lvl3pPr marL="1371600" lvl="2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3pPr>
            <a:lvl4pPr marL="1828800" lvl="3" indent="-2286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4pPr>
            <a:lvl5pPr marL="2286000" lvl="4" indent="-2286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5pPr>
            <a:lvl6pPr marL="2743200" lvl="5" indent="-2286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6pPr>
            <a:lvl7pPr marL="3200400" lvl="6" indent="-2286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7pPr>
            <a:lvl8pPr marL="3657600" lvl="7" indent="-2286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8pPr>
            <a:lvl9pPr marL="4114800" lvl="8" indent="-2286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1219200" y="12712711"/>
            <a:ext cx="568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8331200" y="12712711"/>
            <a:ext cx="7721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17475200" y="12712711"/>
            <a:ext cx="568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Calibri"/>
              <a:buNone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219200" y="3200411"/>
            <a:ext cx="21945600" cy="9051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t" anchorCtr="0">
            <a:normAutofit/>
          </a:bodyPr>
          <a:lstStyle>
            <a:lvl1pPr marL="457200" marR="0" lvl="0" indent="-711200" algn="l" rtl="0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Font typeface="Arial"/>
              <a:buChar char="•"/>
              <a:defRPr sz="7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654050" algn="l" rtl="0">
              <a:spcBef>
                <a:spcPts val="134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Arial"/>
              <a:buChar char="–"/>
              <a:defRPr sz="6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90550" algn="l" rtl="0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Font typeface="Arial"/>
              <a:buChar char="•"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»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1219200" y="12712711"/>
            <a:ext cx="568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8331200" y="12712711"/>
            <a:ext cx="7721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 strike="noStrike" cap="non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17475200" y="12712711"/>
            <a:ext cx="568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2900" b="0" i="0" u="none" strike="noStrike" cap="non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2900" b="0" i="0" u="none" strike="noStrike" cap="non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2900" b="0" i="0" u="none" strike="noStrike" cap="non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2900" b="0" i="0" u="none" strike="noStrike" cap="non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2900" b="0" i="0" u="none" strike="noStrike" cap="non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2900" b="0" i="0" u="none" strike="noStrike" cap="non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2900" b="0" i="0" u="none" strike="noStrike" cap="non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2900" b="0" i="0" u="none" strike="noStrike" cap="non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2900" b="0" i="0" u="none" strike="noStrike" cap="non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/>
          <p:nvPr/>
        </p:nvSpPr>
        <p:spPr>
          <a:xfrm>
            <a:off x="-27856" y="11030981"/>
            <a:ext cx="2438400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5400" b="1" i="0" u="none" strike="noStrike" cap="none">
              <a:solidFill>
                <a:srgbClr val="3C3C3C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3530050" y="6281926"/>
            <a:ext cx="17040000" cy="13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4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Pitch of the Project Proposal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3"/>
          <p:cNvSpPr/>
          <p:nvPr/>
        </p:nvSpPr>
        <p:spPr>
          <a:xfrm>
            <a:off x="3551040" y="733539"/>
            <a:ext cx="17785976" cy="4031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6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CELTIC-NEXT </a:t>
            </a:r>
            <a:br>
              <a:rPr lang="en-GB" sz="96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96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Proposers Brokerage Day</a:t>
            </a:r>
            <a:endParaRPr sz="3600" b="1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0" b="0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24</a:t>
            </a:r>
            <a:r>
              <a:rPr lang="en-GB" sz="7000" b="0" i="0" u="none" strike="noStrike" cap="none" baseline="300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GB" sz="7000" b="0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February 2025, Barcelona  </a:t>
            </a:r>
            <a:endParaRPr/>
          </a:p>
        </p:txBody>
      </p:sp>
      <p:sp>
        <p:nvSpPr>
          <p:cNvPr id="91" name="Google Shape;91;p13"/>
          <p:cNvSpPr/>
          <p:nvPr/>
        </p:nvSpPr>
        <p:spPr>
          <a:xfrm>
            <a:off x="7227531" y="11768479"/>
            <a:ext cx="9443290" cy="13542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 b="1">
                <a:solidFill>
                  <a:schemeClr val="dk2"/>
                </a:solidFill>
              </a:rPr>
              <a:t>YURI PONZANI</a:t>
            </a:r>
            <a:endParaRPr sz="4400" b="1">
              <a:solidFill>
                <a:schemeClr val="dk2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 b="1">
                <a:solidFill>
                  <a:schemeClr val="dk2"/>
                </a:solidFill>
              </a:rPr>
              <a:t>CLEANNOVATION (UK)</a:t>
            </a:r>
            <a:endParaRPr sz="4400" b="1">
              <a:solidFill>
                <a:schemeClr val="dk2"/>
              </a:solidFill>
            </a:endParaRPr>
          </a:p>
        </p:txBody>
      </p:sp>
      <p:pic>
        <p:nvPicPr>
          <p:cNvPr id="92" name="Google Shape;92;p13"/>
          <p:cNvPicPr preferRelativeResize="0"/>
          <p:nvPr/>
        </p:nvPicPr>
        <p:blipFill rotWithShape="1">
          <a:blip r:embed="rId3">
            <a:alphaModFix/>
          </a:blip>
          <a:srcRect l="979" t="12515"/>
          <a:stretch/>
        </p:blipFill>
        <p:spPr>
          <a:xfrm>
            <a:off x="288032" y="51738"/>
            <a:ext cx="4199112" cy="3709918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032760" y="593304"/>
            <a:ext cx="4983209" cy="1440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36438" y="7887383"/>
            <a:ext cx="13425475" cy="28461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4"/>
          <p:cNvSpPr txBox="1"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9200"/>
              <a:buFont typeface="Calibri"/>
              <a:buNone/>
            </a:pPr>
            <a:r>
              <a:rPr lang="en-GB" sz="9200" b="1">
                <a:solidFill>
                  <a:srgbClr val="0070C0"/>
                </a:solidFill>
              </a:rPr>
              <a:t>Teaser</a:t>
            </a:r>
            <a:endParaRPr sz="9200" b="1">
              <a:solidFill>
                <a:srgbClr val="0070C0"/>
              </a:solidFill>
            </a:endParaRPr>
          </a:p>
        </p:txBody>
      </p:sp>
      <p:sp>
        <p:nvSpPr>
          <p:cNvPr id="101" name="Google Shape;101;p14"/>
          <p:cNvSpPr txBox="1">
            <a:spLocks noGrp="1"/>
          </p:cNvSpPr>
          <p:nvPr>
            <p:ph type="sldNum" idx="12"/>
          </p:nvPr>
        </p:nvSpPr>
        <p:spPr>
          <a:xfrm>
            <a:off x="17475200" y="12712711"/>
            <a:ext cx="568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  <p:sp>
        <p:nvSpPr>
          <p:cNvPr id="102" name="Google Shape;102;p14"/>
          <p:cNvSpPr txBox="1"/>
          <p:nvPr/>
        </p:nvSpPr>
        <p:spPr>
          <a:xfrm>
            <a:off x="1966864" y="3833664"/>
            <a:ext cx="20522400" cy="613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700" tIns="108850" rIns="217700" bIns="108850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533400" algn="just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800"/>
              <a:buFont typeface="Calibri"/>
              <a:buChar char="●"/>
            </a:pPr>
            <a:r>
              <a:rPr lang="en-GB" sz="4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Early wildfire detection using </a:t>
            </a:r>
            <a:r>
              <a:rPr lang="en-GB" sz="4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satellite imagery, IoT ground sensors, and AI-driven analytics</a:t>
            </a:r>
            <a:r>
              <a:rPr lang="en-GB" sz="4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480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533400" algn="just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800"/>
              <a:buFont typeface="Calibri"/>
              <a:buChar char="●"/>
            </a:pPr>
            <a:r>
              <a:rPr lang="en-GB" sz="4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Prevention-focused approach</a:t>
            </a:r>
            <a:r>
              <a:rPr lang="en-GB" sz="4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to reduce wildfire spread and environmental damage.</a:t>
            </a:r>
            <a:endParaRPr sz="480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533400" algn="just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800"/>
              <a:buFont typeface="Calibri"/>
              <a:buChar char="●"/>
            </a:pPr>
            <a:r>
              <a:rPr lang="en-GB" sz="4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Supports </a:t>
            </a:r>
            <a:r>
              <a:rPr lang="en-GB" sz="4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climate resilience, emergency response, and sustainable land management</a:t>
            </a:r>
            <a:r>
              <a:rPr lang="en-GB" sz="4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480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800" i="1">
              <a:solidFill>
                <a:srgbClr val="0070C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3" name="Google Shape;103;p14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700" tIns="108850" rIns="217700" bIns="1088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0" i="0" u="none" strike="noStrike" cap="none">
                <a:solidFill>
                  <a:srgbClr val="366092"/>
                </a:solidFill>
                <a:latin typeface="Gill Sans"/>
                <a:ea typeface="Gill Sans"/>
                <a:cs typeface="Gill Sans"/>
                <a:sym typeface="Gill Sans"/>
              </a:rPr>
              <a:t>www.celticnext.eu                                         Proposal Name,  Your Name, affiliation &amp; e-mail of presenter</a:t>
            </a:r>
            <a:endParaRPr/>
          </a:p>
        </p:txBody>
      </p:sp>
      <p:pic>
        <p:nvPicPr>
          <p:cNvPr id="104" name="Google Shape;104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410605" y="50477"/>
            <a:ext cx="8973395" cy="2285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5"/>
          <p:cNvSpPr txBox="1"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9200"/>
              <a:buFont typeface="Calibri"/>
              <a:buNone/>
            </a:pPr>
            <a:r>
              <a:rPr lang="en-GB" sz="9200" b="1">
                <a:solidFill>
                  <a:srgbClr val="0070C0"/>
                </a:solidFill>
              </a:rPr>
              <a:t>Organisation Profile</a:t>
            </a:r>
            <a:endParaRPr sz="9200" b="1">
              <a:solidFill>
                <a:srgbClr val="0070C0"/>
              </a:solidFill>
            </a:endParaRPr>
          </a:p>
        </p:txBody>
      </p:sp>
      <p:sp>
        <p:nvSpPr>
          <p:cNvPr id="110" name="Google Shape;110;p15"/>
          <p:cNvSpPr txBox="1">
            <a:spLocks noGrp="1"/>
          </p:cNvSpPr>
          <p:nvPr>
            <p:ph type="sldNum" idx="12"/>
          </p:nvPr>
        </p:nvSpPr>
        <p:spPr>
          <a:xfrm>
            <a:off x="17475200" y="12712711"/>
            <a:ext cx="568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  <p:sp>
        <p:nvSpPr>
          <p:cNvPr id="111" name="Google Shape;111;p15"/>
          <p:cNvSpPr txBox="1"/>
          <p:nvPr/>
        </p:nvSpPr>
        <p:spPr>
          <a:xfrm>
            <a:off x="4223095" y="3345745"/>
            <a:ext cx="15937800" cy="80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700" tIns="108850" rIns="217700" bIns="10885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Recycle2Trade Ltd</a:t>
            </a:r>
            <a:endParaRPr sz="4800" b="1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800" b="1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5334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70C0"/>
              </a:buClr>
              <a:buSzPts val="4800"/>
              <a:buChar char="●"/>
            </a:pPr>
            <a:r>
              <a:rPr lang="en-GB" sz="4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Expertise in </a:t>
            </a:r>
            <a:r>
              <a:rPr lang="en-GB" sz="4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environmental monitoring, disaster resilience, and sustainability solutions</a:t>
            </a:r>
            <a:r>
              <a:rPr lang="en-GB" sz="4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480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533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800"/>
              <a:buChar char="●"/>
            </a:pPr>
            <a:r>
              <a:rPr lang="en-GB" sz="4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Experience in integrating </a:t>
            </a:r>
            <a:r>
              <a:rPr lang="en-GB" sz="4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remote sensing, AI, and IoT-based predictive analytics</a:t>
            </a:r>
            <a:r>
              <a:rPr lang="en-GB" sz="4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480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533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800"/>
              <a:buChar char="●"/>
            </a:pPr>
            <a:r>
              <a:rPr lang="en-GB" sz="4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Active in </a:t>
            </a:r>
            <a:r>
              <a:rPr lang="en-GB" sz="4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EUREKA, Eurostars, and other innovation funding programs</a:t>
            </a:r>
            <a:r>
              <a:rPr lang="en-GB" sz="4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480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4800" i="1">
              <a:solidFill>
                <a:srgbClr val="0070C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2" name="Google Shape;112;p15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700" tIns="108850" rIns="217700" bIns="1088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rgbClr val="366092"/>
                </a:solidFill>
                <a:latin typeface="Gill Sans"/>
                <a:ea typeface="Gill Sans"/>
                <a:cs typeface="Gill Sans"/>
                <a:sym typeface="Gill Sans"/>
              </a:rPr>
              <a:t>www.celticnext.eu                                         Proposal Name,  Your Name, affiliation &amp; e-mail of presenter</a:t>
            </a:r>
            <a:endParaRPr/>
          </a:p>
        </p:txBody>
      </p:sp>
      <p:pic>
        <p:nvPicPr>
          <p:cNvPr id="113" name="Google Shape;113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410605" y="50477"/>
            <a:ext cx="8973395" cy="2285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6"/>
          <p:cNvSpPr txBox="1"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9200"/>
              <a:buFont typeface="Calibri"/>
              <a:buNone/>
            </a:pPr>
            <a:r>
              <a:rPr lang="en-GB" sz="9200" b="1">
                <a:solidFill>
                  <a:srgbClr val="0070C0"/>
                </a:solidFill>
              </a:rPr>
              <a:t>Proposal Introduction (1)</a:t>
            </a:r>
            <a:endParaRPr/>
          </a:p>
        </p:txBody>
      </p:sp>
      <p:sp>
        <p:nvSpPr>
          <p:cNvPr id="119" name="Google Shape;119;p16"/>
          <p:cNvSpPr txBox="1">
            <a:spLocks noGrp="1"/>
          </p:cNvSpPr>
          <p:nvPr>
            <p:ph type="sldNum" idx="12"/>
          </p:nvPr>
        </p:nvSpPr>
        <p:spPr>
          <a:xfrm>
            <a:off x="17475200" y="12712711"/>
            <a:ext cx="568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  <p:sp>
        <p:nvSpPr>
          <p:cNvPr id="120" name="Google Shape;120;p16"/>
          <p:cNvSpPr txBox="1"/>
          <p:nvPr/>
        </p:nvSpPr>
        <p:spPr>
          <a:xfrm>
            <a:off x="4371996" y="3726031"/>
            <a:ext cx="15937800" cy="821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700" tIns="108850" rIns="217700" bIns="10885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rPr lang="en-GB" sz="4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Proposal Introduction (Vision, Motivation, and Concept)</a:t>
            </a:r>
            <a:endParaRPr sz="4800" b="1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4800" b="1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5334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70C0"/>
              </a:buClr>
              <a:buSzPts val="4800"/>
              <a:buChar char="●"/>
            </a:pPr>
            <a:r>
              <a:rPr lang="en-GB" sz="4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Wildfires are </a:t>
            </a:r>
            <a:r>
              <a:rPr lang="en-GB" sz="4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increasing in frequency and intensity due to climate change</a:t>
            </a:r>
            <a:r>
              <a:rPr lang="en-GB" sz="4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480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533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800"/>
              <a:buChar char="●"/>
            </a:pPr>
            <a:r>
              <a:rPr lang="en-GB" sz="4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Need for </a:t>
            </a:r>
            <a:r>
              <a:rPr lang="en-GB" sz="4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real-time, predictive monitoring</a:t>
            </a:r>
            <a:r>
              <a:rPr lang="en-GB" sz="4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to improve response times and prevent ignition.</a:t>
            </a:r>
            <a:endParaRPr sz="480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533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800"/>
              <a:buChar char="●"/>
            </a:pPr>
            <a:r>
              <a:rPr lang="en-GB" sz="4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Wildfire Sentinel integrates </a:t>
            </a:r>
            <a:r>
              <a:rPr lang="en-GB" sz="4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multi-source data</a:t>
            </a:r>
            <a:r>
              <a:rPr lang="en-GB" sz="4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for a </a:t>
            </a:r>
            <a:r>
              <a:rPr lang="en-GB" sz="4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comprehensive fire risk assessment</a:t>
            </a:r>
            <a:r>
              <a:rPr lang="en-GB" sz="4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480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4800" i="1">
              <a:solidFill>
                <a:srgbClr val="0070C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121" name="Google Shape;121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16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700" tIns="108850" rIns="217700" bIns="1088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rgbClr val="366092"/>
                </a:solidFill>
                <a:latin typeface="Gill Sans"/>
                <a:ea typeface="Gill Sans"/>
                <a:cs typeface="Gill Sans"/>
                <a:sym typeface="Gill Sans"/>
              </a:rPr>
              <a:t>www.celticnext.eu                                         Proposal Name,  Your Name, affiliation &amp; e-mail of presenter</a:t>
            </a:r>
            <a:endParaRPr/>
          </a:p>
        </p:txBody>
      </p:sp>
      <p:pic>
        <p:nvPicPr>
          <p:cNvPr id="123" name="Google Shape;123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410605" y="107505"/>
            <a:ext cx="8973395" cy="2285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7"/>
          <p:cNvSpPr txBox="1"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9200"/>
              <a:buFont typeface="Calibri"/>
              <a:buNone/>
            </a:pPr>
            <a:r>
              <a:rPr lang="en-GB" sz="9200" b="1">
                <a:solidFill>
                  <a:srgbClr val="0070C0"/>
                </a:solidFill>
              </a:rPr>
              <a:t>Proposal Introduction (2)</a:t>
            </a:r>
            <a:endParaRPr/>
          </a:p>
        </p:txBody>
      </p:sp>
      <p:sp>
        <p:nvSpPr>
          <p:cNvPr id="129" name="Google Shape;129;p17"/>
          <p:cNvSpPr txBox="1">
            <a:spLocks noGrp="1"/>
          </p:cNvSpPr>
          <p:nvPr>
            <p:ph type="sldNum" idx="12"/>
          </p:nvPr>
        </p:nvSpPr>
        <p:spPr>
          <a:xfrm>
            <a:off x="17475200" y="12712711"/>
            <a:ext cx="568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  <p:sp>
        <p:nvSpPr>
          <p:cNvPr id="130" name="Google Shape;130;p17"/>
          <p:cNvSpPr txBox="1"/>
          <p:nvPr/>
        </p:nvSpPr>
        <p:spPr>
          <a:xfrm>
            <a:off x="4112980" y="4312568"/>
            <a:ext cx="18050100" cy="73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700" tIns="108850" rIns="217700" bIns="10885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rPr lang="en-GB" sz="4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Expected Outcome &amp; Impact</a:t>
            </a:r>
            <a:endParaRPr sz="4800" b="1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4800" b="1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5334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70C0"/>
              </a:buClr>
              <a:buSzPts val="4800"/>
              <a:buChar char="●"/>
            </a:pPr>
            <a:r>
              <a:rPr lang="en-GB" sz="4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Impact:</a:t>
            </a:r>
            <a:r>
              <a:rPr lang="en-GB" sz="4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Reduced </a:t>
            </a:r>
            <a:r>
              <a:rPr lang="en-GB" sz="4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economic loss, CO₂ emissions, and biodiversity destruction</a:t>
            </a:r>
            <a:r>
              <a:rPr lang="en-GB" sz="4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480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533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800"/>
              <a:buChar char="●"/>
            </a:pPr>
            <a:r>
              <a:rPr lang="en-GB" sz="4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Outcome:</a:t>
            </a:r>
            <a:r>
              <a:rPr lang="en-GB" sz="4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Development of a </a:t>
            </a:r>
            <a:r>
              <a:rPr lang="en-GB" sz="4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scalable AI-powered wildfire prediction and monitoring system</a:t>
            </a:r>
            <a:r>
              <a:rPr lang="en-GB" sz="4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480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533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800"/>
              <a:buChar char="●"/>
            </a:pPr>
            <a:r>
              <a:rPr lang="en-GB" sz="4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Schedule:</a:t>
            </a:r>
            <a:r>
              <a:rPr lang="en-GB" sz="4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Project to last </a:t>
            </a:r>
            <a:r>
              <a:rPr lang="en-GB" sz="4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30 months</a:t>
            </a:r>
            <a:r>
              <a:rPr lang="en-GB" sz="4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, reaching TRL 6-7 by the end.</a:t>
            </a:r>
            <a:endParaRPr sz="480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4800" i="1">
              <a:solidFill>
                <a:srgbClr val="0070C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131" name="Google Shape;131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17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700" tIns="108850" rIns="217700" bIns="1088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rgbClr val="366092"/>
                </a:solidFill>
                <a:latin typeface="Gill Sans"/>
                <a:ea typeface="Gill Sans"/>
                <a:cs typeface="Gill Sans"/>
                <a:sym typeface="Gill Sans"/>
              </a:rPr>
              <a:t>www.celticnext.eu                                         Proposal Name,  Your Name, affiliation &amp; e-mail of presenter</a:t>
            </a:r>
            <a:endParaRPr/>
          </a:p>
        </p:txBody>
      </p:sp>
      <p:pic>
        <p:nvPicPr>
          <p:cNvPr id="133" name="Google Shape;133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410605" y="107505"/>
            <a:ext cx="8973395" cy="2285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8"/>
          <p:cNvSpPr txBox="1"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9200"/>
              <a:buFont typeface="Calibri"/>
              <a:buNone/>
            </a:pPr>
            <a:r>
              <a:rPr lang="en-GB" sz="9200" b="1">
                <a:solidFill>
                  <a:srgbClr val="0070C0"/>
                </a:solidFill>
              </a:rPr>
              <a:t>Partners</a:t>
            </a:r>
            <a:endParaRPr/>
          </a:p>
        </p:txBody>
      </p:sp>
      <p:sp>
        <p:nvSpPr>
          <p:cNvPr id="139" name="Google Shape;139;p18"/>
          <p:cNvSpPr txBox="1">
            <a:spLocks noGrp="1"/>
          </p:cNvSpPr>
          <p:nvPr>
            <p:ph type="sldNum" idx="12"/>
          </p:nvPr>
        </p:nvSpPr>
        <p:spPr>
          <a:xfrm>
            <a:off x="17475200" y="12712711"/>
            <a:ext cx="568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  <p:sp>
        <p:nvSpPr>
          <p:cNvPr id="140" name="Google Shape;140;p18"/>
          <p:cNvSpPr txBox="1"/>
          <p:nvPr/>
        </p:nvSpPr>
        <p:spPr>
          <a:xfrm>
            <a:off x="3499683" y="2746898"/>
            <a:ext cx="19202100" cy="895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700" tIns="108850" rIns="217700" bIns="10885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rPr lang="en-GB" sz="4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Partners &amp; Consortium</a:t>
            </a:r>
            <a:endParaRPr sz="4800" b="1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4800" b="1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5334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70C0"/>
              </a:buClr>
              <a:buSzPts val="4800"/>
              <a:buFont typeface="Calibri"/>
              <a:buChar char="●"/>
            </a:pPr>
            <a:r>
              <a:rPr lang="en-GB" sz="4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Looking for partners in:</a:t>
            </a:r>
            <a:endParaRPr sz="4800" b="1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533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800"/>
              <a:buChar char="○"/>
            </a:pPr>
            <a:r>
              <a:rPr lang="en-GB" sz="4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AI &amp; Data Analytics</a:t>
            </a:r>
            <a:r>
              <a:rPr lang="en-GB" sz="4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(predictive modeling and risk assessment).</a:t>
            </a:r>
            <a:endParaRPr sz="480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533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800"/>
              <a:buChar char="○"/>
            </a:pPr>
            <a:r>
              <a:rPr lang="en-GB" sz="4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Public Authorities &amp; First Responders</a:t>
            </a:r>
            <a:r>
              <a:rPr lang="en-GB" sz="4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(end-users for real-world testing).</a:t>
            </a:r>
            <a:endParaRPr sz="480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533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800"/>
              <a:buChar char="○"/>
            </a:pPr>
            <a:r>
              <a:rPr lang="en-GB" sz="4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Telecom &amp; Connectivity</a:t>
            </a:r>
            <a:r>
              <a:rPr lang="en-GB" sz="4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(to support real-time data transmission in remote areas).</a:t>
            </a:r>
            <a:endParaRPr sz="480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533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800"/>
              <a:buChar char="●"/>
            </a:pPr>
            <a:r>
              <a:rPr lang="en-GB" sz="4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Initial interest from </a:t>
            </a:r>
            <a:r>
              <a:rPr lang="en-GB" sz="4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European and international partners</a:t>
            </a:r>
            <a:r>
              <a:rPr lang="en-GB" sz="4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480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br>
              <a:rPr lang="en-GB" sz="4800" i="1">
                <a:solidFill>
                  <a:srgbClr val="0070C0"/>
                </a:solidFill>
                <a:latin typeface="Gill Sans"/>
                <a:ea typeface="Gill Sans"/>
                <a:cs typeface="Gill Sans"/>
                <a:sym typeface="Gill Sans"/>
              </a:rPr>
            </a:br>
            <a:endParaRPr sz="4800" i="1">
              <a:solidFill>
                <a:srgbClr val="0070C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141" name="Google Shape;141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18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700" tIns="108850" rIns="217700" bIns="1088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rgbClr val="366092"/>
                </a:solidFill>
                <a:latin typeface="Gill Sans"/>
                <a:ea typeface="Gill Sans"/>
                <a:cs typeface="Gill Sans"/>
                <a:sym typeface="Gill Sans"/>
              </a:rPr>
              <a:t>www.celticnext.eu                                         Proposal Name,  Your Name, affiliation &amp; e-mail of presenter</a:t>
            </a:r>
            <a:endParaRPr/>
          </a:p>
        </p:txBody>
      </p:sp>
      <p:pic>
        <p:nvPicPr>
          <p:cNvPr id="143" name="Google Shape;143;p1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410605" y="107505"/>
            <a:ext cx="8973395" cy="2285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9"/>
          <p:cNvSpPr txBox="1">
            <a:spLocks noGrp="1"/>
          </p:cNvSpPr>
          <p:nvPr>
            <p:ph type="title"/>
          </p:nvPr>
        </p:nvSpPr>
        <p:spPr>
          <a:xfrm>
            <a:off x="762000" y="549276"/>
            <a:ext cx="219456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9200"/>
              <a:buFont typeface="Calibri"/>
              <a:buNone/>
            </a:pPr>
            <a:r>
              <a:rPr lang="en-GB" sz="9200" b="1">
                <a:solidFill>
                  <a:srgbClr val="0070C0"/>
                </a:solidFill>
              </a:rPr>
              <a:t>Contact Info and THANK YOU!</a:t>
            </a:r>
            <a:endParaRPr/>
          </a:p>
        </p:txBody>
      </p:sp>
      <p:sp>
        <p:nvSpPr>
          <p:cNvPr id="149" name="Google Shape;149;p19"/>
          <p:cNvSpPr txBox="1">
            <a:spLocks noGrp="1"/>
          </p:cNvSpPr>
          <p:nvPr>
            <p:ph type="sldNum" idx="12"/>
          </p:nvPr>
        </p:nvSpPr>
        <p:spPr>
          <a:xfrm>
            <a:off x="17475200" y="12712711"/>
            <a:ext cx="568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675" tIns="108825" rIns="217675" bIns="1088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7</a:t>
            </a:fld>
            <a:endParaRPr/>
          </a:p>
        </p:txBody>
      </p:sp>
      <p:sp>
        <p:nvSpPr>
          <p:cNvPr id="150" name="Google Shape;150;p19"/>
          <p:cNvSpPr txBox="1"/>
          <p:nvPr/>
        </p:nvSpPr>
        <p:spPr>
          <a:xfrm>
            <a:off x="2542925" y="3185597"/>
            <a:ext cx="20018100" cy="88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700" tIns="108850" rIns="217700" bIns="10885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400" b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For more information and for interest to participate please contact:</a:t>
            </a:r>
            <a:endParaRPr sz="5400" b="1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400" b="1">
              <a:solidFill>
                <a:srgbClr val="0070C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>
              <a:solidFill>
                <a:srgbClr val="0070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rgbClr val="0070C0"/>
                </a:solidFill>
                <a:latin typeface="Gill Sans"/>
                <a:ea typeface="Gill Sans"/>
                <a:cs typeface="Gill Sans"/>
                <a:sym typeface="Gill Sans"/>
              </a:rPr>
              <a:t>		</a:t>
            </a:r>
            <a:r>
              <a:rPr lang="en-GB" sz="60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Name : YURI PONZANI</a:t>
            </a:r>
            <a:endParaRPr sz="60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		E-Mail: INFO@RECYCLE2TRADE.COM</a:t>
            </a:r>
            <a:endParaRPr sz="60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		Telephone: 00447506323337</a:t>
            </a:r>
            <a:endParaRPr sz="60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		Postal Address : SUSSEX INNOVATION CENTER(UK)</a:t>
            </a:r>
            <a:endParaRPr sz="60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		Web: https://cleannovation.com/</a:t>
            </a:r>
            <a:endParaRPr sz="48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3657600" marR="0" lvl="8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151" name="Google Shape;151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9"/>
          <p:cNvSpPr/>
          <p:nvPr/>
        </p:nvSpPr>
        <p:spPr>
          <a:xfrm>
            <a:off x="454696" y="12870025"/>
            <a:ext cx="20522280" cy="650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7700" tIns="108850" rIns="217700" bIns="1088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rgbClr val="366092"/>
                </a:solidFill>
                <a:latin typeface="Gill Sans"/>
                <a:ea typeface="Gill Sans"/>
                <a:cs typeface="Gill Sans"/>
                <a:sym typeface="Gill Sans"/>
              </a:rPr>
              <a:t>                                                              </a:t>
            </a:r>
            <a:endParaRPr/>
          </a:p>
        </p:txBody>
      </p:sp>
      <p:pic>
        <p:nvPicPr>
          <p:cNvPr id="153" name="Google Shape;153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410605" y="179513"/>
            <a:ext cx="8973395" cy="2285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403</Words>
  <Application>Microsoft Office PowerPoint</Application>
  <PresentationFormat>Custom</PresentationFormat>
  <Paragraphs>60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Gill Sans</vt:lpstr>
      <vt:lpstr>Arial</vt:lpstr>
      <vt:lpstr>Calibri</vt:lpstr>
      <vt:lpstr>Aleo</vt:lpstr>
      <vt:lpstr>Century Gothic</vt:lpstr>
      <vt:lpstr>Office Theme</vt:lpstr>
      <vt:lpstr>PowerPoint Presentation</vt:lpstr>
      <vt:lpstr>Teaser</vt:lpstr>
      <vt:lpstr>Organisation Profile</vt:lpstr>
      <vt:lpstr>Proposal Introduction (1)</vt:lpstr>
      <vt:lpstr>Proposal Introduction (2)</vt:lpstr>
      <vt:lpstr>Partners</vt:lpstr>
      <vt:lpstr>Contact Info and 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Christiane Reinsch</dc:creator>
  <cp:lastModifiedBy>Christiane Reinsch</cp:lastModifiedBy>
  <cp:revision>2</cp:revision>
  <dcterms:modified xsi:type="dcterms:W3CDTF">2025-02-21T10:50:54Z</dcterms:modified>
</cp:coreProperties>
</file>