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8" r:id="rId2"/>
    <p:sldId id="256" r:id="rId3"/>
    <p:sldId id="266" r:id="rId4"/>
    <p:sldId id="267" r:id="rId5"/>
    <p:sldId id="268" r:id="rId6"/>
    <p:sldId id="269" r:id="rId7"/>
    <p:sldId id="270" r:id="rId8"/>
    <p:sldId id="272" r:id="rId9"/>
    <p:sldId id="273" r:id="rId10"/>
    <p:sldId id="275" r:id="rId11"/>
    <p:sldId id="274" r:id="rId12"/>
    <p:sldId id="276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Bienvenu" initials="AB" lastIdx="1" clrIdx="0">
    <p:extLst>
      <p:ext uri="{19B8F6BF-5375-455C-9EA6-DF929625EA0E}">
        <p15:presenceInfo xmlns:p15="http://schemas.microsoft.com/office/powerpoint/2012/main" userId="S-1-5-21-1755909097-3886403258-3284256423-4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5597"/>
    <a:srgbClr val="375799"/>
    <a:srgbClr val="020280"/>
    <a:srgbClr val="19273E"/>
    <a:srgbClr val="3C3E74"/>
    <a:srgbClr val="16233C"/>
    <a:srgbClr val="16243D"/>
    <a:srgbClr val="16233B"/>
    <a:srgbClr val="8FAADC"/>
    <a:srgbClr val="252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5" autoAdjust="0"/>
    <p:restoredTop sz="90289" autoAdjust="0"/>
  </p:normalViewPr>
  <p:slideViewPr>
    <p:cSldViewPr snapToGrid="0">
      <p:cViewPr varScale="1">
        <p:scale>
          <a:sx n="92" d="100"/>
          <a:sy n="92" d="100"/>
        </p:scale>
        <p:origin x="1470" y="3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4" d="100"/>
          <a:sy n="124" d="100"/>
        </p:scale>
        <p:origin x="11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0BAE-889D-403D-91B0-E012738B86AA}" type="datetimeFigureOut">
              <a:rPr lang="fr-FR" smtClean="0"/>
              <a:t>05/09/2025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B861E-92D4-479C-83C6-A36129EA73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10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witter.com/Celticnext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linkedin.com/company/celtic-next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user/CelticplusVideos" TargetMode="External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elticnext.eu/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ticnext.eu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73DE-AB11-4BB3-A548-38DC7B29D62B}" type="datetime1">
              <a:rPr lang="fr-FR" smtClean="0"/>
              <a:t>05/09/2025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FA284-31C4-73DC-6E39-F20D38B29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1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A39-2048-4442-915A-F65F38BDAF24}" type="datetime1">
              <a:rPr lang="fr-FR" smtClean="0"/>
              <a:t>05/09/2025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18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6E9-C9F5-4BED-8CFF-E6B943D1E92E}" type="datetime1">
              <a:rPr lang="fr-FR" smtClean="0"/>
              <a:t>05/09/2025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30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D617-279D-424D-899A-CDBA9A7933AD}" type="datetime1">
              <a:rPr lang="fr-FR" smtClean="0"/>
              <a:t>05/09/2025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494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7B-AE19-40E0-92E5-52C46F98D32E}" type="datetime1">
              <a:rPr lang="fr-FR" smtClean="0"/>
              <a:t>05/09/2025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7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24491" y="1497529"/>
            <a:ext cx="6347478" cy="650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0" baseline="0">
                <a:solidFill>
                  <a:srgbClr val="2F5597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CCED54-BC4E-AA4C-85E9-B4E9AF496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490" y="2768517"/>
            <a:ext cx="7448310" cy="3197278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rgbClr val="19A84F"/>
              </a:buClr>
              <a:buFont typeface="Arial" panose="020B0604020202020204" pitchFamily="34" charset="0"/>
              <a:buNone/>
              <a:defRPr lang="de-AT" sz="1200" b="0" smtClean="0"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9D7750-06A5-F144-B665-6CAC1BBF7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490" y="2441521"/>
            <a:ext cx="7448309" cy="291484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lang="de-AT" sz="1200" b="1" i="0" baseline="0" smtClean="0">
                <a:solidFill>
                  <a:srgbClr val="2F5597"/>
                </a:solidFill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4A7A5334-7C5B-AA41-BBF2-7D4AB04D4E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23375" y="6356351"/>
            <a:ext cx="2743200" cy="365125"/>
          </a:xfrm>
        </p:spPr>
        <p:txBody>
          <a:bodyPr/>
          <a:lstStyle>
            <a:lvl1pPr algn="r">
              <a:defRPr sz="1200" baseline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71B47-9225-4DB4-A145-DD9CDE84B29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634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E13F0A3-D988-BB76-709E-3A9CF58AD8E7}"/>
              </a:ext>
            </a:extLst>
          </p:cNvPr>
          <p:cNvSpPr txBox="1">
            <a:spLocks/>
          </p:cNvSpPr>
          <p:nvPr userDrawn="1"/>
        </p:nvSpPr>
        <p:spPr>
          <a:xfrm>
            <a:off x="686830" y="3122686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CelticNextEurekaCluster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B64321-5615-73F1-53E9-1E2006D1824F}"/>
              </a:ext>
            </a:extLst>
          </p:cNvPr>
          <p:cNvSpPr txBox="1">
            <a:spLocks/>
          </p:cNvSpPr>
          <p:nvPr userDrawn="1"/>
        </p:nvSpPr>
        <p:spPr>
          <a:xfrm>
            <a:off x="686830" y="3931199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@CelticNext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B956B3-96FF-1388-5691-716A472A6606}"/>
              </a:ext>
            </a:extLst>
          </p:cNvPr>
          <p:cNvSpPr txBox="1">
            <a:spLocks/>
          </p:cNvSpPr>
          <p:nvPr userDrawn="1"/>
        </p:nvSpPr>
        <p:spPr>
          <a:xfrm>
            <a:off x="696317" y="4821844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CELTIC-NEXT Video Channel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7D89F6-4980-822A-5598-55F6A81685FA}"/>
              </a:ext>
            </a:extLst>
          </p:cNvPr>
          <p:cNvSpPr txBox="1">
            <a:spLocks/>
          </p:cNvSpPr>
          <p:nvPr userDrawn="1"/>
        </p:nvSpPr>
        <p:spPr>
          <a:xfrm>
            <a:off x="3583458" y="653737"/>
            <a:ext cx="7628827" cy="1572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5275B"/>
                </a:solidFill>
              </a:rPr>
              <a:t>MANY THANKS FOR YOUR ATTENTION.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05F84-B94B-F63A-E05F-3F12F841E8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14" y="2153091"/>
            <a:ext cx="3776133" cy="37761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5989B5-800B-3833-2666-3541658276D2}"/>
              </a:ext>
            </a:extLst>
          </p:cNvPr>
          <p:cNvSpPr/>
          <p:nvPr userDrawn="1"/>
        </p:nvSpPr>
        <p:spPr>
          <a:xfrm>
            <a:off x="6807200" y="1980817"/>
            <a:ext cx="4405086" cy="4145209"/>
          </a:xfrm>
          <a:prstGeom prst="roundRect">
            <a:avLst/>
          </a:prstGeom>
          <a:solidFill>
            <a:srgbClr val="375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E50B7A-D6B3-ADD4-E316-D6E7D2FFC2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8426" y="1048150"/>
            <a:ext cx="1792553" cy="1824094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 bwMode="auto">
          <a:xfrm>
            <a:off x="6779382" y="1980816"/>
            <a:ext cx="4405086" cy="414520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4pPr>
            <a:lvl5pPr marL="715415" indent="0">
              <a:buNone/>
              <a:defRPr/>
            </a:lvl5pPr>
          </a:lstStyle>
          <a:p>
            <a:pPr lvl="0">
              <a:defRPr/>
            </a:pPr>
            <a:r>
              <a:rPr lang="de-DE" dirty="0"/>
              <a:t>Mastertextformat bearbeiten</a:t>
            </a:r>
          </a:p>
          <a:p>
            <a:pPr lvl="1">
              <a:defRPr/>
            </a:pPr>
            <a:r>
              <a:rPr lang="de-DE" dirty="0"/>
              <a:t>Zweite Ebene</a:t>
            </a:r>
          </a:p>
          <a:p>
            <a:pPr lvl="2">
              <a:defRPr/>
            </a:pPr>
            <a:r>
              <a:rPr lang="de-DE" dirty="0"/>
              <a:t>Dritte Ebene</a:t>
            </a:r>
          </a:p>
          <a:p>
            <a:pPr lvl="3">
              <a:defRPr/>
            </a:pPr>
            <a:r>
              <a:rPr lang="de-DE" dirty="0"/>
              <a:t>Vierte Ebene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2C23CF-7857-9296-9D71-68227E6C6E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6" y="4026288"/>
            <a:ext cx="509774" cy="507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5A2B41-F930-EB51-3B74-BB0D80DC56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3" y="4970378"/>
            <a:ext cx="467177" cy="467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7FB0F3-AF18-E428-1BD2-29A4476E27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6" y="3122686"/>
            <a:ext cx="467176" cy="4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3A13-21E0-4F30-920A-A286B8C4AC3F}" type="datetime1">
              <a:rPr lang="fr-FR" smtClean="0"/>
              <a:t>05/09/2025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21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5A418-1D57-4095-8FD8-50444C3F31B2}" type="datetime1">
              <a:rPr lang="fr-FR" smtClean="0"/>
              <a:t>05/09/2025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87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05/09/2025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F68B4-C7BE-4435-980E-A49FBAD21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996240F-DAB5-00A1-7DAC-6EADFAB4C5FC}"/>
              </a:ext>
            </a:extLst>
          </p:cNvPr>
          <p:cNvSpPr txBox="1">
            <a:spLocks/>
          </p:cNvSpPr>
          <p:nvPr userDrawn="1"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99AE8B-0830-4386-ABE1-109AB8F9E83B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BC1CE-E74E-5B35-830C-588189EB06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9" y="1331343"/>
            <a:ext cx="9471033" cy="1889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F256F-EFDD-A61F-12B5-7808E88A75CD}"/>
              </a:ext>
            </a:extLst>
          </p:cNvPr>
          <p:cNvSpPr txBox="1"/>
          <p:nvPr userDrawn="1"/>
        </p:nvSpPr>
        <p:spPr>
          <a:xfrm>
            <a:off x="0" y="645246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D7613-F4AE-549B-ADB1-D8869F38F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426212" y="5438072"/>
            <a:ext cx="1044000" cy="104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0136D0-4DDD-EC05-4DB9-3FD504B97B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9395" y="3963664"/>
            <a:ext cx="7315200" cy="1649488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9F2B8-716E-E02F-299E-757BCE8B0C09}"/>
              </a:ext>
            </a:extLst>
          </p:cNvPr>
          <p:cNvSpPr txBox="1">
            <a:spLocks/>
          </p:cNvSpPr>
          <p:nvPr userDrawn="1"/>
        </p:nvSpPr>
        <p:spPr>
          <a:xfrm>
            <a:off x="2394573" y="4613328"/>
            <a:ext cx="7315200" cy="164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Sub-title text or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365638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537BDC5-911B-A5E1-714E-B733D23C6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EB196E-CC63-3FB9-D87D-119D716E8715}"/>
              </a:ext>
            </a:extLst>
          </p:cNvPr>
          <p:cNvSpPr/>
          <p:nvPr userDrawn="1"/>
        </p:nvSpPr>
        <p:spPr>
          <a:xfrm rot="2820189">
            <a:off x="2890341" y="-5027279"/>
            <a:ext cx="6131918" cy="956305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52855-3CA6-C5C3-4F8E-8D54B9D3DCC5}"/>
              </a:ext>
            </a:extLst>
          </p:cNvPr>
          <p:cNvSpPr/>
          <p:nvPr userDrawn="1"/>
        </p:nvSpPr>
        <p:spPr>
          <a:xfrm rot="7950383">
            <a:off x="5162562" y="2726070"/>
            <a:ext cx="6131918" cy="956305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F7C71-B1A9-43D9-2D61-893D160CFA07}"/>
              </a:ext>
            </a:extLst>
          </p:cNvPr>
          <p:cNvSpPr/>
          <p:nvPr userDrawn="1"/>
        </p:nvSpPr>
        <p:spPr>
          <a:xfrm>
            <a:off x="-35918" y="0"/>
            <a:ext cx="6131918" cy="6858000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D65129-34CC-479A-BD0C-81B95D0026CB}" type="datetime1">
              <a:rPr lang="fr-FR" smtClean="0"/>
              <a:pPr/>
              <a:t>05/09/2025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99AE8B-0830-4386-ABE1-109AB8F9E83B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996240F-DAB5-00A1-7DAC-6EADFAB4C5FC}"/>
              </a:ext>
            </a:extLst>
          </p:cNvPr>
          <p:cNvSpPr txBox="1">
            <a:spLocks/>
          </p:cNvSpPr>
          <p:nvPr userDrawn="1"/>
        </p:nvSpPr>
        <p:spPr>
          <a:xfrm>
            <a:off x="10156489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99AE8B-0830-4386-ABE1-109AB8F9E83B}" type="slidenum">
              <a:rPr lang="fr-FR" smtClean="0">
                <a:solidFill>
                  <a:schemeClr val="bg1"/>
                </a:solidFill>
              </a:rPr>
              <a:pPr/>
              <a:t>‹#›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F256F-EFDD-A61F-12B5-7808E88A75CD}"/>
              </a:ext>
            </a:extLst>
          </p:cNvPr>
          <p:cNvSpPr txBox="1"/>
          <p:nvPr userDrawn="1"/>
        </p:nvSpPr>
        <p:spPr>
          <a:xfrm>
            <a:off x="7262061" y="589639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D7613-F4AE-549B-ADB1-D8869F38F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9297572" y="5253399"/>
            <a:ext cx="966426" cy="966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0136D0-4DDD-EC05-4DB9-3FD504B97B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498958"/>
            <a:ext cx="7315200" cy="1649488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9F2B8-716E-E02F-299E-757BCE8B0C09}"/>
              </a:ext>
            </a:extLst>
          </p:cNvPr>
          <p:cNvSpPr txBox="1">
            <a:spLocks/>
          </p:cNvSpPr>
          <p:nvPr userDrawn="1"/>
        </p:nvSpPr>
        <p:spPr>
          <a:xfrm>
            <a:off x="-35918" y="4041452"/>
            <a:ext cx="7700432" cy="164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Pedro Lousã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4A8AA-60F7-EC40-77E7-DD6B2E6CDC58}"/>
              </a:ext>
            </a:extLst>
          </p:cNvPr>
          <p:cNvSpPr/>
          <p:nvPr userDrawn="1"/>
        </p:nvSpPr>
        <p:spPr>
          <a:xfrm>
            <a:off x="-35918" y="3429000"/>
            <a:ext cx="12227917" cy="164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1" y="3762749"/>
            <a:ext cx="5822740" cy="11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55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4C7-E03F-429F-ABB9-E79E72F980A1}" type="datetime1">
              <a:rPr lang="fr-FR" smtClean="0"/>
              <a:t>05/09/2025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57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6D2-A60D-4061-B823-1AF2D48DF7FF}" type="datetime1">
              <a:rPr lang="fr-FR" smtClean="0"/>
              <a:t>05/09/2025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6C2F-2E41-4A88-B960-500C7DF881F8}" type="datetime1">
              <a:rPr lang="fr-FR" smtClean="0"/>
              <a:t>05/09/2025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976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05/09/2025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6F702-A15E-4B6A-8FA1-9408132B4F5E}" type="datetime1">
              <a:rPr lang="fr-FR" smtClean="0"/>
              <a:t>05/09/2025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8B39B-9F18-31BE-C2B4-FA10E9E928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26" r:id="rId4"/>
    <p:sldLayoutId id="2147483727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96" r:id="rId14"/>
    <p:sldLayoutId id="214748372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FF2AA-300F-7DDD-81F5-8DF9405A9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152" y="1539300"/>
            <a:ext cx="7912847" cy="1649488"/>
          </a:xfrm>
        </p:spPr>
        <p:txBody>
          <a:bodyPr>
            <a:normAutofit fontScale="90000"/>
          </a:bodyPr>
          <a:lstStyle/>
          <a:p>
            <a:r>
              <a:rPr lang="de-DE" dirty="0"/>
              <a:t>CELTIC Proposers Day </a:t>
            </a:r>
            <a:br>
              <a:rPr lang="de-DE" dirty="0"/>
            </a:br>
            <a:r>
              <a:rPr lang="de-DE" sz="4400" dirty="0"/>
              <a:t>in Aveiro on 11.09.25</a:t>
            </a:r>
            <a:br>
              <a:rPr lang="de-DE" dirty="0"/>
            </a:br>
            <a:br>
              <a:rPr lang="de-DE" sz="4000" dirty="0"/>
            </a:br>
            <a:br>
              <a:rPr lang="de-DE" sz="4000" dirty="0"/>
            </a:br>
            <a:r>
              <a:rPr lang="de-DE" sz="4000" dirty="0"/>
              <a:t> </a:t>
            </a:r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864F62-5722-3D7C-101C-45EFDEA42E29}"/>
              </a:ext>
            </a:extLst>
          </p:cNvPr>
          <p:cNvSpPr txBox="1"/>
          <p:nvPr/>
        </p:nvSpPr>
        <p:spPr>
          <a:xfrm>
            <a:off x="7574973" y="3912235"/>
            <a:ext cx="6328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00B0F0"/>
                </a:solidFill>
              </a:rPr>
              <a:t>SUCCESSFUL SME</a:t>
            </a:r>
            <a:endParaRPr lang="en-US" sz="3600" dirty="0">
              <a:solidFill>
                <a:srgbClr val="00B0F0"/>
              </a:solidFill>
            </a:endParaRPr>
          </a:p>
        </p:txBody>
      </p:sp>
      <p:pic>
        <p:nvPicPr>
          <p:cNvPr id="6" name="Picture 5" descr="A black and grey logo&#10;&#10;AI-generated content may be incorrect.">
            <a:extLst>
              <a:ext uri="{FF2B5EF4-FFF2-40B4-BE49-F238E27FC236}">
                <a16:creationId xmlns:a16="http://schemas.microsoft.com/office/drawing/2014/main" id="{E53F066F-A829-218C-568C-5B403AAA8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98" y="1923311"/>
            <a:ext cx="5843862" cy="14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4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36EE1-DCCF-1D4D-ED2A-6937C5F72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9E6A0-5A44-7897-2519-E50B27B0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IEoT Project</a:t>
            </a:r>
            <a:br>
              <a:rPr lang="de-DE" dirty="0"/>
            </a:br>
            <a:r>
              <a:rPr lang="de-DE" dirty="0"/>
              <a:t>Grand demo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A8BAA-8195-BFFD-C54B-28DD7975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10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84FBAE-2484-E935-EA1F-6DF1660741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31" y="5433807"/>
            <a:ext cx="962505" cy="58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945B8-5F4C-B554-B9A9-EC423A941BE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816158"/>
            <a:ext cx="8267700" cy="3251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43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AB19F-917C-AB01-81E3-672065CD2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274FD-2A83-351F-BA79-40B4D13A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Using AI </a:t>
            </a:r>
            <a:br>
              <a:rPr lang="de-DE" dirty="0"/>
            </a:br>
            <a:r>
              <a:rPr lang="de-DE" dirty="0"/>
              <a:t>on-board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1F0B9-BB48-7314-DCCE-6DF40C45B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Smart farming</a:t>
            </a:r>
          </a:p>
          <a:p>
            <a:r>
              <a:rPr lang="de-DE" dirty="0"/>
              <a:t>Asset tracking and monitoring</a:t>
            </a:r>
          </a:p>
          <a:p>
            <a:r>
              <a:rPr lang="de-DE" dirty="0"/>
              <a:t>Collision avoidance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8BF03-7177-97AD-53B9-0D6300890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11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647C9-C0EF-3045-4805-B8C191D85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577" y="3924820"/>
            <a:ext cx="4621667" cy="18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A3E8E-BD57-A351-64B1-1705E4A5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762" y="1497517"/>
            <a:ext cx="2749664" cy="2713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67DB0E-7414-37DA-77A3-A68A49716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580" y="3700760"/>
            <a:ext cx="3984027" cy="229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4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14808-B8EB-9E3F-B7FC-B1073C3E7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8243E-4EF2-72F3-D525-C674735C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About BV...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539A-4ECB-24E8-19A7-A5194A5B6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2F5597"/>
                </a:solidFill>
              </a:rPr>
              <a:t>Beyond Vision</a:t>
            </a:r>
          </a:p>
          <a:p>
            <a:pPr lvl="1"/>
            <a:r>
              <a:rPr lang="de-DE" dirty="0"/>
              <a:t>Created in 2013</a:t>
            </a:r>
          </a:p>
          <a:p>
            <a:r>
              <a:rPr lang="de-DE" dirty="0">
                <a:solidFill>
                  <a:srgbClr val="2F5597"/>
                </a:solidFill>
              </a:rPr>
              <a:t>Drone group</a:t>
            </a:r>
          </a:p>
          <a:p>
            <a:pPr lvl="1"/>
            <a:r>
              <a:rPr lang="de-DE" dirty="0"/>
              <a:t>Initiated in 2018</a:t>
            </a:r>
          </a:p>
          <a:p>
            <a:pPr lvl="1"/>
            <a:r>
              <a:rPr lang="de-DE" dirty="0"/>
              <a:t>Entered the drone market in 2021</a:t>
            </a:r>
          </a:p>
          <a:p>
            <a:pPr lvl="1"/>
            <a:r>
              <a:rPr lang="de-DE" dirty="0"/>
              <a:t>7 European/National projects completed. 3 ongoing</a:t>
            </a:r>
          </a:p>
          <a:p>
            <a:pPr lvl="1"/>
            <a:r>
              <a:rPr lang="de-DE" dirty="0"/>
              <a:t>Several National and International awards</a:t>
            </a:r>
          </a:p>
          <a:p>
            <a:pPr lvl="1"/>
            <a:r>
              <a:rPr lang="de-DE" dirty="0"/>
              <a:t>First „big sell“ in 2023</a:t>
            </a:r>
          </a:p>
          <a:p>
            <a:pPr lvl="1"/>
            <a:r>
              <a:rPr lang="de-DE" dirty="0"/>
              <a:t>2</a:t>
            </a:r>
            <a:r>
              <a:rPr lang="de-DE" baseline="30000" dirty="0"/>
              <a:t>nd</a:t>
            </a:r>
            <a:r>
              <a:rPr lang="de-DE" dirty="0"/>
              <a:t> place SPRIN-D in Germany in 2024</a:t>
            </a:r>
          </a:p>
          <a:p>
            <a:pPr lvl="1"/>
            <a:r>
              <a:rPr lang="de-DE" dirty="0"/>
              <a:t>Number of employees in 2025 : ~70</a:t>
            </a:r>
          </a:p>
          <a:p>
            <a:pPr lvl="1"/>
            <a:r>
              <a:rPr lang="de-DE" dirty="0"/>
              <a:t>Expected revenues in 2025: ~13M€</a:t>
            </a:r>
          </a:p>
          <a:p>
            <a:pPr lvl="1"/>
            <a:endParaRPr lang="de-DE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BD9C4-DA9A-C3FC-C988-6EAC2BF2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12</a:t>
            </a:fld>
            <a:endParaRPr lang="fr-FR"/>
          </a:p>
        </p:txBody>
      </p:sp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FE2BC9FF-8AF2-8021-D5D5-0D053B71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122" y="3244462"/>
            <a:ext cx="2430505" cy="27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0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F37BC-2702-C7F4-846D-9D3B3DB3E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b="1" noProof="0" dirty="0"/>
              <a:t>Obrigado!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1650" y="6356350"/>
            <a:ext cx="1530350" cy="365125"/>
          </a:xfrm>
        </p:spPr>
        <p:txBody>
          <a:bodyPr/>
          <a:lstStyle/>
          <a:p>
            <a:fld id="{7499AE8B-0830-4386-ABE1-109AB8F9E8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123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06B5-F84F-11C5-9EBD-825112DD3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Aiming at fully autonomous drones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67D86-F3B7-1B39-2CCC-9A1B373F8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3403C-6CCE-FF4A-6570-CFE909A8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10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BE5D-02F1-13D3-5645-BB068485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drones’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55E7-815C-A89C-8733-E1EC600347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>
                <a:solidFill>
                  <a:srgbClr val="2F5597"/>
                </a:solidFill>
              </a:rPr>
              <a:t>Drones exist for a very long time but...</a:t>
            </a:r>
          </a:p>
          <a:p>
            <a:r>
              <a:rPr lang="de-DE" dirty="0">
                <a:solidFill>
                  <a:srgbClr val="2F5597"/>
                </a:solidFill>
              </a:rPr>
              <a:t>Recently, the portfolio of applications „exploded“</a:t>
            </a:r>
          </a:p>
          <a:p>
            <a:pPr lvl="1"/>
            <a:r>
              <a:rPr lang="de-DE" dirty="0"/>
              <a:t>Entertainment</a:t>
            </a:r>
          </a:p>
          <a:p>
            <a:pPr lvl="1"/>
            <a:r>
              <a:rPr lang="de-DE" b="1" dirty="0"/>
              <a:t>Industry</a:t>
            </a:r>
          </a:p>
          <a:p>
            <a:pPr lvl="1"/>
            <a:r>
              <a:rPr lang="de-DE" dirty="0"/>
              <a:t>Military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ECFE6-6196-2D52-4F9B-E8B036A4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3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C890B0-B870-0825-F597-03D69EF079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04138" y="2930236"/>
            <a:ext cx="3819380" cy="262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0A157-54DA-8548-2799-C38E5A24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need for autonomous operations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15B9-D3FA-8C68-5350-918DB1448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2F5597"/>
                </a:solidFill>
              </a:rPr>
              <a:t>Industry is requiring more independent drones</a:t>
            </a:r>
          </a:p>
          <a:p>
            <a:r>
              <a:rPr lang="de-DE" dirty="0">
                <a:solidFill>
                  <a:srgbClr val="2F5597"/>
                </a:solidFill>
              </a:rPr>
              <a:t>The goals</a:t>
            </a:r>
          </a:p>
          <a:p>
            <a:pPr lvl="1"/>
            <a:r>
              <a:rPr lang="de-DE" dirty="0"/>
              <a:t>Task optimization</a:t>
            </a:r>
          </a:p>
          <a:p>
            <a:pPr lvl="1"/>
            <a:r>
              <a:rPr lang="de-DE" dirty="0"/>
              <a:t>Costs reduction</a:t>
            </a:r>
          </a:p>
          <a:p>
            <a:r>
              <a:rPr lang="de-DE" dirty="0">
                <a:solidFill>
                  <a:srgbClr val="2F5597"/>
                </a:solidFill>
              </a:rPr>
              <a:t>The challenges</a:t>
            </a:r>
          </a:p>
          <a:p>
            <a:pPr lvl="1"/>
            <a:r>
              <a:rPr lang="de-DE" dirty="0"/>
              <a:t>Independent navigation</a:t>
            </a:r>
          </a:p>
          <a:p>
            <a:pPr lvl="1"/>
            <a:r>
              <a:rPr lang="de-DE" dirty="0"/>
              <a:t>Obstacle avoidance (static / dynamic)</a:t>
            </a:r>
          </a:p>
          <a:p>
            <a:pPr lvl="1"/>
            <a:r>
              <a:rPr lang="de-DE" dirty="0"/>
              <a:t>RT decision making</a:t>
            </a:r>
          </a:p>
          <a:p>
            <a:pPr lvl="1"/>
            <a:r>
              <a:rPr lang="de-DE" dirty="0"/>
              <a:t>All in a small, light, „power saving package“</a:t>
            </a:r>
          </a:p>
          <a:p>
            <a:r>
              <a:rPr lang="de-DE" dirty="0">
                <a:solidFill>
                  <a:srgbClr val="2F5597"/>
                </a:solidFill>
              </a:rPr>
              <a:t>That can be further stretched to</a:t>
            </a:r>
          </a:p>
          <a:p>
            <a:pPr lvl="1"/>
            <a:r>
              <a:rPr lang="de-DE" dirty="0"/>
              <a:t>GNSS denied environment</a:t>
            </a:r>
          </a:p>
          <a:p>
            <a:pPr lvl="1"/>
            <a:r>
              <a:rPr lang="de-DE" dirty="0"/>
              <a:t>Communications jamming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4D41A-BF25-CB9A-7EE3-ED752EF4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28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C9605-88E1-C951-020C-12C71097E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E2CEA-135B-B83D-83DB-81821250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Addressing the challenges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D215-D3F0-E8FC-BF52-9D4854175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2F5597"/>
                </a:solidFill>
              </a:rPr>
              <a:t>Flexible architecture</a:t>
            </a:r>
          </a:p>
          <a:p>
            <a:r>
              <a:rPr lang="de-DE" dirty="0">
                <a:solidFill>
                  <a:srgbClr val="2F5597"/>
                </a:solidFill>
              </a:rPr>
              <a:t>Edge computing</a:t>
            </a:r>
          </a:p>
          <a:p>
            <a:r>
              <a:rPr lang="de-DE" dirty="0">
                <a:solidFill>
                  <a:srgbClr val="2F5597"/>
                </a:solidFill>
              </a:rPr>
              <a:t>Cloud integration</a:t>
            </a:r>
          </a:p>
          <a:p>
            <a:r>
              <a:rPr lang="de-DE" dirty="0">
                <a:solidFill>
                  <a:srgbClr val="2F5597"/>
                </a:solidFill>
              </a:rPr>
              <a:t>On-board AI</a:t>
            </a:r>
          </a:p>
          <a:p>
            <a:r>
              <a:rPr lang="de-DE" dirty="0">
                <a:solidFill>
                  <a:srgbClr val="2F5597"/>
                </a:solidFill>
              </a:rPr>
              <a:t>Wide communications portfolio</a:t>
            </a:r>
          </a:p>
          <a:p>
            <a:r>
              <a:rPr lang="de-DE" dirty="0">
                <a:solidFill>
                  <a:srgbClr val="2F5597"/>
                </a:solidFill>
              </a:rPr>
              <a:t>Navigation sensors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92FFD-0D7E-DD37-96F0-CD23C372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5</a:t>
            </a:fld>
            <a:endParaRPr lang="fr-FR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80632A1C-DCA0-D2B1-2583-9CD080D78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868" y="1528273"/>
            <a:ext cx="4096257" cy="37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5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3BA15-712C-819A-7314-215EAA7C5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70561-CABF-A8D9-4653-968E6808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Beyond Vision drones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82C55-4D18-F2B2-81C7-474D113F9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CPU Board w/AI capabilities</a:t>
            </a:r>
          </a:p>
          <a:p>
            <a:r>
              <a:rPr lang="de-DE" dirty="0"/>
              <a:t>Linux and ROS</a:t>
            </a:r>
          </a:p>
          <a:p>
            <a:r>
              <a:rPr lang="de-DE" dirty="0"/>
              <a:t>Wi-Fi: main short-range comm</a:t>
            </a:r>
          </a:p>
          <a:p>
            <a:r>
              <a:rPr lang="de-DE" dirty="0"/>
              <a:t>5G: main long-range comm</a:t>
            </a:r>
          </a:p>
          <a:p>
            <a:r>
              <a:rPr lang="de-DE" dirty="0"/>
              <a:t>Twin GNSS receivers</a:t>
            </a:r>
          </a:p>
          <a:p>
            <a:r>
              <a:rPr lang="de-DE" dirty="0"/>
              <a:t>FC w/triple redundance INS</a:t>
            </a:r>
          </a:p>
          <a:p>
            <a:r>
              <a:rPr lang="de-DE" dirty="0"/>
              <a:t>Additional navigation sensors</a:t>
            </a:r>
          </a:p>
          <a:p>
            <a:r>
              <a:rPr lang="de-DE" dirty="0"/>
              <a:t>beXstream cloud platform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077A6-6B39-9A80-40CA-447BAC52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6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BD84D-BDBB-7605-400F-8842E6F1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813" y="2671943"/>
            <a:ext cx="4234644" cy="30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3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10DD6-5423-7E40-7D96-1DAF09232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AD4E9D6-1950-2D85-7657-3A01BB2CF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2451" y="1039090"/>
            <a:ext cx="8034978" cy="4519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799B6C-8978-9681-E99E-B73C7844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happy family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2257E-D10F-45DC-2EA6-973A3E2B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7</a:t>
            </a:fld>
            <a:endParaRPr lang="fr-FR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5C312A-3CE0-2503-498E-DFF7E846B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5558764"/>
            <a:ext cx="7315200" cy="50952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And more to come... Stay tuned!</a:t>
            </a:r>
          </a:p>
        </p:txBody>
      </p:sp>
    </p:spTree>
    <p:extLst>
      <p:ext uri="{BB962C8B-B14F-4D97-AF65-F5344CB8AC3E}">
        <p14:creationId xmlns:p14="http://schemas.microsoft.com/office/powerpoint/2010/main" val="110816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787DD-FDD3-9BC5-8252-CF2A9206D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D4D55-9820-EC40-55B0-11615665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ecosystem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BE0EA-85EC-6763-0BD6-277F29EB4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Flexible 2-tier / 3-tier architecture</a:t>
            </a:r>
          </a:p>
          <a:p>
            <a:r>
              <a:rPr lang="de-DE" dirty="0"/>
              <a:t>Local edge (drone itself)</a:t>
            </a:r>
          </a:p>
          <a:p>
            <a:r>
              <a:rPr lang="de-DE" dirty="0"/>
              <a:t>Edge server (ground station)</a:t>
            </a:r>
          </a:p>
          <a:p>
            <a:r>
              <a:rPr lang="de-DE" dirty="0"/>
              <a:t>Cloud server (beXstream)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1B916-4FB3-C0A2-C2CC-AD4CED3C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8</a:t>
            </a:fld>
            <a:endParaRPr lang="fr-FR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A24FBC-2A70-5261-9C29-6C6DE9441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1558" y="3158837"/>
            <a:ext cx="4286495" cy="2825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F97C7-D79E-C50D-4447-3778F08E99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31" y="5433807"/>
            <a:ext cx="962505" cy="5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3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F6009-71A6-5701-B0AF-AC58FF508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BBD7-93AD-5263-6C8B-01BCA1CF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Wide portfolio of apps...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F670A-EA07-B93E-0A78-9700F70DD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Ports monitoring</a:t>
            </a:r>
          </a:p>
          <a:p>
            <a:r>
              <a:rPr lang="de-DE" dirty="0"/>
              <a:t>Construction site monitoring</a:t>
            </a:r>
          </a:p>
          <a:p>
            <a:r>
              <a:rPr lang="de-DE" dirty="0"/>
              <a:t>Firefighting support</a:t>
            </a:r>
          </a:p>
          <a:p>
            <a:r>
              <a:rPr lang="de-DE" dirty="0"/>
              <a:t>Hazardous industry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F08B6-2DF4-8042-37E1-3FF30FA7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9</a:t>
            </a:fld>
            <a:endParaRPr lang="fr-FR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A68D2B2-3DC1-D51F-CDBB-235D9AD41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056" y="2218776"/>
            <a:ext cx="4292069" cy="37751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A3D925D-0B8A-F49D-96B1-3AA4575EB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0917" y="2198646"/>
            <a:ext cx="4292070" cy="378110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E259799-ABFD-6D1F-BBF8-5CDAC1AC8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5471" y="2194174"/>
            <a:ext cx="4326079" cy="37751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C820BFB-40AE-E852-29C2-379B3F13B0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63913" y="2196557"/>
            <a:ext cx="4326079" cy="3797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C9C527-F16A-3BA3-91E7-2EF284A810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31" y="5433807"/>
            <a:ext cx="962505" cy="5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4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5275B"/>
      </a:accent1>
      <a:accent2>
        <a:srgbClr val="36B1E8"/>
      </a:accent2>
      <a:accent3>
        <a:srgbClr val="90BB23"/>
      </a:accent3>
      <a:accent4>
        <a:srgbClr val="EE7008"/>
      </a:accent4>
      <a:accent5>
        <a:srgbClr val="1AB39F"/>
      </a:accent5>
      <a:accent6>
        <a:srgbClr val="0C0C0C"/>
      </a:accent6>
      <a:hlink>
        <a:srgbClr val="00B0F0"/>
      </a:hlink>
      <a:folHlink>
        <a:srgbClr val="00B0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</TotalTime>
  <Words>296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Regular</vt:lpstr>
      <vt:lpstr>Calibri</vt:lpstr>
      <vt:lpstr>Corbel</vt:lpstr>
      <vt:lpstr>Open Sans</vt:lpstr>
      <vt:lpstr>Wingdings 2</vt:lpstr>
      <vt:lpstr>Frame</vt:lpstr>
      <vt:lpstr>CELTIC Proposers Day  in Aveiro on 11.09.25    </vt:lpstr>
      <vt:lpstr>Aiming at fully autonomous drones</vt:lpstr>
      <vt:lpstr>The  drones’ era</vt:lpstr>
      <vt:lpstr>The need for autonomous operations</vt:lpstr>
      <vt:lpstr>Addressing the challenges</vt:lpstr>
      <vt:lpstr>Beyond Vision drones</vt:lpstr>
      <vt:lpstr>The happy family</vt:lpstr>
      <vt:lpstr>The ecosystem</vt:lpstr>
      <vt:lpstr>Wide portfolio of apps...</vt:lpstr>
      <vt:lpstr>IEoT Project Grand demo</vt:lpstr>
      <vt:lpstr>Using AI  on-board</vt:lpstr>
      <vt:lpstr>About BV...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Priem</dc:creator>
  <cp:lastModifiedBy>Pedro Lousã</cp:lastModifiedBy>
  <cp:revision>287</cp:revision>
  <dcterms:created xsi:type="dcterms:W3CDTF">2021-06-23T14:20:45Z</dcterms:created>
  <dcterms:modified xsi:type="dcterms:W3CDTF">2025-09-05T17:39:10Z</dcterms:modified>
</cp:coreProperties>
</file>