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48" r:id="rId3"/>
  </p:sldMasterIdLst>
  <p:notesMasterIdLst>
    <p:notesMasterId r:id="rId11"/>
  </p:notesMasterIdLst>
  <p:sldIdLst>
    <p:sldId id="2147375833" r:id="rId4"/>
    <p:sldId id="268" r:id="rId5"/>
    <p:sldId id="2147375861" r:id="rId6"/>
    <p:sldId id="431" r:id="rId7"/>
    <p:sldId id="429" r:id="rId8"/>
    <p:sldId id="2147375860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19273E"/>
    <a:srgbClr val="3C3E74"/>
    <a:srgbClr val="2F5597"/>
    <a:srgbClr val="16233C"/>
    <a:srgbClr val="16243D"/>
    <a:srgbClr val="16233B"/>
    <a:srgbClr val="8FAADC"/>
    <a:srgbClr val="25275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B56DC-0502-4CF9-87EB-A2EB0C2A1A2D}" v="5" dt="2025-07-17T12:16:01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0289" autoAdjust="0"/>
  </p:normalViewPr>
  <p:slideViewPr>
    <p:cSldViewPr snapToGrid="0">
      <p:cViewPr varScale="1">
        <p:scale>
          <a:sx n="50" d="100"/>
          <a:sy n="50" d="100"/>
        </p:scale>
        <p:origin x="748" y="-6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Priem" userId="c841aafb-bdb9-45c0-aff7-8a80209481ae" providerId="ADAL" clId="{BA2B56DC-0502-4CF9-87EB-A2EB0C2A1A2D}"/>
    <pc:docChg chg="undo custSel modSld">
      <pc:chgData name="Xavier Priem" userId="c841aafb-bdb9-45c0-aff7-8a80209481ae" providerId="ADAL" clId="{BA2B56DC-0502-4CF9-87EB-A2EB0C2A1A2D}" dt="2025-07-17T12:20:55.910" v="79" actId="1037"/>
      <pc:docMkLst>
        <pc:docMk/>
      </pc:docMkLst>
      <pc:sldChg chg="modSp mod">
        <pc:chgData name="Xavier Priem" userId="c841aafb-bdb9-45c0-aff7-8a80209481ae" providerId="ADAL" clId="{BA2B56DC-0502-4CF9-87EB-A2EB0C2A1A2D}" dt="2025-07-17T12:16:01.929" v="6" actId="20577"/>
        <pc:sldMkLst>
          <pc:docMk/>
          <pc:sldMk cId="2430231022" sldId="3366"/>
        </pc:sldMkLst>
        <pc:spChg chg="mod">
          <ac:chgData name="Xavier Priem" userId="c841aafb-bdb9-45c0-aff7-8a80209481ae" providerId="ADAL" clId="{BA2B56DC-0502-4CF9-87EB-A2EB0C2A1A2D}" dt="2025-07-17T12:16:01.929" v="6" actId="20577"/>
          <ac:spMkLst>
            <pc:docMk/>
            <pc:sldMk cId="2430231022" sldId="3366"/>
            <ac:spMk id="16" creationId="{F93CA3EB-7E85-1458-71EC-DB597E595CC2}"/>
          </ac:spMkLst>
        </pc:spChg>
      </pc:sldChg>
      <pc:sldChg chg="modSp mod">
        <pc:chgData name="Xavier Priem" userId="c841aafb-bdb9-45c0-aff7-8a80209481ae" providerId="ADAL" clId="{BA2B56DC-0502-4CF9-87EB-A2EB0C2A1A2D}" dt="2025-07-17T12:20:55.910" v="79" actId="1037"/>
        <pc:sldMkLst>
          <pc:docMk/>
          <pc:sldMk cId="793368656" sldId="2147375855"/>
        </pc:sldMkLst>
        <pc:graphicFrameChg chg="mod modGraphic">
          <ac:chgData name="Xavier Priem" userId="c841aafb-bdb9-45c0-aff7-8a80209481ae" providerId="ADAL" clId="{BA2B56DC-0502-4CF9-87EB-A2EB0C2A1A2D}" dt="2025-07-17T12:20:55.910" v="79" actId="1037"/>
          <ac:graphicFrameMkLst>
            <pc:docMk/>
            <pc:sldMk cId="793368656" sldId="2147375855"/>
            <ac:graphicFrameMk id="2" creationId="{1E1FCBED-69A2-5F4F-94EE-014CD8890940}"/>
          </ac:graphicFrameMkLst>
        </pc:graphicFrameChg>
      </pc:sldChg>
      <pc:sldChg chg="modSp mod">
        <pc:chgData name="Xavier Priem" userId="c841aafb-bdb9-45c0-aff7-8a80209481ae" providerId="ADAL" clId="{BA2B56DC-0502-4CF9-87EB-A2EB0C2A1A2D}" dt="2025-07-17T12:05:43.994" v="0" actId="20577"/>
        <pc:sldMkLst>
          <pc:docMk/>
          <pc:sldMk cId="3701776508" sldId="2147375859"/>
        </pc:sldMkLst>
        <pc:spChg chg="mod">
          <ac:chgData name="Xavier Priem" userId="c841aafb-bdb9-45c0-aff7-8a80209481ae" providerId="ADAL" clId="{BA2B56DC-0502-4CF9-87EB-A2EB0C2A1A2D}" dt="2025-07-17T12:05:43.994" v="0" actId="20577"/>
          <ac:spMkLst>
            <pc:docMk/>
            <pc:sldMk cId="3701776508" sldId="2147375859"/>
            <ac:spMk id="8" creationId="{C27EC2CB-6435-F5CC-5C50-F35ED68BD7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861E-92D4-479C-83C6-A36129EA73D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9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9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4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ai-net.tech/protec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celticnext.eu/" TargetMode="External"/><Relationship Id="rId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user/CelticplusVideos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E7FD02-9971-6C5C-47F2-D6CBF15EE607}"/>
              </a:ext>
            </a:extLst>
          </p:cNvPr>
          <p:cNvSpPr/>
          <p:nvPr userDrawn="1"/>
        </p:nvSpPr>
        <p:spPr>
          <a:xfrm>
            <a:off x="-673920" y="208968"/>
            <a:ext cx="609598" cy="389964"/>
          </a:xfrm>
          <a:prstGeom prst="ellipse">
            <a:avLst/>
          </a:prstGeom>
          <a:solidFill>
            <a:srgbClr val="192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10/09/2025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10/09/2025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2EDDA70-9794-4B4A-B159-920787141A10}"/>
              </a:ext>
            </a:extLst>
          </p:cNvPr>
          <p:cNvSpPr/>
          <p:nvPr/>
        </p:nvSpPr>
        <p:spPr>
          <a:xfrm>
            <a:off x="0" y="1328738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5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18171" y="1497529"/>
            <a:ext cx="865379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C1222A"/>
                </a:solidFill>
                <a:latin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8170" y="2768517"/>
            <a:ext cx="975463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8170" y="2441521"/>
            <a:ext cx="9754630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19A84F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AdjustHandles="1"/>
          </p:cNvSpPr>
          <p:nvPr userDrawn="1"/>
        </p:nvSpPr>
        <p:spPr bwMode="auto">
          <a:xfrm>
            <a:off x="838200" y="6356352"/>
            <a:ext cx="2136355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defPPr>
              <a:defRPr lang="en-US"/>
            </a:defPPr>
            <a:lvl1pPr marL="0" algn="l" defTabSz="685800"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black">
                    <a:tint val="75000"/>
                  </a:prstClr>
                </a:solidFill>
                <a:latin typeface="Open Sans"/>
                <a:ea typeface="Open Sans"/>
                <a:cs typeface="Open Sans"/>
              </a:rPr>
              <a:t>May 2020</a:t>
            </a:r>
            <a:endParaRPr lang="en-GB" sz="1400">
              <a:solidFill>
                <a:prstClr val="black">
                  <a:tint val="75000"/>
                </a:prstClr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/>
          <a:srcRect l="4609" t="17312" r="4974" b="18119"/>
          <a:stretch/>
        </p:blipFill>
        <p:spPr bwMode="auto">
          <a:xfrm>
            <a:off x="0" y="18854"/>
            <a:ext cx="6579373" cy="133322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/>
          <a:srcRect b="21879"/>
          <a:stretch/>
        </p:blipFill>
        <p:spPr bwMode="auto">
          <a:xfrm>
            <a:off x="116320" y="6135174"/>
            <a:ext cx="1933960" cy="6308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04801" y="3031720"/>
            <a:ext cx="9883255" cy="686712"/>
          </a:xfrm>
        </p:spPr>
        <p:txBody>
          <a:bodyPr lIns="91438" anchor="b" anchorCtr="0">
            <a:normAutofit/>
          </a:bodyPr>
          <a:lstStyle>
            <a:lvl1pPr algn="l">
              <a:defRPr sz="4267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13389" y="5120571"/>
            <a:ext cx="6759575" cy="271848"/>
          </a:xfrm>
          <a:prstGeom prst="rect">
            <a:avLst/>
          </a:prstGeom>
        </p:spPr>
        <p:txBody>
          <a:bodyPr lIns="91438" tIns="0" rIns="0" bIns="0">
            <a:normAutofit/>
          </a:bodyPr>
          <a:lstStyle>
            <a:lvl1pPr>
              <a:defRPr sz="1867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Presenter name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2" y="5474420"/>
            <a:ext cx="6759575" cy="271848"/>
          </a:xfrm>
          <a:prstGeom prst="rect">
            <a:avLst/>
          </a:prstGeom>
        </p:spPr>
        <p:txBody>
          <a:bodyPr lIns="91438" tIns="0" rIns="0" bIns="0">
            <a:noAutofit/>
          </a:bodyPr>
          <a:lstStyle>
            <a:lvl1pPr>
              <a:defRPr sz="1867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Date</a:t>
            </a:r>
            <a:endParaRPr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04800" y="3812695"/>
            <a:ext cx="9877424" cy="723900"/>
          </a:xfrm>
          <a:prstGeom prst="rect">
            <a:avLst/>
          </a:prstGeom>
        </p:spPr>
        <p:txBody>
          <a:bodyPr lIns="91438" tIns="0" rIns="0" bIns="0" anchor="ctr">
            <a:normAutofit/>
          </a:bodyPr>
          <a:lstStyle>
            <a:lvl1pPr>
              <a:defRPr sz="3200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pic>
        <p:nvPicPr>
          <p:cNvPr id="13" name="Picture 14"/>
          <p:cNvPicPr>
            <a:picLocks noChangeAspect="1"/>
          </p:cNvPicPr>
          <p:nvPr userDrawn="1"/>
        </p:nvPicPr>
        <p:blipFill>
          <a:blip r:embed="rId4"/>
          <a:srcRect l="4609" t="17312" r="69429" b="18119"/>
          <a:stretch/>
        </p:blipFill>
        <p:spPr bwMode="auto">
          <a:xfrm>
            <a:off x="11194035" y="5867402"/>
            <a:ext cx="901423" cy="6361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B2CAD8A-2A0F-400F-824D-E9A13464E7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10959115" y="6425023"/>
            <a:ext cx="1136343" cy="42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A7A7C9A-8879-474E-9E9D-EAAC7D6AA6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9923" y="257024"/>
            <a:ext cx="1628261" cy="103736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B80AF33-551A-48EE-BC61-DC1AB37245A6}"/>
              </a:ext>
            </a:extLst>
          </p:cNvPr>
          <p:cNvGrpSpPr/>
          <p:nvPr userDrawn="1"/>
        </p:nvGrpSpPr>
        <p:grpSpPr>
          <a:xfrm>
            <a:off x="2186417" y="5959002"/>
            <a:ext cx="8257201" cy="702671"/>
            <a:chOff x="1333229" y="4406591"/>
            <a:chExt cx="6974202" cy="593490"/>
          </a:xfrm>
        </p:grpSpPr>
        <p:pic>
          <p:nvPicPr>
            <p:cNvPr id="14" name="Grafik 13" descr="Ein Bild, das Text, Schaufel, Werkzeug enthält.&#10;&#10;Automatisch generierte Beschreibung">
              <a:extLst>
                <a:ext uri="{FF2B5EF4-FFF2-40B4-BE49-F238E27FC236}">
                  <a16:creationId xmlns:a16="http://schemas.microsoft.com/office/drawing/2014/main" id="{8C3FC6A0-31EC-4792-A199-CC68782FD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 l="6402" b="7581"/>
            <a:stretch/>
          </p:blipFill>
          <p:spPr bwMode="auto">
            <a:xfrm>
              <a:off x="1333229" y="4406591"/>
              <a:ext cx="776817" cy="593490"/>
            </a:xfrm>
            <a:prstGeom prst="rect">
              <a:avLst/>
            </a:prstGeom>
          </p:spPr>
        </p:pic>
        <p:pic>
          <p:nvPicPr>
            <p:cNvPr id="17" name="Grafik 16" descr="Ein Bild, das Text, Schild, Uhr enthält.&#10;&#10;Automatisch generierte Beschreibung">
              <a:extLst>
                <a:ext uri="{FF2B5EF4-FFF2-40B4-BE49-F238E27FC236}">
                  <a16:creationId xmlns:a16="http://schemas.microsoft.com/office/drawing/2014/main" id="{C26CC770-DB8D-493D-BBAB-420749F33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/>
          </p:blipFill>
          <p:spPr bwMode="auto">
            <a:xfrm>
              <a:off x="2244351" y="4613311"/>
              <a:ext cx="946337" cy="20368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83EFEC7-BDA9-458C-8719-96CD21B589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6482" y="4506044"/>
              <a:ext cx="680949" cy="418216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A321EE9-8DF6-4478-B773-60C6B414E9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6557" y="4534587"/>
              <a:ext cx="946337" cy="304931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0C48177-A95D-497C-B5A7-0AA9B31E3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3641" y="4549214"/>
              <a:ext cx="684844" cy="289588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DAE5DE4-4BB8-4CF7-AEB1-72A0D5BDB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14675" y="4549214"/>
              <a:ext cx="950717" cy="27282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43B2A32-57D0-4702-B4B9-3F0A4979E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802" y="4542656"/>
              <a:ext cx="1267866" cy="302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37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2" y="6852"/>
            <a:ext cx="10111679" cy="7297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 dirty="0"/>
              <a:t>Slide Title</a:t>
            </a:r>
            <a:endParaRPr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4609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6852"/>
            <a:ext cx="10111680" cy="1136149"/>
          </a:xfrm>
        </p:spPr>
        <p:txBody>
          <a:bodyPr vert="horz" lIns="91438" tIns="0" rIns="0" bIns="0" rtlCol="0" anchor="b">
            <a:noAutofit/>
          </a:bodyPr>
          <a:lstStyle>
            <a:lvl1pPr>
              <a:defRPr dirty="0"/>
            </a:lvl1pPr>
          </a:lstStyle>
          <a:p>
            <a:pPr lvl="0"/>
            <a:r>
              <a:rPr lang="en-US" dirty="0"/>
              <a:t>Slide Title</a:t>
            </a:r>
            <a:endParaRPr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1"/>
            <a:ext cx="10111680" cy="406399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8691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, content and punchlin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0"/>
            <a:ext cx="10207691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207691" cy="1142997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 dirty="0"/>
              <a:t>Slide Title</a:t>
            </a:r>
            <a:endParaRPr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8A49AB7-D7E7-4DE1-8C85-8C81010BB0FD}"/>
              </a:ext>
            </a:extLst>
          </p:cNvPr>
          <p:cNvSpPr>
            <a:spLocks noGrp="1"/>
          </p:cNvSpPr>
          <p:nvPr>
            <p:ph sz="quarter" idx="12"/>
          </p:nvPr>
        </p:nvSpPr>
        <p:spPr bwMode="auto">
          <a:xfrm>
            <a:off x="304800" y="1447800"/>
            <a:ext cx="11582400" cy="431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6424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2" y="3"/>
            <a:ext cx="10111679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822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content and punch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 bwMode="auto">
          <a:xfrm>
            <a:off x="304800" y="1447800"/>
            <a:ext cx="11582400" cy="43180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207691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119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, content and punch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207691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 bwMode="auto">
          <a:xfrm>
            <a:off x="304800" y="1447800"/>
            <a:ext cx="11582400" cy="4318000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207691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punch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207691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270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04800" y="1447800"/>
            <a:ext cx="5730240" cy="4318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idx="14"/>
          </p:nvPr>
        </p:nvSpPr>
        <p:spPr bwMode="auto">
          <a:xfrm>
            <a:off x="6156960" y="1447800"/>
            <a:ext cx="5730240" cy="4318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011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28"/>
          </p:nvPr>
        </p:nvSpPr>
        <p:spPr bwMode="auto">
          <a:xfrm>
            <a:off x="304800" y="1447800"/>
            <a:ext cx="3816096" cy="4318000"/>
          </a:xfrm>
          <a:prstGeom prst="rect">
            <a:avLst/>
          </a:prstGeom>
          <a:ln w="3175">
            <a:noFill/>
          </a:ln>
        </p:spPr>
        <p:txBody>
          <a:bodyPr tIns="45719"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9"/>
          </p:nvPr>
        </p:nvSpPr>
        <p:spPr bwMode="auto">
          <a:xfrm>
            <a:off x="4187952" y="1447800"/>
            <a:ext cx="3816096" cy="4318000"/>
          </a:xfrm>
          <a:prstGeom prst="rect">
            <a:avLst/>
          </a:prstGeom>
          <a:ln w="3175">
            <a:noFill/>
          </a:ln>
        </p:spPr>
        <p:txBody>
          <a:bodyPr tIns="45719"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30"/>
          </p:nvPr>
        </p:nvSpPr>
        <p:spPr bwMode="auto">
          <a:xfrm>
            <a:off x="8071104" y="1447800"/>
            <a:ext cx="3816096" cy="4318000"/>
          </a:xfrm>
          <a:prstGeom prst="rect">
            <a:avLst/>
          </a:prstGeom>
          <a:ln w="3175">
            <a:noFill/>
          </a:ln>
        </p:spPr>
        <p:txBody>
          <a:bodyPr tIns="45719"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7934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ird split layout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 userDrawn="1"/>
        </p:nvCxnSpPr>
        <p:spPr bwMode="auto">
          <a:xfrm>
            <a:off x="7920068" y="1457675"/>
            <a:ext cx="0" cy="4308127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 bwMode="auto">
          <a:xfrm>
            <a:off x="304800" y="1447800"/>
            <a:ext cx="7473696" cy="4318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071104" y="1457675"/>
            <a:ext cx="3816096" cy="4308127"/>
          </a:xfrm>
          <a:prstGeom prst="rect">
            <a:avLst/>
          </a:prstGeom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3251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ird split layout le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 bwMode="auto">
          <a:xfrm>
            <a:off x="4450080" y="1447800"/>
            <a:ext cx="7473696" cy="4318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04800" y="1447800"/>
            <a:ext cx="3816096" cy="4318000"/>
          </a:xfrm>
          <a:prstGeom prst="rect">
            <a:avLst/>
          </a:prstGeom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cxnSp>
        <p:nvCxnSpPr>
          <p:cNvPr id="6" name="Straight Connector 13"/>
          <p:cNvCxnSpPr>
            <a:cxnSpLocks/>
          </p:cNvCxnSpPr>
          <p:nvPr userDrawn="1"/>
        </p:nvCxnSpPr>
        <p:spPr bwMode="auto">
          <a:xfrm>
            <a:off x="4279639" y="1447800"/>
            <a:ext cx="0" cy="4318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77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77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4102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ird split layout 50/5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 bwMode="auto">
          <a:xfrm>
            <a:off x="6229884" y="1447800"/>
            <a:ext cx="5657317" cy="4318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cxnSp>
        <p:nvCxnSpPr>
          <p:cNvPr id="5" name="Straight Connector 13"/>
          <p:cNvCxnSpPr>
            <a:cxnSpLocks/>
          </p:cNvCxnSpPr>
          <p:nvPr userDrawn="1"/>
        </p:nvCxnSpPr>
        <p:spPr bwMode="auto">
          <a:xfrm>
            <a:off x="6099340" y="1447800"/>
            <a:ext cx="0" cy="4318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77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77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304799" y="1447800"/>
            <a:ext cx="5657088" cy="4318000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26926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ird split layout 40/6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 bwMode="auto">
          <a:xfrm>
            <a:off x="5186467" y="1447800"/>
            <a:ext cx="6700732" cy="4318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cxnSp>
        <p:nvCxnSpPr>
          <p:cNvPr id="5" name="Straight Connector 13"/>
          <p:cNvCxnSpPr>
            <a:cxnSpLocks/>
          </p:cNvCxnSpPr>
          <p:nvPr userDrawn="1"/>
        </p:nvCxnSpPr>
        <p:spPr bwMode="auto">
          <a:xfrm>
            <a:off x="5062111" y="1447800"/>
            <a:ext cx="0" cy="4318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04797" y="1447800"/>
            <a:ext cx="4632960" cy="4318000"/>
          </a:xfrm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448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ird split layout 25/7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 bwMode="auto">
          <a:xfrm>
            <a:off x="3484437" y="1447800"/>
            <a:ext cx="8402763" cy="4318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</p:txBody>
      </p:sp>
      <p:cxnSp>
        <p:nvCxnSpPr>
          <p:cNvPr id="5" name="Straight Connector 13"/>
          <p:cNvCxnSpPr>
            <a:cxnSpLocks/>
          </p:cNvCxnSpPr>
          <p:nvPr userDrawn="1"/>
        </p:nvCxnSpPr>
        <p:spPr bwMode="auto">
          <a:xfrm>
            <a:off x="3357657" y="1447800"/>
            <a:ext cx="0" cy="4318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207683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207683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04799" y="1447800"/>
            <a:ext cx="2926080" cy="4318000"/>
          </a:xfrm>
        </p:spPr>
        <p:txBody>
          <a:bodyPr/>
          <a:lstStyle>
            <a:lvl2pPr marL="0" indent="0"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742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rows,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04800" y="4027199"/>
            <a:ext cx="11582400" cy="174345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45719"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buFont typeface="Arial"/>
              <a:buChar char="•"/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04800" y="1813389"/>
            <a:ext cx="11582400" cy="174345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45719"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buFont typeface="Arial"/>
              <a:buChar char="•"/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quarter" idx="18" hasCustomPrompt="1"/>
          </p:nvPr>
        </p:nvSpPr>
        <p:spPr bwMode="auto">
          <a:xfrm>
            <a:off x="304800" y="1447800"/>
            <a:ext cx="11582400" cy="365760"/>
          </a:xfrm>
          <a:prstGeom prst="rect">
            <a:avLst/>
          </a:prstGeom>
          <a:solidFill>
            <a:srgbClr val="3A9AD7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 bwMode="auto">
          <a:xfrm>
            <a:off x="304800" y="3658989"/>
            <a:ext cx="1158240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952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lumn, headline, punch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04800" y="1811868"/>
            <a:ext cx="5730240" cy="3953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156963" y="1811868"/>
            <a:ext cx="5730240" cy="3953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156963" y="1447800"/>
            <a:ext cx="573024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304800" y="1447800"/>
            <a:ext cx="5730240" cy="365760"/>
          </a:xfrm>
          <a:prstGeom prst="rect">
            <a:avLst/>
          </a:prstGeom>
          <a:solidFill>
            <a:srgbClr val="3A9AD7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vert="horz" lIns="91438" tIns="45719" rIns="91438" bIns="45719" rtlCol="0" anchor="ctr" anchorCtr="0">
            <a:noAutofit/>
          </a:bodyPr>
          <a:lstStyle>
            <a:lvl1pPr>
              <a:defRPr lang="en-US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 algn="ctr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41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lumn,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04800" y="1811868"/>
            <a:ext cx="5730240" cy="4588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383098" indent="-152392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156963" y="1811868"/>
            <a:ext cx="5730240" cy="4588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156963" y="1447800"/>
            <a:ext cx="573024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304800" y="1447800"/>
            <a:ext cx="5730240" cy="365760"/>
          </a:xfrm>
          <a:prstGeom prst="rect">
            <a:avLst/>
          </a:prstGeom>
          <a:solidFill>
            <a:srgbClr val="3A9AD7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0132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lumn,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04800" y="1811868"/>
            <a:ext cx="3816096" cy="3953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87952" y="1811868"/>
            <a:ext cx="3816096" cy="3953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071104" y="1811868"/>
            <a:ext cx="3816096" cy="39539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2pPr marL="0" indent="0">
              <a:buFontTx/>
              <a:buNone/>
              <a:defRPr>
                <a:latin typeface="Open Sans"/>
                <a:ea typeface="Open Sans"/>
                <a:cs typeface="Open Sans"/>
              </a:defRPr>
            </a:lvl2pPr>
            <a:lvl3pPr marL="230706" indent="-230706">
              <a:defRPr>
                <a:latin typeface="Open Sans"/>
                <a:ea typeface="Open Sans"/>
                <a:cs typeface="Open Sans"/>
              </a:defRPr>
            </a:lvl3pPr>
            <a:lvl4pPr marL="455062" indent="-224356"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87952" y="1447800"/>
            <a:ext cx="3816096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8071104" y="1447800"/>
            <a:ext cx="3816096" cy="36576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304800" y="1447800"/>
            <a:ext cx="3816096" cy="365760"/>
          </a:xfrm>
          <a:prstGeom prst="rect">
            <a:avLst/>
          </a:prstGeom>
          <a:solidFill>
            <a:srgbClr val="3A9AD7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 marL="241283" indent="0">
              <a:buFontTx/>
              <a:buNone/>
              <a:defRPr/>
            </a:lvl2pPr>
            <a:lvl3pPr marL="476215" indent="0">
              <a:buFontTx/>
              <a:buNone/>
              <a:defRPr/>
            </a:lvl3pPr>
            <a:lvl4pPr marL="717497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Headline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4800" y="5872800"/>
            <a:ext cx="11582400" cy="528000"/>
          </a:xfrm>
          <a:prstGeom prst="roundRect">
            <a:avLst>
              <a:gd name="adj" fmla="val 0"/>
            </a:avLst>
          </a:prstGeom>
          <a:solidFill>
            <a:srgbClr val="3272B7"/>
          </a:solidFill>
          <a:ln w="9525">
            <a:noFill/>
          </a:ln>
        </p:spPr>
        <p:txBody>
          <a:bodyPr vert="horz" lIns="91438" tIns="45719" rIns="91438" bIns="45719" rtlCol="0" anchor="ctr" anchorCtr="0">
            <a:noAutofit/>
          </a:bodyPr>
          <a:lstStyle>
            <a:lvl1pPr>
              <a:defRPr lang="en-US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 algn="ctr">
              <a:defRPr/>
            </a:pPr>
            <a:r>
              <a:rPr lang="de-DE"/>
              <a:t>Punchline</a:t>
            </a:r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04800" y="736600"/>
            <a:ext cx="10111680" cy="406400"/>
          </a:xfrm>
          <a:prstGeom prst="rect">
            <a:avLst/>
          </a:prstGeom>
        </p:spPr>
        <p:txBody>
          <a:bodyPr lIns="91438" tIns="0" rIns="0" bIns="0" anchor="b" anchorCtr="0">
            <a:normAutofit/>
          </a:bodyPr>
          <a:lstStyle>
            <a:lvl1pPr>
              <a:defRPr sz="2133">
                <a:solidFill>
                  <a:srgbClr val="0070C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 dirty="0"/>
              <a:t>Subtitle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3"/>
            <a:ext cx="10111680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4422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94261F-76F1-443D-90D9-191453F026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215680" y="1447800"/>
            <a:ext cx="8671520" cy="4953000"/>
          </a:xfrm>
        </p:spPr>
        <p:txBody>
          <a:bodyPr>
            <a:normAutofit/>
          </a:bodyPr>
          <a:lstStyle/>
          <a:p>
            <a:pPr lvl="0"/>
            <a:r>
              <a:rPr lang="de-DE" sz="1600"/>
              <a:t>Mastertextformat bearbeiten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1CAFB94-08BD-4A93-A0CA-9C2CB2D9484D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 rot="16200000">
            <a:off x="-1910982" y="1916949"/>
            <a:ext cx="6858007" cy="3036040"/>
          </a:xfrm>
          <a:prstGeom prst="rect">
            <a:avLst/>
          </a:prstGeom>
          <a:solidFill>
            <a:srgbClr val="5B9BD5"/>
          </a:solidFill>
        </p:spPr>
        <p:txBody>
          <a:bodyPr vert="horz" lIns="192000" tIns="192000" rIns="192000" bIns="192000" rtlCol="0" anchor="ctr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/>
                </a:solidFill>
                <a:latin typeface="+mj-lt"/>
                <a:ea typeface="Open Sans"/>
                <a:cs typeface="Open Sans"/>
              </a:defRPr>
            </a:lvl1pPr>
          </a:lstStyle>
          <a:p>
            <a:r>
              <a:rPr lang="en-US" sz="4800"/>
              <a:t>Agenda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2799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, half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>
              <a:defRPr/>
            </a:pPr>
            <a:endParaRPr lang="en-US" sz="1333">
              <a:latin typeface="Open Sans"/>
              <a:ea typeface="Open Sans"/>
              <a:cs typeface="Open Sans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0" y="-1"/>
            <a:ext cx="12192000" cy="3840480"/>
          </a:xfrm>
          <a:prstGeom prst="rect">
            <a:avLst/>
          </a:prstGeom>
          <a:solidFill>
            <a:srgbClr val="5B9BD5"/>
          </a:solidFill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17681" y="4261637"/>
            <a:ext cx="9883255" cy="686712"/>
          </a:xfrm>
        </p:spPr>
        <p:txBody>
          <a:bodyPr lIns="91438" anchor="b" anchorCtr="0">
            <a:normAutofit/>
          </a:bodyPr>
          <a:lstStyle>
            <a:lvl1pPr algn="l">
              <a:defRPr sz="4267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Chapter Title</a:t>
            </a:r>
            <a:endParaRPr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17680" y="5042614"/>
            <a:ext cx="9877424" cy="723900"/>
          </a:xfrm>
          <a:prstGeom prst="rect">
            <a:avLst/>
          </a:prstGeom>
        </p:spPr>
        <p:txBody>
          <a:bodyPr lIns="91438" tIns="0" rIns="0" bIns="0" anchor="ctr">
            <a:normAutofit/>
          </a:bodyPr>
          <a:lstStyle>
            <a:lvl1pPr>
              <a:defRPr sz="3200">
                <a:latin typeface="Open Sans"/>
                <a:ea typeface="Open Sans"/>
                <a:cs typeface="Open Sans"/>
              </a:defRPr>
            </a:lvl1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  <p:sp>
        <p:nvSpPr>
          <p:cNvPr id="8" name="TextBox 8"/>
          <p:cNvSpPr>
            <a:spLocks noAdjustHandles="1"/>
          </p:cNvSpPr>
          <p:nvPr userDrawn="1"/>
        </p:nvSpPr>
        <p:spPr bwMode="auto">
          <a:xfrm>
            <a:off x="304800" y="6597699"/>
            <a:ext cx="11582400" cy="26667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defRPr/>
            </a:pPr>
            <a:r>
              <a:rPr lang="en-US" sz="933">
                <a:solidFill>
                  <a:srgbClr val="3C3C3B"/>
                </a:solidFill>
                <a:latin typeface="Open Sans"/>
                <a:ea typeface="Open Sans"/>
                <a:cs typeface="Open Sans"/>
              </a:rPr>
              <a:t>© 2020 ADVA. All rights reserved. Confidential.</a:t>
            </a:r>
            <a:endParaRPr sz="2400"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Box 9"/>
          <p:cNvSpPr>
            <a:spLocks noAdjustHandles="1"/>
          </p:cNvSpPr>
          <p:nvPr userDrawn="1"/>
        </p:nvSpPr>
        <p:spPr bwMode="auto">
          <a:xfrm>
            <a:off x="-1" y="6596216"/>
            <a:ext cx="613868" cy="26667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r">
              <a:defRPr/>
            </a:pPr>
            <a:fld id="{F835BF9B-1E3F-4985-8662-C32EBC97455C}" type="slidenum">
              <a:rPr lang="en-US" sz="933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‹#›</a:t>
            </a:fld>
            <a:endParaRPr lang="en-US" sz="933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837323" y="6573918"/>
            <a:ext cx="1060704" cy="2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9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93079" y="3308028"/>
            <a:ext cx="5802923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bold" panose="020B0702040204020203" pitchFamily="34" charset="0"/>
              </a:rPr>
              <a:t>Thank you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93079" y="4025855"/>
            <a:ext cx="5813949" cy="4685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133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>
                <a:ea typeface="Verdana" pitchFamily="34" charset="0"/>
              </a:rPr>
              <a:t>Your email@domain.com </a:t>
            </a:r>
            <a:endParaRPr lang="en-US" dirty="0"/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6ACDA095-77FC-4897-B1E3-8B8E7397C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09" t="17312" r="4974" b="18119"/>
          <a:stretch/>
        </p:blipFill>
        <p:spPr bwMode="auto">
          <a:xfrm>
            <a:off x="0" y="18854"/>
            <a:ext cx="6579373" cy="133322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7FADD6B-B9E2-4833-807D-6051F94754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8703" t="20095" r="67634" b="27571"/>
          <a:stretch/>
        </p:blipFill>
        <p:spPr bwMode="auto">
          <a:xfrm>
            <a:off x="3832656" y="2983256"/>
            <a:ext cx="457629" cy="42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3D9A3EA4-39B5-46A3-9784-8D42D56A7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609" t="17312" r="69429" b="18119"/>
          <a:stretch/>
        </p:blipFill>
        <p:spPr bwMode="auto">
          <a:xfrm>
            <a:off x="11194035" y="5425897"/>
            <a:ext cx="901423" cy="63612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A5AB4FF-D66A-4203-8CA7-3BCAAB03B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51" y="6213309"/>
            <a:ext cx="1632181" cy="6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3708BB8-6407-41F7-A333-0716DFD5CA82}"/>
              </a:ext>
            </a:extLst>
          </p:cNvPr>
          <p:cNvSpPr txBox="1"/>
          <p:nvPr userDrawn="1"/>
        </p:nvSpPr>
        <p:spPr bwMode="auto">
          <a:xfrm>
            <a:off x="3712462" y="2935037"/>
            <a:ext cx="2394566" cy="995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@CelticNext</a:t>
            </a:r>
          </a:p>
          <a:p>
            <a:pPr algn="r"/>
            <a:r>
              <a:rPr lang="de-DE" sz="1467" dirty="0"/>
              <a:t>@CELTIC_AI_NET</a:t>
            </a:r>
          </a:p>
          <a:p>
            <a:pPr algn="r"/>
            <a:r>
              <a:rPr lang="de-DE" sz="1467" dirty="0"/>
              <a:t>	@AI_NET_PROTECT</a:t>
            </a:r>
          </a:p>
          <a:p>
            <a:pPr algn="r"/>
            <a:r>
              <a:rPr lang="de-DE" sz="1467" dirty="0">
                <a:hlinkClick r:id="rId6"/>
              </a:rPr>
              <a:t>https://ai-net.tech/protect</a:t>
            </a:r>
            <a:r>
              <a:rPr lang="de-DE" sz="1467" dirty="0"/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64FEC4E-4948-4500-9B66-3C0CAB18F962}"/>
              </a:ext>
            </a:extLst>
          </p:cNvPr>
          <p:cNvSpPr txBox="1"/>
          <p:nvPr userDrawn="1"/>
        </p:nvSpPr>
        <p:spPr bwMode="auto">
          <a:xfrm>
            <a:off x="293080" y="4723620"/>
            <a:ext cx="5898931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525252"/>
                </a:solidFill>
                <a:effectLst/>
                <a:uFill>
                  <a:solidFill>
                    <a:srgbClr val="575656"/>
                  </a:solidFill>
                </a:uFill>
                <a:latin typeface="Segoe UI Light" panose="020B0502040204020203" pitchFamily="34" charset="0"/>
                <a:ea typeface="Segoe UI Light" panose="020B0502040204020203" pitchFamily="34" charset="0"/>
              </a:rPr>
              <a:t>The CELTIC-NEXT project AI-NET-PROTECT (Project ID C2019/3-4) is partly funded by the German Federal Ministry of Education and Research, the Swedish Governmental Agency for Innovation Systems </a:t>
            </a:r>
            <a:r>
              <a:rPr lang="en-US" sz="1600" dirty="0" err="1">
                <a:solidFill>
                  <a:srgbClr val="525252"/>
                </a:solidFill>
                <a:effectLst/>
                <a:uFill>
                  <a:solidFill>
                    <a:srgbClr val="575656"/>
                  </a:solidFill>
                </a:uFill>
                <a:latin typeface="Segoe UI Light" panose="020B0502040204020203" pitchFamily="34" charset="0"/>
                <a:ea typeface="Segoe UI Light" panose="020B0502040204020203" pitchFamily="34" charset="0"/>
              </a:rPr>
              <a:t>Vinnova</a:t>
            </a:r>
            <a:r>
              <a:rPr lang="en-US" sz="1600" dirty="0">
                <a:solidFill>
                  <a:srgbClr val="525252"/>
                </a:solidFill>
                <a:effectLst/>
                <a:uFill>
                  <a:solidFill>
                    <a:srgbClr val="575656"/>
                  </a:solidFill>
                </a:uFill>
                <a:latin typeface="Segoe UI Light" panose="020B0502040204020203" pitchFamily="34" charset="0"/>
                <a:ea typeface="Segoe UI Light" panose="020B0502040204020203" pitchFamily="34" charset="0"/>
              </a:rPr>
              <a:t>, Innovate UK, Business </a:t>
            </a:r>
            <a:r>
              <a:rPr lang="en-US" sz="1600" dirty="0" err="1">
                <a:solidFill>
                  <a:srgbClr val="525252"/>
                </a:solidFill>
                <a:effectLst/>
                <a:uFill>
                  <a:solidFill>
                    <a:srgbClr val="575656"/>
                  </a:solidFill>
                </a:uFill>
                <a:latin typeface="Segoe UI Light" panose="020B0502040204020203" pitchFamily="34" charset="0"/>
                <a:ea typeface="Segoe UI Light" panose="020B0502040204020203" pitchFamily="34" charset="0"/>
              </a:rPr>
              <a:t>Finnland</a:t>
            </a:r>
            <a:r>
              <a:rPr lang="en-US" sz="1600" dirty="0">
                <a:solidFill>
                  <a:srgbClr val="525252"/>
                </a:solidFill>
                <a:effectLst/>
                <a:uFill>
                  <a:solidFill>
                    <a:srgbClr val="575656"/>
                  </a:solidFill>
                </a:uFill>
                <a:latin typeface="Segoe UI Light" panose="020B0502040204020203" pitchFamily="34" charset="0"/>
                <a:ea typeface="Segoe UI Light" panose="020B0502040204020203" pitchFamily="34" charset="0"/>
              </a:rPr>
              <a:t>, and the Polish National Center for Research and Development (NCBR).</a:t>
            </a:r>
            <a:endParaRPr lang="de-DE" sz="1600" dirty="0">
              <a:solidFill>
                <a:srgbClr val="575656"/>
              </a:solidFill>
              <a:effectLst/>
              <a:uFill>
                <a:solidFill>
                  <a:srgbClr val="575656"/>
                </a:solidFill>
              </a:u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5D8B104-F4B1-4884-BA10-6181C5BAC5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9923" y="257024"/>
            <a:ext cx="1628261" cy="1037360"/>
          </a:xfrm>
          <a:prstGeom prst="rect">
            <a:avLst/>
          </a:prstGeom>
        </p:spPr>
      </p:pic>
      <p:pic>
        <p:nvPicPr>
          <p:cNvPr id="26" name="Grafik 25" descr="Ein Bild, das Text, Schaufel, Werkzeug enthält.&#10;&#10;Automatisch generierte Beschreibung">
            <a:extLst>
              <a:ext uri="{FF2B5EF4-FFF2-40B4-BE49-F238E27FC236}">
                <a16:creationId xmlns:a16="http://schemas.microsoft.com/office/drawing/2014/main" id="{3D83BBBA-44CA-4428-A641-ACCAEBA6617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6402" b="7581"/>
          <a:stretch/>
        </p:blipFill>
        <p:spPr bwMode="auto">
          <a:xfrm>
            <a:off x="6446503" y="4812237"/>
            <a:ext cx="1425744" cy="1089272"/>
          </a:xfrm>
          <a:prstGeom prst="rect">
            <a:avLst/>
          </a:prstGeom>
        </p:spPr>
      </p:pic>
      <p:pic>
        <p:nvPicPr>
          <p:cNvPr id="29" name="Grafik 28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C41069C9-7D2A-44C1-8E2F-96CAEE2E80D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970688" y="4822935"/>
            <a:ext cx="1517557" cy="32662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4923ACB-F9B9-407F-92CD-2F5FA47A34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077" y="4873933"/>
            <a:ext cx="1425744" cy="8756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75BC0AB-42CB-4C00-8698-0CA52CFF9B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688" y="5248878"/>
            <a:ext cx="1632181" cy="5259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568A093-A926-404F-A6D6-D5B283E7EE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327" y="4826323"/>
            <a:ext cx="1007435" cy="4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4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2" y="6852"/>
            <a:ext cx="10111679" cy="7297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1862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04801" y="3"/>
            <a:ext cx="10830984" cy="736599"/>
          </a:xfr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303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77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549441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16E46D-E008-C1FB-0AB4-9615CE16AA03}"/>
              </a:ext>
            </a:extLst>
          </p:cNvPr>
          <p:cNvSpPr/>
          <p:nvPr userDrawn="1"/>
        </p:nvSpPr>
        <p:spPr>
          <a:xfrm rot="7151010">
            <a:off x="1862875" y="-633465"/>
            <a:ext cx="6131918" cy="1387302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3657517">
            <a:off x="1573316" y="-6262782"/>
            <a:ext cx="6131918" cy="1387302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1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10/09/2025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5165066"/>
            <a:ext cx="7315200" cy="525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" y="3762749"/>
            <a:ext cx="5822740" cy="116142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BAAF984-673F-9103-133D-60DA41B903D6}"/>
              </a:ext>
            </a:extLst>
          </p:cNvPr>
          <p:cNvSpPr txBox="1">
            <a:spLocks/>
          </p:cNvSpPr>
          <p:nvPr userDrawn="1"/>
        </p:nvSpPr>
        <p:spPr>
          <a:xfrm>
            <a:off x="0" y="4041452"/>
            <a:ext cx="7867649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10620632" y="3487828"/>
            <a:ext cx="1437807" cy="14378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10662138" y="4822232"/>
            <a:ext cx="1529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sz="1200" u="sng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072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78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10/09/2025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66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10/09/2025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36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599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42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050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10/09/2025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91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10/09/2025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10/09/2025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963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652FB-5C5F-E919-D002-8091D48C6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B14ED-91B7-AE4E-A5E6-3D3D40D11B20}"/>
              </a:ext>
            </a:extLst>
          </p:cNvPr>
          <p:cNvSpPr/>
          <p:nvPr userDrawn="1"/>
        </p:nvSpPr>
        <p:spPr>
          <a:xfrm>
            <a:off x="681038" y="635127"/>
            <a:ext cx="10829924" cy="5330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8645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743980" y="2153091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743980" y="296160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753467" y="385224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9" y="1540933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7033447" y="1540933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7123002" y="1540932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6" y="3056693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3" y="4000783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" y="2153091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1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2EDDA70-9794-4B4A-B159-920787141A10}"/>
              </a:ext>
            </a:extLst>
          </p:cNvPr>
          <p:cNvSpPr/>
          <p:nvPr/>
        </p:nvSpPr>
        <p:spPr>
          <a:xfrm>
            <a:off x="0" y="1328738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5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18171" y="1497529"/>
            <a:ext cx="865379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C1222A"/>
                </a:solidFill>
                <a:latin typeface="Arial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8170" y="2768517"/>
            <a:ext cx="975463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8170" y="2441521"/>
            <a:ext cx="9754630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19A84F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2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3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10/09/2025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10/09/2025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2" y="2"/>
            <a:ext cx="10111679" cy="736599"/>
          </a:xfrm>
          <a:prstGeom prst="rect">
            <a:avLst/>
          </a:prstGeom>
        </p:spPr>
        <p:txBody>
          <a:bodyPr vert="horz" lIns="91438" tIns="0" rIns="0" bIns="0" rtlCol="0" anchor="b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11582400" cy="4953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>
              <a:defRPr/>
            </a:pPr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18pt Segoe UI,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and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endParaRPr dirty="0"/>
          </a:p>
          <a:p>
            <a:pPr lvl="1">
              <a:defRPr/>
            </a:pPr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16pt Segoe U,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and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endParaRPr dirty="0"/>
          </a:p>
          <a:p>
            <a:pPr lvl="2">
              <a:defRPr/>
            </a:pPr>
            <a:r>
              <a:rPr lang="de-DE" dirty="0"/>
              <a:t>Third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14pt Segoe UI, prominent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and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endParaRPr dirty="0"/>
          </a:p>
          <a:p>
            <a:pPr lvl="3">
              <a:defRPr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12pt Segoe UI, light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and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endParaRPr lang="en-US" dirty="0"/>
          </a:p>
          <a:p>
            <a:pPr marL="952476" marR="0" lvl="4" indent="-237061" algn="l" defTabSz="914354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40000"/>
                  <a:lumOff val="6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Fifth level text is 11pt Open Sans, </a:t>
            </a:r>
            <a:r>
              <a:rPr lang="de-DE" dirty="0"/>
              <a:t>light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and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blue</a:t>
            </a:r>
            <a:endParaRPr lang="en-US" dirty="0"/>
          </a:p>
          <a:p>
            <a:pPr lvl="4"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AdjustHandles="1"/>
          </p:cNvSpPr>
          <p:nvPr userDrawn="1"/>
        </p:nvSpPr>
        <p:spPr bwMode="auto">
          <a:xfrm>
            <a:off x="304800" y="6476811"/>
            <a:ext cx="1978448" cy="301228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defPPr>
              <a:defRPr lang="en-US"/>
            </a:defPPr>
            <a:lvl1pPr marL="0" algn="r" defTabSz="685800"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B2DD7BE-1B05-4257-A77F-C27ADF98C61C}" type="slidenum">
              <a:rPr lang="en-GB" sz="1400">
                <a:solidFill>
                  <a:prstClr val="black">
                    <a:tint val="75000"/>
                  </a:prstClr>
                </a:solidFill>
                <a:latin typeface="Open Sans"/>
                <a:ea typeface="Open Sans"/>
                <a:cs typeface="Open Sans"/>
              </a:rPr>
              <a:pPr algn="l">
                <a:defRPr/>
              </a:pPr>
              <a:t>‹#›</a:t>
            </a:fld>
            <a:endParaRPr lang="en-GB" sz="1400" dirty="0">
              <a:solidFill>
                <a:prstClr val="black">
                  <a:tint val="75000"/>
                </a:prstClr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6"/>
          <a:srcRect l="4609" t="17312" r="69429" b="18119"/>
          <a:stretch/>
        </p:blipFill>
        <p:spPr bwMode="auto">
          <a:xfrm>
            <a:off x="10151255" y="6434866"/>
            <a:ext cx="599603" cy="4231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7"/>
          <a:stretch/>
        </p:blipFill>
        <p:spPr bwMode="auto">
          <a:xfrm>
            <a:off x="10750858" y="6415857"/>
            <a:ext cx="1136343" cy="42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17ED7B-E7E8-4B2C-BDB2-AC4F6518C62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45" y="77261"/>
            <a:ext cx="1034913" cy="659340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979F4B16-3BB5-48BB-B1AE-2F0397F40683}"/>
              </a:ext>
            </a:extLst>
          </p:cNvPr>
          <p:cNvSpPr>
            <a:spLocks noAdjustHandles="1"/>
          </p:cNvSpPr>
          <p:nvPr userDrawn="1"/>
        </p:nvSpPr>
        <p:spPr bwMode="auto">
          <a:xfrm>
            <a:off x="1648651" y="6494052"/>
            <a:ext cx="8894699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defRPr/>
            </a:pPr>
            <a:r>
              <a:rPr lang="en-US" sz="933" dirty="0">
                <a:solidFill>
                  <a:srgbClr val="3C3C3B"/>
                </a:solidFill>
                <a:latin typeface="Open Sans"/>
                <a:ea typeface="Open Sans"/>
                <a:cs typeface="Open Sans"/>
              </a:rPr>
              <a:t>© 2023 AI-NET. All rights reserved. </a:t>
            </a:r>
            <a:endParaRPr lang="en-US" sz="1067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3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hf sldNum="0" hdr="0" dt="0"/>
  <p:txStyles>
    <p:titleStyle>
      <a:lvl1pPr algn="l" defTabSz="914354" eaLnBrk="1" hangingPunct="1">
        <a:lnSpc>
          <a:spcPct val="90000"/>
        </a:lnSpc>
        <a:spcBef>
          <a:spcPts val="0"/>
        </a:spcBef>
        <a:buNone/>
        <a:defRPr sz="2400" b="1">
          <a:solidFill>
            <a:srgbClr val="002060"/>
          </a:solidFill>
          <a:latin typeface="Open Sans"/>
          <a:ea typeface="Open Sans"/>
          <a:cs typeface="Open Sans"/>
        </a:defRPr>
      </a:lvl1pPr>
    </p:titleStyle>
    <p:bodyStyle>
      <a:lvl1pPr marL="0" indent="0" algn="l" defTabSz="914354" eaLnBrk="1" hangingPunct="1">
        <a:lnSpc>
          <a:spcPct val="100000"/>
        </a:lnSpc>
        <a:spcBef>
          <a:spcPts val="267"/>
        </a:spcBef>
        <a:spcAft>
          <a:spcPts val="133"/>
        </a:spcAft>
        <a:buFontTx/>
        <a:buNone/>
        <a:defRPr sz="2400">
          <a:solidFill>
            <a:srgbClr val="002060"/>
          </a:solidFill>
          <a:latin typeface="Open Sans"/>
          <a:ea typeface="Open Sans"/>
          <a:cs typeface="Open Sans"/>
        </a:defRPr>
      </a:lvl1pPr>
      <a:lvl2pPr marL="230177" indent="-230177" algn="l" defTabSz="914354" eaLnBrk="1" hangingPunct="1">
        <a:lnSpc>
          <a:spcPct val="100000"/>
        </a:lnSpc>
        <a:spcBef>
          <a:spcPts val="800"/>
        </a:spcBef>
        <a:spcAft>
          <a:spcPts val="133"/>
        </a:spcAft>
        <a:buClr>
          <a:schemeClr val="bg2"/>
        </a:buClr>
        <a:buFont typeface="Arial"/>
        <a:buChar char="•"/>
        <a:defRPr sz="2133">
          <a:solidFill>
            <a:srgbClr val="002060"/>
          </a:solidFill>
          <a:latin typeface="Open Sans"/>
          <a:ea typeface="Open Sans"/>
          <a:cs typeface="Open Sans"/>
        </a:defRPr>
      </a:lvl2pPr>
      <a:lvl3pPr marL="460351" indent="-230177" algn="l" defTabSz="914354" eaLnBrk="1" hangingPunct="1">
        <a:lnSpc>
          <a:spcPct val="100000"/>
        </a:lnSpc>
        <a:spcBef>
          <a:spcPts val="200"/>
        </a:spcBef>
        <a:spcAft>
          <a:spcPts val="133"/>
        </a:spcAft>
        <a:buClr>
          <a:schemeClr val="accent2"/>
        </a:buClr>
        <a:buFont typeface="Arial"/>
        <a:buChar char="•"/>
        <a:defRPr sz="1867">
          <a:solidFill>
            <a:srgbClr val="002060"/>
          </a:solidFill>
          <a:latin typeface="Open Sans"/>
          <a:ea typeface="Open Sans"/>
          <a:cs typeface="Open Sans"/>
        </a:defRPr>
      </a:lvl3pPr>
      <a:lvl4pPr marL="684179" indent="-223828" algn="l" defTabSz="914354" eaLnBrk="1" hangingPunct="1">
        <a:lnSpc>
          <a:spcPct val="100000"/>
        </a:lnSpc>
        <a:spcBef>
          <a:spcPts val="200"/>
        </a:spcBef>
        <a:spcAft>
          <a:spcPts val="133"/>
        </a:spcAft>
        <a:buClr>
          <a:schemeClr val="accent2">
            <a:lumMod val="60000"/>
            <a:lumOff val="40000"/>
          </a:schemeClr>
        </a:buClr>
        <a:buFont typeface="Arial"/>
        <a:buChar char="•"/>
        <a:defRPr sz="1600">
          <a:solidFill>
            <a:srgbClr val="002060"/>
          </a:solidFill>
          <a:latin typeface="Open Sans"/>
          <a:ea typeface="Open Sans"/>
          <a:cs typeface="Open Sans"/>
        </a:defRPr>
      </a:lvl4pPr>
      <a:lvl5pPr marL="715415" indent="0" algn="l" defTabSz="914354" eaLnBrk="1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2">
            <a:lumMod val="40000"/>
            <a:lumOff val="60000"/>
          </a:schemeClr>
        </a:buClr>
        <a:buFont typeface="Arial" panose="020B0604020202020204" pitchFamily="34" charset="0"/>
        <a:buNone/>
        <a:defRPr lang="en-US" sz="1467" dirty="0">
          <a:solidFill>
            <a:srgbClr val="002060"/>
          </a:solidFill>
          <a:latin typeface="Open Sans"/>
          <a:ea typeface="Open Sans"/>
          <a:cs typeface="Open Sans"/>
        </a:defRPr>
      </a:lvl5pPr>
      <a:lvl6pPr marL="842390" indent="-154509" algn="l" defTabSz="914354" eaLnBrk="1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eaLnBrk="1" hangingPunct="1">
        <a:lnSpc>
          <a:spcPct val="90000"/>
        </a:lnSpc>
        <a:spcBef>
          <a:spcPts val="500"/>
        </a:spcBef>
        <a:buFont typeface="Arial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eaLnBrk="1" hangingPunct="1">
        <a:lnSpc>
          <a:spcPct val="90000"/>
        </a:lnSpc>
        <a:spcBef>
          <a:spcPts val="500"/>
        </a:spcBef>
        <a:buFont typeface="Arial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eaLnBrk="1" hangingPunct="1">
        <a:lnSpc>
          <a:spcPct val="90000"/>
        </a:lnSpc>
        <a:spcBef>
          <a:spcPts val="500"/>
        </a:spcBef>
        <a:buFont typeface="Arial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eaLnBrk="1" hangingPunct="1">
        <a:defRPr sz="1867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10/09/2025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ticnext.eu/celtic-next-fee-invoicing-and-payment-procedur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mailto:office@celticnext.eu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celticnext.eu/" TargetMode="Externa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4308D31-F275-D218-8681-7330A3B795A1}"/>
              </a:ext>
            </a:extLst>
          </p:cNvPr>
          <p:cNvSpPr/>
          <p:nvPr/>
        </p:nvSpPr>
        <p:spPr>
          <a:xfrm>
            <a:off x="0" y="-15777"/>
            <a:ext cx="12192000" cy="687377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4" b="-394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2" y="8440088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9AE8B-0830-4386-ABE1-109AB8F9E83B}" type="slidenum">
              <a:rPr kumimoji="0" lang="en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75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E" sz="1200" b="1" i="0" u="none" strike="noStrike" kern="1200" cap="none" spc="0" normalizeH="0" baseline="0" noProof="0" dirty="0">
              <a:ln>
                <a:noFill/>
              </a:ln>
              <a:solidFill>
                <a:srgbClr val="25275B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48" y="1449355"/>
            <a:ext cx="12000304" cy="1209838"/>
          </a:xfrm>
        </p:spPr>
        <p:txBody>
          <a:bodyPr>
            <a:noAutofit/>
          </a:bodyPr>
          <a:lstStyle/>
          <a:p>
            <a:pPr algn="ctr"/>
            <a:r>
              <a:rPr lang="en-DE" sz="3900" b="1" noProof="0" dirty="0"/>
              <a:t>Proposers Day on CELTIC-NEXT, the Eureka ICT cluster </a:t>
            </a:r>
            <a:br>
              <a:rPr lang="en-DE" sz="3900" b="1" noProof="0" dirty="0"/>
            </a:br>
            <a:r>
              <a:rPr lang="en-DE" sz="3900" b="1" noProof="0" dirty="0"/>
              <a:t>for a secure, trusted, and sustainable digital society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60192E5-9140-189F-8655-3169461A0E14}"/>
              </a:ext>
            </a:extLst>
          </p:cNvPr>
          <p:cNvSpPr/>
          <p:nvPr/>
        </p:nvSpPr>
        <p:spPr>
          <a:xfrm>
            <a:off x="1" y="5876925"/>
            <a:ext cx="12192000" cy="1003229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89" r="-186369" b="-2361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AA46C4E-74A3-8F45-8537-E81E8B5958C9}"/>
              </a:ext>
            </a:extLst>
          </p:cNvPr>
          <p:cNvSpPr/>
          <p:nvPr/>
        </p:nvSpPr>
        <p:spPr>
          <a:xfrm>
            <a:off x="0" y="3124200"/>
            <a:ext cx="12192000" cy="2746460"/>
          </a:xfrm>
          <a:custGeom>
            <a:avLst/>
            <a:gdLst/>
            <a:ahLst/>
            <a:cxnLst/>
            <a:rect l="l" t="t" r="r" b="b"/>
            <a:pathLst>
              <a:path w="18288000" h="4585238">
                <a:moveTo>
                  <a:pt x="0" y="0"/>
                </a:moveTo>
                <a:lnTo>
                  <a:pt x="18288000" y="0"/>
                </a:lnTo>
                <a:lnTo>
                  <a:pt x="18288000" y="4585238"/>
                </a:lnTo>
                <a:lnTo>
                  <a:pt x="0" y="4585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817" r="-83817" b="-44106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E581BA-5ACE-6E65-A660-113F4855F20C}"/>
              </a:ext>
            </a:extLst>
          </p:cNvPr>
          <p:cNvSpPr/>
          <p:nvPr/>
        </p:nvSpPr>
        <p:spPr>
          <a:xfrm>
            <a:off x="110569" y="3269043"/>
            <a:ext cx="5604431" cy="1064195"/>
          </a:xfrm>
          <a:custGeom>
            <a:avLst/>
            <a:gdLst/>
            <a:ahLst/>
            <a:cxnLst/>
            <a:rect l="l" t="t" r="r" b="b"/>
            <a:pathLst>
              <a:path w="8976278" h="1704456">
                <a:moveTo>
                  <a:pt x="0" y="0"/>
                </a:moveTo>
                <a:lnTo>
                  <a:pt x="8976278" y="0"/>
                </a:lnTo>
                <a:lnTo>
                  <a:pt x="8976278" y="1704456"/>
                </a:lnTo>
                <a:lnTo>
                  <a:pt x="0" y="170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862" b="-101053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A6BC1FB-DE9C-A4EF-ED07-3930DB355D73}"/>
              </a:ext>
            </a:extLst>
          </p:cNvPr>
          <p:cNvSpPr/>
          <p:nvPr/>
        </p:nvSpPr>
        <p:spPr>
          <a:xfrm>
            <a:off x="11285417" y="5000625"/>
            <a:ext cx="825456" cy="825456"/>
          </a:xfrm>
          <a:custGeom>
            <a:avLst/>
            <a:gdLst/>
            <a:ahLst/>
            <a:cxnLst/>
            <a:rect l="l" t="t" r="r" b="b"/>
            <a:pathLst>
              <a:path w="1410331" h="1410331">
                <a:moveTo>
                  <a:pt x="0" y="0"/>
                </a:moveTo>
                <a:lnTo>
                  <a:pt x="1410332" y="0"/>
                </a:lnTo>
                <a:lnTo>
                  <a:pt x="1410332" y="1410331"/>
                </a:lnTo>
                <a:lnTo>
                  <a:pt x="0" y="14103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59CFA0F-1DCC-50C2-B677-48923EA4F438}"/>
              </a:ext>
            </a:extLst>
          </p:cNvPr>
          <p:cNvSpPr txBox="1"/>
          <p:nvPr/>
        </p:nvSpPr>
        <p:spPr>
          <a:xfrm>
            <a:off x="493855" y="4525706"/>
            <a:ext cx="584979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2400" b="0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The </a:t>
            </a:r>
            <a:r>
              <a:rPr kumimoji="0" lang="en-DE" sz="2400" b="1" i="0" u="none" strike="noStrike" kern="1200" cap="none" spc="-83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Corbel" panose="020B0503020204020204"/>
                <a:ea typeface="Open Sans Bold"/>
                <a:cs typeface="Open Sans Bold"/>
                <a:sym typeface="Open Sans Bold"/>
              </a:rPr>
              <a:t>ICT</a:t>
            </a:r>
            <a:r>
              <a:rPr kumimoji="0" lang="en-DE" sz="2400" b="0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 </a:t>
            </a:r>
            <a:r>
              <a:rPr kumimoji="0" lang="en-DE" sz="2400" b="1" i="0" u="none" strike="noStrike" kern="1200" cap="none" spc="-83" normalizeH="0" baseline="0" noProof="0" dirty="0" err="1">
                <a:ln>
                  <a:noFill/>
                </a:ln>
                <a:solidFill>
                  <a:srgbClr val="6FBC52"/>
                </a:solidFill>
                <a:effectLst/>
                <a:uLnTx/>
                <a:uFillTx/>
                <a:latin typeface="Corbel" panose="020B0503020204020204"/>
                <a:ea typeface="Open Sans Bold"/>
                <a:cs typeface="Open Sans Bold"/>
                <a:sym typeface="Open Sans Bold"/>
              </a:rPr>
              <a:t>Σ</a:t>
            </a:r>
            <a:r>
              <a:rPr kumimoji="0" lang="en-DE" sz="2400" b="0" i="0" u="none" strike="noStrike" kern="1200" cap="none" spc="-83" normalizeH="0" baseline="0" noProof="0" dirty="0" err="1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eureka</a:t>
            </a:r>
            <a:r>
              <a:rPr kumimoji="0" lang="en-DE" sz="2400" b="0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 cluster for </a:t>
            </a:r>
            <a:r>
              <a:rPr kumimoji="0" lang="en-DE" sz="2400" b="1" i="0" u="none" strike="noStrike" kern="1200" cap="none" spc="-83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Corbel" panose="020B0503020204020204"/>
                <a:ea typeface="Open Sans Bold"/>
                <a:cs typeface="Open Sans Bold"/>
                <a:sym typeface="Open Sans Bold"/>
              </a:rPr>
              <a:t>next-generation communications</a:t>
            </a:r>
            <a:r>
              <a:rPr kumimoji="0" lang="en-DE" sz="2400" b="0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 is celebrating </a:t>
            </a:r>
            <a:r>
              <a:rPr kumimoji="0" lang="en-DE" sz="2400" b="1" i="0" u="none" strike="noStrike" kern="1200" cap="none" spc="-83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Corbel" panose="020B0503020204020204"/>
                <a:ea typeface="Open Sans Bold"/>
                <a:cs typeface="Open Sans Bold"/>
                <a:sym typeface="Open Sans Bold"/>
              </a:rPr>
              <a:t>22</a:t>
            </a:r>
            <a:r>
              <a:rPr kumimoji="0" lang="en-DE" sz="2400" b="0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"/>
                <a:cs typeface="Open Sans"/>
                <a:sym typeface="Open Sans"/>
              </a:rPr>
              <a:t> years of </a:t>
            </a:r>
            <a:r>
              <a:rPr kumimoji="0" lang="en-DE" sz="2400" b="1" i="0" u="none" strike="noStrike" kern="1200" cap="none" spc="-83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Corbel" panose="020B0503020204020204"/>
                <a:ea typeface="Open Sans Bold"/>
                <a:cs typeface="Open Sans Bold"/>
                <a:sym typeface="Open Sans Bold"/>
              </a:rPr>
              <a:t>successful innovative projects!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FA2E597-2AEB-6BB4-646D-A784AC7F6995}"/>
              </a:ext>
            </a:extLst>
          </p:cNvPr>
          <p:cNvSpPr/>
          <p:nvPr/>
        </p:nvSpPr>
        <p:spPr>
          <a:xfrm>
            <a:off x="6705009" y="3076488"/>
            <a:ext cx="5376422" cy="2746460"/>
          </a:xfrm>
          <a:custGeom>
            <a:avLst/>
            <a:gdLst/>
            <a:ahLst/>
            <a:cxnLst/>
            <a:rect l="l" t="t" r="r" b="b"/>
            <a:pathLst>
              <a:path w="8743802" h="4466633">
                <a:moveTo>
                  <a:pt x="0" y="0"/>
                </a:moveTo>
                <a:lnTo>
                  <a:pt x="8743802" y="0"/>
                </a:lnTo>
                <a:lnTo>
                  <a:pt x="8743802" y="4466633"/>
                </a:lnTo>
                <a:lnTo>
                  <a:pt x="0" y="4466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6231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9738D51-254E-7E6C-B95F-60AECFB576F1}"/>
              </a:ext>
            </a:extLst>
          </p:cNvPr>
          <p:cNvSpPr txBox="1"/>
          <p:nvPr/>
        </p:nvSpPr>
        <p:spPr>
          <a:xfrm>
            <a:off x="731980" y="6058744"/>
            <a:ext cx="65979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400" b="0" i="0" u="none" strike="noStrike" kern="1200" cap="none" spc="-8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Xavier Priem, CELTIC-NEXT Director</a:t>
            </a:r>
            <a:br>
              <a:rPr kumimoji="0" lang="en-DE" sz="1400" b="0" i="0" u="none" strike="noStrike" kern="1200" cap="none" spc="-8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-DE" sz="1400" b="1" i="1" u="none" strike="noStrike" kern="1200" cap="none" spc="-8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priem@celticnext.eu</a:t>
            </a:r>
            <a:endParaRPr kumimoji="0" lang="en-DE" sz="1400" b="1" i="1" u="none" strike="noStrike" kern="1200" cap="none" spc="-8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696D025-08C4-B811-7801-460D373B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53821" y="9722624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3124A-85C5-4FC6-BC7B-DBA8DB96F3CB}" type="datetime1">
              <a:rPr kumimoji="0" lang="en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10/09/2025</a:t>
            </a:fld>
            <a:endParaRPr kumimoji="0" lang="en-DE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539684A-ABA6-378A-CDF8-E2EE50772855}"/>
              </a:ext>
            </a:extLst>
          </p:cNvPr>
          <p:cNvSpPr txBox="1"/>
          <p:nvPr/>
        </p:nvSpPr>
        <p:spPr>
          <a:xfrm>
            <a:off x="8764949" y="4728803"/>
            <a:ext cx="1015814" cy="259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3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-44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5G &amp; 6G</a:t>
            </a:r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2F1E-052C-7C89-D7DD-4ACFECB9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23455"/>
          </a:xfrm>
        </p:spPr>
        <p:txBody>
          <a:bodyPr/>
          <a:lstStyle/>
          <a:p>
            <a:pPr algn="ctr"/>
            <a:r>
              <a:rPr lang="en-DE" noProof="0" dirty="0"/>
              <a:t>CELTIC NEXT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888A3-A935-7A6C-09B8-5B3F883C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9AE8B-0830-4386-ABE1-109AB8F9E83B}" type="slidenum">
              <a:rPr kumimoji="0" lang="en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75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DE" sz="1200" b="1" i="0" u="none" strike="noStrike" kern="1200" cap="none" spc="0" normalizeH="0" baseline="0" noProof="0" dirty="0">
              <a:ln>
                <a:noFill/>
              </a:ln>
              <a:solidFill>
                <a:srgbClr val="25275B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0AE90B-7998-4B86-6483-30B16D1EECD5}"/>
              </a:ext>
            </a:extLst>
          </p:cNvPr>
          <p:cNvGrpSpPr/>
          <p:nvPr/>
        </p:nvGrpSpPr>
        <p:grpSpPr>
          <a:xfrm>
            <a:off x="4623854" y="709613"/>
            <a:ext cx="5773737" cy="2719387"/>
            <a:chOff x="4623854" y="709613"/>
            <a:chExt cx="5773737" cy="2719387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51F81933-3B0F-F114-37C5-08A0806EC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854" y="709613"/>
              <a:ext cx="5773737" cy="271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FD7899-8DC0-95D9-EE3B-0047A579098B}"/>
                </a:ext>
              </a:extLst>
            </p:cNvPr>
            <p:cNvSpPr/>
            <p:nvPr/>
          </p:nvSpPr>
          <p:spPr>
            <a:xfrm>
              <a:off x="9178639" y="755073"/>
              <a:ext cx="484909" cy="387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noProof="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3FC5B-6332-A18E-DD38-E3800B9355EC}"/>
              </a:ext>
            </a:extLst>
          </p:cNvPr>
          <p:cNvGrpSpPr/>
          <p:nvPr/>
        </p:nvGrpSpPr>
        <p:grpSpPr>
          <a:xfrm>
            <a:off x="4651392" y="3661941"/>
            <a:ext cx="5773737" cy="2730500"/>
            <a:chOff x="4651392" y="3661941"/>
            <a:chExt cx="5773737" cy="27305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6495AC0-9877-F952-B225-E829AB5B7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2" y="3661941"/>
              <a:ext cx="5773737" cy="273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E92321-544C-A3FE-5497-25D998153FFB}"/>
                </a:ext>
              </a:extLst>
            </p:cNvPr>
            <p:cNvSpPr/>
            <p:nvPr/>
          </p:nvSpPr>
          <p:spPr>
            <a:xfrm>
              <a:off x="8970823" y="3990109"/>
              <a:ext cx="484909" cy="387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noProof="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A05D351-8DF4-4F46-68F5-205FDF9FB4F4}"/>
              </a:ext>
            </a:extLst>
          </p:cNvPr>
          <p:cNvSpPr txBox="1">
            <a:spLocks/>
          </p:cNvSpPr>
          <p:nvPr/>
        </p:nvSpPr>
        <p:spPr>
          <a:xfrm>
            <a:off x="51797" y="1902289"/>
            <a:ext cx="3328711" cy="4096729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SzPct val="90000"/>
              <a:buFont typeface="Wingdings 2" panose="05020102010507070707" pitchFamily="18" charset="2"/>
              <a:buChar char="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DE" sz="2400" noProof="0" dirty="0"/>
              <a:t>The value of the CELTIC-NEXT Programme lies not only in the administrative management of Calls and Projects but also in the high-quality expertise and recommendations provided by its Experts and Reviewers.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F1D6F85-0A8C-1EFA-BD0F-8E6DD264A824}"/>
              </a:ext>
            </a:extLst>
          </p:cNvPr>
          <p:cNvSpPr/>
          <p:nvPr/>
        </p:nvSpPr>
        <p:spPr>
          <a:xfrm>
            <a:off x="10501118" y="2224092"/>
            <a:ext cx="898480" cy="274431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DE" sz="1600" b="1" noProof="0" dirty="0">
                <a:solidFill>
                  <a:schemeClr val="tx1"/>
                </a:solidFill>
              </a:rPr>
              <a:t>Recommendations</a:t>
            </a:r>
            <a:br>
              <a:rPr lang="en-DE" sz="1600" b="1" noProof="0" dirty="0">
                <a:solidFill>
                  <a:schemeClr val="tx1"/>
                </a:solidFill>
              </a:rPr>
            </a:br>
            <a:r>
              <a:rPr lang="en-DE" sz="1600" b="1" noProof="0" dirty="0">
                <a:solidFill>
                  <a:schemeClr val="tx1"/>
                </a:solidFill>
              </a:rPr>
              <a:t> from Experts</a:t>
            </a:r>
          </a:p>
        </p:txBody>
      </p:sp>
    </p:spTree>
    <p:extLst>
      <p:ext uri="{BB962C8B-B14F-4D97-AF65-F5344CB8AC3E}">
        <p14:creationId xmlns:p14="http://schemas.microsoft.com/office/powerpoint/2010/main" val="272277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6EE2A-86BD-2E50-B608-D70350A7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en-DE" noProof="0" smtClean="0"/>
              <a:t>3</a:t>
            </a:fld>
            <a:endParaRPr lang="en-DE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02CD9-8723-C821-C482-3597CEF7A246}"/>
              </a:ext>
            </a:extLst>
          </p:cNvPr>
          <p:cNvSpPr txBox="1"/>
          <p:nvPr/>
        </p:nvSpPr>
        <p:spPr>
          <a:xfrm>
            <a:off x="431800" y="1347738"/>
            <a:ext cx="11607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DE" sz="2800" noProof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would also like to personally thank you for your continued support and guidance throughout the project. </a:t>
            </a:r>
          </a:p>
          <a:p>
            <a:pPr>
              <a:buNone/>
            </a:pPr>
            <a:endParaRPr lang="en-DE" sz="2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DE" sz="2800" noProof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Your involvement has been key to keeping us on track and ensuring the quality of the work delivered.</a:t>
            </a:r>
          </a:p>
          <a:p>
            <a:pPr>
              <a:buNone/>
            </a:pPr>
            <a:endParaRPr lang="en-DE" sz="28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DE" sz="2800" noProof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hope to have the opportunity to collaborate again in the near future under the CELTIC-NEXT programme. It would be a pleasure to work together on new challenges and innovative initiatives.</a:t>
            </a:r>
            <a:endParaRPr lang="en-DE" sz="28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DE" noProof="0" smtClean="0"/>
              <a:pPr/>
              <a:t>4</a:t>
            </a:fld>
            <a:endParaRPr lang="en-DE" noProof="0" dirty="0"/>
          </a:p>
        </p:txBody>
      </p:sp>
      <p:sp>
        <p:nvSpPr>
          <p:cNvPr id="11" name="TextBox 4"/>
          <p:cNvSpPr txBox="1"/>
          <p:nvPr/>
        </p:nvSpPr>
        <p:spPr>
          <a:xfrm>
            <a:off x="3524553" y="839274"/>
            <a:ext cx="8231030" cy="5195927"/>
          </a:xfrm>
          <a:prstGeom prst="rect">
            <a:avLst/>
          </a:prstGeom>
          <a:noFill/>
        </p:spPr>
        <p:txBody>
          <a:bodyPr wrap="square" lIns="108855" tIns="54428" rIns="108855" bIns="54428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sz="2200" noProof="0" dirty="0">
                <a:solidFill>
                  <a:srgbClr val="0070C0"/>
                </a:solidFill>
              </a:rPr>
              <a:t>“Your CELTIC-NEXT project should be successful and beneficial, and it must be managed and controlled properly in order to achieve this”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200" noProof="0" dirty="0">
              <a:solidFill>
                <a:srgbClr val="0070C0"/>
              </a:solidFill>
            </a:endParaRPr>
          </a:p>
          <a:p>
            <a:pPr marL="971489" lvl="3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DE" sz="2200" b="1" noProof="0" dirty="0">
                <a:solidFill>
                  <a:srgbClr val="0070C0"/>
                </a:solidFill>
              </a:rPr>
              <a:t>Give confidence to the Experts and the Public Funders that you will be in control !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200" noProof="0" dirty="0">
              <a:solidFill>
                <a:srgbClr val="0070C0"/>
              </a:solidFill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sz="2200" noProof="0" dirty="0">
                <a:solidFill>
                  <a:srgbClr val="0070C0"/>
                </a:solidFill>
              </a:rPr>
              <a:t>“It should be used as a tool to develop your business, if the project scope is aligned with your strategies and future plans. However, it may take some time to reach commercial success.”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200" noProof="0" dirty="0">
              <a:solidFill>
                <a:srgbClr val="0070C0"/>
              </a:solidFill>
            </a:endParaRPr>
          </a:p>
          <a:p>
            <a:pPr marL="971489" lvl="3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DE" sz="2200" b="1" noProof="0" dirty="0">
                <a:solidFill>
                  <a:srgbClr val="0070C0"/>
                </a:solidFill>
              </a:rPr>
              <a:t>Provide a clear outlook on your commercialisation plan, per product/partner and as a whole !</a:t>
            </a:r>
            <a:endParaRPr lang="en-DE" sz="2200" noProof="0" dirty="0">
              <a:solidFill>
                <a:srgbClr val="0070C0"/>
              </a:solidFill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700" noProof="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040D1-0E7A-0529-7523-583C9908A5B7}"/>
              </a:ext>
            </a:extLst>
          </p:cNvPr>
          <p:cNvSpPr txBox="1"/>
          <p:nvPr/>
        </p:nvSpPr>
        <p:spPr>
          <a:xfrm>
            <a:off x="62352" y="2673051"/>
            <a:ext cx="3117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4000" b="1" noProof="0" dirty="0">
                <a:solidFill>
                  <a:schemeClr val="bg1"/>
                </a:solidFill>
                <a:latin typeface="Aleo" panose="020F0502020204030203" pitchFamily="34" charset="0"/>
                <a:sym typeface="Gill Sans" charset="0"/>
              </a:rPr>
              <a:t>Key points</a:t>
            </a:r>
          </a:p>
          <a:p>
            <a:r>
              <a:rPr lang="en-DE" sz="4000" b="1" noProof="0" dirty="0">
                <a:solidFill>
                  <a:schemeClr val="bg1"/>
                </a:solidFill>
                <a:latin typeface="Aleo" panose="020F0502020204030203" pitchFamily="34" charset="0"/>
                <a:sym typeface="Gill Sans" charset="0"/>
              </a:rPr>
              <a:t>1/2</a:t>
            </a:r>
            <a:endParaRPr lang="en-DE" sz="4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DE" noProof="0" smtClean="0"/>
              <a:pPr/>
              <a:t>5</a:t>
            </a:fld>
            <a:endParaRPr lang="en-DE" noProof="0" dirty="0"/>
          </a:p>
        </p:txBody>
      </p:sp>
      <p:sp>
        <p:nvSpPr>
          <p:cNvPr id="11" name="TextBox 4"/>
          <p:cNvSpPr txBox="1"/>
          <p:nvPr/>
        </p:nvSpPr>
        <p:spPr>
          <a:xfrm>
            <a:off x="3491344" y="775856"/>
            <a:ext cx="8271165" cy="5873035"/>
          </a:xfrm>
          <a:prstGeom prst="rect">
            <a:avLst/>
          </a:prstGeom>
          <a:noFill/>
        </p:spPr>
        <p:txBody>
          <a:bodyPr wrap="square" lIns="108855" tIns="54428" rIns="108855" bIns="54428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sz="2200" noProof="0" dirty="0">
                <a:solidFill>
                  <a:srgbClr val="0070C0"/>
                </a:solidFill>
              </a:rPr>
              <a:t>“The best practices that help to carry out the project activities properly are based on the commitment of the consortium from the beginning to the end of the project”</a:t>
            </a:r>
          </a:p>
          <a:p>
            <a:pPr marL="742912" lvl="2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DE" sz="2200" b="1" noProof="0" dirty="0">
                <a:solidFill>
                  <a:srgbClr val="0070C0"/>
                </a:solidFill>
              </a:rPr>
              <a:t>Build a strong and committed consortium and show clearly its commitment in the proposal!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200" noProof="0" dirty="0">
              <a:solidFill>
                <a:srgbClr val="0070C0"/>
              </a:solidFill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sz="2200" noProof="0" dirty="0">
                <a:solidFill>
                  <a:srgbClr val="0070C0"/>
                </a:solidFill>
              </a:rPr>
              <a:t>“The success of the project relies on three actions: deliverables, dissemination and exploitation of project activities”</a:t>
            </a:r>
          </a:p>
          <a:p>
            <a:pPr marL="742912" lvl="2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DE" sz="2200" b="1" noProof="0" dirty="0">
                <a:solidFill>
                  <a:srgbClr val="0070C0"/>
                </a:solidFill>
              </a:rPr>
              <a:t>Write a good proposal (not only research but also business impact, exploitation plan and dissemination; coordination and WP structure)!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DE" sz="2200" noProof="0" dirty="0">
              <a:solidFill>
                <a:srgbClr val="0070C0"/>
              </a:solidFill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DE" sz="2200" noProof="0" dirty="0">
                <a:solidFill>
                  <a:srgbClr val="0070C0"/>
                </a:solidFill>
              </a:rPr>
              <a:t>“Be aware that there may be changes in the project (consortium, activities, funding, etc.) that might affect the initial plans (Project Description)”</a:t>
            </a:r>
          </a:p>
          <a:p>
            <a:pPr marL="742912" lvl="2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DE" sz="2200" b="1" noProof="0" dirty="0">
                <a:solidFill>
                  <a:srgbClr val="0070C0"/>
                </a:solidFill>
              </a:rPr>
              <a:t>Provide a well-described risk analysis section!</a:t>
            </a:r>
            <a:r>
              <a:rPr lang="en-DE" sz="2700" noProof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DD84F8-93CB-F967-505C-49C8EC943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20" y="2824073"/>
            <a:ext cx="29479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4000" b="1" noProof="0" dirty="0">
                <a:solidFill>
                  <a:schemeClr val="bg1"/>
                </a:solidFill>
                <a:latin typeface="Aleo" panose="020F0502020204030203" pitchFamily="34" charset="0"/>
                <a:sym typeface="Gill Sans" charset="0"/>
              </a:rPr>
              <a:t>Key points</a:t>
            </a:r>
          </a:p>
          <a:p>
            <a:r>
              <a:rPr lang="en-DE" sz="4000" b="1" noProof="0" dirty="0">
                <a:solidFill>
                  <a:schemeClr val="bg1"/>
                </a:solidFill>
                <a:latin typeface="Aleo" panose="020F0502020204030203" pitchFamily="34" charset="0"/>
                <a:sym typeface="Gill Sans" charset="0"/>
              </a:rPr>
              <a:t>2/2</a:t>
            </a:r>
            <a:endParaRPr lang="en-DE" sz="4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A1A7-5ED9-51F5-B43E-EDC5919E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BFD3-17B1-1CCF-D633-21D46A84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noProof="0" dirty="0"/>
              <a:t>CELTIC-NEXT</a:t>
            </a:r>
            <a:br>
              <a:rPr lang="en-DE" noProof="0" dirty="0"/>
            </a:br>
            <a:r>
              <a:rPr lang="en-DE" noProof="0" dirty="0"/>
              <a:t>Services &amp;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C917-B15A-DE83-9F12-13246DAF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en-DE" noProof="0" smtClean="0"/>
              <a:t>6</a:t>
            </a:fld>
            <a:endParaRPr lang="en-DE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F92B616-E8A8-F88B-1534-E71D8D82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>
            <a:normAutofit/>
          </a:bodyPr>
          <a:lstStyle/>
          <a:p>
            <a:r>
              <a:rPr lang="en-DE" sz="2000" b="1" noProof="0" dirty="0"/>
              <a:t>Hosted as a not-for-profit Division of EURESCOM GmbH, member of the Core Group, Heidelberg, Germany</a:t>
            </a:r>
          </a:p>
          <a:p>
            <a:r>
              <a:rPr lang="en-DE" sz="2000" noProof="0" dirty="0"/>
              <a:t>Major Expenses:</a:t>
            </a:r>
          </a:p>
          <a:p>
            <a:pPr lvl="1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DE" sz="2000" noProof="0" dirty="0"/>
              <a:t>Office Staff costs (including travel) and daily operational management</a:t>
            </a:r>
          </a:p>
          <a:p>
            <a:pPr lvl="1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DE" sz="2000" noProof="0" dirty="0"/>
              <a:t>Travel costs for Experts</a:t>
            </a:r>
          </a:p>
          <a:p>
            <a:pPr lvl="1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DE" sz="2000" noProof="0" dirty="0"/>
              <a:t>Calls, Events, Marketing &amp; Dissemination</a:t>
            </a:r>
          </a:p>
          <a:p>
            <a:pPr lvl="1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DE" sz="2000" noProof="0" dirty="0"/>
              <a:t>IT tooling &amp; hosting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sz="2200" b="1" noProof="0" dirty="0"/>
              <a:t>Costs are exclusively balanced through projects’ fees, as 1.5% of the eligible budget!</a:t>
            </a:r>
          </a:p>
          <a:p>
            <a:pPr lvl="1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DE" sz="2200" b="1" noProof="0" dirty="0"/>
              <a:t> see “Fees” website page:</a:t>
            </a:r>
          </a:p>
          <a:p>
            <a:pPr marL="502920" lvl="1" indent="0">
              <a:buClr>
                <a:schemeClr val="accent1"/>
              </a:buClr>
              <a:buNone/>
            </a:pPr>
            <a:r>
              <a:rPr lang="en-DE" sz="1600" noProof="0" dirty="0">
                <a:hlinkClick r:id="rId2"/>
              </a:rPr>
              <a:t>https://www.celticnext.eu/celtic-next-fee-invoicing-and-payment-procedure/</a:t>
            </a:r>
            <a:r>
              <a:rPr lang="en-DE" sz="16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60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D0C88-7301-E70E-F581-4FEF1835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9AE8B-0830-4386-ABE1-109AB8F9E83B}" type="slidenum">
              <a:rPr kumimoji="0" lang="en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75B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DE" sz="1200" b="1" i="0" u="none" strike="noStrike" kern="1200" cap="none" spc="0" normalizeH="0" baseline="0" noProof="0" dirty="0">
              <a:ln>
                <a:noFill/>
              </a:ln>
              <a:solidFill>
                <a:srgbClr val="25275B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04B91-9C6C-0607-3AEB-70261BD45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A41FC3E7-1E70-7725-10D6-A534C3789B15}"/>
              </a:ext>
            </a:extLst>
          </p:cNvPr>
          <p:cNvSpPr/>
          <p:nvPr/>
        </p:nvSpPr>
        <p:spPr>
          <a:xfrm>
            <a:off x="6410130" y="522626"/>
            <a:ext cx="5581152" cy="5812748"/>
          </a:xfrm>
          <a:custGeom>
            <a:avLst/>
            <a:gdLst/>
            <a:ahLst/>
            <a:cxnLst/>
            <a:rect l="l" t="t" r="r" b="b"/>
            <a:pathLst>
              <a:path w="8895660" h="9060217">
                <a:moveTo>
                  <a:pt x="0" y="0"/>
                </a:moveTo>
                <a:lnTo>
                  <a:pt x="8895659" y="0"/>
                </a:lnTo>
                <a:lnTo>
                  <a:pt x="8895659" y="9060216"/>
                </a:lnTo>
                <a:lnTo>
                  <a:pt x="0" y="9060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4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2356FD-15E8-B722-56E9-81D35E5F72D9}"/>
              </a:ext>
            </a:extLst>
          </p:cNvPr>
          <p:cNvSpPr txBox="1">
            <a:spLocks/>
          </p:cNvSpPr>
          <p:nvPr/>
        </p:nvSpPr>
        <p:spPr>
          <a:xfrm>
            <a:off x="996352" y="2079598"/>
            <a:ext cx="7664446" cy="5120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1200"/>
              </a:spcBef>
              <a:spcAft>
                <a:spcPts val="0"/>
              </a:spcAft>
              <a:buClr>
                <a:srgbClr val="25275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DE" sz="1600" b="1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Xavier Priem</a:t>
            </a:r>
            <a:br>
              <a:rPr kumimoji="0" lang="en-DE" sz="1600" b="1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CELTIC-NEXT – Director</a:t>
            </a:r>
          </a:p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1200"/>
              </a:spcBef>
              <a:spcAft>
                <a:spcPts val="0"/>
              </a:spcAft>
              <a:buClr>
                <a:srgbClr val="25275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Mobile: +49 1515 796 2180</a:t>
            </a:r>
            <a:b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Fax: +49 6221 989 209</a:t>
            </a:r>
          </a:p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1200"/>
              </a:spcBef>
              <a:spcAft>
                <a:spcPts val="0"/>
              </a:spcAft>
              <a:buClr>
                <a:srgbClr val="25275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kumimoji="0" lang="en-DE" sz="1600" b="0" i="0" u="sng" strike="noStrike" kern="1200" cap="none" spc="-52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 tooltip="mailto:office@celticnext.eu"/>
              </a:rPr>
              <a:t>office@celticnext.eu</a:t>
            </a: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9A7D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Web: </a:t>
            </a:r>
            <a:r>
              <a:rPr kumimoji="0" lang="en-DE" sz="1600" b="0" i="0" u="sng" strike="noStrike" kern="1200" cap="none" spc="-52" normalizeH="0" baseline="0" noProof="0" dirty="0">
                <a:ln>
                  <a:noFill/>
                </a:ln>
                <a:solidFill>
                  <a:srgbClr val="6FBC5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 tooltip="https://www.celticnext.eu"/>
              </a:rPr>
              <a:t>https://www.celticnext.eu</a:t>
            </a:r>
          </a:p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1200"/>
              </a:spcBef>
              <a:spcAft>
                <a:spcPts val="0"/>
              </a:spcAft>
              <a:buClr>
                <a:srgbClr val="25275B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DE" sz="1600" b="0" i="1" u="none" strike="noStrike" kern="1200" cap="none" spc="-52" normalizeH="0" baseline="0" noProof="0" dirty="0">
              <a:ln>
                <a:noFill/>
              </a:ln>
              <a:solidFill>
                <a:srgbClr val="2A2459"/>
              </a:solidFill>
              <a:effectLst/>
              <a:uLnTx/>
              <a:uFillTx/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DEE5C31-F46C-D568-F0D4-93198B06D137}"/>
              </a:ext>
            </a:extLst>
          </p:cNvPr>
          <p:cNvSpPr/>
          <p:nvPr/>
        </p:nvSpPr>
        <p:spPr>
          <a:xfrm>
            <a:off x="877850" y="740032"/>
            <a:ext cx="3703675" cy="702524"/>
          </a:xfrm>
          <a:custGeom>
            <a:avLst/>
            <a:gdLst/>
            <a:ahLst/>
            <a:cxnLst/>
            <a:rect l="l" t="t" r="r" b="b"/>
            <a:pathLst>
              <a:path w="6497852" h="1233841">
                <a:moveTo>
                  <a:pt x="0" y="0"/>
                </a:moveTo>
                <a:lnTo>
                  <a:pt x="6497852" y="0"/>
                </a:lnTo>
                <a:lnTo>
                  <a:pt x="6497852" y="1233842"/>
                </a:lnTo>
                <a:lnTo>
                  <a:pt x="0" y="1233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862" b="-101053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065ACF3-86B0-79BC-51CD-E318695DDE49}"/>
              </a:ext>
            </a:extLst>
          </p:cNvPr>
          <p:cNvSpPr/>
          <p:nvPr/>
        </p:nvSpPr>
        <p:spPr>
          <a:xfrm>
            <a:off x="3914272" y="2822208"/>
            <a:ext cx="1334503" cy="1334503"/>
          </a:xfrm>
          <a:custGeom>
            <a:avLst/>
            <a:gdLst/>
            <a:ahLst/>
            <a:cxnLst/>
            <a:rect l="l" t="t" r="r" b="b"/>
            <a:pathLst>
              <a:path w="2119576" h="2119576">
                <a:moveTo>
                  <a:pt x="0" y="0"/>
                </a:moveTo>
                <a:lnTo>
                  <a:pt x="2119576" y="0"/>
                </a:lnTo>
                <a:lnTo>
                  <a:pt x="2119576" y="2119576"/>
                </a:lnTo>
                <a:lnTo>
                  <a:pt x="0" y="21195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B52938D-7ADA-1C0B-A1CD-8674792C6929}"/>
              </a:ext>
            </a:extLst>
          </p:cNvPr>
          <p:cNvSpPr txBox="1"/>
          <p:nvPr/>
        </p:nvSpPr>
        <p:spPr>
          <a:xfrm>
            <a:off x="14739915" y="9662833"/>
            <a:ext cx="3182652" cy="45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2840" b="0" i="0" u="none" strike="noStrike" kern="1200" cap="none" spc="-71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www.celticnext.eu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21963C1-3C8F-F23A-ABE9-5BD49058B996}"/>
              </a:ext>
            </a:extLst>
          </p:cNvPr>
          <p:cNvSpPr/>
          <p:nvPr/>
        </p:nvSpPr>
        <p:spPr>
          <a:xfrm>
            <a:off x="1025830" y="4717963"/>
            <a:ext cx="545961" cy="544045"/>
          </a:xfrm>
          <a:custGeom>
            <a:avLst/>
            <a:gdLst/>
            <a:ahLst/>
            <a:cxnLst/>
            <a:rect l="l" t="t" r="r" b="b"/>
            <a:pathLst>
              <a:path w="665921" h="674683">
                <a:moveTo>
                  <a:pt x="0" y="0"/>
                </a:moveTo>
                <a:lnTo>
                  <a:pt x="665921" y="0"/>
                </a:lnTo>
                <a:lnTo>
                  <a:pt x="665921" y="674682"/>
                </a:lnTo>
                <a:lnTo>
                  <a:pt x="0" y="6746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E184D073-9082-DF23-4DE2-764EF6E3D473}"/>
              </a:ext>
            </a:extLst>
          </p:cNvPr>
          <p:cNvSpPr/>
          <p:nvPr/>
        </p:nvSpPr>
        <p:spPr>
          <a:xfrm>
            <a:off x="1025830" y="5355717"/>
            <a:ext cx="549510" cy="546982"/>
          </a:xfrm>
          <a:custGeom>
            <a:avLst/>
            <a:gdLst/>
            <a:ahLst/>
            <a:cxnLst/>
            <a:rect l="l" t="t" r="r" b="b"/>
            <a:pathLst>
              <a:path w="670250" h="678325">
                <a:moveTo>
                  <a:pt x="0" y="0"/>
                </a:moveTo>
                <a:lnTo>
                  <a:pt x="670250" y="0"/>
                </a:lnTo>
                <a:lnTo>
                  <a:pt x="670250" y="678325"/>
                </a:lnTo>
                <a:lnTo>
                  <a:pt x="0" y="6783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2E1AF26-2746-EB94-7346-16C28B68A98B}"/>
              </a:ext>
            </a:extLst>
          </p:cNvPr>
          <p:cNvSpPr/>
          <p:nvPr/>
        </p:nvSpPr>
        <p:spPr>
          <a:xfrm>
            <a:off x="3289160" y="5315817"/>
            <a:ext cx="545961" cy="544045"/>
          </a:xfrm>
          <a:custGeom>
            <a:avLst/>
            <a:gdLst/>
            <a:ahLst/>
            <a:cxnLst/>
            <a:rect l="l" t="t" r="r" b="b"/>
            <a:pathLst>
              <a:path w="665921" h="674683">
                <a:moveTo>
                  <a:pt x="0" y="0"/>
                </a:moveTo>
                <a:lnTo>
                  <a:pt x="665921" y="0"/>
                </a:lnTo>
                <a:lnTo>
                  <a:pt x="665921" y="674683"/>
                </a:lnTo>
                <a:lnTo>
                  <a:pt x="0" y="6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5BD3D90-CD93-D5A9-07EF-B7FAC8C91D4E}"/>
              </a:ext>
            </a:extLst>
          </p:cNvPr>
          <p:cNvSpPr txBox="1"/>
          <p:nvPr/>
        </p:nvSpPr>
        <p:spPr>
          <a:xfrm>
            <a:off x="1695979" y="4846049"/>
            <a:ext cx="2426029" cy="31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-52" normalizeH="0" baseline="0" noProof="0" dirty="0" err="1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CelticNextEurekaCluster</a:t>
            </a:r>
            <a:endParaRPr kumimoji="0" lang="en-DE" sz="1600" b="0" i="0" u="none" strike="noStrike" kern="1200" cap="none" spc="-52" normalizeH="0" baseline="0" noProof="0" dirty="0">
              <a:ln>
                <a:noFill/>
              </a:ln>
              <a:solidFill>
                <a:srgbClr val="2A2459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6100C74-9703-8461-87E8-EADDFAC414A2}"/>
              </a:ext>
            </a:extLst>
          </p:cNvPr>
          <p:cNvSpPr txBox="1"/>
          <p:nvPr/>
        </p:nvSpPr>
        <p:spPr>
          <a:xfrm>
            <a:off x="1695979" y="5485271"/>
            <a:ext cx="2426029" cy="312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@CelticNext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4BFB043-433D-B218-C343-09BB2148F2D7}"/>
              </a:ext>
            </a:extLst>
          </p:cNvPr>
          <p:cNvSpPr txBox="1"/>
          <p:nvPr/>
        </p:nvSpPr>
        <p:spPr>
          <a:xfrm>
            <a:off x="4006352" y="5485271"/>
            <a:ext cx="3198593" cy="312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600" b="0" i="0" u="none" strike="noStrike" kern="1200" cap="none" spc="-52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CELTIC-NEXT Video Channel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5A67F2E-0A6B-69C2-8639-FB31BA75DE60}"/>
              </a:ext>
            </a:extLst>
          </p:cNvPr>
          <p:cNvSpPr txBox="1">
            <a:spLocks/>
          </p:cNvSpPr>
          <p:nvPr/>
        </p:nvSpPr>
        <p:spPr>
          <a:xfrm>
            <a:off x="877849" y="1502031"/>
            <a:ext cx="3703675" cy="4853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9"/>
              </a:lnSpc>
              <a:spcBef>
                <a:spcPts val="1200"/>
              </a:spcBef>
              <a:spcAft>
                <a:spcPts val="0"/>
              </a:spcAft>
              <a:buClr>
                <a:srgbClr val="25275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DE" sz="2000" b="1" i="0" u="none" strike="noStrike" kern="1200" cap="none" spc="-69" normalizeH="0" baseline="0" noProof="0" dirty="0">
                <a:ln>
                  <a:noFill/>
                </a:ln>
                <a:solidFill>
                  <a:srgbClr val="2A245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Thank you for your attention!</a:t>
            </a:r>
            <a:endParaRPr kumimoji="0" lang="en-DE" sz="1800" b="1" i="1" u="none" strike="noStrike" kern="1200" cap="none" spc="-52" normalizeH="0" baseline="0" noProof="0" dirty="0">
              <a:ln>
                <a:noFill/>
              </a:ln>
              <a:solidFill>
                <a:srgbClr val="2A2459"/>
              </a:solidFill>
              <a:effectLst/>
              <a:uLnTx/>
              <a:uFillTx/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723817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 3"/>
</p:tagLst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AI-NET 2022">
  <a:themeElements>
    <a:clrScheme name="ADVA 2018">
      <a:dk1>
        <a:srgbClr val="000000"/>
      </a:dk1>
      <a:lt1>
        <a:srgbClr val="FFFFFF"/>
      </a:lt1>
      <a:dk2>
        <a:srgbClr val="F4F8FD"/>
      </a:dk2>
      <a:lt2>
        <a:srgbClr val="0C2577"/>
      </a:lt2>
      <a:accent1>
        <a:srgbClr val="3C1B5A"/>
      </a:accent1>
      <a:accent2>
        <a:srgbClr val="3296D5"/>
      </a:accent2>
      <a:accent3>
        <a:srgbClr val="E53534"/>
      </a:accent3>
      <a:accent4>
        <a:srgbClr val="FFC000"/>
      </a:accent4>
      <a:accent5>
        <a:srgbClr val="D00059"/>
      </a:accent5>
      <a:accent6>
        <a:srgbClr val="8CBB15"/>
      </a:accent6>
      <a:hlink>
        <a:srgbClr val="0066CC"/>
      </a:hlink>
      <a:folHlink>
        <a:srgbClr val="954F72"/>
      </a:folHlink>
    </a:clrScheme>
    <a:fontScheme name="ADVA 2018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 w="3175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3175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AI-NET Slide Template 2022.potx" id="{FCD04ACD-FDA8-4CF9-8967-AA80DD51CAEF}" vid="{B8406C4F-691A-4FAD-B42A-C7B0874E912D}"/>
    </a:ext>
  </a:extLst>
</a:theme>
</file>

<file path=ppt/theme/theme3.xml><?xml version="1.0" encoding="utf-8"?>
<a:theme xmlns:a="http://schemas.openxmlformats.org/drawingml/2006/main" name="1_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Office PowerPoint</Application>
  <PresentationFormat>Widescreen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Aleo</vt:lpstr>
      <vt:lpstr>Aptos</vt:lpstr>
      <vt:lpstr>Arial</vt:lpstr>
      <vt:lpstr>Arial Regular</vt:lpstr>
      <vt:lpstr>Calibri</vt:lpstr>
      <vt:lpstr>Corbel</vt:lpstr>
      <vt:lpstr>Montserrat</vt:lpstr>
      <vt:lpstr>Open Sans</vt:lpstr>
      <vt:lpstr>Open Sans Bold</vt:lpstr>
      <vt:lpstr>Open Sans Italics</vt:lpstr>
      <vt:lpstr>Segoe UI</vt:lpstr>
      <vt:lpstr>Segoe UI Light</vt:lpstr>
      <vt:lpstr>Symbol</vt:lpstr>
      <vt:lpstr>Verdana</vt:lpstr>
      <vt:lpstr>Wingdings</vt:lpstr>
      <vt:lpstr>Wingdings 2</vt:lpstr>
      <vt:lpstr>Frame</vt:lpstr>
      <vt:lpstr>AI-NET 2022</vt:lpstr>
      <vt:lpstr>1_Frame</vt:lpstr>
      <vt:lpstr>Proposers Day on CELTIC-NEXT, the Eureka ICT cluster  for a secure, trusted, and sustainable digital society</vt:lpstr>
      <vt:lpstr>CELTIC NEXT</vt:lpstr>
      <vt:lpstr>PowerPoint Presentation</vt:lpstr>
      <vt:lpstr>PowerPoint Presentation</vt:lpstr>
      <vt:lpstr>Key points 2/2</vt:lpstr>
      <vt:lpstr>CELTIC-NEXT Services &amp; Fees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Xavier Priem</cp:lastModifiedBy>
  <cp:revision>347</cp:revision>
  <dcterms:created xsi:type="dcterms:W3CDTF">2021-06-23T14:20:45Z</dcterms:created>
  <dcterms:modified xsi:type="dcterms:W3CDTF">2025-09-10T21:08:53Z</dcterms:modified>
</cp:coreProperties>
</file>