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</p:sldMasterIdLst>
  <p:notesMasterIdLst>
    <p:notesMasterId r:id="rId30"/>
  </p:notesMasterIdLst>
  <p:sldIdLst>
    <p:sldId id="258" r:id="rId3"/>
    <p:sldId id="256" r:id="rId4"/>
    <p:sldId id="262" r:id="rId5"/>
    <p:sldId id="339" r:id="rId6"/>
    <p:sldId id="343" r:id="rId7"/>
    <p:sldId id="344" r:id="rId8"/>
    <p:sldId id="345" r:id="rId9"/>
    <p:sldId id="353" r:id="rId10"/>
    <p:sldId id="346" r:id="rId11"/>
    <p:sldId id="347" r:id="rId12"/>
    <p:sldId id="349" r:id="rId13"/>
    <p:sldId id="350" r:id="rId14"/>
    <p:sldId id="351" r:id="rId15"/>
    <p:sldId id="352" r:id="rId16"/>
    <p:sldId id="354" r:id="rId17"/>
    <p:sldId id="357" r:id="rId18"/>
    <p:sldId id="265" r:id="rId19"/>
    <p:sldId id="277" r:id="rId20"/>
    <p:sldId id="276" r:id="rId21"/>
    <p:sldId id="1034" r:id="rId22"/>
    <p:sldId id="281" r:id="rId23"/>
    <p:sldId id="1040" r:id="rId24"/>
    <p:sldId id="1042" r:id="rId25"/>
    <p:sldId id="1044" r:id="rId26"/>
    <p:sldId id="1028" r:id="rId27"/>
    <p:sldId id="1048" r:id="rId28"/>
    <p:sldId id="104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5799"/>
    <a:srgbClr val="BFBFBF"/>
    <a:srgbClr val="2F5597"/>
    <a:srgbClr val="020280"/>
    <a:srgbClr val="19273E"/>
    <a:srgbClr val="3C3E74"/>
    <a:srgbClr val="16233C"/>
    <a:srgbClr val="16243D"/>
    <a:srgbClr val="16233B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0168" autoAdjust="0"/>
  </p:normalViewPr>
  <p:slideViewPr>
    <p:cSldViewPr snapToGrid="0">
      <p:cViewPr varScale="1">
        <p:scale>
          <a:sx n="97" d="100"/>
          <a:sy n="97" d="100"/>
        </p:scale>
        <p:origin x="1188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11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kern="1200" dirty="0">
            <a:solidFill>
              <a:schemeClr val="bg1"/>
            </a:solidFill>
          </a:endParaRPr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SAFE-HOME </a:t>
          </a:r>
          <a:r>
            <a:rPr lang="en-US" sz="16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GREEN-T</a:t>
          </a:r>
          <a:r>
            <a:rPr lang="en-US" sz="16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dirty="0">
              <a:solidFill>
                <a:schemeClr val="bg1"/>
              </a:solidFill>
            </a:rPr>
            <a:t>cognitive radio and cooperative strategies</a:t>
          </a:r>
          <a:r>
            <a:rPr lang="en-US" sz="1600" dirty="0">
              <a:solidFill>
                <a:schemeClr val="bg1"/>
              </a:solidFill>
            </a:rPr>
            <a:t> while still enabling the required performance.</a:t>
          </a:r>
          <a:endParaRPr lang="en-US" sz="2000" dirty="0">
            <a:solidFill>
              <a:schemeClr val="bg1"/>
            </a:solidFill>
          </a:endParaRPr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SAFE-HOME </a:t>
          </a:r>
          <a:r>
            <a:rPr lang="en-US" sz="16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chemeClr val="bg1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GREEN-T</a:t>
          </a:r>
          <a:r>
            <a:rPr lang="en-US" sz="16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dirty="0">
              <a:solidFill>
                <a:schemeClr val="bg1"/>
              </a:solidFill>
            </a:rPr>
            <a:t>cognitive radio and cooperative strategies</a:t>
          </a:r>
          <a:r>
            <a:rPr lang="en-US" sz="1600" dirty="0">
              <a:solidFill>
                <a:schemeClr val="bg1"/>
              </a:solidFill>
            </a:rPr>
            <a:t> while still enabling the required performance.</a:t>
          </a:r>
          <a:endParaRPr lang="en-US" sz="2000" dirty="0">
            <a:solidFill>
              <a:schemeClr val="bg1"/>
            </a:solidFill>
          </a:endParaRPr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000" kern="1200" dirty="0">
            <a:solidFill>
              <a:schemeClr val="bg1"/>
            </a:solidFill>
          </a:endParaRPr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A5C40F-210A-4C35-AF97-BF262CDF4AC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836C8-4527-4B6E-B5D8-F605DE5A710D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GREEN-T</a:t>
          </a:r>
        </a:p>
      </dgm:t>
    </dgm:pt>
    <dgm:pt modelId="{DDDBBFAF-2D9B-4665-ADA7-903DC10C45B4}" type="parTrans" cxnId="{3987EE15-7585-4112-8AF9-FD20214D042A}">
      <dgm:prSet/>
      <dgm:spPr/>
      <dgm:t>
        <a:bodyPr/>
        <a:lstStyle/>
        <a:p>
          <a:endParaRPr lang="en-US"/>
        </a:p>
      </dgm:t>
    </dgm:pt>
    <dgm:pt modelId="{565322F6-3E7F-4452-BDC5-9A72F0EE284A}" type="sibTrans" cxnId="{3987EE15-7585-4112-8AF9-FD20214D042A}">
      <dgm:prSet/>
      <dgm:spPr/>
      <dgm:t>
        <a:bodyPr/>
        <a:lstStyle/>
        <a:p>
          <a:endParaRPr lang="en-US"/>
        </a:p>
      </dgm:t>
    </dgm:pt>
    <dgm:pt modelId="{B173AB41-C27F-4CC5-A924-39D2F7C28A34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07/2011</a:t>
          </a:r>
        </a:p>
      </dgm:t>
    </dgm:pt>
    <dgm:pt modelId="{69EC7921-0A6E-4A16-B053-7A3C50D7F428}" type="parTrans" cxnId="{AFE20178-6904-4959-B6A2-97F126F57B6E}">
      <dgm:prSet/>
      <dgm:spPr/>
      <dgm:t>
        <a:bodyPr/>
        <a:lstStyle/>
        <a:p>
          <a:endParaRPr lang="en-US"/>
        </a:p>
      </dgm:t>
    </dgm:pt>
    <dgm:pt modelId="{33F1286A-34A4-4F8D-B1E7-14B286738117}" type="sibTrans" cxnId="{AFE20178-6904-4959-B6A2-97F126F57B6E}">
      <dgm:prSet/>
      <dgm:spPr/>
      <dgm:t>
        <a:bodyPr/>
        <a:lstStyle/>
        <a:p>
          <a:endParaRPr lang="en-US"/>
        </a:p>
      </dgm:t>
    </dgm:pt>
    <dgm:pt modelId="{E3969465-0FE2-4839-96AC-F8BF1DCC2DA9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MUSCLES</a:t>
          </a:r>
        </a:p>
      </dgm:t>
    </dgm:pt>
    <dgm:pt modelId="{3DFE65CC-E71B-4BE3-8F36-852279528079}" type="parTrans" cxnId="{8F93537A-2542-4940-A018-165E5FC4F23E}">
      <dgm:prSet/>
      <dgm:spPr/>
      <dgm:t>
        <a:bodyPr/>
        <a:lstStyle/>
        <a:p>
          <a:endParaRPr lang="en-US"/>
        </a:p>
      </dgm:t>
    </dgm:pt>
    <dgm:pt modelId="{BA643267-0B4B-4F7B-805C-16A6A66DF20A}" type="sibTrans" cxnId="{8F93537A-2542-4940-A018-165E5FC4F23E}">
      <dgm:prSet/>
      <dgm:spPr/>
      <dgm:t>
        <a:bodyPr/>
        <a:lstStyle/>
        <a:p>
          <a:endParaRPr lang="en-US"/>
        </a:p>
      </dgm:t>
    </dgm:pt>
    <dgm:pt modelId="{70866804-DB30-4882-8DAB-B2FFBB9E3DC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</dgm:t>
    </dgm:pt>
    <dgm:pt modelId="{32E1E2EB-9CC6-4911-94B4-E41C93BD63C6}" type="parTrans" cxnId="{873DBD15-CFB8-4E23-8D2B-E4240F0ECBB3}">
      <dgm:prSet/>
      <dgm:spPr/>
      <dgm:t>
        <a:bodyPr/>
        <a:lstStyle/>
        <a:p>
          <a:endParaRPr lang="en-US"/>
        </a:p>
      </dgm:t>
    </dgm:pt>
    <dgm:pt modelId="{1FB9B6C4-48A7-4954-BB67-5BD513DBE216}" type="sibTrans" cxnId="{873DBD15-CFB8-4E23-8D2B-E4240F0ECBB3}">
      <dgm:prSet/>
      <dgm:spPr/>
      <dgm:t>
        <a:bodyPr/>
        <a:lstStyle/>
        <a:p>
          <a:endParaRPr lang="en-US"/>
        </a:p>
      </dgm:t>
    </dgm:pt>
    <dgm:pt modelId="{E15622E4-5487-4888-B954-E2CD7ED30FC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</dgm:t>
    </dgm:pt>
    <dgm:pt modelId="{B071F9FC-A902-43A8-AEC8-050369CA93D5}" type="parTrans" cxnId="{E5AAC3EB-E6D8-4535-99D1-2EF1190D5348}">
      <dgm:prSet/>
      <dgm:spPr/>
      <dgm:t>
        <a:bodyPr/>
        <a:lstStyle/>
        <a:p>
          <a:endParaRPr lang="en-US"/>
        </a:p>
      </dgm:t>
    </dgm:pt>
    <dgm:pt modelId="{4AC0A96E-64DE-4889-ACB3-434925CF96A6}" type="sibTrans" cxnId="{E5AAC3EB-E6D8-4535-99D1-2EF1190D5348}">
      <dgm:prSet/>
      <dgm:spPr/>
      <dgm:t>
        <a:bodyPr/>
        <a:lstStyle/>
        <a:p>
          <a:endParaRPr lang="en-US"/>
        </a:p>
      </dgm:t>
    </dgm:pt>
    <dgm:pt modelId="{9DF3E2EA-E171-489E-B254-7C7EF8FD94CE}">
      <dgm:prSet phldrT="[Text]" phldr="0"/>
      <dgm:spPr/>
      <dgm:t>
        <a:bodyPr/>
        <a:lstStyle/>
        <a:p>
          <a:r>
            <a:rPr lang="en-US" b="1" dirty="0">
              <a:solidFill>
                <a:srgbClr val="375799"/>
              </a:solidFill>
            </a:rPr>
            <a:t>SAFE-HOME</a:t>
          </a:r>
        </a:p>
      </dgm:t>
    </dgm:pt>
    <dgm:pt modelId="{EA2D3F8D-C2D5-4963-B5A0-2E6328A2222A}" type="parTrans" cxnId="{D4124D1D-D7FA-4F38-93FE-C7AAEEA42D33}">
      <dgm:prSet/>
      <dgm:spPr/>
      <dgm:t>
        <a:bodyPr/>
        <a:lstStyle/>
        <a:p>
          <a:endParaRPr lang="en-US"/>
        </a:p>
      </dgm:t>
    </dgm:pt>
    <dgm:pt modelId="{0B218397-1BA3-461E-BEC1-FEE74FF98CBF}" type="sibTrans" cxnId="{D4124D1D-D7FA-4F38-93FE-C7AAEEA42D33}">
      <dgm:prSet/>
      <dgm:spPr/>
      <dgm:t>
        <a:bodyPr/>
        <a:lstStyle/>
        <a:p>
          <a:endParaRPr lang="en-US"/>
        </a:p>
      </dgm:t>
    </dgm:pt>
    <dgm:pt modelId="{3AE63A8E-A88E-4D4C-A09A-A9857E9CE7CB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rgbClr val="375799"/>
              </a:solidFill>
            </a:rPr>
            <a:t>04/2021</a:t>
          </a:r>
        </a:p>
      </dgm:t>
    </dgm:pt>
    <dgm:pt modelId="{288AD1CE-E0FB-4592-88FB-9A57CBEB1A39}" type="parTrans" cxnId="{55B5E3EB-1AE1-4AA1-BB56-2A5CD1026326}">
      <dgm:prSet/>
      <dgm:spPr/>
      <dgm:t>
        <a:bodyPr/>
        <a:lstStyle/>
        <a:p>
          <a:endParaRPr lang="en-US"/>
        </a:p>
      </dgm:t>
    </dgm:pt>
    <dgm:pt modelId="{A4B14B1D-7FC8-4213-A031-D73FF145798E}" type="sibTrans" cxnId="{55B5E3EB-1AE1-4AA1-BB56-2A5CD1026326}">
      <dgm:prSet/>
      <dgm:spPr/>
      <dgm:t>
        <a:bodyPr/>
        <a:lstStyle/>
        <a:p>
          <a:endParaRPr lang="en-US"/>
        </a:p>
      </dgm:t>
    </dgm:pt>
    <dgm:pt modelId="{645C2A5E-1A75-4E8C-BC4D-702F9020EC03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10/2024</a:t>
          </a:r>
        </a:p>
      </dgm:t>
    </dgm:pt>
    <dgm:pt modelId="{05003838-2707-4819-9E7D-C0702A8413C7}" type="parTrans" cxnId="{64D66F52-933A-4761-A50C-E59D0BA16A1C}">
      <dgm:prSet/>
      <dgm:spPr/>
      <dgm:t>
        <a:bodyPr/>
        <a:lstStyle/>
        <a:p>
          <a:endParaRPr lang="en-US"/>
        </a:p>
      </dgm:t>
    </dgm:pt>
    <dgm:pt modelId="{3D051EF8-34E7-4246-BDFC-BA81ADFAB346}" type="sibTrans" cxnId="{64D66F52-933A-4761-A50C-E59D0BA16A1C}">
      <dgm:prSet/>
      <dgm:spPr/>
      <dgm:t>
        <a:bodyPr/>
        <a:lstStyle/>
        <a:p>
          <a:endParaRPr lang="en-US"/>
        </a:p>
      </dgm:t>
    </dgm:pt>
    <dgm:pt modelId="{91658C67-D1CC-46EF-9389-CA73FAA9E17E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EF71E625-EB35-4EBE-BCC7-35A3C5A2848F}" type="parTrans" cxnId="{B016076C-B1EB-4560-8BEC-CAD01C7D2A10}">
      <dgm:prSet/>
      <dgm:spPr/>
      <dgm:t>
        <a:bodyPr/>
        <a:lstStyle/>
        <a:p>
          <a:endParaRPr lang="en-US"/>
        </a:p>
      </dgm:t>
    </dgm:pt>
    <dgm:pt modelId="{BD59737B-EEAE-420B-8712-0CF131913EE2}" type="sibTrans" cxnId="{B016076C-B1EB-4560-8BEC-CAD01C7D2A10}">
      <dgm:prSet/>
      <dgm:spPr/>
      <dgm:t>
        <a:bodyPr/>
        <a:lstStyle/>
        <a:p>
          <a:endParaRPr lang="en-US"/>
        </a:p>
      </dgm:t>
    </dgm:pt>
    <dgm:pt modelId="{B0A83657-4A90-4179-B900-B3461AE7F820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000" dirty="0">
              <a:solidFill>
                <a:srgbClr val="375799"/>
              </a:solidFill>
            </a:rPr>
            <a:t>06/2014</a:t>
          </a:r>
        </a:p>
      </dgm:t>
    </dgm:pt>
    <dgm:pt modelId="{8ED1623B-097C-4C76-A890-7DC7F3E3EA79}" type="parTrans" cxnId="{7EFFF19E-A0B2-4528-AA1B-3197A5464008}">
      <dgm:prSet/>
      <dgm:spPr/>
      <dgm:t>
        <a:bodyPr/>
        <a:lstStyle/>
        <a:p>
          <a:endParaRPr lang="en-US"/>
        </a:p>
      </dgm:t>
    </dgm:pt>
    <dgm:pt modelId="{446BB976-9A10-487C-9E2D-E977AEF6C792}" type="sibTrans" cxnId="{7EFFF19E-A0B2-4528-AA1B-3197A5464008}">
      <dgm:prSet/>
      <dgm:spPr/>
      <dgm:t>
        <a:bodyPr/>
        <a:lstStyle/>
        <a:p>
          <a:endParaRPr lang="en-US"/>
        </a:p>
      </dgm:t>
    </dgm:pt>
    <dgm:pt modelId="{F6E59C59-D413-45F7-BE01-F5D5A1135579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GREEN-T</a:t>
          </a:r>
          <a:r>
            <a:rPr lang="en-US" sz="1600" dirty="0"/>
            <a:t> aims to overcome the energy trap of 4G mobile systems by exploiting the combination of </a:t>
          </a:r>
          <a:r>
            <a:rPr lang="en-US" sz="1600" b="1" dirty="0">
              <a:solidFill>
                <a:srgbClr val="375799"/>
              </a:solidFill>
            </a:rPr>
            <a:t>cognitive radio and cooperative strategies</a:t>
          </a:r>
          <a:r>
            <a:rPr lang="en-US" sz="1600" dirty="0"/>
            <a:t> while still enabling the required performance.</a:t>
          </a:r>
          <a:endParaRPr lang="en-US" sz="2000" dirty="0"/>
        </a:p>
      </dgm:t>
    </dgm:pt>
    <dgm:pt modelId="{184BA8F0-CBE8-4B91-8633-30B8965374A2}" type="parTrans" cxnId="{4A638ACA-2133-49FD-BFEA-AF4F06D37019}">
      <dgm:prSet/>
      <dgm:spPr/>
      <dgm:t>
        <a:bodyPr/>
        <a:lstStyle/>
        <a:p>
          <a:endParaRPr lang="en-US"/>
        </a:p>
      </dgm:t>
    </dgm:pt>
    <dgm:pt modelId="{C8639F90-21EE-42BD-A6AE-29DD9037F634}" type="sibTrans" cxnId="{4A638ACA-2133-49FD-BFEA-AF4F06D37019}">
      <dgm:prSet/>
      <dgm:spPr/>
      <dgm:t>
        <a:bodyPr/>
        <a:lstStyle/>
        <a:p>
          <a:endParaRPr lang="en-US"/>
        </a:p>
      </dgm:t>
    </dgm:pt>
    <dgm:pt modelId="{1B1C0B32-7DA7-4A63-BAE5-C4135ACAFD1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kern="1200" dirty="0"/>
        </a:p>
      </dgm:t>
    </dgm:pt>
    <dgm:pt modelId="{060398A4-631A-4980-84EA-3A79D4B65B3C}" type="parTrans" cxnId="{339AE126-026A-4AAD-8827-4F943B4EEDD7}">
      <dgm:prSet/>
      <dgm:spPr/>
      <dgm:t>
        <a:bodyPr/>
        <a:lstStyle/>
        <a:p>
          <a:endParaRPr lang="en-US"/>
        </a:p>
      </dgm:t>
    </dgm:pt>
    <dgm:pt modelId="{E59FEE53-ED52-4F08-8841-388BD1A324B2}" type="sibTrans" cxnId="{339AE126-026A-4AAD-8827-4F943B4EEDD7}">
      <dgm:prSet/>
      <dgm:spPr/>
      <dgm:t>
        <a:bodyPr/>
        <a:lstStyle/>
        <a:p>
          <a:endParaRPr lang="en-US"/>
        </a:p>
      </dgm:t>
    </dgm:pt>
    <dgm:pt modelId="{88C3ED63-D0CE-4040-8037-F0F610EDB5E5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gm:t>
    </dgm:pt>
    <dgm:pt modelId="{C18D61F0-0A77-4420-BC66-4149CB13D922}" type="parTrans" cxnId="{241C1E38-1C19-4B67-ABCA-4DE486841EE2}">
      <dgm:prSet/>
      <dgm:spPr/>
      <dgm:t>
        <a:bodyPr/>
        <a:lstStyle/>
        <a:p>
          <a:endParaRPr lang="en-US"/>
        </a:p>
      </dgm:t>
    </dgm:pt>
    <dgm:pt modelId="{6328664F-8EC3-4A3B-9C03-CF221D844205}" type="sibTrans" cxnId="{241C1E38-1C19-4B67-ABCA-4DE486841EE2}">
      <dgm:prSet/>
      <dgm:spPr/>
      <dgm:t>
        <a:bodyPr/>
        <a:lstStyle/>
        <a:p>
          <a:endParaRPr lang="en-US"/>
        </a:p>
      </dgm:t>
    </dgm:pt>
    <dgm:pt modelId="{E4B381C4-4F8B-46D0-B0C7-ED3FDFC2AD27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 dirty="0"/>
        </a:p>
      </dgm:t>
    </dgm:pt>
    <dgm:pt modelId="{828C1BE3-C93F-4A83-AB13-FD5EB88D978B}" type="parTrans" cxnId="{6FC5EFAE-8D5A-4C63-946D-684B0659B26C}">
      <dgm:prSet/>
      <dgm:spPr/>
      <dgm:t>
        <a:bodyPr/>
        <a:lstStyle/>
        <a:p>
          <a:endParaRPr lang="en-US"/>
        </a:p>
      </dgm:t>
    </dgm:pt>
    <dgm:pt modelId="{A55D326C-2646-48A3-B0B6-A30298712200}" type="sibTrans" cxnId="{6FC5EFAE-8D5A-4C63-946D-684B0659B26C}">
      <dgm:prSet/>
      <dgm:spPr/>
      <dgm:t>
        <a:bodyPr/>
        <a:lstStyle/>
        <a:p>
          <a:endParaRPr lang="en-US"/>
        </a:p>
      </dgm:t>
    </dgm:pt>
    <dgm:pt modelId="{7B8E4AD4-98F0-4D47-ABE6-D7688758F02A}">
      <dgm:prSet phldrT="[Text]" phldr="0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600" b="1" dirty="0">
              <a:solidFill>
                <a:srgbClr val="375799"/>
              </a:solidFill>
            </a:rPr>
            <a:t>SAFE-HOME </a:t>
          </a:r>
          <a:r>
            <a:rPr lang="en-US" sz="1600" dirty="0"/>
            <a:t>targets a system </a:t>
          </a:r>
          <a:r>
            <a:rPr lang="en-US" sz="1600" b="1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dirty="0"/>
            <a:t>within a confined space (Home), to understand their activity level, with ability to identify emergencies.</a:t>
          </a:r>
        </a:p>
      </dgm:t>
    </dgm:pt>
    <dgm:pt modelId="{90BD8BC8-96C0-4EC8-A053-9572CC694978}" type="parTrans" cxnId="{507FFC37-06BF-4190-B737-691CE6DF61FA}">
      <dgm:prSet/>
      <dgm:spPr/>
      <dgm:t>
        <a:bodyPr/>
        <a:lstStyle/>
        <a:p>
          <a:endParaRPr lang="en-US"/>
        </a:p>
      </dgm:t>
    </dgm:pt>
    <dgm:pt modelId="{B7BDFC5C-8EC5-453B-AE29-4A4BD196E814}" type="sibTrans" cxnId="{507FFC37-06BF-4190-B737-691CE6DF61FA}">
      <dgm:prSet/>
      <dgm:spPr/>
      <dgm:t>
        <a:bodyPr/>
        <a:lstStyle/>
        <a:p>
          <a:endParaRPr lang="en-US"/>
        </a:p>
      </dgm:t>
    </dgm:pt>
    <dgm:pt modelId="{5BAC77EB-EB7E-451E-BABB-2EEC50978216}" type="pres">
      <dgm:prSet presAssocID="{8AA5C40F-210A-4C35-AF97-BF262CDF4AC7}" presName="linearFlow" presStyleCnt="0">
        <dgm:presLayoutVars>
          <dgm:dir/>
          <dgm:animLvl val="lvl"/>
          <dgm:resizeHandles/>
        </dgm:presLayoutVars>
      </dgm:prSet>
      <dgm:spPr/>
    </dgm:pt>
    <dgm:pt modelId="{A7E5397A-59D1-44F9-878E-B70697C2AF48}" type="pres">
      <dgm:prSet presAssocID="{70A836C8-4527-4B6E-B5D8-F605DE5A710D}" presName="compositeNode" presStyleCnt="0">
        <dgm:presLayoutVars>
          <dgm:bulletEnabled val="1"/>
        </dgm:presLayoutVars>
      </dgm:prSet>
      <dgm:spPr/>
    </dgm:pt>
    <dgm:pt modelId="{EA8BA7C1-EAEE-432F-A226-CC1ED585D574}" type="pres">
      <dgm:prSet presAssocID="{70A836C8-4527-4B6E-B5D8-F605DE5A710D}" presName="image" presStyleLbl="fgImgPlace1" presStyleIdx="0" presStyleCnt="3"/>
      <dgm:spPr>
        <a:noFill/>
        <a:ln>
          <a:noFill/>
        </a:ln>
      </dgm:spPr>
    </dgm:pt>
    <dgm:pt modelId="{25C2CB4B-C401-41BE-8F26-8D3BCAFEF5E7}" type="pres">
      <dgm:prSet presAssocID="{70A836C8-4527-4B6E-B5D8-F605DE5A710D}" presName="childNode" presStyleLbl="node1" presStyleIdx="0" presStyleCnt="3">
        <dgm:presLayoutVars>
          <dgm:bulletEnabled val="1"/>
        </dgm:presLayoutVars>
      </dgm:prSet>
      <dgm:spPr/>
    </dgm:pt>
    <dgm:pt modelId="{D0B80AD4-640F-4B2E-92C7-0FBFA02D9FD6}" type="pres">
      <dgm:prSet presAssocID="{70A836C8-4527-4B6E-B5D8-F605DE5A710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95DED6D-D4E7-4186-BA3C-511391F78B2D}" type="pres">
      <dgm:prSet presAssocID="{565322F6-3E7F-4452-BDC5-9A72F0EE284A}" presName="sibTrans" presStyleCnt="0"/>
      <dgm:spPr/>
    </dgm:pt>
    <dgm:pt modelId="{83D89FD2-3FF2-49CC-BC2E-DA13CB828C02}" type="pres">
      <dgm:prSet presAssocID="{E3969465-0FE2-4839-96AC-F8BF1DCC2DA9}" presName="compositeNode" presStyleCnt="0">
        <dgm:presLayoutVars>
          <dgm:bulletEnabled val="1"/>
        </dgm:presLayoutVars>
      </dgm:prSet>
      <dgm:spPr/>
    </dgm:pt>
    <dgm:pt modelId="{6BA4CE7B-E971-4804-A7E9-044586012FE4}" type="pres">
      <dgm:prSet presAssocID="{E3969465-0FE2-4839-96AC-F8BF1DCC2DA9}" presName="image" presStyleLbl="fgImgPlace1" presStyleIdx="1" presStyleCnt="3"/>
      <dgm:spPr>
        <a:noFill/>
        <a:ln>
          <a:noFill/>
        </a:ln>
      </dgm:spPr>
    </dgm:pt>
    <dgm:pt modelId="{1946E5DA-456B-4D28-AE4B-CEDB12BBDC4A}" type="pres">
      <dgm:prSet presAssocID="{E3969465-0FE2-4839-96AC-F8BF1DCC2DA9}" presName="childNode" presStyleLbl="node1" presStyleIdx="1" presStyleCnt="3">
        <dgm:presLayoutVars>
          <dgm:bulletEnabled val="1"/>
        </dgm:presLayoutVars>
      </dgm:prSet>
      <dgm:spPr/>
    </dgm:pt>
    <dgm:pt modelId="{6E19DC48-6E1A-4C0D-8881-5C2999BA5257}" type="pres">
      <dgm:prSet presAssocID="{E3969465-0FE2-4839-96AC-F8BF1DCC2DA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F3B1C71-56AC-46B9-A3A1-7BADB4C46541}" type="pres">
      <dgm:prSet presAssocID="{BA643267-0B4B-4F7B-805C-16A6A66DF20A}" presName="sibTrans" presStyleCnt="0"/>
      <dgm:spPr/>
    </dgm:pt>
    <dgm:pt modelId="{9EE39540-6742-47CE-9F32-A42BA45FA781}" type="pres">
      <dgm:prSet presAssocID="{9DF3E2EA-E171-489E-B254-7C7EF8FD94CE}" presName="compositeNode" presStyleCnt="0">
        <dgm:presLayoutVars>
          <dgm:bulletEnabled val="1"/>
        </dgm:presLayoutVars>
      </dgm:prSet>
      <dgm:spPr/>
    </dgm:pt>
    <dgm:pt modelId="{B5B3586D-9EA2-48C8-A2A1-DEDBAE47BD60}" type="pres">
      <dgm:prSet presAssocID="{9DF3E2EA-E171-489E-B254-7C7EF8FD94CE}" presName="image" presStyleLbl="fgImgPlace1" presStyleIdx="2" presStyleCnt="3"/>
      <dgm:spPr>
        <a:noFill/>
        <a:ln>
          <a:noFill/>
        </a:ln>
      </dgm:spPr>
    </dgm:pt>
    <dgm:pt modelId="{0D8B58BA-C823-445D-9748-B43B9BC131C7}" type="pres">
      <dgm:prSet presAssocID="{9DF3E2EA-E171-489E-B254-7C7EF8FD94CE}" presName="childNode" presStyleLbl="node1" presStyleIdx="2" presStyleCnt="3">
        <dgm:presLayoutVars>
          <dgm:bulletEnabled val="1"/>
        </dgm:presLayoutVars>
      </dgm:prSet>
      <dgm:spPr/>
    </dgm:pt>
    <dgm:pt modelId="{D470EC3B-3DDD-49E5-83C5-D64FBFA2F21E}" type="pres">
      <dgm:prSet presAssocID="{9DF3E2EA-E171-489E-B254-7C7EF8FD94C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3F7C00-D3DD-4682-8581-94CFE3E1C264}" type="presOf" srcId="{E3969465-0FE2-4839-96AC-F8BF1DCC2DA9}" destId="{6E19DC48-6E1A-4C0D-8881-5C2999BA5257}" srcOrd="0" destOrd="0" presId="urn:microsoft.com/office/officeart/2005/8/layout/hList2"/>
    <dgm:cxn modelId="{873DBD15-CFB8-4E23-8D2B-E4240F0ECBB3}" srcId="{E3969465-0FE2-4839-96AC-F8BF1DCC2DA9}" destId="{70866804-DB30-4882-8DAB-B2FFBB9E3DCE}" srcOrd="0" destOrd="0" parTransId="{32E1E2EB-9CC6-4911-94B4-E41C93BD63C6}" sibTransId="{1FB9B6C4-48A7-4954-BB67-5BD513DBE216}"/>
    <dgm:cxn modelId="{3987EE15-7585-4112-8AF9-FD20214D042A}" srcId="{8AA5C40F-210A-4C35-AF97-BF262CDF4AC7}" destId="{70A836C8-4527-4B6E-B5D8-F605DE5A710D}" srcOrd="0" destOrd="0" parTransId="{DDDBBFAF-2D9B-4665-ADA7-903DC10C45B4}" sibTransId="{565322F6-3E7F-4452-BDC5-9A72F0EE284A}"/>
    <dgm:cxn modelId="{D4124D1D-D7FA-4F38-93FE-C7AAEEA42D33}" srcId="{8AA5C40F-210A-4C35-AF97-BF262CDF4AC7}" destId="{9DF3E2EA-E171-489E-B254-7C7EF8FD94CE}" srcOrd="2" destOrd="0" parTransId="{EA2D3F8D-C2D5-4963-B5A0-2E6328A2222A}" sibTransId="{0B218397-1BA3-461E-BEC1-FEE74FF98CBF}"/>
    <dgm:cxn modelId="{05C4E91E-7810-4E59-9301-367BA58340F2}" type="presOf" srcId="{1B1C0B32-7DA7-4A63-BAE5-C4135ACAFD17}" destId="{1946E5DA-456B-4D28-AE4B-CEDB12BBDC4A}" srcOrd="0" destOrd="2" presId="urn:microsoft.com/office/officeart/2005/8/layout/hList2"/>
    <dgm:cxn modelId="{339AE126-026A-4AAD-8827-4F943B4EEDD7}" srcId="{E3969465-0FE2-4839-96AC-F8BF1DCC2DA9}" destId="{1B1C0B32-7DA7-4A63-BAE5-C4135ACAFD17}" srcOrd="2" destOrd="0" parTransId="{060398A4-631A-4980-84EA-3A79D4B65B3C}" sibTransId="{E59FEE53-ED52-4F08-8841-388BD1A324B2}"/>
    <dgm:cxn modelId="{507FFC37-06BF-4190-B737-691CE6DF61FA}" srcId="{9DF3E2EA-E171-489E-B254-7C7EF8FD94CE}" destId="{7B8E4AD4-98F0-4D47-ABE6-D7688758F02A}" srcOrd="3" destOrd="0" parTransId="{90BD8BC8-96C0-4EC8-A053-9572CC694978}" sibTransId="{B7BDFC5C-8EC5-453B-AE29-4A4BD196E814}"/>
    <dgm:cxn modelId="{241C1E38-1C19-4B67-ABCA-4DE486841EE2}" srcId="{E3969465-0FE2-4839-96AC-F8BF1DCC2DA9}" destId="{88C3ED63-D0CE-4040-8037-F0F610EDB5E5}" srcOrd="3" destOrd="0" parTransId="{C18D61F0-0A77-4420-BC66-4149CB13D922}" sibTransId="{6328664F-8EC3-4A3B-9C03-CF221D844205}"/>
    <dgm:cxn modelId="{5618905E-8B62-4C21-8245-7A73897F8359}" type="presOf" srcId="{E15622E4-5487-4888-B954-E2CD7ED30FC9}" destId="{1946E5DA-456B-4D28-AE4B-CEDB12BBDC4A}" srcOrd="0" destOrd="1" presId="urn:microsoft.com/office/officeart/2005/8/layout/hList2"/>
    <dgm:cxn modelId="{C689BF61-7FE8-4DC8-8094-4B74140020C4}" type="presOf" srcId="{70866804-DB30-4882-8DAB-B2FFBB9E3DCE}" destId="{1946E5DA-456B-4D28-AE4B-CEDB12BBDC4A}" srcOrd="0" destOrd="0" presId="urn:microsoft.com/office/officeart/2005/8/layout/hList2"/>
    <dgm:cxn modelId="{C03A2067-140B-4E76-9379-5A289594D6F1}" type="presOf" srcId="{91658C67-D1CC-46EF-9389-CA73FAA9E17E}" destId="{25C2CB4B-C401-41BE-8F26-8D3BCAFEF5E7}" srcOrd="0" destOrd="2" presId="urn:microsoft.com/office/officeart/2005/8/layout/hList2"/>
    <dgm:cxn modelId="{B016076C-B1EB-4560-8BEC-CAD01C7D2A10}" srcId="{70A836C8-4527-4B6E-B5D8-F605DE5A710D}" destId="{91658C67-D1CC-46EF-9389-CA73FAA9E17E}" srcOrd="2" destOrd="0" parTransId="{EF71E625-EB35-4EBE-BCC7-35A3C5A2848F}" sibTransId="{BD59737B-EEAE-420B-8712-0CF131913EE2}"/>
    <dgm:cxn modelId="{DF45194D-E7C3-4BAE-A165-AB719CBA43FB}" type="presOf" srcId="{9DF3E2EA-E171-489E-B254-7C7EF8FD94CE}" destId="{D470EC3B-3DDD-49E5-83C5-D64FBFA2F21E}" srcOrd="0" destOrd="0" presId="urn:microsoft.com/office/officeart/2005/8/layout/hList2"/>
    <dgm:cxn modelId="{64D66F52-933A-4761-A50C-E59D0BA16A1C}" srcId="{9DF3E2EA-E171-489E-B254-7C7EF8FD94CE}" destId="{645C2A5E-1A75-4E8C-BC4D-702F9020EC03}" srcOrd="1" destOrd="0" parTransId="{05003838-2707-4819-9E7D-C0702A8413C7}" sibTransId="{3D051EF8-34E7-4246-BDFC-BA81ADFAB346}"/>
    <dgm:cxn modelId="{394D0F76-4FBB-49CD-90B2-60EAD2AAD15E}" type="presOf" srcId="{E4B381C4-4F8B-46D0-B0C7-ED3FDFC2AD27}" destId="{0D8B58BA-C823-445D-9748-B43B9BC131C7}" srcOrd="0" destOrd="2" presId="urn:microsoft.com/office/officeart/2005/8/layout/hList2"/>
    <dgm:cxn modelId="{19FC8D77-5589-45D4-A23C-67121E51B4A9}" type="presOf" srcId="{70A836C8-4527-4B6E-B5D8-F605DE5A710D}" destId="{D0B80AD4-640F-4B2E-92C7-0FBFA02D9FD6}" srcOrd="0" destOrd="0" presId="urn:microsoft.com/office/officeart/2005/8/layout/hList2"/>
    <dgm:cxn modelId="{AFE20178-6904-4959-B6A2-97F126F57B6E}" srcId="{70A836C8-4527-4B6E-B5D8-F605DE5A710D}" destId="{B173AB41-C27F-4CC5-A924-39D2F7C28A34}" srcOrd="0" destOrd="0" parTransId="{69EC7921-0A6E-4A16-B053-7A3C50D7F428}" sibTransId="{33F1286A-34A4-4F8D-B1E7-14B286738117}"/>
    <dgm:cxn modelId="{8F93537A-2542-4940-A018-165E5FC4F23E}" srcId="{8AA5C40F-210A-4C35-AF97-BF262CDF4AC7}" destId="{E3969465-0FE2-4839-96AC-F8BF1DCC2DA9}" srcOrd="1" destOrd="0" parTransId="{3DFE65CC-E71B-4BE3-8F36-852279528079}" sibTransId="{BA643267-0B4B-4F7B-805C-16A6A66DF20A}"/>
    <dgm:cxn modelId="{09D5387F-E615-4748-8CA2-278628DD99FF}" type="presOf" srcId="{F6E59C59-D413-45F7-BE01-F5D5A1135579}" destId="{25C2CB4B-C401-41BE-8F26-8D3BCAFEF5E7}" srcOrd="0" destOrd="3" presId="urn:microsoft.com/office/officeart/2005/8/layout/hList2"/>
    <dgm:cxn modelId="{11E95884-CBA9-49AF-A045-54F94707FE5A}" type="presOf" srcId="{645C2A5E-1A75-4E8C-BC4D-702F9020EC03}" destId="{0D8B58BA-C823-445D-9748-B43B9BC131C7}" srcOrd="0" destOrd="1" presId="urn:microsoft.com/office/officeart/2005/8/layout/hList2"/>
    <dgm:cxn modelId="{610ADA87-6103-4DEE-9A97-23D3265AF245}" type="presOf" srcId="{88C3ED63-D0CE-4040-8037-F0F610EDB5E5}" destId="{1946E5DA-456B-4D28-AE4B-CEDB12BBDC4A}" srcOrd="0" destOrd="3" presId="urn:microsoft.com/office/officeart/2005/8/layout/hList2"/>
    <dgm:cxn modelId="{BD24B98B-2363-4098-A4D7-8ACD6B112381}" type="presOf" srcId="{3AE63A8E-A88E-4D4C-A09A-A9857E9CE7CB}" destId="{0D8B58BA-C823-445D-9748-B43B9BC131C7}" srcOrd="0" destOrd="0" presId="urn:microsoft.com/office/officeart/2005/8/layout/hList2"/>
    <dgm:cxn modelId="{7EFFF19E-A0B2-4528-AA1B-3197A5464008}" srcId="{70A836C8-4527-4B6E-B5D8-F605DE5A710D}" destId="{B0A83657-4A90-4179-B900-B3461AE7F820}" srcOrd="1" destOrd="0" parTransId="{8ED1623B-097C-4C76-A890-7DC7F3E3EA79}" sibTransId="{446BB976-9A10-487C-9E2D-E977AEF6C792}"/>
    <dgm:cxn modelId="{E5C06B9F-EE98-40A1-9099-0AEAC53DFD19}" type="presOf" srcId="{B0A83657-4A90-4179-B900-B3461AE7F820}" destId="{25C2CB4B-C401-41BE-8F26-8D3BCAFEF5E7}" srcOrd="0" destOrd="1" presId="urn:microsoft.com/office/officeart/2005/8/layout/hList2"/>
    <dgm:cxn modelId="{6FC5EFAE-8D5A-4C63-946D-684B0659B26C}" srcId="{9DF3E2EA-E171-489E-B254-7C7EF8FD94CE}" destId="{E4B381C4-4F8B-46D0-B0C7-ED3FDFC2AD27}" srcOrd="2" destOrd="0" parTransId="{828C1BE3-C93F-4A83-AB13-FD5EB88D978B}" sibTransId="{A55D326C-2646-48A3-B0B6-A30298712200}"/>
    <dgm:cxn modelId="{362E4DB6-5E9B-492B-AF9B-EB755445B65B}" type="presOf" srcId="{7B8E4AD4-98F0-4D47-ABE6-D7688758F02A}" destId="{0D8B58BA-C823-445D-9748-B43B9BC131C7}" srcOrd="0" destOrd="3" presId="urn:microsoft.com/office/officeart/2005/8/layout/hList2"/>
    <dgm:cxn modelId="{A18C67C7-6B39-4011-ABD8-B94BD3817B78}" type="presOf" srcId="{B173AB41-C27F-4CC5-A924-39D2F7C28A34}" destId="{25C2CB4B-C401-41BE-8F26-8D3BCAFEF5E7}" srcOrd="0" destOrd="0" presId="urn:microsoft.com/office/officeart/2005/8/layout/hList2"/>
    <dgm:cxn modelId="{4A638ACA-2133-49FD-BFEA-AF4F06D37019}" srcId="{70A836C8-4527-4B6E-B5D8-F605DE5A710D}" destId="{F6E59C59-D413-45F7-BE01-F5D5A1135579}" srcOrd="3" destOrd="0" parTransId="{184BA8F0-CBE8-4B91-8633-30B8965374A2}" sibTransId="{C8639F90-21EE-42BD-A6AE-29DD9037F634}"/>
    <dgm:cxn modelId="{98271DD7-AE4F-4886-B680-208C79B74CEA}" type="presOf" srcId="{8AA5C40F-210A-4C35-AF97-BF262CDF4AC7}" destId="{5BAC77EB-EB7E-451E-BABB-2EEC50978216}" srcOrd="0" destOrd="0" presId="urn:microsoft.com/office/officeart/2005/8/layout/hList2"/>
    <dgm:cxn modelId="{E5AAC3EB-E6D8-4535-99D1-2EF1190D5348}" srcId="{E3969465-0FE2-4839-96AC-F8BF1DCC2DA9}" destId="{E15622E4-5487-4888-B954-E2CD7ED30FC9}" srcOrd="1" destOrd="0" parTransId="{B071F9FC-A902-43A8-AEC8-050369CA93D5}" sibTransId="{4AC0A96E-64DE-4889-ACB3-434925CF96A6}"/>
    <dgm:cxn modelId="{55B5E3EB-1AE1-4AA1-BB56-2A5CD1026326}" srcId="{9DF3E2EA-E171-489E-B254-7C7EF8FD94CE}" destId="{3AE63A8E-A88E-4D4C-A09A-A9857E9CE7CB}" srcOrd="0" destOrd="0" parTransId="{288AD1CE-E0FB-4592-88FB-9A57CBEB1A39}" sibTransId="{A4B14B1D-7FC8-4213-A031-D73FF145798E}"/>
    <dgm:cxn modelId="{F62CB1CF-71EF-4363-8A3F-DA996AF46E05}" type="presParOf" srcId="{5BAC77EB-EB7E-451E-BABB-2EEC50978216}" destId="{A7E5397A-59D1-44F9-878E-B70697C2AF48}" srcOrd="0" destOrd="0" presId="urn:microsoft.com/office/officeart/2005/8/layout/hList2"/>
    <dgm:cxn modelId="{7967D3DB-F0EA-4BEA-83A9-ECEEE2B843CA}" type="presParOf" srcId="{A7E5397A-59D1-44F9-878E-B70697C2AF48}" destId="{EA8BA7C1-EAEE-432F-A226-CC1ED585D574}" srcOrd="0" destOrd="0" presId="urn:microsoft.com/office/officeart/2005/8/layout/hList2"/>
    <dgm:cxn modelId="{9FB79F99-9A6D-4F1A-A31A-343C0FF595FB}" type="presParOf" srcId="{A7E5397A-59D1-44F9-878E-B70697C2AF48}" destId="{25C2CB4B-C401-41BE-8F26-8D3BCAFEF5E7}" srcOrd="1" destOrd="0" presId="urn:microsoft.com/office/officeart/2005/8/layout/hList2"/>
    <dgm:cxn modelId="{8DABB5E0-8A96-43A5-ADB5-04D8A9F78929}" type="presParOf" srcId="{A7E5397A-59D1-44F9-878E-B70697C2AF48}" destId="{D0B80AD4-640F-4B2E-92C7-0FBFA02D9FD6}" srcOrd="2" destOrd="0" presId="urn:microsoft.com/office/officeart/2005/8/layout/hList2"/>
    <dgm:cxn modelId="{48A94F9A-97FF-4563-B93A-4FC61CAAFD7D}" type="presParOf" srcId="{5BAC77EB-EB7E-451E-BABB-2EEC50978216}" destId="{D95DED6D-D4E7-4186-BA3C-511391F78B2D}" srcOrd="1" destOrd="0" presId="urn:microsoft.com/office/officeart/2005/8/layout/hList2"/>
    <dgm:cxn modelId="{FCCFA07C-48E5-4E61-827F-1755D629C5AD}" type="presParOf" srcId="{5BAC77EB-EB7E-451E-BABB-2EEC50978216}" destId="{83D89FD2-3FF2-49CC-BC2E-DA13CB828C02}" srcOrd="2" destOrd="0" presId="urn:microsoft.com/office/officeart/2005/8/layout/hList2"/>
    <dgm:cxn modelId="{89286327-6086-41E4-B3FC-EAD25A8112C2}" type="presParOf" srcId="{83D89FD2-3FF2-49CC-BC2E-DA13CB828C02}" destId="{6BA4CE7B-E971-4804-A7E9-044586012FE4}" srcOrd="0" destOrd="0" presId="urn:microsoft.com/office/officeart/2005/8/layout/hList2"/>
    <dgm:cxn modelId="{26EC4319-92CF-487E-B5DD-C1CD804704BF}" type="presParOf" srcId="{83D89FD2-3FF2-49CC-BC2E-DA13CB828C02}" destId="{1946E5DA-456B-4D28-AE4B-CEDB12BBDC4A}" srcOrd="1" destOrd="0" presId="urn:microsoft.com/office/officeart/2005/8/layout/hList2"/>
    <dgm:cxn modelId="{A3193897-5880-486B-8F67-9063DE48ACFA}" type="presParOf" srcId="{83D89FD2-3FF2-49CC-BC2E-DA13CB828C02}" destId="{6E19DC48-6E1A-4C0D-8881-5C2999BA5257}" srcOrd="2" destOrd="0" presId="urn:microsoft.com/office/officeart/2005/8/layout/hList2"/>
    <dgm:cxn modelId="{C0DAC4D4-DF72-4EA8-A39E-11C592C30CF7}" type="presParOf" srcId="{5BAC77EB-EB7E-451E-BABB-2EEC50978216}" destId="{BF3B1C71-56AC-46B9-A3A1-7BADB4C46541}" srcOrd="3" destOrd="0" presId="urn:microsoft.com/office/officeart/2005/8/layout/hList2"/>
    <dgm:cxn modelId="{1CE2B8D4-52A7-4844-9305-FFC088DE514A}" type="presParOf" srcId="{5BAC77EB-EB7E-451E-BABB-2EEC50978216}" destId="{9EE39540-6742-47CE-9F32-A42BA45FA781}" srcOrd="4" destOrd="0" presId="urn:microsoft.com/office/officeart/2005/8/layout/hList2"/>
    <dgm:cxn modelId="{BCD4B43B-8791-41B8-85FD-94BD50DB31C5}" type="presParOf" srcId="{9EE39540-6742-47CE-9F32-A42BA45FA781}" destId="{B5B3586D-9EA2-48C8-A2A1-DEDBAE47BD60}" srcOrd="0" destOrd="0" presId="urn:microsoft.com/office/officeart/2005/8/layout/hList2"/>
    <dgm:cxn modelId="{EBBF8BE9-3E07-42CC-8C23-D8F6B8184EBD}" type="presParOf" srcId="{9EE39540-6742-47CE-9F32-A42BA45FA781}" destId="{0D8B58BA-C823-445D-9748-B43B9BC131C7}" srcOrd="1" destOrd="0" presId="urn:microsoft.com/office/officeart/2005/8/layout/hList2"/>
    <dgm:cxn modelId="{572BD20B-50CB-4B6E-B6DC-B05786659609}" type="presParOf" srcId="{9EE39540-6742-47CE-9F32-A42BA45FA781}" destId="{D470EC3B-3DDD-49E5-83C5-D64FBFA2F21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5AFC6D-A493-4C9E-B019-29059738E95C}" type="doc">
      <dgm:prSet loTypeId="urn:microsoft.com/office/officeart/2005/8/layout/default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DD618A-C755-4421-AA5D-9853745029D6}">
      <dgm:prSet phldrT="[Text]" phldr="0" custT="1"/>
      <dgm:spPr/>
      <dgm:t>
        <a:bodyPr/>
        <a:lstStyle/>
        <a:p>
          <a:r>
            <a:rPr lang="en-US" sz="3600" dirty="0"/>
            <a:t>Get involved in </a:t>
          </a:r>
          <a:br>
            <a:rPr lang="en-US" sz="3600" dirty="0"/>
          </a:br>
          <a:r>
            <a:rPr lang="en-US" sz="3600" dirty="0"/>
            <a:t>CELTIC projects</a:t>
          </a:r>
        </a:p>
      </dgm:t>
    </dgm:pt>
    <dgm:pt modelId="{97225E0B-7FDE-44CF-A1EA-522B5E7CDA67}" type="parTrans" cxnId="{DF603932-E402-4295-8527-65F10037170F}">
      <dgm:prSet/>
      <dgm:spPr/>
      <dgm:t>
        <a:bodyPr/>
        <a:lstStyle/>
        <a:p>
          <a:endParaRPr lang="en-US"/>
        </a:p>
      </dgm:t>
    </dgm:pt>
    <dgm:pt modelId="{48B9B39D-9BAB-4E1F-83E4-EB1EC65433D4}" type="sibTrans" cxnId="{DF603932-E402-4295-8527-65F10037170F}">
      <dgm:prSet/>
      <dgm:spPr/>
      <dgm:t>
        <a:bodyPr/>
        <a:lstStyle/>
        <a:p>
          <a:endParaRPr lang="en-US"/>
        </a:p>
      </dgm:t>
    </dgm:pt>
    <dgm:pt modelId="{945B3CCB-CC4F-45D4-B2A0-13356D854598}">
      <dgm:prSet phldrT="[Text]" phldr="0"/>
      <dgm:spPr/>
      <dgm:t>
        <a:bodyPr/>
        <a:lstStyle/>
        <a:p>
          <a:r>
            <a:rPr lang="en-US" dirty="0"/>
            <a:t>If you have an idea, prepare a pitch</a:t>
          </a:r>
        </a:p>
      </dgm:t>
    </dgm:pt>
    <dgm:pt modelId="{406FDE65-A3E3-4202-9F24-62C8A491B5B0}" type="parTrans" cxnId="{1FA04BAC-6C47-47AD-AABB-717764F11110}">
      <dgm:prSet/>
      <dgm:spPr/>
      <dgm:t>
        <a:bodyPr/>
        <a:lstStyle/>
        <a:p>
          <a:endParaRPr lang="en-US"/>
        </a:p>
      </dgm:t>
    </dgm:pt>
    <dgm:pt modelId="{857DADD9-1D32-49BD-92B2-A17FDE881509}" type="sibTrans" cxnId="{1FA04BAC-6C47-47AD-AABB-717764F11110}">
      <dgm:prSet/>
      <dgm:spPr/>
      <dgm:t>
        <a:bodyPr/>
        <a:lstStyle/>
        <a:p>
          <a:endParaRPr lang="en-US"/>
        </a:p>
      </dgm:t>
    </dgm:pt>
    <dgm:pt modelId="{E4F16B87-F62B-4ADA-B493-1CA24290C484}">
      <dgm:prSet phldrT="[Text]" phldr="0"/>
      <dgm:spPr/>
      <dgm:t>
        <a:bodyPr/>
        <a:lstStyle/>
        <a:p>
          <a:r>
            <a:rPr lang="en-US" dirty="0"/>
            <a:t>OR find a proposal and join it (at any point)</a:t>
          </a:r>
        </a:p>
      </dgm:t>
    </dgm:pt>
    <dgm:pt modelId="{0397F3CC-A476-431A-967D-839118909373}" type="parTrans" cxnId="{E2B76C86-9B8F-4A39-9994-00B117BDAD91}">
      <dgm:prSet/>
      <dgm:spPr/>
      <dgm:t>
        <a:bodyPr/>
        <a:lstStyle/>
        <a:p>
          <a:endParaRPr lang="en-US"/>
        </a:p>
      </dgm:t>
    </dgm:pt>
    <dgm:pt modelId="{ABD7FC38-889F-4DA7-9B87-F866524F1A98}" type="sibTrans" cxnId="{E2B76C86-9B8F-4A39-9994-00B117BDAD91}">
      <dgm:prSet/>
      <dgm:spPr/>
      <dgm:t>
        <a:bodyPr/>
        <a:lstStyle/>
        <a:p>
          <a:endParaRPr lang="en-US"/>
        </a:p>
      </dgm:t>
    </dgm:pt>
    <dgm:pt modelId="{D93C1208-FAE7-4297-9E27-F0412C68DB0B}">
      <dgm:prSet phldrT="[Text]" phldr="0"/>
      <dgm:spPr/>
      <dgm:t>
        <a:bodyPr/>
        <a:lstStyle/>
        <a:p>
          <a:r>
            <a:rPr lang="en-US" dirty="0"/>
            <a:t>As coordinator, get familiar with CELTIC tools, and connect with CELTIC office</a:t>
          </a:r>
        </a:p>
      </dgm:t>
    </dgm:pt>
    <dgm:pt modelId="{E0BBC9EE-0E10-44A2-91CE-AA9C95900C13}" type="parTrans" cxnId="{36198926-6079-41AD-9B77-2CAD7A142EA7}">
      <dgm:prSet/>
      <dgm:spPr/>
      <dgm:t>
        <a:bodyPr/>
        <a:lstStyle/>
        <a:p>
          <a:endParaRPr lang="en-US"/>
        </a:p>
      </dgm:t>
    </dgm:pt>
    <dgm:pt modelId="{71F94A93-2DCF-4D8A-AC5F-B1A44A06DB7F}" type="sibTrans" cxnId="{36198926-6079-41AD-9B77-2CAD7A142EA7}">
      <dgm:prSet/>
      <dgm:spPr/>
      <dgm:t>
        <a:bodyPr/>
        <a:lstStyle/>
        <a:p>
          <a:endParaRPr lang="en-US"/>
        </a:p>
      </dgm:t>
    </dgm:pt>
    <dgm:pt modelId="{4AF9A248-FC33-468A-9190-D8DFFC0AB7EC}">
      <dgm:prSet phldrT="[Text]" phldr="0"/>
      <dgm:spPr>
        <a:solidFill>
          <a:srgbClr val="0070C0"/>
        </a:solidFill>
      </dgm:spPr>
      <dgm:t>
        <a:bodyPr/>
        <a:lstStyle/>
        <a:p>
          <a:r>
            <a:rPr lang="en-US" dirty="0"/>
            <a:t>Always target the final product</a:t>
          </a:r>
        </a:p>
      </dgm:t>
    </dgm:pt>
    <dgm:pt modelId="{9EEBA25A-5423-4B70-A674-206600B8F1E6}" type="sibTrans" cxnId="{77B87CAF-6CE5-43D9-8C69-6C2C8F663EE5}">
      <dgm:prSet/>
      <dgm:spPr/>
      <dgm:t>
        <a:bodyPr/>
        <a:lstStyle/>
        <a:p>
          <a:endParaRPr lang="en-US"/>
        </a:p>
      </dgm:t>
    </dgm:pt>
    <dgm:pt modelId="{6826F419-06FC-47FF-BB59-B7B9E505F394}" type="parTrans" cxnId="{77B87CAF-6CE5-43D9-8C69-6C2C8F663EE5}">
      <dgm:prSet/>
      <dgm:spPr/>
      <dgm:t>
        <a:bodyPr/>
        <a:lstStyle/>
        <a:p>
          <a:endParaRPr lang="en-US"/>
        </a:p>
      </dgm:t>
    </dgm:pt>
    <dgm:pt modelId="{69AF41EA-249C-4083-8ECE-AA8EE5E7539B}" type="pres">
      <dgm:prSet presAssocID="{365AFC6D-A493-4C9E-B019-29059738E95C}" presName="diagram" presStyleCnt="0">
        <dgm:presLayoutVars>
          <dgm:dir/>
          <dgm:resizeHandles val="exact"/>
        </dgm:presLayoutVars>
      </dgm:prSet>
      <dgm:spPr/>
    </dgm:pt>
    <dgm:pt modelId="{9C30E818-3B43-4829-8617-C06B4B651CBD}" type="pres">
      <dgm:prSet presAssocID="{30DD618A-C755-4421-AA5D-9853745029D6}" presName="node" presStyleLbl="node1" presStyleIdx="0" presStyleCnt="5" custScaleX="114111" custScaleY="106280" custLinFactNeighborX="-37882" custLinFactNeighborY="38842">
        <dgm:presLayoutVars>
          <dgm:bulletEnabled val="1"/>
        </dgm:presLayoutVars>
      </dgm:prSet>
      <dgm:spPr/>
    </dgm:pt>
    <dgm:pt modelId="{F3C38F50-C05F-4A3D-BC77-D12FA2EE368E}" type="pres">
      <dgm:prSet presAssocID="{48B9B39D-9BAB-4E1F-83E4-EB1EC65433D4}" presName="sibTrans" presStyleCnt="0"/>
      <dgm:spPr/>
    </dgm:pt>
    <dgm:pt modelId="{B8FF7EDE-E977-4509-8A76-0A45BAA23FAE}" type="pres">
      <dgm:prSet presAssocID="{945B3CCB-CC4F-45D4-B2A0-13356D854598}" presName="node" presStyleLbl="node1" presStyleIdx="1" presStyleCnt="5" custLinFactNeighborX="-23746" custLinFactNeighborY="2642">
        <dgm:presLayoutVars>
          <dgm:bulletEnabled val="1"/>
        </dgm:presLayoutVars>
      </dgm:prSet>
      <dgm:spPr/>
    </dgm:pt>
    <dgm:pt modelId="{E2B78234-02F9-4262-9DB2-63AC39FB1EE1}" type="pres">
      <dgm:prSet presAssocID="{857DADD9-1D32-49BD-92B2-A17FDE881509}" presName="sibTrans" presStyleCnt="0"/>
      <dgm:spPr/>
    </dgm:pt>
    <dgm:pt modelId="{B20C273E-32E6-4302-B79F-D6514DEF28EB}" type="pres">
      <dgm:prSet presAssocID="{E4F16B87-F62B-4ADA-B493-1CA24290C484}" presName="node" presStyleLbl="node1" presStyleIdx="2" presStyleCnt="5" custLinFactX="49651" custLinFactNeighborX="100000" custLinFactNeighborY="-15412">
        <dgm:presLayoutVars>
          <dgm:bulletEnabled val="1"/>
        </dgm:presLayoutVars>
      </dgm:prSet>
      <dgm:spPr/>
    </dgm:pt>
    <dgm:pt modelId="{842E4322-88C6-4124-B355-6B17F603E8E8}" type="pres">
      <dgm:prSet presAssocID="{ABD7FC38-889F-4DA7-9B87-F866524F1A98}" presName="sibTrans" presStyleCnt="0"/>
      <dgm:spPr/>
    </dgm:pt>
    <dgm:pt modelId="{DAD06FDB-7F2E-41D2-92F4-7A6132B6A461}" type="pres">
      <dgm:prSet presAssocID="{D93C1208-FAE7-4297-9E27-F0412C68DB0B}" presName="node" presStyleLbl="node1" presStyleIdx="3" presStyleCnt="5" custScaleX="148330" custScaleY="156228" custLinFactX="-27290" custLinFactNeighborX="-100000" custLinFactNeighborY="62222">
        <dgm:presLayoutVars>
          <dgm:bulletEnabled val="1"/>
        </dgm:presLayoutVars>
      </dgm:prSet>
      <dgm:spPr/>
    </dgm:pt>
    <dgm:pt modelId="{B1F03009-11FA-46F9-8398-B8FF7DEAEAFD}" type="pres">
      <dgm:prSet presAssocID="{71F94A93-2DCF-4D8A-AC5F-B1A44A06DB7F}" presName="sibTrans" presStyleCnt="0"/>
      <dgm:spPr/>
    </dgm:pt>
    <dgm:pt modelId="{35EA7A08-4C1C-4534-86D5-7514C4F7C4FC}" type="pres">
      <dgm:prSet presAssocID="{4AF9A248-FC33-468A-9190-D8DFFC0AB7EC}" presName="node" presStyleLbl="node1" presStyleIdx="4" presStyleCnt="5" custLinFactNeighborX="84571" custLinFactNeighborY="-31815">
        <dgm:presLayoutVars>
          <dgm:bulletEnabled val="1"/>
        </dgm:presLayoutVars>
      </dgm:prSet>
      <dgm:spPr/>
    </dgm:pt>
  </dgm:ptLst>
  <dgm:cxnLst>
    <dgm:cxn modelId="{A26FBB0E-D16D-47A4-BC19-F3B079D71771}" type="presOf" srcId="{30DD618A-C755-4421-AA5D-9853745029D6}" destId="{9C30E818-3B43-4829-8617-C06B4B651CBD}" srcOrd="0" destOrd="0" presId="urn:microsoft.com/office/officeart/2005/8/layout/default"/>
    <dgm:cxn modelId="{36198926-6079-41AD-9B77-2CAD7A142EA7}" srcId="{365AFC6D-A493-4C9E-B019-29059738E95C}" destId="{D93C1208-FAE7-4297-9E27-F0412C68DB0B}" srcOrd="3" destOrd="0" parTransId="{E0BBC9EE-0E10-44A2-91CE-AA9C95900C13}" sibTransId="{71F94A93-2DCF-4D8A-AC5F-B1A44A06DB7F}"/>
    <dgm:cxn modelId="{DF603932-E402-4295-8527-65F10037170F}" srcId="{365AFC6D-A493-4C9E-B019-29059738E95C}" destId="{30DD618A-C755-4421-AA5D-9853745029D6}" srcOrd="0" destOrd="0" parTransId="{97225E0B-7FDE-44CF-A1EA-522B5E7CDA67}" sibTransId="{48B9B39D-9BAB-4E1F-83E4-EB1EC65433D4}"/>
    <dgm:cxn modelId="{E6B4DC46-75BB-48D4-AA80-4190C12EB3C1}" type="presOf" srcId="{E4F16B87-F62B-4ADA-B493-1CA24290C484}" destId="{B20C273E-32E6-4302-B79F-D6514DEF28EB}" srcOrd="0" destOrd="0" presId="urn:microsoft.com/office/officeart/2005/8/layout/default"/>
    <dgm:cxn modelId="{BB643654-1C20-4CD5-8F07-9DA829ABBC2B}" type="presOf" srcId="{4AF9A248-FC33-468A-9190-D8DFFC0AB7EC}" destId="{35EA7A08-4C1C-4534-86D5-7514C4F7C4FC}" srcOrd="0" destOrd="0" presId="urn:microsoft.com/office/officeart/2005/8/layout/default"/>
    <dgm:cxn modelId="{E2B76C86-9B8F-4A39-9994-00B117BDAD91}" srcId="{365AFC6D-A493-4C9E-B019-29059738E95C}" destId="{E4F16B87-F62B-4ADA-B493-1CA24290C484}" srcOrd="2" destOrd="0" parTransId="{0397F3CC-A476-431A-967D-839118909373}" sibTransId="{ABD7FC38-889F-4DA7-9B87-F866524F1A98}"/>
    <dgm:cxn modelId="{8C111B8F-C6BC-48E3-A289-CE1479286226}" type="presOf" srcId="{365AFC6D-A493-4C9E-B019-29059738E95C}" destId="{69AF41EA-249C-4083-8ECE-AA8EE5E7539B}" srcOrd="0" destOrd="0" presId="urn:microsoft.com/office/officeart/2005/8/layout/default"/>
    <dgm:cxn modelId="{1FA04BAC-6C47-47AD-AABB-717764F11110}" srcId="{365AFC6D-A493-4C9E-B019-29059738E95C}" destId="{945B3CCB-CC4F-45D4-B2A0-13356D854598}" srcOrd="1" destOrd="0" parTransId="{406FDE65-A3E3-4202-9F24-62C8A491B5B0}" sibTransId="{857DADD9-1D32-49BD-92B2-A17FDE881509}"/>
    <dgm:cxn modelId="{77B87CAF-6CE5-43D9-8C69-6C2C8F663EE5}" srcId="{365AFC6D-A493-4C9E-B019-29059738E95C}" destId="{4AF9A248-FC33-468A-9190-D8DFFC0AB7EC}" srcOrd="4" destOrd="0" parTransId="{6826F419-06FC-47FF-BB59-B7B9E505F394}" sibTransId="{9EEBA25A-5423-4B70-A674-206600B8F1E6}"/>
    <dgm:cxn modelId="{BA36E0B4-1CAD-4EE4-9136-57DC4EAEA378}" type="presOf" srcId="{945B3CCB-CC4F-45D4-B2A0-13356D854598}" destId="{B8FF7EDE-E977-4509-8A76-0A45BAA23FAE}" srcOrd="0" destOrd="0" presId="urn:microsoft.com/office/officeart/2005/8/layout/default"/>
    <dgm:cxn modelId="{FC143CC0-98FF-4F20-B10D-389F02A33011}" type="presOf" srcId="{D93C1208-FAE7-4297-9E27-F0412C68DB0B}" destId="{DAD06FDB-7F2E-41D2-92F4-7A6132B6A461}" srcOrd="0" destOrd="0" presId="urn:microsoft.com/office/officeart/2005/8/layout/default"/>
    <dgm:cxn modelId="{053CA2E8-F9D7-43BB-8E73-3D07B3989C08}" type="presParOf" srcId="{69AF41EA-249C-4083-8ECE-AA8EE5E7539B}" destId="{9C30E818-3B43-4829-8617-C06B4B651CBD}" srcOrd="0" destOrd="0" presId="urn:microsoft.com/office/officeart/2005/8/layout/default"/>
    <dgm:cxn modelId="{BE24BAF0-8E80-4CDF-8E4C-9AF6C5BDFF68}" type="presParOf" srcId="{69AF41EA-249C-4083-8ECE-AA8EE5E7539B}" destId="{F3C38F50-C05F-4A3D-BC77-D12FA2EE368E}" srcOrd="1" destOrd="0" presId="urn:microsoft.com/office/officeart/2005/8/layout/default"/>
    <dgm:cxn modelId="{7FD0F6C7-0253-419C-B6C2-0372869C8310}" type="presParOf" srcId="{69AF41EA-249C-4083-8ECE-AA8EE5E7539B}" destId="{B8FF7EDE-E977-4509-8A76-0A45BAA23FAE}" srcOrd="2" destOrd="0" presId="urn:microsoft.com/office/officeart/2005/8/layout/default"/>
    <dgm:cxn modelId="{8D67D2C1-9497-4541-A23B-B7D70D078E0C}" type="presParOf" srcId="{69AF41EA-249C-4083-8ECE-AA8EE5E7539B}" destId="{E2B78234-02F9-4262-9DB2-63AC39FB1EE1}" srcOrd="3" destOrd="0" presId="urn:microsoft.com/office/officeart/2005/8/layout/default"/>
    <dgm:cxn modelId="{A033FA10-CDDD-49E8-9A33-E78D699C6255}" type="presParOf" srcId="{69AF41EA-249C-4083-8ECE-AA8EE5E7539B}" destId="{B20C273E-32E6-4302-B79F-D6514DEF28EB}" srcOrd="4" destOrd="0" presId="urn:microsoft.com/office/officeart/2005/8/layout/default"/>
    <dgm:cxn modelId="{D2FE138A-6339-4F7F-8C1E-C455B89FF65E}" type="presParOf" srcId="{69AF41EA-249C-4083-8ECE-AA8EE5E7539B}" destId="{842E4322-88C6-4124-B355-6B17F603E8E8}" srcOrd="5" destOrd="0" presId="urn:microsoft.com/office/officeart/2005/8/layout/default"/>
    <dgm:cxn modelId="{920B1183-6A8A-4707-A77A-28193ED125EA}" type="presParOf" srcId="{69AF41EA-249C-4083-8ECE-AA8EE5E7539B}" destId="{DAD06FDB-7F2E-41D2-92F4-7A6132B6A461}" srcOrd="6" destOrd="0" presId="urn:microsoft.com/office/officeart/2005/8/layout/default"/>
    <dgm:cxn modelId="{EC8DF625-9579-4DF4-8838-0CEB93D96040}" type="presParOf" srcId="{69AF41EA-249C-4083-8ECE-AA8EE5E7539B}" destId="{B1F03009-11FA-46F9-8398-B8FF7DEAEAFD}" srcOrd="7" destOrd="0" presId="urn:microsoft.com/office/officeart/2005/8/layout/default"/>
    <dgm:cxn modelId="{040553A9-C35F-402B-B3B9-6DF6B3224173}" type="presParOf" srcId="{69AF41EA-249C-4083-8ECE-AA8EE5E7539B}" destId="{35EA7A08-4C1C-4534-86D5-7514C4F7C4F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SAFE-HOME </a:t>
          </a:r>
          <a:r>
            <a:rPr lang="en-US" sz="1600" kern="12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GREEN-T</a:t>
          </a:r>
          <a:r>
            <a:rPr lang="en-US" sz="1600" kern="12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kern="1200" dirty="0">
              <a:solidFill>
                <a:schemeClr val="bg1"/>
              </a:solidFill>
            </a:rPr>
            <a:t>cognitive radio and cooperative strategies</a:t>
          </a:r>
          <a:r>
            <a:rPr lang="en-US" sz="1600" kern="1200" dirty="0">
              <a:solidFill>
                <a:schemeClr val="bg1"/>
              </a:solidFill>
            </a:rPr>
            <a:t> while still enabling the required performance.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SAFE-HOME </a:t>
          </a:r>
          <a:r>
            <a:rPr lang="en-US" sz="1600" kern="1200" dirty="0">
              <a:solidFill>
                <a:schemeClr val="bg1"/>
              </a:solidFill>
            </a:rPr>
            <a:t>targets a system for monitoring the activity and movement of elders 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</a:rPr>
            <a:t>GREEN-T</a:t>
          </a:r>
          <a:r>
            <a:rPr lang="en-US" sz="1600" kern="1200" dirty="0">
              <a:solidFill>
                <a:schemeClr val="bg1"/>
              </a:solidFill>
            </a:rPr>
            <a:t> aims to overcome the energy trap of 4G mobile systems by exploiting the combination of </a:t>
          </a:r>
          <a:r>
            <a:rPr lang="en-US" sz="1600" b="1" kern="1200" dirty="0">
              <a:solidFill>
                <a:schemeClr val="bg1"/>
              </a:solidFill>
            </a:rPr>
            <a:t>cognitive radio and cooperative strategies</a:t>
          </a:r>
          <a:r>
            <a:rPr lang="en-US" sz="1600" kern="1200" dirty="0">
              <a:solidFill>
                <a:schemeClr val="bg1"/>
              </a:solidFill>
            </a:rPr>
            <a:t> while still enabling the required performance.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9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chemeClr val="bg1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MUSCLES</a:t>
          </a:r>
          <a:r>
            <a:rPr lang="en-US" sz="1600" kern="1200" dirty="0">
              <a:solidFill>
                <a:schemeClr val="bg1"/>
              </a:solidFill>
            </a:rPr>
            <a:t> aims to develop a new low-cost intelligent network structure,  extending the idea of </a:t>
          </a:r>
          <a:r>
            <a:rPr lang="en-US" sz="1600" kern="1200" dirty="0" err="1">
              <a:solidFill>
                <a:schemeClr val="bg1"/>
              </a:solidFill>
            </a:rPr>
            <a:t>femto</a:t>
          </a:r>
          <a:r>
            <a:rPr lang="en-US" sz="1600" kern="1200" dirty="0">
              <a:solidFill>
                <a:schemeClr val="bg1"/>
              </a:solidFill>
            </a:rPr>
            <a:t> cells to the outdoor scenario, through </a:t>
          </a:r>
          <a:r>
            <a:rPr lang="en-US" sz="1600" b="1" kern="1200" dirty="0">
              <a:solidFill>
                <a:schemeClr val="bg1"/>
              </a:solidFill>
            </a:rPr>
            <a:t>mobile small cells</a:t>
          </a:r>
          <a:r>
            <a:rPr lang="en-US" sz="1600" kern="1200" dirty="0">
              <a:solidFill>
                <a:schemeClr val="bg1"/>
              </a:solidFill>
            </a:rPr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80AD4-640F-4B2E-92C7-0FBFA02D9FD6}">
      <dsp:nvSpPr>
        <dsp:cNvPr id="0" name=""/>
        <dsp:cNvSpPr/>
      </dsp:nvSpPr>
      <dsp:spPr>
        <a:xfrm rot="16200000">
          <a:off x="-1867795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GREEN-T</a:t>
          </a:r>
        </a:p>
      </dsp:txBody>
      <dsp:txXfrm>
        <a:off x="-1867795" y="2772097"/>
        <a:ext cx="4226560" cy="392277"/>
      </dsp:txXfrm>
    </dsp:sp>
    <dsp:sp modelId="{25C2CB4B-C401-41BE-8F26-8D3BCAFEF5E7}">
      <dsp:nvSpPr>
        <dsp:cNvPr id="0" name=""/>
        <dsp:cNvSpPr/>
      </dsp:nvSpPr>
      <dsp:spPr>
        <a:xfrm>
          <a:off x="441623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07/2011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06/2014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GREEN-T</a:t>
          </a:r>
          <a:r>
            <a:rPr lang="en-US" sz="1600" kern="1200" dirty="0"/>
            <a:t> aims to overcome the energy trap of 4G mobile systems by exploiting the combination of </a:t>
          </a:r>
          <a:r>
            <a:rPr lang="en-US" sz="1600" b="1" kern="1200" dirty="0">
              <a:solidFill>
                <a:srgbClr val="375799"/>
              </a:solidFill>
            </a:rPr>
            <a:t>cognitive radio and cooperative strategies</a:t>
          </a:r>
          <a:r>
            <a:rPr lang="en-US" sz="1600" kern="1200" dirty="0"/>
            <a:t> while still enabling the required performance.</a:t>
          </a:r>
          <a:endParaRPr lang="en-US" sz="2000" kern="1200" dirty="0"/>
        </a:p>
      </dsp:txBody>
      <dsp:txXfrm>
        <a:off x="441623" y="854956"/>
        <a:ext cx="1953958" cy="4226560"/>
      </dsp:txXfrm>
    </dsp:sp>
    <dsp:sp modelId="{EA8BA7C1-EAEE-432F-A226-CC1ED585D574}">
      <dsp:nvSpPr>
        <dsp:cNvPr id="0" name=""/>
        <dsp:cNvSpPr/>
      </dsp:nvSpPr>
      <dsp:spPr>
        <a:xfrm>
          <a:off x="49345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9DC48-6E1A-4C0D-8881-5C2999BA5257}">
      <dsp:nvSpPr>
        <dsp:cNvPr id="0" name=""/>
        <dsp:cNvSpPr/>
      </dsp:nvSpPr>
      <dsp:spPr>
        <a:xfrm rot="16200000">
          <a:off x="973740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MUSCLES</a:t>
          </a:r>
        </a:p>
      </dsp:txBody>
      <dsp:txXfrm>
        <a:off x="973740" y="2772097"/>
        <a:ext cx="4226560" cy="392277"/>
      </dsp:txXfrm>
    </dsp:sp>
    <dsp:sp modelId="{1946E5DA-456B-4D28-AE4B-CEDB12BBDC4A}">
      <dsp:nvSpPr>
        <dsp:cNvPr id="0" name=""/>
        <dsp:cNvSpPr/>
      </dsp:nvSpPr>
      <dsp:spPr>
        <a:xfrm>
          <a:off x="3283159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01/2017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  <a:latin typeface="Corbel" panose="020B0503020204020204"/>
              <a:ea typeface="+mn-ea"/>
              <a:cs typeface="+mn-cs"/>
            </a:rPr>
            <a:t>06/2019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 </a:t>
          </a:r>
          <a:r>
            <a:rPr lang="en-US" sz="1600" b="1" kern="1200" dirty="0">
              <a:solidFill>
                <a:srgbClr val="375799"/>
              </a:solidFill>
            </a:rPr>
            <a:t>MUSCLES</a:t>
          </a:r>
          <a:r>
            <a:rPr lang="en-US" sz="1600" kern="1200" dirty="0"/>
            <a:t> aims to develop a new low-cost intelligent network structure,  extending the idea of </a:t>
          </a:r>
          <a:r>
            <a:rPr lang="en-US" sz="1600" kern="1200" dirty="0" err="1"/>
            <a:t>femto</a:t>
          </a:r>
          <a:r>
            <a:rPr lang="en-US" sz="1600" kern="1200" dirty="0"/>
            <a:t> cells to the outdoor scenario, through </a:t>
          </a:r>
          <a:r>
            <a:rPr lang="en-US" sz="1600" b="1" kern="1200" dirty="0">
              <a:solidFill>
                <a:srgbClr val="375799"/>
              </a:solidFill>
            </a:rPr>
            <a:t>mobile small cells</a:t>
          </a:r>
          <a:r>
            <a:rPr lang="en-US" sz="1600" kern="1200" dirty="0"/>
            <a:t>, on demand.</a:t>
          </a:r>
        </a:p>
      </dsp:txBody>
      <dsp:txXfrm>
        <a:off x="3283159" y="854956"/>
        <a:ext cx="1953958" cy="4226560"/>
      </dsp:txXfrm>
    </dsp:sp>
    <dsp:sp modelId="{6BA4CE7B-E971-4804-A7E9-044586012FE4}">
      <dsp:nvSpPr>
        <dsp:cNvPr id="0" name=""/>
        <dsp:cNvSpPr/>
      </dsp:nvSpPr>
      <dsp:spPr>
        <a:xfrm>
          <a:off x="2890881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EC3B-3DDD-49E5-83C5-D64FBFA2F21E}">
      <dsp:nvSpPr>
        <dsp:cNvPr id="0" name=""/>
        <dsp:cNvSpPr/>
      </dsp:nvSpPr>
      <dsp:spPr>
        <a:xfrm rot="16200000">
          <a:off x="3815276" y="2772097"/>
          <a:ext cx="4226560" cy="392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967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375799"/>
              </a:solidFill>
            </a:rPr>
            <a:t>SAFE-HOME</a:t>
          </a:r>
        </a:p>
      </dsp:txBody>
      <dsp:txXfrm>
        <a:off x="3815276" y="2772097"/>
        <a:ext cx="4226560" cy="392277"/>
      </dsp:txXfrm>
    </dsp:sp>
    <dsp:sp modelId="{0D8B58BA-C823-445D-9748-B43B9BC131C7}">
      <dsp:nvSpPr>
        <dsp:cNvPr id="0" name=""/>
        <dsp:cNvSpPr/>
      </dsp:nvSpPr>
      <dsp:spPr>
        <a:xfrm>
          <a:off x="6124695" y="854956"/>
          <a:ext cx="1953958" cy="4226560"/>
        </a:xfrm>
        <a:prstGeom prst="rect">
          <a:avLst/>
        </a:prstGeom>
        <a:solidFill>
          <a:schemeClr val="bg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4596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75799"/>
              </a:solidFill>
            </a:rPr>
            <a:t>04/2021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2000" kern="1200" dirty="0">
              <a:solidFill>
                <a:srgbClr val="375799"/>
              </a:solidFill>
            </a:rPr>
            <a:t>10/2024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375799"/>
              </a:solidFill>
            </a:rPr>
            <a:t>SAFE-HOME </a:t>
          </a:r>
          <a:r>
            <a:rPr lang="en-US" sz="1600" kern="1200" dirty="0"/>
            <a:t>targets a system </a:t>
          </a:r>
          <a:r>
            <a:rPr lang="en-US" sz="1600" b="1" kern="1200" dirty="0">
              <a:solidFill>
                <a:srgbClr val="375799"/>
              </a:solidFill>
            </a:rPr>
            <a:t>for monitoring the activity and movement of elders </a:t>
          </a:r>
          <a:r>
            <a:rPr lang="en-US" sz="1600" kern="1200" dirty="0"/>
            <a:t>within a confined space (Home), to understand their activity level, with ability to identify emergencies.</a:t>
          </a:r>
        </a:p>
      </dsp:txBody>
      <dsp:txXfrm>
        <a:off x="6124695" y="854956"/>
        <a:ext cx="1953958" cy="4226560"/>
      </dsp:txXfrm>
    </dsp:sp>
    <dsp:sp modelId="{B5B3586D-9EA2-48C8-A2A1-DEDBAE47BD60}">
      <dsp:nvSpPr>
        <dsp:cNvPr id="0" name=""/>
        <dsp:cNvSpPr/>
      </dsp:nvSpPr>
      <dsp:spPr>
        <a:xfrm>
          <a:off x="5732418" y="337150"/>
          <a:ext cx="784555" cy="78455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0E818-3B43-4829-8617-C06B4B651CBD}">
      <dsp:nvSpPr>
        <dsp:cNvPr id="0" name=""/>
        <dsp:cNvSpPr/>
      </dsp:nvSpPr>
      <dsp:spPr>
        <a:xfrm>
          <a:off x="267353" y="637366"/>
          <a:ext cx="3108963" cy="17373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Get involved in </a:t>
          </a:r>
          <a:br>
            <a:rPr lang="en-US" sz="3600" kern="1200" dirty="0"/>
          </a:br>
          <a:r>
            <a:rPr lang="en-US" sz="3600" kern="1200" dirty="0"/>
            <a:t>CELTIC projects</a:t>
          </a:r>
        </a:p>
      </dsp:txBody>
      <dsp:txXfrm>
        <a:off x="267353" y="637366"/>
        <a:ext cx="3108963" cy="1737364"/>
      </dsp:txXfrm>
    </dsp:sp>
    <dsp:sp modelId="{B8FF7EDE-E977-4509-8A76-0A45BAA23FAE}">
      <dsp:nvSpPr>
        <dsp:cNvPr id="0" name=""/>
        <dsp:cNvSpPr/>
      </dsp:nvSpPr>
      <dsp:spPr>
        <a:xfrm>
          <a:off x="4033904" y="96933"/>
          <a:ext cx="2724508" cy="1634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If you have an idea, prepare a pitch</a:t>
          </a:r>
        </a:p>
      </dsp:txBody>
      <dsp:txXfrm>
        <a:off x="4033904" y="96933"/>
        <a:ext cx="2724508" cy="1634705"/>
      </dsp:txXfrm>
    </dsp:sp>
    <dsp:sp modelId="{B20C273E-32E6-4302-B79F-D6514DEF28EB}">
      <dsp:nvSpPr>
        <dsp:cNvPr id="0" name=""/>
        <dsp:cNvSpPr/>
      </dsp:nvSpPr>
      <dsp:spPr>
        <a:xfrm>
          <a:off x="4910555" y="2219870"/>
          <a:ext cx="2724508" cy="16347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OR find a proposal and join it (at any point)</a:t>
          </a:r>
        </a:p>
      </dsp:txBody>
      <dsp:txXfrm>
        <a:off x="4910555" y="2219870"/>
        <a:ext cx="2724508" cy="1634705"/>
      </dsp:txXfrm>
    </dsp:sp>
    <dsp:sp modelId="{DAD06FDB-7F2E-41D2-92F4-7A6132B6A461}">
      <dsp:nvSpPr>
        <dsp:cNvPr id="0" name=""/>
        <dsp:cNvSpPr/>
      </dsp:nvSpPr>
      <dsp:spPr>
        <a:xfrm>
          <a:off x="362234" y="3029376"/>
          <a:ext cx="4041263" cy="25538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 coordinator, get familiar with CELTIC tools, and connect with CELTIC office</a:t>
          </a:r>
        </a:p>
      </dsp:txBody>
      <dsp:txXfrm>
        <a:off x="362234" y="3029376"/>
        <a:ext cx="4041263" cy="2553867"/>
      </dsp:txXfrm>
    </dsp:sp>
    <dsp:sp modelId="{35EA7A08-4C1C-4534-86D5-7514C4F7C4FC}">
      <dsp:nvSpPr>
        <dsp:cNvPr id="0" name=""/>
        <dsp:cNvSpPr/>
      </dsp:nvSpPr>
      <dsp:spPr>
        <a:xfrm>
          <a:off x="5294302" y="4318466"/>
          <a:ext cx="2724508" cy="1634705"/>
        </a:xfrm>
        <a:prstGeom prst="rect">
          <a:avLst/>
        </a:prstGeom>
        <a:solidFill>
          <a:srgbClr val="0070C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Always target the final product</a:t>
          </a:r>
        </a:p>
      </dsp:txBody>
      <dsp:txXfrm>
        <a:off x="5294302" y="4318466"/>
        <a:ext cx="2724508" cy="1634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10/09/2025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06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EFD39-37FD-225E-D88B-DA97086F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0F85F-46BE-589F-B2C0-B644706FC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0A964-81A8-EA49-B2E2-A75AFD12F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83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54A9-530F-7950-E5AD-B5E45EDA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B4B6A-605F-9250-07BD-9A79CBFA2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237E8-C7B0-E7EA-7151-DB35EB3D2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962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EA38-D897-39B9-D13B-06B0C8E5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769C1-0947-A54E-A139-4FDECD553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5BD5F-0A05-3C5D-5531-1856E6E24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37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19E25-BAB6-C731-AFF1-8637820C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FAD16-8477-0AF5-CEBF-94280E131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5FC9E-CAA6-0B2E-AF35-61ED7C88E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MUSCLES received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“Very Good”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BE543-24E2-7FFA-2B28-FD10084D7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77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81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142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DD3BE-01E1-D08D-5BEE-71C80F62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2CFD6-9D33-BC05-271E-6EBB93FB2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E8639-EB97-CDC1-D444-8CC6E67C6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074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8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2B8B-865B-2407-2B8E-87D0C56F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7FA3F-B6FA-3188-71E3-709BE5094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19EED-2C35-CBA6-37A4-6C1260465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8FC3-F450-EC3A-C91F-39B55FDF0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4653F-9E3D-A83C-8A14-3F0BC0D6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C9A0C-6767-618E-D8C2-34AF27CB3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5EA4C-14ED-5CF2-9E18-C485D148E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26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D69DD-0E85-9D05-F4D8-EA900D91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3C3F1-0638-F1E3-5833-2A582B7FA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7838B-1F46-02DC-FBB9-C1DD11AFF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311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twitter.com/Celticnext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www.linkedin.com/company/celtic-next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user/CelticplusVideos" TargetMode="External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ticnext.eu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10/09/2025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10/09/2025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10/09/2025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10/09/2025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24491" y="1497529"/>
            <a:ext cx="634747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2F5597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490" y="2768517"/>
            <a:ext cx="744831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490" y="2441521"/>
            <a:ext cx="7448309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2F5597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13F0A3-D988-BB76-709E-3A9CF58AD8E7}"/>
              </a:ext>
            </a:extLst>
          </p:cNvPr>
          <p:cNvSpPr txBox="1">
            <a:spLocks/>
          </p:cNvSpPr>
          <p:nvPr userDrawn="1"/>
        </p:nvSpPr>
        <p:spPr>
          <a:xfrm>
            <a:off x="686830" y="3122686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CelticNextEurekaCluster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B64321-5615-73F1-53E9-1E2006D1824F}"/>
              </a:ext>
            </a:extLst>
          </p:cNvPr>
          <p:cNvSpPr txBox="1">
            <a:spLocks/>
          </p:cNvSpPr>
          <p:nvPr userDrawn="1"/>
        </p:nvSpPr>
        <p:spPr>
          <a:xfrm>
            <a:off x="686830" y="393119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@CelticNext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956B3-96FF-1388-5691-716A472A6606}"/>
              </a:ext>
            </a:extLst>
          </p:cNvPr>
          <p:cNvSpPr txBox="1">
            <a:spLocks/>
          </p:cNvSpPr>
          <p:nvPr userDrawn="1"/>
        </p:nvSpPr>
        <p:spPr>
          <a:xfrm>
            <a:off x="696317" y="4821844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CELTIC-NEXT Video Channel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7D89F6-4980-822A-5598-55F6A81685FA}"/>
              </a:ext>
            </a:extLst>
          </p:cNvPr>
          <p:cNvSpPr txBox="1">
            <a:spLocks/>
          </p:cNvSpPr>
          <p:nvPr userDrawn="1"/>
        </p:nvSpPr>
        <p:spPr>
          <a:xfrm>
            <a:off x="3583458" y="653737"/>
            <a:ext cx="7628827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275B"/>
                </a:solidFill>
              </a:rPr>
              <a:t>MANY THANKS FOR YOUR ATTENTION.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05F84-B94B-F63A-E05F-3F12F841E8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2153091"/>
            <a:ext cx="3776133" cy="37761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5989B5-800B-3833-2666-3541658276D2}"/>
              </a:ext>
            </a:extLst>
          </p:cNvPr>
          <p:cNvSpPr/>
          <p:nvPr userDrawn="1"/>
        </p:nvSpPr>
        <p:spPr>
          <a:xfrm>
            <a:off x="6807200" y="1980817"/>
            <a:ext cx="4405086" cy="4145209"/>
          </a:xfrm>
          <a:prstGeom prst="roundRect">
            <a:avLst/>
          </a:prstGeom>
          <a:solidFill>
            <a:srgbClr val="37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E50B7A-D6B3-ADD4-E316-D6E7D2FFC2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8426" y="1048150"/>
            <a:ext cx="1792553" cy="1824094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6779382" y="1980816"/>
            <a:ext cx="4405086" cy="41452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 dirty="0"/>
              <a:t>Mastertextformat bearbeiten</a:t>
            </a:r>
          </a:p>
          <a:p>
            <a:pPr lvl="1">
              <a:defRPr/>
            </a:pPr>
            <a:r>
              <a:rPr lang="de-DE" dirty="0"/>
              <a:t>Zweite Ebene</a:t>
            </a:r>
          </a:p>
          <a:p>
            <a:pPr lvl="2">
              <a:defRPr/>
            </a:pPr>
            <a:r>
              <a:rPr lang="de-DE" dirty="0"/>
              <a:t>Dritte Ebene</a:t>
            </a:r>
          </a:p>
          <a:p>
            <a:pPr lvl="3">
              <a:defRPr/>
            </a:pPr>
            <a:r>
              <a:rPr lang="de-DE" dirty="0"/>
              <a:t>Vierte Ebene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2C23CF-7857-9296-9D71-68227E6C6E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6" y="4026288"/>
            <a:ext cx="509774" cy="507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5A2B41-F930-EB51-3B74-BB0D80DC56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3" y="4970378"/>
            <a:ext cx="467177" cy="46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7FB0F3-AF18-E428-1BD2-29A4476E27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6" y="3122686"/>
            <a:ext cx="467176" cy="4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E925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E9251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491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60AD1D8-DCFD-4E30-AB09-7F850CD40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4656" y="-219405"/>
            <a:ext cx="3942689" cy="3942689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 userDrawn="1"/>
        </p:nvSpPr>
        <p:spPr>
          <a:xfrm>
            <a:off x="143339" y="34154"/>
            <a:ext cx="1824203" cy="120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0" y="3621022"/>
            <a:ext cx="12192000" cy="1470025"/>
          </a:xfrm>
        </p:spPr>
        <p:txBody>
          <a:bodyPr>
            <a:noAutofit/>
          </a:bodyPr>
          <a:lstStyle>
            <a:lvl1pPr>
              <a:defRPr sz="5333"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406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53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02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561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23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526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633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73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832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8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10.09.2025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508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308101" y="1236134"/>
            <a:ext cx="10181167" cy="46101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6" name="© 2014, it - instituto de telecomunicações. Todos os direitos reservados."/>
          <p:cNvSpPr txBox="1"/>
          <p:nvPr userDrawn="1"/>
        </p:nvSpPr>
        <p:spPr>
          <a:xfrm>
            <a:off x="6007653" y="6564245"/>
            <a:ext cx="5417649" cy="293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120000" bIns="0">
            <a:noAutofit/>
          </a:bodyPr>
          <a:lstStyle>
            <a:lvl1pPr algn="r" defTabSz="914400">
              <a:spcBef>
                <a:spcPts val="900"/>
              </a:spcBef>
              <a:defRPr sz="1600">
                <a:solidFill>
                  <a:srgbClr val="828A8D"/>
                </a:solidFill>
              </a:defRPr>
            </a:lvl1pPr>
          </a:lstStyle>
          <a:p>
            <a:pPr algn="r"/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nstituto de </a:t>
            </a:r>
            <a:r>
              <a:rPr lang="pt-PT"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sz="9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3094341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10/09/2025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F68B4-C7BE-4435-980E-A49FBAD21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C1CE-E74E-5B35-830C-588189EB06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9" y="1331343"/>
            <a:ext cx="9471033" cy="188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9395" y="3963664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2394573" y="4613328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36563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37BDC5-911B-A5E1-714E-B733D23C6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EB196E-CC63-3FB9-D87D-119D716E8715}"/>
              </a:ext>
            </a:extLst>
          </p:cNvPr>
          <p:cNvSpPr/>
          <p:nvPr userDrawn="1"/>
        </p:nvSpPr>
        <p:spPr>
          <a:xfrm rot="2820189">
            <a:off x="2890341" y="-5027279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52855-3CA6-C5C3-4F8E-8D54B9D3DCC5}"/>
              </a:ext>
            </a:extLst>
          </p:cNvPr>
          <p:cNvSpPr/>
          <p:nvPr userDrawn="1"/>
        </p:nvSpPr>
        <p:spPr>
          <a:xfrm rot="7950383">
            <a:off x="5162562" y="2726070"/>
            <a:ext cx="6131918" cy="956305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F7C71-B1A9-43D9-2D61-893D160CFA07}"/>
              </a:ext>
            </a:extLst>
          </p:cNvPr>
          <p:cNvSpPr/>
          <p:nvPr userDrawn="1"/>
        </p:nvSpPr>
        <p:spPr>
          <a:xfrm>
            <a:off x="-35918" y="0"/>
            <a:ext cx="6131918" cy="6858000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D65129-34CC-479A-BD0C-81B95D0026CB}" type="datetime1">
              <a:rPr lang="fr-FR" smtClean="0"/>
              <a:pPr/>
              <a:t>10/09/2025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156489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7262061" y="589639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9297572" y="5253399"/>
            <a:ext cx="966426" cy="966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98958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-35918" y="4041452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A8AA-60F7-EC40-77E7-DD6B2E6CDC58}"/>
              </a:ext>
            </a:extLst>
          </p:cNvPr>
          <p:cNvSpPr/>
          <p:nvPr userDrawn="1"/>
        </p:nvSpPr>
        <p:spPr>
          <a:xfrm>
            <a:off x="-35918" y="3429000"/>
            <a:ext cx="12227917" cy="164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3762749"/>
            <a:ext cx="5822740" cy="11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10/09/2025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10/09/2025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10/09/2025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10/09/2025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3.jp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10/09/2025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6" r:id="rId4"/>
    <p:sldLayoutId id="2147483727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96" r:id="rId14"/>
    <p:sldLayoutId id="214748372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>
            <a:extLst>
              <a:ext uri="{FF2B5EF4-FFF2-40B4-BE49-F238E27FC236}">
                <a16:creationId xmlns:a16="http://schemas.microsoft.com/office/drawing/2014/main" id="{DD1BC88A-3230-48C4-B813-F11874362771}"/>
              </a:ext>
            </a:extLst>
          </p:cNvPr>
          <p:cNvGrpSpPr/>
          <p:nvPr userDrawn="1"/>
        </p:nvGrpSpPr>
        <p:grpSpPr>
          <a:xfrm>
            <a:off x="239349" y="6036502"/>
            <a:ext cx="11618451" cy="944893"/>
            <a:chOff x="179512" y="4527376"/>
            <a:chExt cx="8713838" cy="708670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098465F6-DB8C-4B37-AE1F-2D099363C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8450" y="4651441"/>
              <a:ext cx="3816424" cy="505487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FE7DCFED-20B1-4870-A11E-6C1B45EBF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6705674" y="4788471"/>
              <a:ext cx="1243211" cy="302667"/>
            </a:xfrm>
            <a:prstGeom prst="rect">
              <a:avLst/>
            </a:prstGeom>
          </p:spPr>
        </p:pic>
        <p:pic>
          <p:nvPicPr>
            <p:cNvPr id="1028" name="Picture 4" descr="Ministerstvo školství, mládeže a tělovýchovy | TAYLLORCOX">
              <a:extLst>
                <a:ext uri="{FF2B5EF4-FFF2-40B4-BE49-F238E27FC236}">
                  <a16:creationId xmlns:a16="http://schemas.microsoft.com/office/drawing/2014/main" id="{CF721A1A-0028-4C83-BA80-749C089F44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57" y="4527376"/>
              <a:ext cx="944893" cy="70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Next Generation Telecommunications">
              <a:extLst>
                <a:ext uri="{FF2B5EF4-FFF2-40B4-BE49-F238E27FC236}">
                  <a16:creationId xmlns:a16="http://schemas.microsoft.com/office/drawing/2014/main" id="{994B25F7-099F-432A-BCB9-928C10D9EC2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62111"/>
              <a:ext cx="1918938" cy="38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802B36-2277-446A-90AC-7927D7FF84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rcRect/>
            <a:stretch/>
          </p:blipFill>
          <p:spPr>
            <a:xfrm>
              <a:off x="5940152" y="4837509"/>
              <a:ext cx="792088" cy="200712"/>
            </a:xfrm>
            <a:prstGeom prst="rect">
              <a:avLst/>
            </a:prstGeom>
          </p:spPr>
        </p:pic>
      </p:grpSp>
      <p:sp>
        <p:nvSpPr>
          <p:cNvPr id="2" name="Symbol zastępczy tytułu 1"/>
          <p:cNvSpPr>
            <a:spLocks noGrp="1"/>
          </p:cNvSpPr>
          <p:nvPr userDrawn="1">
            <p:ph type="title"/>
          </p:nvPr>
        </p:nvSpPr>
        <p:spPr>
          <a:xfrm>
            <a:off x="335360" y="68627"/>
            <a:ext cx="88329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 userDrawn="1">
            <p:ph type="body" idx="1"/>
          </p:nvPr>
        </p:nvSpPr>
        <p:spPr>
          <a:xfrm>
            <a:off x="609600" y="1412777"/>
            <a:ext cx="10972800" cy="471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 userDrawn="1"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2E9251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10.09.2025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 userDrawn="1"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2E925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 userDrawn="1"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2E9251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F94C8C-F0C9-4E92-8EDE-19B3FEFFB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10684" t="19756" r="10684" b="30342"/>
          <a:stretch/>
        </p:blipFill>
        <p:spPr>
          <a:xfrm>
            <a:off x="10442984" y="88936"/>
            <a:ext cx="1632181" cy="1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219170" rtl="0" eaLnBrk="1" latinLnBrk="0" hangingPunct="1">
        <a:spcBef>
          <a:spcPct val="0"/>
        </a:spcBef>
        <a:buNone/>
        <a:defRPr sz="4800" b="1" kern="1200">
          <a:solidFill>
            <a:srgbClr val="2E925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rgbClr val="2E925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rgbClr val="2E925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E925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rgbClr val="2E925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rgbClr val="2E92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image" Target="../media/image24.png"/><Relationship Id="rId5" Type="http://schemas.openxmlformats.org/officeDocument/2006/relationships/hyperlink" Target="https://svgsilh.com/image/2028349.html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23.sv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5.jpg"/><Relationship Id="rId5" Type="http://schemas.openxmlformats.org/officeDocument/2006/relationships/diagramData" Target="../diagrams/data2.xml"/><Relationship Id="rId1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2.xml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0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5.jpg"/><Relationship Id="rId5" Type="http://schemas.openxmlformats.org/officeDocument/2006/relationships/diagramData" Target="../diagrams/data3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3.xml"/><Relationship Id="rId1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5.jpg"/><Relationship Id="rId5" Type="http://schemas.openxmlformats.org/officeDocument/2006/relationships/diagramData" Target="../diagrams/data4.xml"/><Relationship Id="rId10" Type="http://schemas.openxmlformats.org/officeDocument/2006/relationships/image" Target="../media/image24.png"/><Relationship Id="rId4" Type="http://schemas.openxmlformats.org/officeDocument/2006/relationships/hyperlink" Target="https://svgsilh.com/image/2028349.html" TargetMode="External"/><Relationship Id="rId9" Type="http://schemas.microsoft.com/office/2007/relationships/diagramDrawing" Target="../diagrams/drawing4.xml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17/06/relationships/model3d" Target="../media/model3d1.glb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hyperlink" Target="https://www.flickr.com/photos/141574894@N07/2751299430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4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FF2AA-300F-7DDD-81F5-8DF9405A9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52" y="1539300"/>
            <a:ext cx="7912847" cy="1649488"/>
          </a:xfrm>
        </p:spPr>
        <p:txBody>
          <a:bodyPr>
            <a:normAutofit fontScale="90000"/>
          </a:bodyPr>
          <a:lstStyle/>
          <a:p>
            <a:r>
              <a:rPr lang="de-DE" dirty="0"/>
              <a:t>CELTIC Proposers Day </a:t>
            </a:r>
            <a:br>
              <a:rPr lang="de-DE" dirty="0"/>
            </a:br>
            <a:r>
              <a:rPr lang="de-DE" sz="4400" dirty="0"/>
              <a:t>in Aveiro on 11.09.25</a:t>
            </a:r>
            <a:br>
              <a:rPr lang="de-DE" dirty="0"/>
            </a:br>
            <a:br>
              <a:rPr lang="de-DE" sz="4000" dirty="0"/>
            </a:b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B6FB91-4CE6-95B5-72D9-5F8CEFA23F13}"/>
              </a:ext>
            </a:extLst>
          </p:cNvPr>
          <p:cNvSpPr/>
          <p:nvPr/>
        </p:nvSpPr>
        <p:spPr>
          <a:xfrm>
            <a:off x="186814" y="5102393"/>
            <a:ext cx="6921909" cy="180968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Ayman Radwan</a:t>
            </a:r>
            <a:endParaRPr lang="en-US" sz="3200" dirty="0"/>
          </a:p>
          <a:p>
            <a:pPr algn="ctr"/>
            <a:r>
              <a:rPr lang="de-DE" sz="3200" dirty="0"/>
              <a:t> Instituto Supioer Tecnico</a:t>
            </a:r>
            <a:br>
              <a:rPr lang="de-DE" sz="3200" dirty="0"/>
            </a:br>
            <a:r>
              <a:rPr lang="de-DE" sz="3200" dirty="0"/>
              <a:t>Instituto de Telecomunicações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214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08E80-597D-8901-943A-5A5AFFEA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FD35-800F-A1C6-660C-736A1D72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69DAA-CEAF-1794-BE6F-ED525C29C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67464"/>
            <a:ext cx="7315200" cy="549224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General principles</a:t>
            </a:r>
          </a:p>
          <a:p>
            <a:r>
              <a:rPr lang="en-US" dirty="0"/>
              <a:t>Clear goals and measurable outcomes</a:t>
            </a:r>
          </a:p>
          <a:p>
            <a:r>
              <a:rPr lang="en-US" dirty="0"/>
              <a:t>Effective and continuous communication and documentation</a:t>
            </a:r>
          </a:p>
          <a:p>
            <a:r>
              <a:rPr lang="en-US" dirty="0"/>
              <a:t>Iterative improvement (learning from mistakes)</a:t>
            </a:r>
          </a:p>
          <a:p>
            <a:r>
              <a:rPr lang="en-US" dirty="0"/>
              <a:t>Balance innovation with reliability </a:t>
            </a:r>
          </a:p>
          <a:p>
            <a:r>
              <a:rPr lang="en-US" dirty="0"/>
              <a:t>Start implementation and pilots EARLY</a:t>
            </a:r>
          </a:p>
          <a:p>
            <a:r>
              <a:rPr lang="en-US" dirty="0"/>
              <a:t>DO NOT reinvent the wheel </a:t>
            </a:r>
            <a:r>
              <a:rPr lang="en-US" dirty="0">
                <a:sym typeface="Wingdings" panose="05000000000000000000" pitchFamily="2" charset="2"/>
              </a:rPr>
              <a:t> Stay up to date with Standards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Collaboration</a:t>
            </a:r>
          </a:p>
          <a:p>
            <a:r>
              <a:rPr lang="en-US" dirty="0"/>
              <a:t>Build diverse, multidisciplinary teams</a:t>
            </a:r>
          </a:p>
          <a:p>
            <a:r>
              <a:rPr lang="en-US" dirty="0"/>
              <a:t>Encourage open feedback and brainstorming</a:t>
            </a:r>
          </a:p>
          <a:p>
            <a:r>
              <a:rPr lang="en-US" dirty="0"/>
              <a:t>Define roles early, </a:t>
            </a:r>
            <a:r>
              <a:rPr lang="en-US" i="1" dirty="0"/>
              <a:t>but </a:t>
            </a:r>
            <a:r>
              <a:rPr lang="en-US" dirty="0"/>
              <a:t>allow flexibility</a:t>
            </a:r>
          </a:p>
          <a:p>
            <a:r>
              <a:rPr lang="en-US" dirty="0"/>
              <a:t>Use agile methods (methods, reviews)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60369-B6B2-CDB2-1954-644C2465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146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9206-1484-33E2-5BED-FBCCF38B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6D7B-B312-8E8F-ED1C-3B02D349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 projects </a:t>
            </a:r>
            <a:br>
              <a:rPr lang="en-US" dirty="0"/>
            </a:br>
            <a:r>
              <a:rPr lang="en-US" dirty="0"/>
              <a:t>– Specifics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04F7-3091-3CBA-941E-EC167FD25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Bottom-up Calls</a:t>
            </a:r>
          </a:p>
          <a:p>
            <a:endParaRPr lang="en-US" dirty="0"/>
          </a:p>
          <a:p>
            <a:r>
              <a:rPr lang="en-US" dirty="0"/>
              <a:t>Target: close to market and business needs</a:t>
            </a:r>
          </a:p>
          <a:p>
            <a:endParaRPr lang="en-US" dirty="0"/>
          </a:p>
          <a:p>
            <a:r>
              <a:rPr lang="en-US" dirty="0"/>
              <a:t>Societal and Economic Impact </a:t>
            </a:r>
          </a:p>
          <a:p>
            <a:endParaRPr lang="en-US" dirty="0"/>
          </a:p>
          <a:p>
            <a:r>
              <a:rPr lang="en-US" dirty="0"/>
              <a:t>Collaborative projects – multiple consortia</a:t>
            </a:r>
          </a:p>
          <a:p>
            <a:endParaRPr lang="en-US" dirty="0"/>
          </a:p>
          <a:p>
            <a:r>
              <a:rPr lang="en-US" dirty="0"/>
              <a:t>Different goals/targets at national levels</a:t>
            </a:r>
          </a:p>
          <a:p>
            <a:endParaRPr lang="en-US" dirty="0"/>
          </a:p>
          <a:p>
            <a:r>
              <a:rPr lang="en-US" dirty="0"/>
              <a:t>Flexible </a:t>
            </a:r>
            <a:r>
              <a:rPr lang="en-US" dirty="0">
                <a:sym typeface="Wingdings" panose="05000000000000000000" pitchFamily="2" charset="2"/>
              </a:rPr>
              <a:t> PCRs are your friends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DD6A6-2E62-6E75-D500-C6B10323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72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1B570-5896-357A-1E2F-B4BC31F56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3C53-6CC1-1142-7C5D-4119E482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You Will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EA5EA-1E08-5459-21A5-C0CCFE76A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447661" cy="549224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No Synchronization between national calls</a:t>
            </a:r>
          </a:p>
          <a:p>
            <a:pPr lvl="1"/>
            <a:r>
              <a:rPr lang="en-US" dirty="0"/>
              <a:t>Coordinators need to be flexible and agile</a:t>
            </a:r>
          </a:p>
          <a:p>
            <a:endParaRPr lang="en-US" dirty="0"/>
          </a:p>
          <a:p>
            <a:r>
              <a:rPr lang="en-US" dirty="0"/>
              <a:t>Change is the only constant</a:t>
            </a:r>
          </a:p>
          <a:p>
            <a:pPr lvl="1"/>
            <a:r>
              <a:rPr lang="en-US" dirty="0"/>
              <a:t>Consortium changes constantly</a:t>
            </a:r>
          </a:p>
          <a:p>
            <a:pPr lvl="1"/>
            <a:r>
              <a:rPr lang="en-US" dirty="0"/>
              <a:t>Addition of partners / withdrawal of partners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The beginning of the project is very challenging </a:t>
            </a:r>
          </a:p>
          <a:p>
            <a:pPr lvl="1"/>
            <a:r>
              <a:rPr lang="en-US" dirty="0"/>
              <a:t>Partners get their funding decision at different times</a:t>
            </a:r>
          </a:p>
          <a:p>
            <a:endParaRPr lang="en-US" dirty="0"/>
          </a:p>
          <a:p>
            <a:r>
              <a:rPr lang="en-US" dirty="0"/>
              <a:t>The lifetime of the project is different for each National Consortium</a:t>
            </a:r>
          </a:p>
          <a:p>
            <a:pPr lvl="1"/>
            <a:r>
              <a:rPr lang="en-US" dirty="0"/>
              <a:t>Coordinator must always keep track of different lifetimes</a:t>
            </a:r>
          </a:p>
          <a:p>
            <a:pPr lvl="1"/>
            <a:r>
              <a:rPr lang="en-US" dirty="0"/>
              <a:t>Partners have to be always active and take initiatives</a:t>
            </a:r>
          </a:p>
          <a:p>
            <a:pPr lvl="1"/>
            <a:r>
              <a:rPr lang="en-US" dirty="0"/>
              <a:t>Partners should be willing to work a bit outside their funding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E4179-C8C1-79B1-F2E5-6B17F107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18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0152-C6AC-5EDC-93FA-E46C1DEE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3AB3-9C87-3FA1-BEA3-C29A0191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Friends &amp; support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7F2F-3BC3-3FAE-00E2-6D56DC1D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CELTIC officers</a:t>
            </a:r>
          </a:p>
          <a:p>
            <a:pPr lvl="1"/>
            <a:r>
              <a:rPr lang="en-US" dirty="0"/>
              <a:t>Stay connected with them over the whole project lifetime</a:t>
            </a:r>
          </a:p>
          <a:p>
            <a:pPr lvl="1"/>
            <a:r>
              <a:rPr lang="en-US" dirty="0"/>
              <a:t>Efficient </a:t>
            </a:r>
          </a:p>
          <a:p>
            <a:pPr lvl="1"/>
            <a:r>
              <a:rPr lang="en-US" dirty="0"/>
              <a:t>Helpful </a:t>
            </a:r>
          </a:p>
          <a:p>
            <a:pPr lvl="1"/>
            <a:r>
              <a:rPr lang="en-US" dirty="0"/>
              <a:t>Monthly phone-call</a:t>
            </a:r>
          </a:p>
          <a:p>
            <a:r>
              <a:rPr lang="en-US" b="1" dirty="0">
                <a:solidFill>
                  <a:srgbClr val="0070C0"/>
                </a:solidFill>
              </a:rPr>
              <a:t>National Contact Points (NCPs)</a:t>
            </a:r>
          </a:p>
          <a:p>
            <a:pPr lvl="1"/>
            <a:r>
              <a:rPr lang="en-US" dirty="0"/>
              <a:t>Contact the NCPs early on</a:t>
            </a:r>
          </a:p>
          <a:p>
            <a:pPr lvl="1"/>
            <a:r>
              <a:rPr lang="en-US" dirty="0"/>
              <a:t>Always stay connected with NCPs</a:t>
            </a:r>
          </a:p>
          <a:p>
            <a:r>
              <a:rPr lang="en-US" b="1" dirty="0">
                <a:solidFill>
                  <a:srgbClr val="0070C0"/>
                </a:solidFill>
              </a:rPr>
              <a:t>Project Change Request (PCR)</a:t>
            </a:r>
          </a:p>
          <a:p>
            <a:pPr lvl="1"/>
            <a:r>
              <a:rPr lang="en-US" dirty="0"/>
              <a:t>Get familiar with the system and how to submit a PCR</a:t>
            </a:r>
          </a:p>
          <a:p>
            <a:pPr lvl="1"/>
            <a:r>
              <a:rPr lang="en-US" dirty="0"/>
              <a:t>You will submit many over the lifetime of the project</a:t>
            </a:r>
          </a:p>
          <a:p>
            <a:pPr lvl="1"/>
            <a:r>
              <a:rPr lang="en-US" dirty="0"/>
              <a:t>They are very useful </a:t>
            </a:r>
          </a:p>
          <a:p>
            <a:r>
              <a:rPr lang="en-US" b="1" dirty="0">
                <a:solidFill>
                  <a:srgbClr val="0070C0"/>
                </a:solidFill>
              </a:rPr>
              <a:t>CELTIC Tools / support </a:t>
            </a:r>
          </a:p>
          <a:p>
            <a:pPr lvl="1"/>
            <a:r>
              <a:rPr lang="en-US" dirty="0"/>
              <a:t>Very 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DC378-643C-4565-43EC-9B5C2EBF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84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B665-827B-038B-A547-67D222F86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40F2-9020-04A5-77DE-37F2918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2C62-4ED4-F0A2-9A2C-952DF6C2B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52509"/>
            <a:ext cx="7315200" cy="5925271"/>
          </a:xfrm>
        </p:spPr>
        <p:txBody>
          <a:bodyPr/>
          <a:lstStyle/>
          <a:p>
            <a:r>
              <a:rPr lang="en-US" dirty="0"/>
              <a:t>Calls are open</a:t>
            </a:r>
          </a:p>
          <a:p>
            <a:pPr lvl="1"/>
            <a:r>
              <a:rPr lang="en-US" dirty="0"/>
              <a:t>Any idea / any topic</a:t>
            </a:r>
          </a:p>
          <a:p>
            <a:r>
              <a:rPr lang="en-US" dirty="0"/>
              <a:t>Very business oriented</a:t>
            </a:r>
          </a:p>
          <a:p>
            <a:pPr lvl="1"/>
            <a:r>
              <a:rPr lang="en-US" dirty="0"/>
              <a:t>Close-to-markets </a:t>
            </a:r>
            <a:r>
              <a:rPr lang="en-US" dirty="0">
                <a:sym typeface="Wingdings" panose="05000000000000000000" pitchFamily="2" charset="2"/>
              </a:rPr>
              <a:t> market ready products</a:t>
            </a:r>
            <a:endParaRPr lang="en-US" dirty="0"/>
          </a:p>
          <a:p>
            <a:r>
              <a:rPr lang="en-US" dirty="0"/>
              <a:t>Flexible</a:t>
            </a:r>
          </a:p>
          <a:p>
            <a:pPr lvl="1"/>
            <a:r>
              <a:rPr lang="en-US" dirty="0"/>
              <a:t>Consortium is constantly changing</a:t>
            </a:r>
          </a:p>
          <a:p>
            <a:pPr lvl="1"/>
            <a:r>
              <a:rPr lang="en-US" dirty="0"/>
              <a:t>Can join projects at any time</a:t>
            </a:r>
          </a:p>
          <a:p>
            <a:r>
              <a:rPr lang="en-US" dirty="0"/>
              <a:t>Challenging start to the project</a:t>
            </a:r>
          </a:p>
          <a:p>
            <a:pPr lvl="1"/>
            <a:r>
              <a:rPr lang="en-US" dirty="0"/>
              <a:t>Funding decisions in different countries completely independent</a:t>
            </a:r>
          </a:p>
          <a:p>
            <a:pPr lvl="1"/>
            <a:r>
              <a:rPr lang="en-US" dirty="0"/>
              <a:t>Funding percentage and level are variable among countries</a:t>
            </a:r>
          </a:p>
          <a:p>
            <a:r>
              <a:rPr lang="en-US" dirty="0"/>
              <a:t>Testbeds and products</a:t>
            </a:r>
          </a:p>
          <a:p>
            <a:pPr lvl="1"/>
            <a:r>
              <a:rPr lang="en-US" dirty="0"/>
              <a:t>Start very early on the implementation</a:t>
            </a:r>
          </a:p>
          <a:p>
            <a:r>
              <a:rPr lang="en-US" dirty="0"/>
              <a:t>Constant communication</a:t>
            </a:r>
          </a:p>
          <a:p>
            <a:pPr lvl="1"/>
            <a:r>
              <a:rPr lang="en-US" dirty="0"/>
              <a:t>With partners</a:t>
            </a:r>
          </a:p>
          <a:p>
            <a:pPr lvl="1"/>
            <a:r>
              <a:rPr lang="en-US" dirty="0"/>
              <a:t>With Celtic office</a:t>
            </a:r>
          </a:p>
          <a:p>
            <a:pPr lvl="1"/>
            <a:r>
              <a:rPr lang="en-US" dirty="0"/>
              <a:t>With National Contacts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23688-6DC1-52D7-FDF6-ACD5665F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1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C1CB-B181-B59C-965D-9B21A801E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A495-4DD8-EA2A-A777-4ACD40C1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Final </a:t>
            </a:r>
            <a:br>
              <a:rPr lang="en-US" sz="4400" b="1" dirty="0"/>
            </a:br>
            <a:r>
              <a:rPr lang="en-US" sz="4400" b="1" dirty="0"/>
              <a:t>	</a:t>
            </a:r>
            <a:br>
              <a:rPr lang="en-US" sz="4400" b="1" dirty="0"/>
            </a:br>
            <a:r>
              <a:rPr lang="en-US" sz="4400" b="1" dirty="0"/>
              <a:t>	Advice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8A1D-B73F-5F81-AD6D-F4FE224E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AE0FB22-8FD1-CF4F-DCB3-2639FC53F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634225"/>
              </p:ext>
            </p:extLst>
          </p:nvPr>
        </p:nvGraphicFramePr>
        <p:xfrm>
          <a:off x="3487174" y="245807"/>
          <a:ext cx="8704826" cy="6475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67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30E818-3B43-4829-8617-C06B4B651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9C30E818-3B43-4829-8617-C06B4B651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FF7EDE-E977-4509-8A76-0A45BAA23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B8FF7EDE-E977-4509-8A76-0A45BAA23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0C273E-32E6-4302-B79F-D6514DEF2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B20C273E-32E6-4302-B79F-D6514DEF2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D06FDB-7F2E-41D2-92F4-7A6132B6A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dgm id="{DAD06FDB-7F2E-41D2-92F4-7A6132B6A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EA7A08-4C1C-4534-86D5-7514C4F7C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graphicEl>
                                              <a:dgm id="{35EA7A08-4C1C-4534-86D5-7514C4F7C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3C1DA-964C-0789-DB6A-572FE1F8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B6193-1229-6EA9-1D21-C2CEEE2F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16</a:t>
            </a:fld>
            <a:endParaRPr lang="fr-F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749D63-9AD6-4BF4-5FB0-DA1C285C8BD0}"/>
              </a:ext>
            </a:extLst>
          </p:cNvPr>
          <p:cNvSpPr/>
          <p:nvPr/>
        </p:nvSpPr>
        <p:spPr>
          <a:xfrm>
            <a:off x="1798320" y="1783080"/>
            <a:ext cx="8595360" cy="3291840"/>
          </a:xfrm>
          <a:prstGeom prst="ellipse">
            <a:avLst/>
          </a:prstGeom>
          <a:solidFill>
            <a:srgbClr val="3757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Stay flexible, stay connected, and start building early — success will follow.</a:t>
            </a:r>
          </a:p>
        </p:txBody>
      </p:sp>
    </p:spTree>
    <p:extLst>
      <p:ext uri="{BB962C8B-B14F-4D97-AF65-F5344CB8AC3E}">
        <p14:creationId xmlns:p14="http://schemas.microsoft.com/office/powerpoint/2010/main" val="1236412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F37BC-2702-C7F4-846D-9D3B3DB3E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Contacts:</a:t>
            </a:r>
          </a:p>
          <a:p>
            <a:pPr marL="502920" lvl="1" indent="0">
              <a:buNone/>
            </a:pPr>
            <a:r>
              <a:rPr lang="en-US" dirty="0"/>
              <a:t>Ayman Radwan</a:t>
            </a:r>
          </a:p>
          <a:p>
            <a:pPr marL="502920" lvl="1" indent="0">
              <a:buNone/>
            </a:pPr>
            <a:r>
              <a:rPr lang="en-US" dirty="0"/>
              <a:t>Instituto Superior Tecnico</a:t>
            </a:r>
          </a:p>
          <a:p>
            <a:pPr marL="502920" lvl="1" indent="0">
              <a:buNone/>
            </a:pPr>
            <a:r>
              <a:rPr lang="en-US" dirty="0"/>
              <a:t>Instituto de Telecomunicações</a:t>
            </a:r>
          </a:p>
          <a:p>
            <a:pPr marL="502920" lvl="1" indent="0">
              <a:buNone/>
            </a:pPr>
            <a:r>
              <a:rPr lang="en-US" dirty="0"/>
              <a:t>Lisboa, Portugal</a:t>
            </a:r>
          </a:p>
          <a:p>
            <a:pPr marL="50292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Email:</a:t>
            </a:r>
          </a:p>
          <a:p>
            <a:pPr marL="502920" lvl="1" indent="0">
              <a:buNone/>
            </a:pPr>
            <a:r>
              <a:rPr lang="en-US" dirty="0"/>
              <a:t>aradwan@av.it.pt</a:t>
            </a:r>
          </a:p>
          <a:p>
            <a:pPr marL="502920" lvl="1" indent="0">
              <a:buNone/>
            </a:pPr>
            <a:r>
              <a:rPr lang="en-US" dirty="0"/>
              <a:t>ayman.radwan@tecnico.ulisbo.pt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61650" y="6356350"/>
            <a:ext cx="1530350" cy="365125"/>
          </a:xfrm>
        </p:spPr>
        <p:txBody>
          <a:bodyPr/>
          <a:lstStyle/>
          <a:p>
            <a:fld id="{7499AE8B-0830-4386-ABE1-109AB8F9E8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12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383">
            <a:off x="10203280" y="2392852"/>
            <a:ext cx="1434331" cy="16002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91F1B1E-6AFE-4261-906D-D1191F0F518F}" type="slidenum">
              <a:rPr lang="en-GB" altLang="en-US">
                <a:latin typeface="Calibri"/>
              </a:rPr>
              <a:pPr defTabSz="1219170"/>
              <a:t>18</a:t>
            </a:fld>
            <a:endParaRPr lang="en-GB" altLang="en-US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401" y="1208893"/>
            <a:ext cx="10765196" cy="1956578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Our population is getting older</a:t>
            </a: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Population of 60 and more years old has doubled in 2017 compared to 1980</a:t>
            </a: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[UN report]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645951" y="3068960"/>
            <a:ext cx="90010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403" y="3897053"/>
            <a:ext cx="10765196" cy="1956578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Burdens are increasing on healthcare systems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  <a:p>
            <a:pPr algn="ctr" defTabSz="1219170"/>
            <a:r>
              <a:rPr lang="en-GB" sz="2400" dirty="0">
                <a:solidFill>
                  <a:srgbClr val="0070C0"/>
                </a:solidFill>
                <a:latin typeface="Calibri"/>
              </a:rPr>
              <a:t>UN 2030 Sustainable goals:</a:t>
            </a:r>
            <a:br>
              <a:rPr lang="en-GB" sz="2400" dirty="0">
                <a:solidFill>
                  <a:srgbClr val="0070C0"/>
                </a:solidFill>
                <a:latin typeface="Calibri"/>
              </a:rPr>
            </a:br>
            <a:r>
              <a:rPr lang="en-GB" sz="2400" dirty="0">
                <a:solidFill>
                  <a:srgbClr val="0070C0"/>
                </a:solidFill>
                <a:latin typeface="Calibri"/>
              </a:rPr>
              <a:t>“Ensuring healthy lives and promote well-being for all at all ages”</a:t>
            </a:r>
          </a:p>
          <a:p>
            <a:pPr algn="ctr" defTabSz="1219170"/>
            <a:endParaRPr lang="en-GB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8EB7C88-8C0B-7770-292A-D2AB3BBE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Motivation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04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Motivation </a:t>
            </a:r>
            <a:endParaRPr lang="pt-PT" dirty="0"/>
          </a:p>
        </p:txBody>
      </p:sp>
      <p:sp>
        <p:nvSpPr>
          <p:cNvPr id="25" name="Content Placeholder 7"/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088565"/>
          </a:xfrm>
        </p:spPr>
        <p:txBody>
          <a:bodyPr>
            <a:normAutofit lnSpcReduction="10000"/>
          </a:bodyPr>
          <a:lstStyle/>
          <a:p>
            <a:pPr marL="380990" indent="-380990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Aging Population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60+ years olds has doubled in 2017 compared 1980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This trend is foreseen to continue, with the number doubling again in 2050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Burdens are increasing </a:t>
            </a:r>
            <a:r>
              <a:rPr lang="en-US" sz="2000" dirty="0">
                <a:solidFill>
                  <a:schemeClr val="tx1"/>
                </a:solidFill>
              </a:rPr>
              <a:t>on an already overwhelmed health systems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especially, in EU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dirty="0">
                <a:solidFill>
                  <a:schemeClr val="tx1"/>
                </a:solidFill>
              </a:rPr>
              <a:t>Such older population still likes to live </a:t>
            </a:r>
            <a:r>
              <a:rPr lang="en-US" sz="2000" b="1" dirty="0">
                <a:solidFill>
                  <a:schemeClr val="tx1"/>
                </a:solidFill>
              </a:rPr>
              <a:t>independently at the comfort of their home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economic burden on individuals, who live on pension, to hire home-carers </a:t>
            </a: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Impact of COVID (post-pandemic)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The pandemic highlighted the importance of remote care and monitoring systems, as elderly individuals faced increased isolation and difficulty accessing in-person care.</a:t>
            </a:r>
            <a:endParaRPr lang="en-US" sz="2000" b="1" dirty="0">
              <a:solidFill>
                <a:schemeClr val="tx1"/>
              </a:solidFill>
            </a:endParaRPr>
          </a:p>
          <a:p>
            <a:pPr marL="380990" indent="-380990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Existing solutions have limitations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depend heavily on wearables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</a:rPr>
              <a:t> burdens and responsibility on elders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Lack of real-time monitoring </a:t>
            </a:r>
          </a:p>
          <a:p>
            <a:pPr lvl="3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privacy issues: cannot use solutions depending on cameras (everywhere)</a:t>
            </a:r>
          </a:p>
        </p:txBody>
      </p:sp>
      <p:sp>
        <p:nvSpPr>
          <p:cNvPr id="2" name="Slide Number Placeholder 1" hidden="1"/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19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7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06B5-F84F-11C5-9EBD-825112DD3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/>
              <a:t>Best</a:t>
            </a:r>
            <a:r>
              <a:rPr lang="en-US"/>
              <a:t> Practices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67D86-F3B7-1B39-2CCC-9A1B373F8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	hands-on experience</a:t>
            </a:r>
          </a:p>
          <a:p>
            <a:r>
              <a:rPr lang="en-US"/>
              <a:t>				by Ayman Radwan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403C-6CCE-FF4A-6570-CFE909A8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</a:t>
            </a:fld>
            <a:endParaRPr lang="fr-FR"/>
          </a:p>
        </p:txBody>
      </p:sp>
      <p:pic>
        <p:nvPicPr>
          <p:cNvPr id="8" name="Picture 7" descr="A group of people working on a circuit board&#10;&#10;AI-generated content may be incorrect.">
            <a:extLst>
              <a:ext uri="{FF2B5EF4-FFF2-40B4-BE49-F238E27FC236}">
                <a16:creationId xmlns:a16="http://schemas.microsoft.com/office/drawing/2014/main" id="{2CEB34CD-0FDA-D8B5-BA7F-C14596374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86" y="1325880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0206-98C6-6330-F262-75D19642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D84B3A-D956-262D-6A7E-009F42E7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SAFE-HOME Project Goals</a:t>
            </a:r>
            <a:endParaRPr lang="pt-P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518831-9B9B-1509-CC89-3C60493A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5088565"/>
          </a:xfrm>
        </p:spPr>
        <p:txBody>
          <a:bodyPr>
            <a:normAutofit/>
          </a:bodyPr>
          <a:lstStyle/>
          <a:p>
            <a:pPr marL="380990" indent="-380990" algn="just">
              <a:lnSpc>
                <a:spcPct val="90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Ensure Elderly Safety:</a:t>
            </a:r>
            <a:r>
              <a:rPr lang="en-US" sz="2400" dirty="0">
                <a:solidFill>
                  <a:schemeClr val="tx1"/>
                </a:solidFill>
              </a:rPr>
              <a:t> Provide a real-time, non-invasive monitoring system that detects falls and emergencies, enabling timely responses.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Maintain Independence:</a:t>
            </a:r>
            <a:r>
              <a:rPr lang="en-US" sz="2400" dirty="0">
                <a:solidFill>
                  <a:schemeClr val="tx1"/>
                </a:solidFill>
              </a:rPr>
              <a:t> Support elderly individuals in living independently at home by offering continuous monitoring with least intrusion.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Integrate Smart Technologies:</a:t>
            </a:r>
            <a:r>
              <a:rPr lang="en-US" sz="2400" dirty="0">
                <a:solidFill>
                  <a:schemeClr val="tx1"/>
                </a:solidFill>
              </a:rPr>
              <a:t> Leverage AI, machine learning, and sensor networks to provide intelligent decision-making and event detection.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Enable Remote Care: </a:t>
            </a:r>
            <a:r>
              <a:rPr lang="en-US" sz="2400" dirty="0">
                <a:solidFill>
                  <a:schemeClr val="tx1"/>
                </a:solidFill>
              </a:rPr>
              <a:t>Facilitate remote monitoring and emergency response, especially in light of increased isolation due to events like the COVID-19 pandemic.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</a:rPr>
              <a:t>Achieve Scalability: </a:t>
            </a:r>
            <a:r>
              <a:rPr lang="en-US" sz="2400" dirty="0">
                <a:solidFill>
                  <a:schemeClr val="tx1"/>
                </a:solidFill>
              </a:rPr>
              <a:t>Design a system that can be deployed in various environments, from individual homes to large care facilities, and scaled for different levels of monitoring needs</a:t>
            </a:r>
            <a:endParaRPr lang="en-US" sz="3733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DF7213E-35CD-BE8D-85C9-9550701E54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20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84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91F1B1E-6AFE-4261-906D-D1191F0F518F}" type="slidenum">
              <a:rPr lang="en-GB" altLang="en-US">
                <a:latin typeface="Calibri"/>
              </a:rPr>
              <a:pPr defTabSz="1219170"/>
              <a:t>21</a:t>
            </a:fld>
            <a:endParaRPr lang="en-GB" altLang="en-US" dirty="0">
              <a:latin typeface="Calibri"/>
            </a:endParaRPr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436727" y="145576"/>
            <a:ext cx="11054687" cy="70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0000" tIns="120000" rIns="120000" bIns="120000" anchor="ctr"/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spcBef>
                <a:spcPct val="0"/>
              </a:spcBef>
            </a:pPr>
            <a:r>
              <a:rPr lang="en-US" sz="4800" dirty="0">
                <a:solidFill>
                  <a:srgbClr val="2E9251"/>
                </a:solidFill>
                <a:latin typeface="Calibri"/>
                <a:ea typeface="+mj-ea"/>
              </a:rPr>
              <a:t>SAFE-HOME Initial Scenario </a:t>
            </a:r>
            <a:endParaRPr lang="pt-PT" sz="4800" dirty="0">
              <a:solidFill>
                <a:srgbClr val="2E9251"/>
              </a:solidFill>
              <a:latin typeface="Calibri"/>
              <a:ea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15" y="881033"/>
            <a:ext cx="674937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8F5F-F1C1-0D49-7FE8-E6AA9A473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3FE2C8-FF24-BEF3-DD42-C33F62258DD1}"/>
              </a:ext>
            </a:extLst>
          </p:cNvPr>
          <p:cNvSpPr txBox="1">
            <a:spLocks/>
          </p:cNvSpPr>
          <p:nvPr/>
        </p:nvSpPr>
        <p:spPr>
          <a:xfrm>
            <a:off x="335360" y="68627"/>
            <a:ext cx="8832981" cy="114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828A8D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solidFill>
                  <a:srgbClr val="2E9251"/>
                </a:solidFill>
                <a:latin typeface="Calibri"/>
                <a:ea typeface="+mj-ea"/>
              </a:rPr>
              <a:t>SAFE-HOME Architecture - Detailed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5ECAE-19E2-9D10-5DCD-D3CE34E3FA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9132" y="1123157"/>
            <a:ext cx="9220200" cy="4610100"/>
          </a:xfrm>
          <a:prstGeom prst="rect">
            <a:avLst/>
          </a:prstGeom>
          <a:noFill/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7B833C9A-1EBB-ADDD-5A54-1737DD19C1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291F1B1E-6AFE-4261-906D-D1191F0F518F}" type="slidenum">
              <a:rPr lang="en-GB" altLang="en-US">
                <a:latin typeface="Calibri"/>
              </a:rPr>
              <a:pPr defTabSz="1219170">
                <a:spcAft>
                  <a:spcPts val="800"/>
                </a:spcAft>
              </a:pPr>
              <a:t>22</a:t>
            </a:fld>
            <a:endParaRPr lang="en-GB" altLang="en-US"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EE77B-00EA-D367-2CDA-451C80D773BB}"/>
              </a:ext>
            </a:extLst>
          </p:cNvPr>
          <p:cNvSpPr txBox="1"/>
          <p:nvPr/>
        </p:nvSpPr>
        <p:spPr>
          <a:xfrm>
            <a:off x="3263686" y="5808862"/>
            <a:ext cx="566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i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Details are provided in D2.1 and D2.2</a:t>
            </a:r>
          </a:p>
        </p:txBody>
      </p:sp>
    </p:spTree>
    <p:extLst>
      <p:ext uri="{BB962C8B-B14F-4D97-AF65-F5344CB8AC3E}">
        <p14:creationId xmlns:p14="http://schemas.microsoft.com/office/powerpoint/2010/main" val="25395106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EBEAE-CC06-5C98-82DB-6857B120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A910A2-E3F1-DD75-9038-247E7A0B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9889099" cy="11430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Achievements – Technology Innovations</a:t>
            </a:r>
            <a:endParaRPr lang="pt-PT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34BBCDFE-6FA4-F096-2CF0-CC1028CA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4992555"/>
          </a:xfrm>
        </p:spPr>
        <p:txBody>
          <a:bodyPr>
            <a:normAutofit fontScale="92500" lnSpcReduction="10000"/>
          </a:bodyPr>
          <a:lstStyle/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Non-Invasive Sensing Technologies: </a:t>
            </a:r>
            <a:r>
              <a:rPr lang="en-US" sz="2000" dirty="0">
                <a:solidFill>
                  <a:schemeClr val="tx1"/>
                </a:solidFill>
              </a:rPr>
              <a:t>Advanced sensor networks that allow real-time monitoring without intruding on the daily lives of elderly individuals.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Fog-Cloud Hybrid Architecture: </a:t>
            </a:r>
            <a:r>
              <a:rPr lang="en-US" sz="2000" dirty="0">
                <a:solidFill>
                  <a:schemeClr val="tx1"/>
                </a:solidFill>
              </a:rPr>
              <a:t>A scalable architecture that processes critical data locally (on fog nodes) for immediate responses, while utilizing cloud resources for long-term data analysis.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Privacy-Preserving Technology: </a:t>
            </a:r>
            <a:r>
              <a:rPr lang="en-US" sz="2000" dirty="0">
                <a:solidFill>
                  <a:schemeClr val="tx1"/>
                </a:solidFill>
              </a:rPr>
              <a:t>Security measures integrated into the system to ensure that personal data is processed and stored in a way that protects the user’s privacy. Personal sensitive data are not shared over the cloud. 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Real-Time Data Processing: </a:t>
            </a:r>
            <a:r>
              <a:rPr lang="en-US" sz="2000" dirty="0">
                <a:solidFill>
                  <a:schemeClr val="tx1"/>
                </a:solidFill>
              </a:rPr>
              <a:t>Systems that ensure near-instantaneous detection of emergencies, enabling timely intervention in critical situations.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ML-Driven Fall Detection: </a:t>
            </a:r>
            <a:r>
              <a:rPr lang="en-US" sz="2000" dirty="0">
                <a:solidFill>
                  <a:schemeClr val="tx1"/>
                </a:solidFill>
              </a:rPr>
              <a:t>High-accuracy fall detection models using machine learning, achieving over 96% accuracy in detecting falls in real-time.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AI Native Networking: </a:t>
            </a:r>
            <a:r>
              <a:rPr lang="en-US" sz="2000" dirty="0">
                <a:solidFill>
                  <a:schemeClr val="tx1"/>
                </a:solidFill>
              </a:rPr>
              <a:t> ML based algorithms to manage resources efficiently, reducing latency and improving data privacy.</a:t>
            </a:r>
          </a:p>
          <a:p>
            <a:pPr marL="380990" indent="-380990" algn="just">
              <a:lnSpc>
                <a:spcPct val="90000"/>
              </a:lnSpc>
              <a:spcBef>
                <a:spcPts val="1600"/>
              </a:spcBef>
            </a:pPr>
            <a:r>
              <a:rPr lang="en-US" sz="2000" b="1" dirty="0">
                <a:solidFill>
                  <a:schemeClr val="tx1"/>
                </a:solidFill>
              </a:rPr>
              <a:t>Seamless Integration with Healthcare Systems:</a:t>
            </a:r>
            <a:r>
              <a:rPr lang="en-US" sz="2000" dirty="0">
                <a:solidFill>
                  <a:schemeClr val="tx1"/>
                </a:solidFill>
              </a:rPr>
              <a:t> Integrate and share the data directly with healthcare providers or emergency services for a more automated response chain.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B5EF584E-F170-3C2D-9952-E92C3739A0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23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88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14FC-016C-1526-D099-339AFA4A4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14FB0E-D963-22F5-7563-4D5094C0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8627"/>
            <a:ext cx="8832981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33"/>
              <a:t>SAFE-HOME Fall Detection &amp; Activity Monitoring </a:t>
            </a:r>
            <a:endParaRPr lang="pt-PT" sz="3333"/>
          </a:p>
        </p:txBody>
      </p:sp>
      <p:pic>
        <p:nvPicPr>
          <p:cNvPr id="3" name="그림 1" descr="텍스트, 도표, 폰트, 소프트웨어이(가) 표시된 사진&#10;&#10;자동 생성된 설명">
            <a:extLst>
              <a:ext uri="{FF2B5EF4-FFF2-40B4-BE49-F238E27FC236}">
                <a16:creationId xmlns:a16="http://schemas.microsoft.com/office/drawing/2014/main" id="{3E12E50D-951B-6FFF-685F-633C8410F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8709"/>
            <a:ext cx="5384800" cy="3028948"/>
          </a:xfrm>
          <a:prstGeom prst="rect">
            <a:avLst/>
          </a:prstGeo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14FCBFE-32CE-52BD-9682-93A5AABBF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ML-based Sound Event Detector Development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Edge-based AI processing for immediate detection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Seamless integration of sensors and devices with cloud-based data platform</a:t>
            </a:r>
          </a:p>
          <a:p>
            <a:pPr algn="just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dirty="0">
                <a:solidFill>
                  <a:schemeClr val="tx1"/>
                </a:solidFill>
              </a:rPr>
              <a:t>Service Model Design &amp; Data Analysis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Data Integration Platform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Standardized data management for higher interoperability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7CE369F-2CCD-116D-1A89-F31A1BEE6B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24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47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0DE90-14EE-C153-AABF-795BA264E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5484CF-0477-8920-A02D-E4182D39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Impact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7A20E13-DBAB-26AD-40D7-10E53375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New Products: 				3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TeleLocation Application - Altice Labs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TeleAlert</a:t>
            </a:r>
            <a:r>
              <a:rPr lang="en-US" sz="2400" dirty="0">
                <a:solidFill>
                  <a:schemeClr val="tx1"/>
                </a:solidFill>
              </a:rPr>
              <a:t> Application - Altice Labs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Emergency Videoconferencing Application – </a:t>
            </a:r>
            <a:r>
              <a:rPr lang="en-US" sz="2400" dirty="0" err="1">
                <a:solidFill>
                  <a:schemeClr val="tx1"/>
                </a:solidFill>
              </a:rPr>
              <a:t>medVC</a:t>
            </a:r>
            <a:r>
              <a:rPr lang="en-US" sz="2400" dirty="0">
                <a:solidFill>
                  <a:schemeClr val="tx1"/>
                </a:solidFill>
              </a:rPr>
              <a:t> &amp; PSNC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Enhanced/Updated Products: 		3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medVC</a:t>
            </a:r>
            <a:r>
              <a:rPr lang="en-US" sz="2400" dirty="0">
                <a:solidFill>
                  <a:schemeClr val="tx1"/>
                </a:solidFill>
              </a:rPr>
              <a:t> improved the core videoconferencing platform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</a:rPr>
              <a:t>IRM improved the Cloud based Data Platform</a:t>
            </a:r>
          </a:p>
          <a:p>
            <a:pPr marL="380990" indent="-38099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Clynx</a:t>
            </a:r>
            <a:r>
              <a:rPr lang="en-US" sz="2400" dirty="0">
                <a:solidFill>
                  <a:schemeClr val="tx1"/>
                </a:solidFill>
              </a:rPr>
              <a:t> improved immersive serious gaming application (</a:t>
            </a:r>
            <a:r>
              <a:rPr lang="en-US" sz="2400" dirty="0" err="1">
                <a:solidFill>
                  <a:schemeClr val="tx1"/>
                </a:solidFill>
              </a:rPr>
              <a:t>Clynx</a:t>
            </a:r>
            <a:r>
              <a:rPr lang="en-US" sz="2400" dirty="0">
                <a:solidFill>
                  <a:schemeClr val="tx1"/>
                </a:solidFill>
              </a:rPr>
              <a:t> platform)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3815479-B7BE-FBE9-4913-F4CFFACA2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25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71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43679-9957-D566-A42B-1C931CFB6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F585C9-F8CD-B144-F293-CC5AD984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Impact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64675BB-1D88-1F54-64D1-9FAC86B8B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490540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Employees hired: 				7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Patents filed: 				5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Field trials: 				23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endParaRPr lang="en-US" sz="2400" b="1" dirty="0">
              <a:solidFill>
                <a:srgbClr val="00B0F0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Publications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Published Journals: 			10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Conference proceedings: 		14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B0F0"/>
                </a:solidFill>
              </a:rPr>
              <a:t>Students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PhD Students:	 		1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	Master Students: 			3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6C956363-351C-7C79-E88C-81392125BC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26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21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70E2-893D-734B-2C4A-02050D42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A22CBD8-4551-6B2E-BC0C-8170C385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7755"/>
            <a:ext cx="883298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Encountered Issues</a:t>
            </a:r>
            <a:endParaRPr lang="pt-PT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31CA0D8-9577-50B0-EA6A-01CFF1D3F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08" y="1220756"/>
            <a:ext cx="10972800" cy="5088565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</a:rPr>
              <a:t>The </a:t>
            </a:r>
            <a:r>
              <a:rPr lang="en-US" sz="2133" b="1" dirty="0">
                <a:solidFill>
                  <a:schemeClr val="tx1"/>
                </a:solidFill>
              </a:rPr>
              <a:t>synchronization of the funding decisions </a:t>
            </a:r>
            <a:r>
              <a:rPr lang="en-US" sz="2133" dirty="0">
                <a:solidFill>
                  <a:schemeClr val="tx1"/>
                </a:solidFill>
              </a:rPr>
              <a:t>between different national consortia: This lack of synchronization in funding decisions usually makes it hard for the collaboration between different partners from different national consortia;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Departure of partners: </a:t>
            </a:r>
            <a:r>
              <a:rPr lang="en-US" sz="2133" dirty="0">
                <a:solidFill>
                  <a:schemeClr val="tx1"/>
                </a:solidFill>
              </a:rPr>
              <a:t>some partners have not been able to secure national funding;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Initially: 8 countries with 26 partners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4 countries with 13 partners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Issues with UK and Brexit; funding of UK partners.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Difficulty in traveling:</a:t>
            </a:r>
            <a:r>
              <a:rPr lang="en-US" sz="2133" dirty="0">
                <a:solidFill>
                  <a:schemeClr val="tx1"/>
                </a:solidFill>
              </a:rPr>
              <a:t> SAFE-HOME kicked-off in the period of post-pandemic period, where some companies/institutions (some of the partners) did not allow traveling for meetings or any other events. Those partners recommended remote online meetings and events;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chemeClr val="tx1"/>
                </a:solidFill>
              </a:rPr>
              <a:t>Lower levels of funding in multiple consortia: </a:t>
            </a:r>
            <a:r>
              <a:rPr lang="en-US" sz="2133" dirty="0">
                <a:solidFill>
                  <a:schemeClr val="tx1"/>
                </a:solidFill>
              </a:rPr>
              <a:t>This made traveling and in-person meetings more difficult; SAFE-HOME partners only had one in-person meeting around the time of mid-term review.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37C0C14B-8051-5EF2-3FA9-68133810BA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496" y="6405218"/>
            <a:ext cx="434307" cy="452783"/>
          </a:xfrm>
        </p:spPr>
        <p:txBody>
          <a:bodyPr/>
          <a:lstStyle/>
          <a:p>
            <a:pPr defTabSz="1219170">
              <a:spcAft>
                <a:spcPts val="800"/>
              </a:spcAft>
            </a:pPr>
            <a:fld id="{86CB4B4D-7CA3-9044-876B-883B54F8677D}" type="slidenum">
              <a:rPr lang="uk-UA">
                <a:latin typeface="Calibri"/>
              </a:rPr>
              <a:pPr defTabSz="1219170">
                <a:spcAft>
                  <a:spcPts val="800"/>
                </a:spcAft>
              </a:pPr>
              <a:t>27</a:t>
            </a:fld>
            <a:endParaRPr lang="uk-UA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99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3</a:t>
            </a:fld>
            <a:endParaRPr lang="fr-FR"/>
          </a:p>
        </p:txBody>
      </p:sp>
      <p:pic>
        <p:nvPicPr>
          <p:cNvPr id="2" name="Picture Placeholder 1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F68DA5C-3A18-BE43-02A7-7A53663E0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8083"/>
          <a:stretch>
            <a:fillRect/>
          </a:stretch>
        </p:blipFill>
        <p:spPr>
          <a:xfrm>
            <a:off x="8208196" y="1599996"/>
            <a:ext cx="3657600" cy="3658008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BAE700-3BF8-B59C-3D95-6D78B556C010}"/>
              </a:ext>
            </a:extLst>
          </p:cNvPr>
          <p:cNvSpPr txBox="1"/>
          <p:nvPr/>
        </p:nvSpPr>
        <p:spPr>
          <a:xfrm>
            <a:off x="629265" y="285136"/>
            <a:ext cx="376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Who am 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81886-584F-5147-5995-7368DEF8D00C}"/>
              </a:ext>
            </a:extLst>
          </p:cNvPr>
          <p:cNvSpPr txBox="1"/>
          <p:nvPr/>
        </p:nvSpPr>
        <p:spPr>
          <a:xfrm>
            <a:off x="452284" y="1463310"/>
            <a:ext cx="662694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Professor</a:t>
            </a:r>
            <a:endParaRPr lang="en-US" b="1" dirty="0">
              <a:solidFill>
                <a:srgbClr val="375799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Instituto Superior Tecnico</a:t>
            </a:r>
          </a:p>
          <a:p>
            <a:pPr lvl="1"/>
            <a:r>
              <a:rPr lang="en-US" dirty="0"/>
              <a:t>	</a:t>
            </a:r>
            <a:r>
              <a:rPr lang="en-US" dirty="0" err="1"/>
              <a:t>Universidade</a:t>
            </a:r>
            <a:r>
              <a:rPr lang="en-US" dirty="0"/>
              <a:t> de Lisboa</a:t>
            </a:r>
          </a:p>
          <a:p>
            <a:pPr lvl="1"/>
            <a:r>
              <a:rPr lang="en-US" dirty="0"/>
              <a:t>	Lisboa, Portugal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Researcher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Instituto de Telecomunicações</a:t>
            </a:r>
          </a:p>
          <a:p>
            <a:pPr lvl="2"/>
            <a:r>
              <a:rPr lang="en-US" dirty="0"/>
              <a:t>Lisboa, Portugal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375799"/>
                </a:solidFill>
              </a:rPr>
              <a:t>Project Coordinator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Green-T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MUSCLES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SAFE-HOME</a:t>
            </a:r>
          </a:p>
        </p:txBody>
      </p:sp>
      <p:pic>
        <p:nvPicPr>
          <p:cNvPr id="7" name="Picture 6" descr="A large blue sign in front of a building&#10;&#10;AI-generated content may be incorrect.">
            <a:extLst>
              <a:ext uri="{FF2B5EF4-FFF2-40B4-BE49-F238E27FC236}">
                <a16:creationId xmlns:a16="http://schemas.microsoft.com/office/drawing/2014/main" id="{2EE97B5A-7B58-F84B-FD17-84DECF327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7" y="1664308"/>
            <a:ext cx="2743200" cy="1542444"/>
          </a:xfrm>
          <a:prstGeom prst="rect">
            <a:avLst/>
          </a:prstGeom>
        </p:spPr>
      </p:pic>
      <p:pic>
        <p:nvPicPr>
          <p:cNvPr id="8" name="Picture 162">
            <a:extLst>
              <a:ext uri="{FF2B5EF4-FFF2-40B4-BE49-F238E27FC236}">
                <a16:creationId xmlns:a16="http://schemas.microsoft.com/office/drawing/2014/main" id="{23CE5F61-FA3C-D8E2-C63C-C663E6BD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t="20074" r="16747" b="54277"/>
          <a:stretch>
            <a:fillRect/>
          </a:stretch>
        </p:blipFill>
        <p:spPr bwMode="auto">
          <a:xfrm>
            <a:off x="4779877" y="3474321"/>
            <a:ext cx="2286000" cy="14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8F2D8-C869-6F2E-F64E-9F9014B71848}"/>
              </a:ext>
            </a:extLst>
          </p:cNvPr>
          <p:cNvSpPr txBox="1"/>
          <p:nvPr/>
        </p:nvSpPr>
        <p:spPr>
          <a:xfrm>
            <a:off x="8154119" y="5453234"/>
            <a:ext cx="376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5799"/>
                </a:solidFill>
              </a:rPr>
              <a:t>Ayman Radwan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3A9B0-DEDB-7000-09B9-2D55C3C40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7" y="5540411"/>
            <a:ext cx="2743200" cy="547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EBF4D1-71B2-8F64-4F85-72B6A564CD6E}"/>
              </a:ext>
            </a:extLst>
          </p:cNvPr>
          <p:cNvSpPr/>
          <p:nvPr/>
        </p:nvSpPr>
        <p:spPr>
          <a:xfrm>
            <a:off x="226142" y="1101213"/>
            <a:ext cx="7541342" cy="5471651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8EA79-CBA3-0547-F643-00A1FE84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4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14482-8872-AC7F-13B1-1FDF436AAC5B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Down the history lane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4EC47C-E14F-D61C-6C66-E012AA0E6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343B0C2-4167-7381-391D-2DD3249333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639632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7B020548-0296-822F-D1BC-EAC5E98A08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0E101787-94BF-25A1-AEA6-FEC6E526F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E7382C76-7997-199F-9F7F-554DAF02E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4AC14D-8D5A-FDBE-CC92-97B2CDD7C727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F6C31-FD4A-7B0C-2962-DD131B7C1227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</p:spTree>
    <p:extLst>
      <p:ext uri="{BB962C8B-B14F-4D97-AF65-F5344CB8AC3E}">
        <p14:creationId xmlns:p14="http://schemas.microsoft.com/office/powerpoint/2010/main" val="116517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0903-CA28-FA28-7EAB-1911543A6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5C894-8678-7C30-D4D7-8694136E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5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6EBA4-C6E6-BB75-12D7-40467254BBD9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GREEN </a:t>
            </a:r>
            <a:r>
              <a:rPr lang="en-US" sz="4000" b="1" i="1" dirty="0">
                <a:solidFill>
                  <a:srgbClr val="00B050"/>
                </a:solidFill>
                <a:latin typeface="Aleo" panose="00000500000000000000" pitchFamily="2" charset="0"/>
              </a:rPr>
              <a:t>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F8EC060-46BC-3B9F-8CD9-0E757BDF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AB23B32-E7DF-F820-BE9A-5729E76B2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02176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A50D150B-8B42-3CFF-EEAE-3DB3F78E7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A648A3AF-3809-EDAE-E38B-12FF55E48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C66A7EA8-FACC-2C21-6E01-3EB121422B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729B-D9A7-19C8-95BF-E1AD8FBCF870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4609D6-9AE9-4E97-A0D4-22018CAA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163313">
            <a:off x="-91006" y="2547827"/>
            <a:ext cx="4572000" cy="267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39F8DD-C3DA-51D2-7A38-6B4A6021C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65564"/>
              </p:ext>
            </p:extLst>
          </p:nvPr>
        </p:nvGraphicFramePr>
        <p:xfrm>
          <a:off x="6133824" y="1341336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39" imgH="8019880" progId="Acrobat.Document.DC">
                  <p:embed/>
                </p:oleObj>
              </mc:Choice>
              <mc:Fallback>
                <p:oleObj name="Acrobat Document" r:id="rId14" imgW="5667139" imgH="801988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C086992-5542-6510-2E8B-180EF5B6B5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33824" y="1341336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6CD0F24-196E-A422-073F-790F896145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5519" y="2404484"/>
            <a:ext cx="3860370" cy="3291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AAA9F-73C6-39D2-7921-13FD0ED8D4D6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</p:spTree>
    <p:extLst>
      <p:ext uri="{BB962C8B-B14F-4D97-AF65-F5344CB8AC3E}">
        <p14:creationId xmlns:p14="http://schemas.microsoft.com/office/powerpoint/2010/main" val="216262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D7994-C38B-0933-292C-16421E803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11665C-4FC0-A3E4-ADA2-9A7BCF39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6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49725-CDF6-E2FE-C774-FB5B0FC7D4D3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MUSCLES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5321E0-1B33-CF71-9377-A84AE4F0F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7B23CC-EA2C-B2D3-D61C-CF27183321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145756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6AAAD994-FAD5-9763-00F9-E1E1FBEE2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56265488-4E55-CB64-2B1A-075977F87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94EF2D80-58DB-2405-8742-3D85FE776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D02B3-61C9-114A-BF37-E5297D941A55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2E2F5-054B-4F76-BB9A-C8D5610D29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103942">
            <a:off x="403891" y="2363695"/>
            <a:ext cx="5212080" cy="2810233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BFDA3E5-DA60-BF95-6DA2-FC58AB305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749215"/>
              </p:ext>
            </p:extLst>
          </p:nvPr>
        </p:nvGraphicFramePr>
        <p:xfrm>
          <a:off x="8665290" y="1751541"/>
          <a:ext cx="3383280" cy="4787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5667139" imgH="8019880" progId="Acrobat.Document.DC">
                  <p:embed/>
                </p:oleObj>
              </mc:Choice>
              <mc:Fallback>
                <p:oleObj name="Acrobat Document" r:id="rId14" imgW="5667139" imgH="8019880" progId="Acrobat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BFDA3E5-DA60-BF95-6DA2-FC58AB305E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65290" y="1751541"/>
                        <a:ext cx="3383280" cy="4787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64AEA81-3C85-1A93-84D6-2A957DEB7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76780"/>
              </p:ext>
            </p:extLst>
          </p:nvPr>
        </p:nvGraphicFramePr>
        <p:xfrm>
          <a:off x="8260691" y="3429000"/>
          <a:ext cx="3645496" cy="163988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82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Journal</a:t>
                      </a:r>
                      <a:r>
                        <a:rPr lang="pt-PT" sz="1400" baseline="0" dirty="0"/>
                        <a:t>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5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Conference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8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Master theses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2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New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Enhanced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D683A1-1455-6E04-AA7F-73F4BB6FF2D4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37997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80DA-C383-36F6-1C33-D603B050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09E1D-5825-D0A3-B881-B8BE9AC9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7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0382E-D719-826B-AA4B-8BB6EDA31AAC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SAFE-HOME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86D83F-9EC6-EA15-4F47-803E5075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922" y="2536556"/>
            <a:ext cx="3383280" cy="2925431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3FD805-7F7B-5FF4-69F3-620A203F8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737599"/>
              </p:ext>
            </p:extLst>
          </p:nvPr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27945DF9-5028-882D-6BE3-222022EEFEB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4D00AAEF-23EC-55CD-2A19-F89DC6EE12F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B358A126-38A2-71B5-61DF-0A5384A5381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F1FF0B-7F46-1C59-D2FD-DAC6C12FA21E}"/>
              </a:ext>
            </a:extLst>
          </p:cNvPr>
          <p:cNvSpPr/>
          <p:nvPr/>
        </p:nvSpPr>
        <p:spPr>
          <a:xfrm>
            <a:off x="111761" y="2227793"/>
            <a:ext cx="4129548" cy="366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D4B91-4619-766F-80B5-1027FD900A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79495">
            <a:off x="142147" y="2272675"/>
            <a:ext cx="5212080" cy="2202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E0666-385B-B3E9-A467-E071AFD863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1119"/>
            <a:ext cx="4023360" cy="319781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61DAE96-BDCB-848B-8DB6-92EC86684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26774"/>
              </p:ext>
            </p:extLst>
          </p:nvPr>
        </p:nvGraphicFramePr>
        <p:xfrm>
          <a:off x="5327575" y="1703081"/>
          <a:ext cx="3645496" cy="163988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82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Journal</a:t>
                      </a:r>
                      <a:r>
                        <a:rPr lang="pt-PT" sz="1400" baseline="0" dirty="0"/>
                        <a:t>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10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Conference Paper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14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Master theses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New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77">
                <a:tc>
                  <a:txBody>
                    <a:bodyPr/>
                    <a:lstStyle/>
                    <a:p>
                      <a:r>
                        <a:rPr lang="pt-PT" sz="1400" dirty="0"/>
                        <a:t>Enhanced Products</a:t>
                      </a:r>
                      <a:endParaRPr lang="en-US" sz="1400" b="1" dirty="0"/>
                    </a:p>
                  </a:txBody>
                  <a:tcPr marL="91441" marR="91441" marT="45726" marB="45726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</a:t>
                      </a:r>
                      <a:endParaRPr lang="en-US" sz="1400" b="0" dirty="0"/>
                    </a:p>
                  </a:txBody>
                  <a:tcPr marL="91441" marR="91441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8B11957-373D-D241-A3D0-7A94054DBF05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16837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EAFA4-40B4-6BCC-0552-A7862E11F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3637C-CB24-04FE-A76C-16D81870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8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6F43D-FE59-A1E1-064B-AC77F7B11F8D}"/>
              </a:ext>
            </a:extLst>
          </p:cNvPr>
          <p:cNvSpPr txBox="1"/>
          <p:nvPr/>
        </p:nvSpPr>
        <p:spPr>
          <a:xfrm>
            <a:off x="629265" y="285136"/>
            <a:ext cx="580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75799"/>
                </a:solidFill>
                <a:latin typeface="Aleo" panose="00000500000000000000" pitchFamily="2" charset="0"/>
              </a:rPr>
              <a:t>Success Stories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268A91-9EC0-6A70-F1DB-6917018C16DF}"/>
              </a:ext>
            </a:extLst>
          </p:cNvPr>
          <p:cNvGraphicFramePr/>
          <p:nvPr/>
        </p:nvGraphicFramePr>
        <p:xfrm>
          <a:off x="3804078" y="1326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B7577519-9F42-021C-5080-F5DD1976AC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4006"/>
            <a:ext cx="1828800" cy="593971"/>
          </a:xfrm>
          <a:prstGeom prst="rect">
            <a:avLst/>
          </a:prstGeom>
        </p:spPr>
      </p:pic>
      <p:pic>
        <p:nvPicPr>
          <p:cNvPr id="11" name="Picture 10" descr="A logo for a gym&#10;&#10;AI-generated content may be incorrect.">
            <a:extLst>
              <a:ext uri="{FF2B5EF4-FFF2-40B4-BE49-F238E27FC236}">
                <a16:creationId xmlns:a16="http://schemas.microsoft.com/office/drawing/2014/main" id="{5123CD34-8A88-0F41-36AD-E7B292D18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4" y="1150525"/>
            <a:ext cx="1554480" cy="920933"/>
          </a:xfrm>
          <a:prstGeom prst="rect">
            <a:avLst/>
          </a:prstGeom>
        </p:spPr>
      </p:pic>
      <p:pic>
        <p:nvPicPr>
          <p:cNvPr id="13" name="Picture 12" descr="A logo of a house with hands&#10;&#10;AI-generated content may be incorrect.">
            <a:extLst>
              <a:ext uri="{FF2B5EF4-FFF2-40B4-BE49-F238E27FC236}">
                <a16:creationId xmlns:a16="http://schemas.microsoft.com/office/drawing/2014/main" id="{574B7B94-CB83-378F-F812-323C87C1D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07" y="605151"/>
            <a:ext cx="201168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941665-4C14-ACC2-49F2-576ED47F898B}"/>
              </a:ext>
            </a:extLst>
          </p:cNvPr>
          <p:cNvSpPr txBox="1"/>
          <p:nvPr/>
        </p:nvSpPr>
        <p:spPr>
          <a:xfrm>
            <a:off x="6430297" y="6396335"/>
            <a:ext cx="580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5799"/>
                </a:solidFill>
                <a:latin typeface="Aleo" panose="00000500000000000000" pitchFamily="2" charset="0"/>
              </a:rPr>
              <a:t>Project 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CD4F2-ADBC-B63A-BDE6-685532500C2B}"/>
              </a:ext>
            </a:extLst>
          </p:cNvPr>
          <p:cNvSpPr txBox="1"/>
          <p:nvPr/>
        </p:nvSpPr>
        <p:spPr>
          <a:xfrm>
            <a:off x="2281084" y="6427112"/>
            <a:ext cx="58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75799"/>
                </a:solidFill>
                <a:latin typeface="Aleo" panose="00000500000000000000" pitchFamily="2" charset="0"/>
              </a:rPr>
              <a:t>Technical Manager</a:t>
            </a:r>
          </a:p>
        </p:txBody>
      </p:sp>
      <p:pic>
        <p:nvPicPr>
          <p:cNvPr id="7" name="Picture 6" descr="A chalkboard with a wooden frame&#10;&#10;AI-generated content may be incorrect.">
            <a:extLst>
              <a:ext uri="{FF2B5EF4-FFF2-40B4-BE49-F238E27FC236}">
                <a16:creationId xmlns:a16="http://schemas.microsoft.com/office/drawing/2014/main" id="{C6E56E74-5F16-AC62-6D02-7580DA361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276445">
            <a:off x="60710" y="2814992"/>
            <a:ext cx="3749040" cy="2496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4E6C9-0AD8-9977-0B5B-1875ABA06CE7}"/>
              </a:ext>
            </a:extLst>
          </p:cNvPr>
          <p:cNvSpPr txBox="1"/>
          <p:nvPr/>
        </p:nvSpPr>
        <p:spPr>
          <a:xfrm rot="20276445">
            <a:off x="60710" y="5986811"/>
            <a:ext cx="3749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rophy">
                <a:extLst>
                  <a:ext uri="{FF2B5EF4-FFF2-40B4-BE49-F238E27FC236}">
                    <a16:creationId xmlns:a16="http://schemas.microsoft.com/office/drawing/2014/main" id="{F72E6310-3E3B-AEDF-545C-5DC73D0564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6863567"/>
                  </p:ext>
                </p:extLst>
              </p:nvPr>
            </p:nvGraphicFramePr>
            <p:xfrm>
              <a:off x="10168826" y="4698863"/>
              <a:ext cx="1463039" cy="160371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463039" cy="1603719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2738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rophy">
                <a:extLst>
                  <a:ext uri="{FF2B5EF4-FFF2-40B4-BE49-F238E27FC236}">
                    <a16:creationId xmlns:a16="http://schemas.microsoft.com/office/drawing/2014/main" id="{F72E6310-3E3B-AEDF-545C-5DC73D0564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68826" y="4698863"/>
                <a:ext cx="1463039" cy="160371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38ED4C7-1009-F69B-00BB-CD2F2CB70138}"/>
              </a:ext>
            </a:extLst>
          </p:cNvPr>
          <p:cNvSpPr txBox="1"/>
          <p:nvPr/>
        </p:nvSpPr>
        <p:spPr>
          <a:xfrm rot="1200000">
            <a:off x="9588352" y="3860209"/>
            <a:ext cx="262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EXCELLENT</a:t>
            </a:r>
          </a:p>
        </p:txBody>
      </p:sp>
    </p:spTree>
    <p:extLst>
      <p:ext uri="{BB962C8B-B14F-4D97-AF65-F5344CB8AC3E}">
        <p14:creationId xmlns:p14="http://schemas.microsoft.com/office/powerpoint/2010/main" val="19317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E547-9A0D-4FF8-9DFF-9DB19CAE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9EEFD-0351-F2C1-C1F4-AB277DEAF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Different experiences</a:t>
            </a:r>
          </a:p>
          <a:p>
            <a:endParaRPr lang="en-US" sz="2800" dirty="0"/>
          </a:p>
          <a:p>
            <a:r>
              <a:rPr lang="en-US" sz="2800" dirty="0"/>
              <a:t>Variable consortium size </a:t>
            </a:r>
          </a:p>
          <a:p>
            <a:endParaRPr lang="en-US" sz="2800" dirty="0"/>
          </a:p>
          <a:p>
            <a:r>
              <a:rPr lang="en-US" sz="2800" dirty="0"/>
              <a:t>Variable Achievements</a:t>
            </a:r>
          </a:p>
          <a:p>
            <a:endParaRPr lang="en-US" sz="2800" dirty="0"/>
          </a:p>
          <a:p>
            <a:r>
              <a:rPr lang="en-US" sz="2800" dirty="0"/>
              <a:t>Success takes different forms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43EF-7BA6-BF14-92E9-62BCB895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45126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yw pakietu Office">
  <a:themeElements>
    <a:clrScheme name="Niestandardowy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E9251"/>
      </a:hlink>
      <a:folHlink>
        <a:srgbClr val="2E925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1894</Words>
  <Application>Microsoft Office PowerPoint</Application>
  <PresentationFormat>Widescreen</PresentationFormat>
  <Paragraphs>330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Aleo</vt:lpstr>
      <vt:lpstr>Arial</vt:lpstr>
      <vt:lpstr>Arial Regular</vt:lpstr>
      <vt:lpstr>Calibri</vt:lpstr>
      <vt:lpstr>Copperplate Gothic Bold</vt:lpstr>
      <vt:lpstr>Corbel</vt:lpstr>
      <vt:lpstr>Open Sans</vt:lpstr>
      <vt:lpstr>Wingdings</vt:lpstr>
      <vt:lpstr>Wingdings 2</vt:lpstr>
      <vt:lpstr>Frame</vt:lpstr>
      <vt:lpstr>Motyw pakietu Office</vt:lpstr>
      <vt:lpstr>Acrobat Document</vt:lpstr>
      <vt:lpstr>CELTIC Proposers Day  in Aveiro on 11.09.25  </vt:lpstr>
      <vt:lpstr>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 </vt:lpstr>
      <vt:lpstr>Best practices</vt:lpstr>
      <vt:lpstr>CELTIC projects  – Specifics  </vt:lpstr>
      <vt:lpstr>Challenges You Will Face</vt:lpstr>
      <vt:lpstr>CELTIC   Friends &amp; support   </vt:lpstr>
      <vt:lpstr>Summary &amp; key Takeaways</vt:lpstr>
      <vt:lpstr>Final     Advice </vt:lpstr>
      <vt:lpstr>PowerPoint Presentation</vt:lpstr>
      <vt:lpstr>PowerPoint Presentation</vt:lpstr>
      <vt:lpstr>Motivation </vt:lpstr>
      <vt:lpstr>Motivation </vt:lpstr>
      <vt:lpstr>SAFE-HOME Project Goals</vt:lpstr>
      <vt:lpstr>PowerPoint Presentation</vt:lpstr>
      <vt:lpstr>PowerPoint Presentation</vt:lpstr>
      <vt:lpstr>Achievements – Technology Innovations</vt:lpstr>
      <vt:lpstr>SAFE-HOME Fall Detection &amp; Activity Monitoring </vt:lpstr>
      <vt:lpstr>Project Impact</vt:lpstr>
      <vt:lpstr>Project Impact</vt:lpstr>
      <vt:lpstr>Encountered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Ayman Radwan</cp:lastModifiedBy>
  <cp:revision>489</cp:revision>
  <dcterms:created xsi:type="dcterms:W3CDTF">2021-06-23T14:20:45Z</dcterms:created>
  <dcterms:modified xsi:type="dcterms:W3CDTF">2025-09-10T22:05:47Z</dcterms:modified>
</cp:coreProperties>
</file>