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8" r:id="rId2"/>
  </p:sldMasterIdLst>
  <p:notesMasterIdLst>
    <p:notesMasterId r:id="rId30"/>
  </p:notesMasterIdLst>
  <p:sldIdLst>
    <p:sldId id="258" r:id="rId3"/>
    <p:sldId id="256" r:id="rId4"/>
    <p:sldId id="262" r:id="rId5"/>
    <p:sldId id="339" r:id="rId6"/>
    <p:sldId id="343" r:id="rId7"/>
    <p:sldId id="344" r:id="rId8"/>
    <p:sldId id="345" r:id="rId9"/>
    <p:sldId id="353" r:id="rId10"/>
    <p:sldId id="346" r:id="rId11"/>
    <p:sldId id="347" r:id="rId12"/>
    <p:sldId id="349" r:id="rId13"/>
    <p:sldId id="350" r:id="rId14"/>
    <p:sldId id="351" r:id="rId15"/>
    <p:sldId id="352" r:id="rId16"/>
    <p:sldId id="354" r:id="rId17"/>
    <p:sldId id="357" r:id="rId18"/>
    <p:sldId id="265" r:id="rId19"/>
    <p:sldId id="277" r:id="rId20"/>
    <p:sldId id="276" r:id="rId21"/>
    <p:sldId id="1034" r:id="rId22"/>
    <p:sldId id="281" r:id="rId23"/>
    <p:sldId id="1040" r:id="rId24"/>
    <p:sldId id="1042" r:id="rId25"/>
    <p:sldId id="1044" r:id="rId26"/>
    <p:sldId id="1028" r:id="rId27"/>
    <p:sldId id="1048" r:id="rId28"/>
    <p:sldId id="104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Bienvenu" initials="AB" lastIdx="1" clrIdx="0">
    <p:extLst>
      <p:ext uri="{19B8F6BF-5375-455C-9EA6-DF929625EA0E}">
        <p15:presenceInfo xmlns:p15="http://schemas.microsoft.com/office/powerpoint/2012/main" userId="S-1-5-21-1755909097-3886403258-3284256423-4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75799"/>
    <a:srgbClr val="BFBFBF"/>
    <a:srgbClr val="2F5597"/>
    <a:srgbClr val="020280"/>
    <a:srgbClr val="19273E"/>
    <a:srgbClr val="3C3E74"/>
    <a:srgbClr val="16233C"/>
    <a:srgbClr val="16243D"/>
    <a:srgbClr val="16233B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90168" autoAdjust="0"/>
  </p:normalViewPr>
  <p:slideViewPr>
    <p:cSldViewPr snapToGrid="0">
      <p:cViewPr varScale="1">
        <p:scale>
          <a:sx n="72" d="100"/>
          <a:sy n="72" d="100"/>
        </p:scale>
        <p:origin x="1152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4" d="100"/>
          <a:sy n="124" d="100"/>
        </p:scale>
        <p:origin x="11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GREEN-T</a:t>
          </a:r>
          <a:r>
            <a:rPr lang="en-US" sz="1600" dirty="0"/>
            <a:t> aims to overcome the energy trap of 4G mobile systems by exploiting the combination of </a:t>
          </a:r>
          <a:r>
            <a:rPr lang="en-US" sz="1600" b="1" dirty="0">
              <a:solidFill>
                <a:srgbClr val="375799"/>
              </a:solidFill>
            </a:rPr>
            <a:t>cognitive radio and cooperative strategies</a:t>
          </a:r>
          <a:r>
            <a:rPr lang="en-US" sz="1600" dirty="0"/>
            <a:t> while still enabling the required performance.</a:t>
          </a:r>
          <a:endParaRPr lang="en-US" sz="2000" dirty="0"/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kern="1200" dirty="0"/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SAFE-HOME </a:t>
          </a:r>
          <a:r>
            <a:rPr lang="en-US" sz="1600" dirty="0"/>
            <a:t>targets a system </a:t>
          </a:r>
          <a:r>
            <a:rPr lang="en-US" sz="1600" b="1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dirty="0"/>
            <a:t>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GREEN-T</a:t>
          </a:r>
          <a:r>
            <a:rPr lang="en-US" sz="1600" dirty="0"/>
            <a:t> aims to overcome the energy trap of 4G mobile systems by exploiting the combination of </a:t>
          </a:r>
          <a:r>
            <a:rPr lang="en-US" sz="1600" b="1" dirty="0">
              <a:solidFill>
                <a:srgbClr val="375799"/>
              </a:solidFill>
            </a:rPr>
            <a:t>cognitive radio and cooperative strategies</a:t>
          </a:r>
          <a:r>
            <a:rPr lang="en-US" sz="1600" dirty="0"/>
            <a:t> while still enabling the required performance.</a:t>
          </a:r>
          <a:endParaRPr lang="en-US" sz="2000" dirty="0"/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kern="1200" dirty="0">
            <a:solidFill>
              <a:schemeClr val="bg1"/>
            </a:solidFill>
          </a:endParaRPr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SAFE-HOME </a:t>
          </a:r>
          <a:r>
            <a:rPr lang="en-US" sz="16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GREEN-T</a:t>
          </a:r>
          <a:r>
            <a:rPr lang="en-US" sz="16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dirty="0">
              <a:solidFill>
                <a:schemeClr val="bg1"/>
              </a:solidFill>
            </a:rPr>
            <a:t>cognitive radio and cooperative strategies</a:t>
          </a:r>
          <a:r>
            <a:rPr lang="en-US" sz="1600" dirty="0">
              <a:solidFill>
                <a:schemeClr val="bg1"/>
              </a:solidFill>
            </a:rPr>
            <a:t> while still enabling the required performance.</a:t>
          </a:r>
          <a:endParaRPr lang="en-US" sz="2000" dirty="0">
            <a:solidFill>
              <a:schemeClr val="bg1"/>
            </a:solidFill>
          </a:endParaRPr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kern="1200" dirty="0"/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SAFE-HOME </a:t>
          </a:r>
          <a:r>
            <a:rPr lang="en-US" sz="16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GREEN-T</a:t>
          </a:r>
          <a:r>
            <a:rPr lang="en-US" sz="16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dirty="0">
              <a:solidFill>
                <a:schemeClr val="bg1"/>
              </a:solidFill>
            </a:rPr>
            <a:t>cognitive radio and cooperative strategies</a:t>
          </a:r>
          <a:r>
            <a:rPr lang="en-US" sz="1600" dirty="0">
              <a:solidFill>
                <a:schemeClr val="bg1"/>
              </a:solidFill>
            </a:rPr>
            <a:t> while still enabling the required performance.</a:t>
          </a:r>
          <a:endParaRPr lang="en-US" sz="2000" dirty="0">
            <a:solidFill>
              <a:schemeClr val="bg1"/>
            </a:solidFill>
          </a:endParaRPr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kern="1200" dirty="0">
            <a:solidFill>
              <a:schemeClr val="bg1"/>
            </a:solidFill>
          </a:endParaRPr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SAFE-HOME </a:t>
          </a:r>
          <a:r>
            <a:rPr lang="en-US" sz="1600" dirty="0"/>
            <a:t>targets a system </a:t>
          </a:r>
          <a:r>
            <a:rPr lang="en-US" sz="1600" b="1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dirty="0"/>
            <a:t>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GREEN-T</a:t>
          </a:r>
          <a:r>
            <a:rPr lang="en-US" sz="1600" dirty="0"/>
            <a:t> aims to overcome the energy trap of 4G mobile systems by exploiting the combination of </a:t>
          </a:r>
          <a:r>
            <a:rPr lang="en-US" sz="1600" b="1" dirty="0">
              <a:solidFill>
                <a:srgbClr val="375799"/>
              </a:solidFill>
            </a:rPr>
            <a:t>cognitive radio and cooperative strategies</a:t>
          </a:r>
          <a:r>
            <a:rPr lang="en-US" sz="1600" dirty="0"/>
            <a:t> while still enabling the required performance.</a:t>
          </a:r>
          <a:endParaRPr lang="en-US" sz="2000" dirty="0"/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kern="1200" dirty="0"/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SAFE-HOME </a:t>
          </a:r>
          <a:r>
            <a:rPr lang="en-US" sz="1600" dirty="0"/>
            <a:t>targets a system </a:t>
          </a:r>
          <a:r>
            <a:rPr lang="en-US" sz="1600" b="1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dirty="0"/>
            <a:t>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5AFC6D-A493-4C9E-B019-29059738E95C}" type="doc">
      <dgm:prSet loTypeId="urn:microsoft.com/office/officeart/2005/8/layout/default" loCatId="list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DD618A-C755-4421-AA5D-9853745029D6}">
      <dgm:prSet phldrT="[Text]" phldr="0" custT="1"/>
      <dgm:spPr/>
      <dgm:t>
        <a:bodyPr/>
        <a:lstStyle/>
        <a:p>
          <a:r>
            <a:rPr lang="en-US" sz="3600" dirty="0"/>
            <a:t>Get involved in </a:t>
          </a:r>
          <a:br>
            <a:rPr lang="en-US" sz="3600" dirty="0"/>
          </a:br>
          <a:r>
            <a:rPr lang="en-US" sz="3600" dirty="0"/>
            <a:t>CELTIC projects</a:t>
          </a:r>
        </a:p>
      </dgm:t>
    </dgm:pt>
    <dgm:pt modelId="{97225E0B-7FDE-44CF-A1EA-522B5E7CDA67}" type="parTrans" cxnId="{DF603932-E402-4295-8527-65F10037170F}">
      <dgm:prSet/>
      <dgm:spPr/>
      <dgm:t>
        <a:bodyPr/>
        <a:lstStyle/>
        <a:p>
          <a:endParaRPr lang="en-US"/>
        </a:p>
      </dgm:t>
    </dgm:pt>
    <dgm:pt modelId="{48B9B39D-9BAB-4E1F-83E4-EB1EC65433D4}" type="sibTrans" cxnId="{DF603932-E402-4295-8527-65F10037170F}">
      <dgm:prSet/>
      <dgm:spPr/>
      <dgm:t>
        <a:bodyPr/>
        <a:lstStyle/>
        <a:p>
          <a:endParaRPr lang="en-US"/>
        </a:p>
      </dgm:t>
    </dgm:pt>
    <dgm:pt modelId="{945B3CCB-CC4F-45D4-B2A0-13356D854598}">
      <dgm:prSet phldrT="[Text]" phldr="0"/>
      <dgm:spPr/>
      <dgm:t>
        <a:bodyPr/>
        <a:lstStyle/>
        <a:p>
          <a:r>
            <a:rPr lang="en-US" dirty="0"/>
            <a:t>If you have an idea, prepare a pitch</a:t>
          </a:r>
        </a:p>
      </dgm:t>
    </dgm:pt>
    <dgm:pt modelId="{406FDE65-A3E3-4202-9F24-62C8A491B5B0}" type="parTrans" cxnId="{1FA04BAC-6C47-47AD-AABB-717764F11110}">
      <dgm:prSet/>
      <dgm:spPr/>
      <dgm:t>
        <a:bodyPr/>
        <a:lstStyle/>
        <a:p>
          <a:endParaRPr lang="en-US"/>
        </a:p>
      </dgm:t>
    </dgm:pt>
    <dgm:pt modelId="{857DADD9-1D32-49BD-92B2-A17FDE881509}" type="sibTrans" cxnId="{1FA04BAC-6C47-47AD-AABB-717764F11110}">
      <dgm:prSet/>
      <dgm:spPr/>
      <dgm:t>
        <a:bodyPr/>
        <a:lstStyle/>
        <a:p>
          <a:endParaRPr lang="en-US"/>
        </a:p>
      </dgm:t>
    </dgm:pt>
    <dgm:pt modelId="{E4F16B87-F62B-4ADA-B493-1CA24290C484}">
      <dgm:prSet phldrT="[Text]" phldr="0"/>
      <dgm:spPr/>
      <dgm:t>
        <a:bodyPr/>
        <a:lstStyle/>
        <a:p>
          <a:r>
            <a:rPr lang="en-US" dirty="0"/>
            <a:t>OR find a proposal and join it (at any point)</a:t>
          </a:r>
        </a:p>
      </dgm:t>
    </dgm:pt>
    <dgm:pt modelId="{0397F3CC-A476-431A-967D-839118909373}" type="parTrans" cxnId="{E2B76C86-9B8F-4A39-9994-00B117BDAD91}">
      <dgm:prSet/>
      <dgm:spPr/>
      <dgm:t>
        <a:bodyPr/>
        <a:lstStyle/>
        <a:p>
          <a:endParaRPr lang="en-US"/>
        </a:p>
      </dgm:t>
    </dgm:pt>
    <dgm:pt modelId="{ABD7FC38-889F-4DA7-9B87-F866524F1A98}" type="sibTrans" cxnId="{E2B76C86-9B8F-4A39-9994-00B117BDAD91}">
      <dgm:prSet/>
      <dgm:spPr/>
      <dgm:t>
        <a:bodyPr/>
        <a:lstStyle/>
        <a:p>
          <a:endParaRPr lang="en-US"/>
        </a:p>
      </dgm:t>
    </dgm:pt>
    <dgm:pt modelId="{D93C1208-FAE7-4297-9E27-F0412C68DB0B}">
      <dgm:prSet phldrT="[Text]" phldr="0"/>
      <dgm:spPr/>
      <dgm:t>
        <a:bodyPr/>
        <a:lstStyle/>
        <a:p>
          <a:r>
            <a:rPr lang="en-US" dirty="0"/>
            <a:t>As coordinator, get familiar with CELTIC tools, and connect with CELTIC office</a:t>
          </a:r>
        </a:p>
      </dgm:t>
    </dgm:pt>
    <dgm:pt modelId="{E0BBC9EE-0E10-44A2-91CE-AA9C95900C13}" type="parTrans" cxnId="{36198926-6079-41AD-9B77-2CAD7A142EA7}">
      <dgm:prSet/>
      <dgm:spPr/>
      <dgm:t>
        <a:bodyPr/>
        <a:lstStyle/>
        <a:p>
          <a:endParaRPr lang="en-US"/>
        </a:p>
      </dgm:t>
    </dgm:pt>
    <dgm:pt modelId="{71F94A93-2DCF-4D8A-AC5F-B1A44A06DB7F}" type="sibTrans" cxnId="{36198926-6079-41AD-9B77-2CAD7A142EA7}">
      <dgm:prSet/>
      <dgm:spPr/>
      <dgm:t>
        <a:bodyPr/>
        <a:lstStyle/>
        <a:p>
          <a:endParaRPr lang="en-US"/>
        </a:p>
      </dgm:t>
    </dgm:pt>
    <dgm:pt modelId="{4AF9A248-FC33-468A-9190-D8DFFC0AB7EC}">
      <dgm:prSet phldrT="[Text]" phldr="0"/>
      <dgm:spPr>
        <a:solidFill>
          <a:srgbClr val="0070C0"/>
        </a:solidFill>
      </dgm:spPr>
      <dgm:t>
        <a:bodyPr/>
        <a:lstStyle/>
        <a:p>
          <a:r>
            <a:rPr lang="en-US" dirty="0"/>
            <a:t>Always target the final product</a:t>
          </a:r>
        </a:p>
      </dgm:t>
    </dgm:pt>
    <dgm:pt modelId="{9EEBA25A-5423-4B70-A674-206600B8F1E6}" type="sibTrans" cxnId="{77B87CAF-6CE5-43D9-8C69-6C2C8F663EE5}">
      <dgm:prSet/>
      <dgm:spPr/>
      <dgm:t>
        <a:bodyPr/>
        <a:lstStyle/>
        <a:p>
          <a:endParaRPr lang="en-US"/>
        </a:p>
      </dgm:t>
    </dgm:pt>
    <dgm:pt modelId="{6826F419-06FC-47FF-BB59-B7B9E505F394}" type="parTrans" cxnId="{77B87CAF-6CE5-43D9-8C69-6C2C8F663EE5}">
      <dgm:prSet/>
      <dgm:spPr/>
      <dgm:t>
        <a:bodyPr/>
        <a:lstStyle/>
        <a:p>
          <a:endParaRPr lang="en-US"/>
        </a:p>
      </dgm:t>
    </dgm:pt>
    <dgm:pt modelId="{69AF41EA-249C-4083-8ECE-AA8EE5E7539B}" type="pres">
      <dgm:prSet presAssocID="{365AFC6D-A493-4C9E-B019-29059738E95C}" presName="diagram" presStyleCnt="0">
        <dgm:presLayoutVars>
          <dgm:dir/>
          <dgm:resizeHandles val="exact"/>
        </dgm:presLayoutVars>
      </dgm:prSet>
      <dgm:spPr/>
    </dgm:pt>
    <dgm:pt modelId="{9C30E818-3B43-4829-8617-C06B4B651CBD}" type="pres">
      <dgm:prSet presAssocID="{30DD618A-C755-4421-AA5D-9853745029D6}" presName="node" presStyleLbl="node1" presStyleIdx="0" presStyleCnt="5" custScaleX="114111" custScaleY="106280" custLinFactNeighborX="-37882" custLinFactNeighborY="38842">
        <dgm:presLayoutVars>
          <dgm:bulletEnabled val="1"/>
        </dgm:presLayoutVars>
      </dgm:prSet>
      <dgm:spPr/>
    </dgm:pt>
    <dgm:pt modelId="{F3C38F50-C05F-4A3D-BC77-D12FA2EE368E}" type="pres">
      <dgm:prSet presAssocID="{48B9B39D-9BAB-4E1F-83E4-EB1EC65433D4}" presName="sibTrans" presStyleCnt="0"/>
      <dgm:spPr/>
    </dgm:pt>
    <dgm:pt modelId="{B8FF7EDE-E977-4509-8A76-0A45BAA23FAE}" type="pres">
      <dgm:prSet presAssocID="{945B3CCB-CC4F-45D4-B2A0-13356D854598}" presName="node" presStyleLbl="node1" presStyleIdx="1" presStyleCnt="5" custLinFactNeighborX="-23746" custLinFactNeighborY="2642">
        <dgm:presLayoutVars>
          <dgm:bulletEnabled val="1"/>
        </dgm:presLayoutVars>
      </dgm:prSet>
      <dgm:spPr/>
    </dgm:pt>
    <dgm:pt modelId="{E2B78234-02F9-4262-9DB2-63AC39FB1EE1}" type="pres">
      <dgm:prSet presAssocID="{857DADD9-1D32-49BD-92B2-A17FDE881509}" presName="sibTrans" presStyleCnt="0"/>
      <dgm:spPr/>
    </dgm:pt>
    <dgm:pt modelId="{B20C273E-32E6-4302-B79F-D6514DEF28EB}" type="pres">
      <dgm:prSet presAssocID="{E4F16B87-F62B-4ADA-B493-1CA24290C484}" presName="node" presStyleLbl="node1" presStyleIdx="2" presStyleCnt="5" custLinFactX="49651" custLinFactNeighborX="100000" custLinFactNeighborY="-15412">
        <dgm:presLayoutVars>
          <dgm:bulletEnabled val="1"/>
        </dgm:presLayoutVars>
      </dgm:prSet>
      <dgm:spPr/>
    </dgm:pt>
    <dgm:pt modelId="{842E4322-88C6-4124-B355-6B17F603E8E8}" type="pres">
      <dgm:prSet presAssocID="{ABD7FC38-889F-4DA7-9B87-F866524F1A98}" presName="sibTrans" presStyleCnt="0"/>
      <dgm:spPr/>
    </dgm:pt>
    <dgm:pt modelId="{DAD06FDB-7F2E-41D2-92F4-7A6132B6A461}" type="pres">
      <dgm:prSet presAssocID="{D93C1208-FAE7-4297-9E27-F0412C68DB0B}" presName="node" presStyleLbl="node1" presStyleIdx="3" presStyleCnt="5" custScaleX="148330" custScaleY="156228" custLinFactX="-27290" custLinFactNeighborX="-100000" custLinFactNeighborY="62222">
        <dgm:presLayoutVars>
          <dgm:bulletEnabled val="1"/>
        </dgm:presLayoutVars>
      </dgm:prSet>
      <dgm:spPr/>
    </dgm:pt>
    <dgm:pt modelId="{B1F03009-11FA-46F9-8398-B8FF7DEAEAFD}" type="pres">
      <dgm:prSet presAssocID="{71F94A93-2DCF-4D8A-AC5F-B1A44A06DB7F}" presName="sibTrans" presStyleCnt="0"/>
      <dgm:spPr/>
    </dgm:pt>
    <dgm:pt modelId="{35EA7A08-4C1C-4534-86D5-7514C4F7C4FC}" type="pres">
      <dgm:prSet presAssocID="{4AF9A248-FC33-468A-9190-D8DFFC0AB7EC}" presName="node" presStyleLbl="node1" presStyleIdx="4" presStyleCnt="5" custLinFactNeighborX="84571" custLinFactNeighborY="-31815">
        <dgm:presLayoutVars>
          <dgm:bulletEnabled val="1"/>
        </dgm:presLayoutVars>
      </dgm:prSet>
      <dgm:spPr/>
    </dgm:pt>
  </dgm:ptLst>
  <dgm:cxnLst>
    <dgm:cxn modelId="{A26FBB0E-D16D-47A4-BC19-F3B079D71771}" type="presOf" srcId="{30DD618A-C755-4421-AA5D-9853745029D6}" destId="{9C30E818-3B43-4829-8617-C06B4B651CBD}" srcOrd="0" destOrd="0" presId="urn:microsoft.com/office/officeart/2005/8/layout/default"/>
    <dgm:cxn modelId="{36198926-6079-41AD-9B77-2CAD7A142EA7}" srcId="{365AFC6D-A493-4C9E-B019-29059738E95C}" destId="{D93C1208-FAE7-4297-9E27-F0412C68DB0B}" srcOrd="3" destOrd="0" parTransId="{E0BBC9EE-0E10-44A2-91CE-AA9C95900C13}" sibTransId="{71F94A93-2DCF-4D8A-AC5F-B1A44A06DB7F}"/>
    <dgm:cxn modelId="{DF603932-E402-4295-8527-65F10037170F}" srcId="{365AFC6D-A493-4C9E-B019-29059738E95C}" destId="{30DD618A-C755-4421-AA5D-9853745029D6}" srcOrd="0" destOrd="0" parTransId="{97225E0B-7FDE-44CF-A1EA-522B5E7CDA67}" sibTransId="{48B9B39D-9BAB-4E1F-83E4-EB1EC65433D4}"/>
    <dgm:cxn modelId="{E6B4DC46-75BB-48D4-AA80-4190C12EB3C1}" type="presOf" srcId="{E4F16B87-F62B-4ADA-B493-1CA24290C484}" destId="{B20C273E-32E6-4302-B79F-D6514DEF28EB}" srcOrd="0" destOrd="0" presId="urn:microsoft.com/office/officeart/2005/8/layout/default"/>
    <dgm:cxn modelId="{BB643654-1C20-4CD5-8F07-9DA829ABBC2B}" type="presOf" srcId="{4AF9A248-FC33-468A-9190-D8DFFC0AB7EC}" destId="{35EA7A08-4C1C-4534-86D5-7514C4F7C4FC}" srcOrd="0" destOrd="0" presId="urn:microsoft.com/office/officeart/2005/8/layout/default"/>
    <dgm:cxn modelId="{E2B76C86-9B8F-4A39-9994-00B117BDAD91}" srcId="{365AFC6D-A493-4C9E-B019-29059738E95C}" destId="{E4F16B87-F62B-4ADA-B493-1CA24290C484}" srcOrd="2" destOrd="0" parTransId="{0397F3CC-A476-431A-967D-839118909373}" sibTransId="{ABD7FC38-889F-4DA7-9B87-F866524F1A98}"/>
    <dgm:cxn modelId="{8C111B8F-C6BC-48E3-A289-CE1479286226}" type="presOf" srcId="{365AFC6D-A493-4C9E-B019-29059738E95C}" destId="{69AF41EA-249C-4083-8ECE-AA8EE5E7539B}" srcOrd="0" destOrd="0" presId="urn:microsoft.com/office/officeart/2005/8/layout/default"/>
    <dgm:cxn modelId="{1FA04BAC-6C47-47AD-AABB-717764F11110}" srcId="{365AFC6D-A493-4C9E-B019-29059738E95C}" destId="{945B3CCB-CC4F-45D4-B2A0-13356D854598}" srcOrd="1" destOrd="0" parTransId="{406FDE65-A3E3-4202-9F24-62C8A491B5B0}" sibTransId="{857DADD9-1D32-49BD-92B2-A17FDE881509}"/>
    <dgm:cxn modelId="{77B87CAF-6CE5-43D9-8C69-6C2C8F663EE5}" srcId="{365AFC6D-A493-4C9E-B019-29059738E95C}" destId="{4AF9A248-FC33-468A-9190-D8DFFC0AB7EC}" srcOrd="4" destOrd="0" parTransId="{6826F419-06FC-47FF-BB59-B7B9E505F394}" sibTransId="{9EEBA25A-5423-4B70-A674-206600B8F1E6}"/>
    <dgm:cxn modelId="{BA36E0B4-1CAD-4EE4-9136-57DC4EAEA378}" type="presOf" srcId="{945B3CCB-CC4F-45D4-B2A0-13356D854598}" destId="{B8FF7EDE-E977-4509-8A76-0A45BAA23FAE}" srcOrd="0" destOrd="0" presId="urn:microsoft.com/office/officeart/2005/8/layout/default"/>
    <dgm:cxn modelId="{FC143CC0-98FF-4F20-B10D-389F02A33011}" type="presOf" srcId="{D93C1208-FAE7-4297-9E27-F0412C68DB0B}" destId="{DAD06FDB-7F2E-41D2-92F4-7A6132B6A461}" srcOrd="0" destOrd="0" presId="urn:microsoft.com/office/officeart/2005/8/layout/default"/>
    <dgm:cxn modelId="{053CA2E8-F9D7-43BB-8E73-3D07B3989C08}" type="presParOf" srcId="{69AF41EA-249C-4083-8ECE-AA8EE5E7539B}" destId="{9C30E818-3B43-4829-8617-C06B4B651CBD}" srcOrd="0" destOrd="0" presId="urn:microsoft.com/office/officeart/2005/8/layout/default"/>
    <dgm:cxn modelId="{BE24BAF0-8E80-4CDF-8E4C-9AF6C5BDFF68}" type="presParOf" srcId="{69AF41EA-249C-4083-8ECE-AA8EE5E7539B}" destId="{F3C38F50-C05F-4A3D-BC77-D12FA2EE368E}" srcOrd="1" destOrd="0" presId="urn:microsoft.com/office/officeart/2005/8/layout/default"/>
    <dgm:cxn modelId="{7FD0F6C7-0253-419C-B6C2-0372869C8310}" type="presParOf" srcId="{69AF41EA-249C-4083-8ECE-AA8EE5E7539B}" destId="{B8FF7EDE-E977-4509-8A76-0A45BAA23FAE}" srcOrd="2" destOrd="0" presId="urn:microsoft.com/office/officeart/2005/8/layout/default"/>
    <dgm:cxn modelId="{8D67D2C1-9497-4541-A23B-B7D70D078E0C}" type="presParOf" srcId="{69AF41EA-249C-4083-8ECE-AA8EE5E7539B}" destId="{E2B78234-02F9-4262-9DB2-63AC39FB1EE1}" srcOrd="3" destOrd="0" presId="urn:microsoft.com/office/officeart/2005/8/layout/default"/>
    <dgm:cxn modelId="{A033FA10-CDDD-49E8-9A33-E78D699C6255}" type="presParOf" srcId="{69AF41EA-249C-4083-8ECE-AA8EE5E7539B}" destId="{B20C273E-32E6-4302-B79F-D6514DEF28EB}" srcOrd="4" destOrd="0" presId="urn:microsoft.com/office/officeart/2005/8/layout/default"/>
    <dgm:cxn modelId="{D2FE138A-6339-4F7F-8C1E-C455B89FF65E}" type="presParOf" srcId="{69AF41EA-249C-4083-8ECE-AA8EE5E7539B}" destId="{842E4322-88C6-4124-B355-6B17F603E8E8}" srcOrd="5" destOrd="0" presId="urn:microsoft.com/office/officeart/2005/8/layout/default"/>
    <dgm:cxn modelId="{920B1183-6A8A-4707-A77A-28193ED125EA}" type="presParOf" srcId="{69AF41EA-249C-4083-8ECE-AA8EE5E7539B}" destId="{DAD06FDB-7F2E-41D2-92F4-7A6132B6A461}" srcOrd="6" destOrd="0" presId="urn:microsoft.com/office/officeart/2005/8/layout/default"/>
    <dgm:cxn modelId="{EC8DF625-9579-4DF4-8838-0CEB93D96040}" type="presParOf" srcId="{69AF41EA-249C-4083-8ECE-AA8EE5E7539B}" destId="{B1F03009-11FA-46F9-8398-B8FF7DEAEAFD}" srcOrd="7" destOrd="0" presId="urn:microsoft.com/office/officeart/2005/8/layout/default"/>
    <dgm:cxn modelId="{040553A9-C35F-402B-B3B9-6DF6B3224173}" type="presParOf" srcId="{69AF41EA-249C-4083-8ECE-AA8EE5E7539B}" destId="{35EA7A08-4C1C-4534-86D5-7514C4F7C4F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GREEN-T</a:t>
          </a:r>
          <a:r>
            <a:rPr lang="en-US" sz="1600" kern="1200" dirty="0"/>
            <a:t> aims to overcome the energy trap of 4G mobile systems by exploiting the combination of </a:t>
          </a:r>
          <a:r>
            <a:rPr lang="en-US" sz="1600" b="1" kern="1200" dirty="0">
              <a:solidFill>
                <a:srgbClr val="375799"/>
              </a:solidFill>
            </a:rPr>
            <a:t>cognitive radio and cooperative strategies</a:t>
          </a:r>
          <a:r>
            <a:rPr lang="en-US" sz="1600" kern="1200" dirty="0"/>
            <a:t> while still enabling the required performance.</a:t>
          </a:r>
          <a:endParaRPr lang="en-US" sz="2000" kern="1200" dirty="0"/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SAFE-HOME </a:t>
          </a:r>
          <a:r>
            <a:rPr lang="en-US" sz="1600" kern="1200" dirty="0"/>
            <a:t>targets a system </a:t>
          </a:r>
          <a:r>
            <a:rPr lang="en-US" sz="1600" b="1" kern="1200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kern="1200" dirty="0"/>
            <a:t>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GREEN-T</a:t>
          </a:r>
          <a:r>
            <a:rPr lang="en-US" sz="1600" kern="1200" dirty="0"/>
            <a:t> aims to overcome the energy trap of 4G mobile systems by exploiting the combination of </a:t>
          </a:r>
          <a:r>
            <a:rPr lang="en-US" sz="1600" b="1" kern="1200" dirty="0">
              <a:solidFill>
                <a:srgbClr val="375799"/>
              </a:solidFill>
            </a:rPr>
            <a:t>cognitive radio and cooperative strategies</a:t>
          </a:r>
          <a:r>
            <a:rPr lang="en-US" sz="1600" kern="1200" dirty="0"/>
            <a:t> while still enabling the required performance.</a:t>
          </a:r>
          <a:endParaRPr lang="en-US" sz="2000" kern="1200" dirty="0"/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SAFE-HOME </a:t>
          </a:r>
          <a:r>
            <a:rPr lang="en-US" sz="1600" kern="12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GREEN-T</a:t>
          </a:r>
          <a:r>
            <a:rPr lang="en-US" sz="1600" kern="12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kern="1200" dirty="0">
              <a:solidFill>
                <a:schemeClr val="bg1"/>
              </a:solidFill>
            </a:rPr>
            <a:t>cognitive radio and cooperative strategies</a:t>
          </a:r>
          <a:r>
            <a:rPr lang="en-US" sz="1600" kern="1200" dirty="0">
              <a:solidFill>
                <a:schemeClr val="bg1"/>
              </a:solidFill>
            </a:rPr>
            <a:t> while still enabling the required performance.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SAFE-HOME </a:t>
          </a:r>
          <a:r>
            <a:rPr lang="en-US" sz="1600" kern="12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GREEN-T</a:t>
          </a:r>
          <a:r>
            <a:rPr lang="en-US" sz="1600" kern="12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kern="1200" dirty="0">
              <a:solidFill>
                <a:schemeClr val="bg1"/>
              </a:solidFill>
            </a:rPr>
            <a:t>cognitive radio and cooperative strategies</a:t>
          </a:r>
          <a:r>
            <a:rPr lang="en-US" sz="1600" kern="1200" dirty="0">
              <a:solidFill>
                <a:schemeClr val="bg1"/>
              </a:solidFill>
            </a:rPr>
            <a:t> while still enabling the required performance.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SAFE-HOME </a:t>
          </a:r>
          <a:r>
            <a:rPr lang="en-US" sz="1600" kern="1200" dirty="0"/>
            <a:t>targets a system </a:t>
          </a:r>
          <a:r>
            <a:rPr lang="en-US" sz="1600" b="1" kern="1200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kern="1200" dirty="0"/>
            <a:t>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GREEN-T</a:t>
          </a:r>
          <a:r>
            <a:rPr lang="en-US" sz="1600" kern="1200" dirty="0"/>
            <a:t> aims to overcome the energy trap of 4G mobile systems by exploiting the combination of </a:t>
          </a:r>
          <a:r>
            <a:rPr lang="en-US" sz="1600" b="1" kern="1200" dirty="0">
              <a:solidFill>
                <a:srgbClr val="375799"/>
              </a:solidFill>
            </a:rPr>
            <a:t>cognitive radio and cooperative strategies</a:t>
          </a:r>
          <a:r>
            <a:rPr lang="en-US" sz="1600" kern="1200" dirty="0"/>
            <a:t> while still enabling the required performance.</a:t>
          </a:r>
          <a:endParaRPr lang="en-US" sz="2000" kern="1200" dirty="0"/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SAFE-HOME </a:t>
          </a:r>
          <a:r>
            <a:rPr lang="en-US" sz="1600" kern="1200" dirty="0"/>
            <a:t>targets a system </a:t>
          </a:r>
          <a:r>
            <a:rPr lang="en-US" sz="1600" b="1" kern="1200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kern="1200" dirty="0"/>
            <a:t>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0E818-3B43-4829-8617-C06B4B651CBD}">
      <dsp:nvSpPr>
        <dsp:cNvPr id="0" name=""/>
        <dsp:cNvSpPr/>
      </dsp:nvSpPr>
      <dsp:spPr>
        <a:xfrm>
          <a:off x="267353" y="637366"/>
          <a:ext cx="3108963" cy="17373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Get involved in </a:t>
          </a:r>
          <a:br>
            <a:rPr lang="en-US" sz="3600" kern="1200" dirty="0"/>
          </a:br>
          <a:r>
            <a:rPr lang="en-US" sz="3600" kern="1200" dirty="0"/>
            <a:t>CELTIC projects</a:t>
          </a:r>
        </a:p>
      </dsp:txBody>
      <dsp:txXfrm>
        <a:off x="267353" y="637366"/>
        <a:ext cx="3108963" cy="1737364"/>
      </dsp:txXfrm>
    </dsp:sp>
    <dsp:sp modelId="{B8FF7EDE-E977-4509-8A76-0A45BAA23FAE}">
      <dsp:nvSpPr>
        <dsp:cNvPr id="0" name=""/>
        <dsp:cNvSpPr/>
      </dsp:nvSpPr>
      <dsp:spPr>
        <a:xfrm>
          <a:off x="4033904" y="96933"/>
          <a:ext cx="2724508" cy="16347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If you have an idea, prepare a pitch</a:t>
          </a:r>
        </a:p>
      </dsp:txBody>
      <dsp:txXfrm>
        <a:off x="4033904" y="96933"/>
        <a:ext cx="2724508" cy="1634705"/>
      </dsp:txXfrm>
    </dsp:sp>
    <dsp:sp modelId="{B20C273E-32E6-4302-B79F-D6514DEF28EB}">
      <dsp:nvSpPr>
        <dsp:cNvPr id="0" name=""/>
        <dsp:cNvSpPr/>
      </dsp:nvSpPr>
      <dsp:spPr>
        <a:xfrm>
          <a:off x="4910555" y="2219870"/>
          <a:ext cx="2724508" cy="16347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OR find a proposal and join it (at any point)</a:t>
          </a:r>
        </a:p>
      </dsp:txBody>
      <dsp:txXfrm>
        <a:off x="4910555" y="2219870"/>
        <a:ext cx="2724508" cy="1634705"/>
      </dsp:txXfrm>
    </dsp:sp>
    <dsp:sp modelId="{DAD06FDB-7F2E-41D2-92F4-7A6132B6A461}">
      <dsp:nvSpPr>
        <dsp:cNvPr id="0" name=""/>
        <dsp:cNvSpPr/>
      </dsp:nvSpPr>
      <dsp:spPr>
        <a:xfrm>
          <a:off x="362234" y="3029376"/>
          <a:ext cx="4041263" cy="25538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As coordinator, get familiar with CELTIC tools, and connect with CELTIC office</a:t>
          </a:r>
        </a:p>
      </dsp:txBody>
      <dsp:txXfrm>
        <a:off x="362234" y="3029376"/>
        <a:ext cx="4041263" cy="2553867"/>
      </dsp:txXfrm>
    </dsp:sp>
    <dsp:sp modelId="{35EA7A08-4C1C-4534-86D5-7514C4F7C4FC}">
      <dsp:nvSpPr>
        <dsp:cNvPr id="0" name=""/>
        <dsp:cNvSpPr/>
      </dsp:nvSpPr>
      <dsp:spPr>
        <a:xfrm>
          <a:off x="5294302" y="4318466"/>
          <a:ext cx="2724508" cy="1634705"/>
        </a:xfrm>
        <a:prstGeom prst="rect">
          <a:avLst/>
        </a:prstGeom>
        <a:solidFill>
          <a:srgbClr val="0070C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Always target the final product</a:t>
          </a:r>
        </a:p>
      </dsp:txBody>
      <dsp:txXfrm>
        <a:off x="5294302" y="4318466"/>
        <a:ext cx="2724508" cy="1634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44.9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 52 9762,'-24'-36'3217,"10"21"-3721,14 26-385,3 2-183,1 16-480,-2 0 72,-2 4 975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3.6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108 87 10754,'-16'-26'3705,"-1"2"-3433,-3 2-208,7 7-368,11 26-2016,-10-7-193,-16 18 1561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3.8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 71 12163,'-31'-43'4064,"20"21"-4216,11 17-400,5 20-1000,10 5-1145,-10 9 1649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4.0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66 2 11282,'-24'0'3905,"0"-1"-3921,6 1-800,18 23-2969,11 14 2521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5.2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73 7250,'1'-1'157,"-1"0"1,1 0 0,-1 0-1,1 0 1,-1 0 0,0 0-1,1 0 1,-1 0 0,0 0 0,0 0-1,1 0 1,-1-1 0,0 1-1,0 0 1,0 0 0,-1 0-1,1 0 1,0 0 0,0 0-1,0 0 1,-1 0 0,1 0 0,-1 0-1,0-2 1,-4-17 5780,-6-2-4851,10 19-385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1:21.9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50 46 8826,'-5'2'3185,"-6"-22"-2977,0-1 232,5 14-184,3 7-1328,-1 22-1105,-5 13 1353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1:22.4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 14347,'4'-4'88,"-6"2"0,2 6-536,0 12-1528,0 8-1289,0 15 1881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1:22.6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 35 9562,'-11'-13'3257,"3"-1"-3097,5 6-160,-3 10-640,10 7-753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49.1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1992,'0'8'777,"4"-7"-329,-4 1-520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49.4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52 36 8546,'-13'-15'3521,"7"-5"-1489,17 31-2192,4 7-264,3 11-208,-3 6-72,-13-13-1,-4 0 113,-15-14 104,3-7 16,-5-4-368,-3-10-352,2-9 744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49.6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6681,'11'55'2577,"-3"-38"-1545,-8-13-1096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49.76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 0 8954,'-3'0'3089,"3"4"-2729,2 20-1889,-1 7 1041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0.5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30 9018,'-3'-17'3065,"1"10"-2945,0 2-256,9 17-1569,8-2 1225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1.9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0 1 4241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2.1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6 7082,'-9'-5'2416,"2"9"-2792,7 7-872,13 5 752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1T09:00:53.0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66 0 9458,'-57'86'3441,"48"-89"-3065,11 3-584,3 14-1088,12 16-793,-2-1 1297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0BAE-889D-403D-91B0-E012738B86AA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B861E-92D4-479C-83C6-A36129EA73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10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B861E-92D4-479C-83C6-A36129EA73D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06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EFD39-37FD-225E-D88B-DA97086FD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C0F85F-46BE-589F-B2C0-B644706FCE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0A964-81A8-EA49-B2E2-A75AFD12F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833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054A9-530F-7950-E5AD-B5E45EDAB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B4B6A-605F-9250-07BD-9A79CBFA2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5237E8-C7B0-E7EA-7151-DB35EB3D2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962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2EA38-D897-39B9-D13B-06B0C8E5B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769C1-0947-A54E-A139-4FDECD553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5BD5F-0A05-3C5D-5531-1856E6E24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737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19E25-BAB6-C731-AFF1-8637820C0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FAD16-8477-0AF5-CEBF-94280E131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15FC9E-CAA6-0B2E-AF35-61ED7C88E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MUSCLES received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“Very Good”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BE543-24E2-7FFA-2B28-FD10084D7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B861E-92D4-479C-83C6-A36129EA73D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773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813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1428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DD3BE-01E1-D08D-5BEE-71C80F628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2CFD6-9D33-BC05-271E-6EBB93FB2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E8639-EB97-CDC1-D444-8CC6E67C6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074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88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C2B8B-865B-2407-2B8E-87D0C56F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D7FA3F-B6FA-3188-71E3-709BE5094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E19EED-2C35-CBA6-37A4-6C1260465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8FC3-F450-EC3A-C91F-39B55FDF0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10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4653F-9E3D-A83C-8A14-3F0BC0D6E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C9A0C-6767-618E-D8C2-34AF27CB3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5EA4C-14ED-5CF2-9E18-C485D148E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266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D69DD-0E85-9D05-F4D8-EA900D911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E3C3F1-0638-F1E3-5833-2A582B7FA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7838B-1F46-02DC-FBB9-C1DD11AFF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311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twitter.com/Celticnext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s://www.linkedin.com/company/celtic-next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user/CelticplusVideos" TargetMode="External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elticnext.eu/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ticnext.eu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73DE-AB11-4BB3-A548-38DC7B29D62B}" type="datetime1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FA284-31C4-73DC-6E39-F20D38B29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1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A39-2048-4442-915A-F65F38BDAF24}" type="datetime1">
              <a:rPr lang="fr-FR" smtClean="0"/>
              <a:t>11/09/2025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18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6E9-C9F5-4BED-8CFF-E6B943D1E92E}" type="datetime1">
              <a:rPr lang="fr-FR" smtClean="0"/>
              <a:t>11/09/2025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30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D617-279D-424D-899A-CDBA9A7933AD}" type="datetime1">
              <a:rPr lang="fr-FR" smtClean="0"/>
              <a:t>11/09/2025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494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7B-AE19-40E0-92E5-52C46F98D32E}" type="datetime1">
              <a:rPr lang="fr-FR" smtClean="0"/>
              <a:t>11/09/2025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07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24491" y="1497529"/>
            <a:ext cx="6347478" cy="650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0" baseline="0">
                <a:solidFill>
                  <a:srgbClr val="2F5597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4CCED54-BC4E-AA4C-85E9-B4E9AF496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490" y="2768517"/>
            <a:ext cx="7448310" cy="3197278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rgbClr val="19A84F"/>
              </a:buClr>
              <a:buFont typeface="Arial" panose="020B0604020202020204" pitchFamily="34" charset="0"/>
              <a:buNone/>
              <a:defRPr lang="de-AT" sz="1200" b="0" smtClean="0"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9D7750-06A5-F144-B665-6CAC1BBF7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490" y="2441521"/>
            <a:ext cx="7448309" cy="291484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lang="de-AT" sz="1200" b="1" i="0" baseline="0" smtClean="0">
                <a:solidFill>
                  <a:srgbClr val="2F5597"/>
                </a:solidFill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4A7A5334-7C5B-AA41-BBF2-7D4AB04D4E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23375" y="6356351"/>
            <a:ext cx="2743200" cy="365125"/>
          </a:xfrm>
        </p:spPr>
        <p:txBody>
          <a:bodyPr/>
          <a:lstStyle>
            <a:lvl1pPr algn="r">
              <a:defRPr sz="1200" baseline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971B47-9225-4DB4-A145-DD9CDE84B29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634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E13F0A3-D988-BB76-709E-3A9CF58AD8E7}"/>
              </a:ext>
            </a:extLst>
          </p:cNvPr>
          <p:cNvSpPr txBox="1">
            <a:spLocks/>
          </p:cNvSpPr>
          <p:nvPr userDrawn="1"/>
        </p:nvSpPr>
        <p:spPr>
          <a:xfrm>
            <a:off x="686830" y="3122686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CelticNextEurekaCluster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B64321-5615-73F1-53E9-1E2006D1824F}"/>
              </a:ext>
            </a:extLst>
          </p:cNvPr>
          <p:cNvSpPr txBox="1">
            <a:spLocks/>
          </p:cNvSpPr>
          <p:nvPr userDrawn="1"/>
        </p:nvSpPr>
        <p:spPr>
          <a:xfrm>
            <a:off x="686830" y="3931199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@CelticNext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B956B3-96FF-1388-5691-716A472A6606}"/>
              </a:ext>
            </a:extLst>
          </p:cNvPr>
          <p:cNvSpPr txBox="1">
            <a:spLocks/>
          </p:cNvSpPr>
          <p:nvPr userDrawn="1"/>
        </p:nvSpPr>
        <p:spPr>
          <a:xfrm>
            <a:off x="696317" y="4821844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CELTIC-NEXT Video Channel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7D89F6-4980-822A-5598-55F6A81685FA}"/>
              </a:ext>
            </a:extLst>
          </p:cNvPr>
          <p:cNvSpPr txBox="1">
            <a:spLocks/>
          </p:cNvSpPr>
          <p:nvPr userDrawn="1"/>
        </p:nvSpPr>
        <p:spPr>
          <a:xfrm>
            <a:off x="3583458" y="653737"/>
            <a:ext cx="7628827" cy="15721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5275B"/>
                </a:solidFill>
              </a:rPr>
              <a:t>MANY THANKS FOR YOUR ATTENTION.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E05F84-B94B-F63A-E05F-3F12F841E8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14" y="2153091"/>
            <a:ext cx="3776133" cy="37761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5989B5-800B-3833-2666-3541658276D2}"/>
              </a:ext>
            </a:extLst>
          </p:cNvPr>
          <p:cNvSpPr/>
          <p:nvPr userDrawn="1"/>
        </p:nvSpPr>
        <p:spPr>
          <a:xfrm>
            <a:off x="6807200" y="1980817"/>
            <a:ext cx="4405086" cy="4145209"/>
          </a:xfrm>
          <a:prstGeom prst="roundRect">
            <a:avLst/>
          </a:prstGeom>
          <a:solidFill>
            <a:srgbClr val="375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E50B7A-D6B3-ADD4-E316-D6E7D2FFC2A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8426" y="1048150"/>
            <a:ext cx="1792553" cy="1824094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 bwMode="auto">
          <a:xfrm>
            <a:off x="6779382" y="1980816"/>
            <a:ext cx="4405086" cy="414520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2pPr>
            <a:lvl3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3pPr>
            <a:lvl4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4pPr>
            <a:lvl5pPr marL="715415" indent="0">
              <a:buNone/>
              <a:defRPr/>
            </a:lvl5pPr>
          </a:lstStyle>
          <a:p>
            <a:pPr lvl="0">
              <a:defRPr/>
            </a:pPr>
            <a:r>
              <a:rPr lang="de-DE" dirty="0"/>
              <a:t>Mastertextformat bearbeiten</a:t>
            </a:r>
          </a:p>
          <a:p>
            <a:pPr lvl="1">
              <a:defRPr/>
            </a:pPr>
            <a:r>
              <a:rPr lang="de-DE" dirty="0"/>
              <a:t>Zweite Ebene</a:t>
            </a:r>
          </a:p>
          <a:p>
            <a:pPr lvl="2">
              <a:defRPr/>
            </a:pPr>
            <a:r>
              <a:rPr lang="de-DE" dirty="0"/>
              <a:t>Dritte Ebene</a:t>
            </a:r>
          </a:p>
          <a:p>
            <a:pPr lvl="3">
              <a:defRPr/>
            </a:pPr>
            <a:r>
              <a:rPr lang="de-DE" dirty="0"/>
              <a:t>Vierte Ebene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2C23CF-7857-9296-9D71-68227E6C6E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6" y="4026288"/>
            <a:ext cx="509774" cy="507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5A2B41-F930-EB51-3B74-BB0D80DC56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3" y="4970378"/>
            <a:ext cx="467177" cy="467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7FB0F3-AF18-E428-1BD2-29A4476E27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6" y="3122686"/>
            <a:ext cx="467176" cy="4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1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E925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491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260AD1D8-DCFD-4E30-AB09-7F850CD40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4656" y="-219405"/>
            <a:ext cx="3942689" cy="3942689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 userDrawn="1"/>
        </p:nvSpPr>
        <p:spPr>
          <a:xfrm>
            <a:off x="143339" y="34154"/>
            <a:ext cx="1824203" cy="120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3621022"/>
            <a:ext cx="12192000" cy="1470025"/>
          </a:xfrm>
        </p:spPr>
        <p:txBody>
          <a:bodyPr>
            <a:noAutofit/>
          </a:bodyPr>
          <a:lstStyle>
            <a:lvl1pPr>
              <a:defRPr sz="5333"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406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220756"/>
            <a:ext cx="10972800" cy="4905409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153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702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3A13-21E0-4F30-920A-A286B8C4AC3F}" type="datetime1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219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6561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0235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6526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633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1734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832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08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11.09.2025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4508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308101" y="1236134"/>
            <a:ext cx="10181167" cy="46101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6" name="© 2014, it - instituto de telecomunicações. Todos os direitos reservados."/>
          <p:cNvSpPr txBox="1"/>
          <p:nvPr userDrawn="1"/>
        </p:nvSpPr>
        <p:spPr>
          <a:xfrm>
            <a:off x="6007653" y="6564245"/>
            <a:ext cx="5417649" cy="293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120000" bIns="0">
            <a:noAutofit/>
          </a:bodyPr>
          <a:lstStyle>
            <a:lvl1pPr algn="r" defTabSz="914400">
              <a:spcBef>
                <a:spcPts val="900"/>
              </a:spcBef>
              <a:defRPr sz="1600">
                <a:solidFill>
                  <a:srgbClr val="828A8D"/>
                </a:solidFill>
              </a:defRPr>
            </a:lvl1pPr>
          </a:lstStyle>
          <a:p>
            <a:pPr algn="r"/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201</a:t>
            </a:r>
            <a:r>
              <a:rPr lang="pt-PT"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pt-PT"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nstituto de </a:t>
            </a:r>
            <a:r>
              <a:rPr lang="pt-PT"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elecomunicações</a:t>
            </a:r>
          </a:p>
        </p:txBody>
      </p:sp>
    </p:spTree>
    <p:extLst>
      <p:ext uri="{BB962C8B-B14F-4D97-AF65-F5344CB8AC3E}">
        <p14:creationId xmlns:p14="http://schemas.microsoft.com/office/powerpoint/2010/main" val="30943412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5A418-1D57-4095-8FD8-50444C3F31B2}" type="datetime1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87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11/09/2025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F68B4-C7BE-4435-980E-A49FBAD21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996240F-DAB5-00A1-7DAC-6EADFAB4C5FC}"/>
              </a:ext>
            </a:extLst>
          </p:cNvPr>
          <p:cNvSpPr txBox="1">
            <a:spLocks/>
          </p:cNvSpPr>
          <p:nvPr userDrawn="1"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99AE8B-0830-4386-ABE1-109AB8F9E83B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BC1CE-E74E-5B35-830C-588189EB06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9" y="1331343"/>
            <a:ext cx="9471033" cy="1889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F256F-EFDD-A61F-12B5-7808E88A75CD}"/>
              </a:ext>
            </a:extLst>
          </p:cNvPr>
          <p:cNvSpPr txBox="1"/>
          <p:nvPr userDrawn="1"/>
        </p:nvSpPr>
        <p:spPr>
          <a:xfrm>
            <a:off x="0" y="6452467"/>
            <a:ext cx="203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D7613-F4AE-549B-ADB1-D8869F38F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426212" y="5438072"/>
            <a:ext cx="1044000" cy="104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0136D0-4DDD-EC05-4DB9-3FD504B97B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9395" y="3963664"/>
            <a:ext cx="7315200" cy="1649488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9F2B8-716E-E02F-299E-757BCE8B0C09}"/>
              </a:ext>
            </a:extLst>
          </p:cNvPr>
          <p:cNvSpPr txBox="1">
            <a:spLocks/>
          </p:cNvSpPr>
          <p:nvPr userDrawn="1"/>
        </p:nvSpPr>
        <p:spPr>
          <a:xfrm>
            <a:off x="2394573" y="4613328"/>
            <a:ext cx="7315200" cy="1649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Sub-title text or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365638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537BDC5-911B-A5E1-714E-B733D23C6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EB196E-CC63-3FB9-D87D-119D716E8715}"/>
              </a:ext>
            </a:extLst>
          </p:cNvPr>
          <p:cNvSpPr/>
          <p:nvPr userDrawn="1"/>
        </p:nvSpPr>
        <p:spPr>
          <a:xfrm rot="2820189">
            <a:off x="2890341" y="-5027279"/>
            <a:ext cx="6131918" cy="956305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52855-3CA6-C5C3-4F8E-8D54B9D3DCC5}"/>
              </a:ext>
            </a:extLst>
          </p:cNvPr>
          <p:cNvSpPr/>
          <p:nvPr userDrawn="1"/>
        </p:nvSpPr>
        <p:spPr>
          <a:xfrm rot="7950383">
            <a:off x="5162562" y="2726070"/>
            <a:ext cx="6131918" cy="956305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F7C71-B1A9-43D9-2D61-893D160CFA07}"/>
              </a:ext>
            </a:extLst>
          </p:cNvPr>
          <p:cNvSpPr/>
          <p:nvPr userDrawn="1"/>
        </p:nvSpPr>
        <p:spPr>
          <a:xfrm>
            <a:off x="-35918" y="0"/>
            <a:ext cx="6131918" cy="6858000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D65129-34CC-479A-BD0C-81B95D0026CB}" type="datetime1">
              <a:rPr lang="fr-FR" smtClean="0"/>
              <a:pPr/>
              <a:t>11/09/2025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99AE8B-0830-4386-ABE1-109AB8F9E83B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996240F-DAB5-00A1-7DAC-6EADFAB4C5FC}"/>
              </a:ext>
            </a:extLst>
          </p:cNvPr>
          <p:cNvSpPr txBox="1">
            <a:spLocks/>
          </p:cNvSpPr>
          <p:nvPr userDrawn="1"/>
        </p:nvSpPr>
        <p:spPr>
          <a:xfrm>
            <a:off x="10156489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F256F-EFDD-A61F-12B5-7808E88A75CD}"/>
              </a:ext>
            </a:extLst>
          </p:cNvPr>
          <p:cNvSpPr txBox="1"/>
          <p:nvPr userDrawn="1"/>
        </p:nvSpPr>
        <p:spPr>
          <a:xfrm>
            <a:off x="7262061" y="5896397"/>
            <a:ext cx="203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D7613-F4AE-549B-ADB1-D8869F38F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9297572" y="5253399"/>
            <a:ext cx="966426" cy="966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0136D0-4DDD-EC05-4DB9-3FD504B97B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498958"/>
            <a:ext cx="7315200" cy="1649488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9F2B8-716E-E02F-299E-757BCE8B0C09}"/>
              </a:ext>
            </a:extLst>
          </p:cNvPr>
          <p:cNvSpPr txBox="1">
            <a:spLocks/>
          </p:cNvSpPr>
          <p:nvPr userDrawn="1"/>
        </p:nvSpPr>
        <p:spPr>
          <a:xfrm>
            <a:off x="-35918" y="4041452"/>
            <a:ext cx="7315200" cy="1649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Sub-title text or presenter name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4A8AA-60F7-EC40-77E7-DD6B2E6CDC58}"/>
              </a:ext>
            </a:extLst>
          </p:cNvPr>
          <p:cNvSpPr/>
          <p:nvPr userDrawn="1"/>
        </p:nvSpPr>
        <p:spPr>
          <a:xfrm>
            <a:off x="-35918" y="3429000"/>
            <a:ext cx="12227917" cy="164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1" y="3762749"/>
            <a:ext cx="5822740" cy="11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55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C4C7-E03F-429F-ABB9-E79E72F980A1}" type="datetime1">
              <a:rPr lang="fr-FR" smtClean="0"/>
              <a:t>11/09/2025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57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6D2-A60D-4061-B823-1AF2D48DF7FF}" type="datetime1">
              <a:rPr lang="fr-FR" smtClean="0"/>
              <a:t>11/09/2025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6C2F-2E41-4A88-B960-500C7DF881F8}" type="datetime1">
              <a:rPr lang="fr-FR" smtClean="0"/>
              <a:t>11/09/2025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976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11/09/2025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3.jp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66F702-A15E-4B6A-8FA1-9408132B4F5E}" type="datetime1">
              <a:rPr lang="fr-FR" smtClean="0"/>
              <a:t>11/09/2025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8B39B-9F18-31BE-C2B4-FA10E9E9282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26" r:id="rId4"/>
    <p:sldLayoutId id="2147483727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96" r:id="rId14"/>
    <p:sldLayoutId id="214748372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a 19">
            <a:extLst>
              <a:ext uri="{FF2B5EF4-FFF2-40B4-BE49-F238E27FC236}">
                <a16:creationId xmlns:a16="http://schemas.microsoft.com/office/drawing/2014/main" id="{DD1BC88A-3230-48C4-B813-F11874362771}"/>
              </a:ext>
            </a:extLst>
          </p:cNvPr>
          <p:cNvGrpSpPr/>
          <p:nvPr userDrawn="1"/>
        </p:nvGrpSpPr>
        <p:grpSpPr>
          <a:xfrm>
            <a:off x="239349" y="6036502"/>
            <a:ext cx="11618451" cy="944893"/>
            <a:chOff x="179512" y="4527376"/>
            <a:chExt cx="8713838" cy="708670"/>
          </a:xfrm>
        </p:grpSpPr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098465F6-DB8C-4B37-AE1F-2D099363C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8450" y="4651441"/>
              <a:ext cx="3816424" cy="505487"/>
            </a:xfrm>
            <a:prstGeom prst="rect">
              <a:avLst/>
            </a:prstGeom>
          </p:spPr>
        </p:pic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FE7DCFED-20B1-4870-A11E-6C1B45EBF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6705674" y="4788471"/>
              <a:ext cx="1243211" cy="302667"/>
            </a:xfrm>
            <a:prstGeom prst="rect">
              <a:avLst/>
            </a:prstGeom>
          </p:spPr>
        </p:pic>
        <p:pic>
          <p:nvPicPr>
            <p:cNvPr id="1028" name="Picture 4" descr="Ministerstvo školství, mládeže a tělovýchovy | TAYLLORCOX">
              <a:extLst>
                <a:ext uri="{FF2B5EF4-FFF2-40B4-BE49-F238E27FC236}">
                  <a16:creationId xmlns:a16="http://schemas.microsoft.com/office/drawing/2014/main" id="{CF721A1A-0028-4C83-BA80-749C089F443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457" y="4527376"/>
              <a:ext cx="944893" cy="70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Next Generation Telecommunications">
              <a:extLst>
                <a:ext uri="{FF2B5EF4-FFF2-40B4-BE49-F238E27FC236}">
                  <a16:creationId xmlns:a16="http://schemas.microsoft.com/office/drawing/2014/main" id="{994B25F7-099F-432A-BCB9-928C10D9EC2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762111"/>
              <a:ext cx="1918938" cy="381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C802B36-2277-446A-90AC-7927D7FF84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rcRect/>
            <a:stretch/>
          </p:blipFill>
          <p:spPr>
            <a:xfrm>
              <a:off x="5940152" y="4837509"/>
              <a:ext cx="792088" cy="200712"/>
            </a:xfrm>
            <a:prstGeom prst="rect">
              <a:avLst/>
            </a:prstGeom>
          </p:spPr>
        </p:pic>
      </p:grpSp>
      <p:sp>
        <p:nvSpPr>
          <p:cNvPr id="2" name="Symbol zastępczy tytułu 1"/>
          <p:cNvSpPr>
            <a:spLocks noGrp="1"/>
          </p:cNvSpPr>
          <p:nvPr userDrawn="1">
            <p:ph type="title"/>
          </p:nvPr>
        </p:nvSpPr>
        <p:spPr>
          <a:xfrm>
            <a:off x="335360" y="68627"/>
            <a:ext cx="88329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 userDrawn="1">
            <p:ph type="body" idx="1"/>
          </p:nvPr>
        </p:nvSpPr>
        <p:spPr>
          <a:xfrm>
            <a:off x="609600" y="1412777"/>
            <a:ext cx="10972800" cy="471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 userDrawn="1"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2E9251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11.09.2025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 userDrawn="1"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2E925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 userDrawn="1"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2E9251"/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8F94C8C-F0C9-4E92-8EDE-19B3FEFFB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l="10684" t="19756" r="10684" b="30342"/>
          <a:stretch/>
        </p:blipFill>
        <p:spPr>
          <a:xfrm>
            <a:off x="10442984" y="88936"/>
            <a:ext cx="1632181" cy="1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5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l" defTabSz="1219170" rtl="0" eaLnBrk="1" latinLnBrk="0" hangingPunct="1">
        <a:spcBef>
          <a:spcPct val="0"/>
        </a:spcBef>
        <a:buNone/>
        <a:defRPr sz="4800" b="1" kern="1200">
          <a:solidFill>
            <a:srgbClr val="2E925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rgbClr val="2E925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rgbClr val="2E925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E925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rgbClr val="2E925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rgbClr val="2E92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41.png"/><Relationship Id="rId18" Type="http://schemas.openxmlformats.org/officeDocument/2006/relationships/customXml" Target="../ink/ink10.xml"/><Relationship Id="rId26" Type="http://schemas.openxmlformats.org/officeDocument/2006/relationships/customXml" Target="../ink/ink14.xml"/><Relationship Id="rId3" Type="http://schemas.openxmlformats.org/officeDocument/2006/relationships/image" Target="../media/image36.png"/><Relationship Id="rId21" Type="http://schemas.openxmlformats.org/officeDocument/2006/relationships/image" Target="../media/image44.png"/><Relationship Id="rId7" Type="http://schemas.openxmlformats.org/officeDocument/2006/relationships/image" Target="../media/image38.png"/><Relationship Id="rId12" Type="http://schemas.openxmlformats.org/officeDocument/2006/relationships/customXml" Target="../ink/ink6.xml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2" Type="http://schemas.openxmlformats.org/officeDocument/2006/relationships/customXml" Target="../ink/ink1.xml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40.png"/><Relationship Id="rId24" Type="http://schemas.openxmlformats.org/officeDocument/2006/relationships/customXml" Target="../ink/ink13.xml"/><Relationship Id="rId5" Type="http://schemas.openxmlformats.org/officeDocument/2006/relationships/image" Target="../media/image37.png"/><Relationship Id="rId15" Type="http://schemas.openxmlformats.org/officeDocument/2006/relationships/customXml" Target="../ink/ink8.xml"/><Relationship Id="rId23" Type="http://schemas.openxmlformats.org/officeDocument/2006/relationships/image" Target="../media/image45.png"/><Relationship Id="rId28" Type="http://schemas.openxmlformats.org/officeDocument/2006/relationships/customXml" Target="../ink/ink15.xml"/><Relationship Id="rId10" Type="http://schemas.openxmlformats.org/officeDocument/2006/relationships/customXml" Target="../ink/ink5.xml"/><Relationship Id="rId19" Type="http://schemas.openxmlformats.org/officeDocument/2006/relationships/image" Target="../media/image43.png"/><Relationship Id="rId31" Type="http://schemas.openxmlformats.org/officeDocument/2006/relationships/image" Target="../media/image49.png"/><Relationship Id="rId4" Type="http://schemas.openxmlformats.org/officeDocument/2006/relationships/customXml" Target="../ink/ink2.xml"/><Relationship Id="rId9" Type="http://schemas.openxmlformats.org/officeDocument/2006/relationships/image" Target="../media/image39.png"/><Relationship Id="rId14" Type="http://schemas.openxmlformats.org/officeDocument/2006/relationships/customXml" Target="../ink/ink7.xml"/><Relationship Id="rId22" Type="http://schemas.openxmlformats.org/officeDocument/2006/relationships/customXml" Target="../ink/ink12.xml"/><Relationship Id="rId27" Type="http://schemas.openxmlformats.org/officeDocument/2006/relationships/image" Target="../media/image47.png"/><Relationship Id="rId30" Type="http://schemas.openxmlformats.org/officeDocument/2006/relationships/customXml" Target="../ink/ink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.xml"/><Relationship Id="rId11" Type="http://schemas.openxmlformats.org/officeDocument/2006/relationships/image" Target="../media/image24.png"/><Relationship Id="rId5" Type="http://schemas.openxmlformats.org/officeDocument/2006/relationships/hyperlink" Target="https://svgsilh.com/image/2028349.html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23.sv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7.png"/><Relationship Id="rId3" Type="http://schemas.openxmlformats.org/officeDocument/2006/relationships/image" Target="../media/image23.sv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5.jpg"/><Relationship Id="rId5" Type="http://schemas.openxmlformats.org/officeDocument/2006/relationships/diagramData" Target="../diagrams/data2.xml"/><Relationship Id="rId15" Type="http://schemas.openxmlformats.org/officeDocument/2006/relationships/image" Target="../media/image28.emf"/><Relationship Id="rId10" Type="http://schemas.openxmlformats.org/officeDocument/2006/relationships/image" Target="../media/image24.png"/><Relationship Id="rId4" Type="http://schemas.openxmlformats.org/officeDocument/2006/relationships/hyperlink" Target="https://svgsilh.com/image/2028349.html" TargetMode="External"/><Relationship Id="rId9" Type="http://schemas.microsoft.com/office/2007/relationships/diagramDrawing" Target="../diagrams/drawing2.xml"/><Relationship Id="rId1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30.png"/><Relationship Id="rId3" Type="http://schemas.openxmlformats.org/officeDocument/2006/relationships/image" Target="../media/image23.sv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5.jpg"/><Relationship Id="rId5" Type="http://schemas.openxmlformats.org/officeDocument/2006/relationships/diagramData" Target="../diagrams/data3.xml"/><Relationship Id="rId15" Type="http://schemas.openxmlformats.org/officeDocument/2006/relationships/image" Target="../media/image31.emf"/><Relationship Id="rId10" Type="http://schemas.openxmlformats.org/officeDocument/2006/relationships/image" Target="../media/image24.png"/><Relationship Id="rId4" Type="http://schemas.openxmlformats.org/officeDocument/2006/relationships/hyperlink" Target="https://svgsilh.com/image/2028349.html" TargetMode="External"/><Relationship Id="rId9" Type="http://schemas.microsoft.com/office/2007/relationships/diagramDrawing" Target="../diagrams/drawing3.xml"/><Relationship Id="rId1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32.png"/><Relationship Id="rId3" Type="http://schemas.openxmlformats.org/officeDocument/2006/relationships/image" Target="../media/image23.sv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5.jpg"/><Relationship Id="rId5" Type="http://schemas.openxmlformats.org/officeDocument/2006/relationships/diagramData" Target="../diagrams/data4.xml"/><Relationship Id="rId10" Type="http://schemas.openxmlformats.org/officeDocument/2006/relationships/image" Target="../media/image24.png"/><Relationship Id="rId4" Type="http://schemas.openxmlformats.org/officeDocument/2006/relationships/hyperlink" Target="https://svgsilh.com/image/2028349.html" TargetMode="External"/><Relationship Id="rId9" Type="http://schemas.microsoft.com/office/2007/relationships/diagramDrawing" Target="../diagrams/drawing4.xml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17/06/relationships/model3d" Target="../media/model3d1.glb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hyperlink" Target="https://www.flickr.com/photos/141574894@N07/2751299430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4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5.jp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FF2AA-300F-7DDD-81F5-8DF9405A9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152" y="1539300"/>
            <a:ext cx="7912847" cy="1649488"/>
          </a:xfrm>
        </p:spPr>
        <p:txBody>
          <a:bodyPr>
            <a:normAutofit fontScale="90000"/>
          </a:bodyPr>
          <a:lstStyle/>
          <a:p>
            <a:r>
              <a:rPr lang="de-DE" dirty="0"/>
              <a:t>CELTIC Proposers Day </a:t>
            </a:r>
            <a:br>
              <a:rPr lang="de-DE" dirty="0"/>
            </a:br>
            <a:r>
              <a:rPr lang="de-DE" sz="4400" dirty="0"/>
              <a:t>in Aveiro on 11.09.25</a:t>
            </a:r>
            <a:br>
              <a:rPr lang="de-DE" dirty="0"/>
            </a:br>
            <a:br>
              <a:rPr lang="de-DE" sz="4000" dirty="0"/>
            </a:br>
            <a:endParaRPr lang="LID409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B6FB91-4CE6-95B5-72D9-5F8CEFA23F13}"/>
              </a:ext>
            </a:extLst>
          </p:cNvPr>
          <p:cNvSpPr/>
          <p:nvPr/>
        </p:nvSpPr>
        <p:spPr>
          <a:xfrm>
            <a:off x="186814" y="5102393"/>
            <a:ext cx="6921909" cy="180968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Ayman Radwan</a:t>
            </a:r>
            <a:endParaRPr lang="en-US" sz="3200" dirty="0"/>
          </a:p>
          <a:p>
            <a:pPr algn="ctr"/>
            <a:r>
              <a:rPr lang="de-DE" sz="3200" dirty="0"/>
              <a:t> Instituto Supioer Tecnico</a:t>
            </a:r>
            <a:br>
              <a:rPr lang="de-DE" sz="3200" dirty="0"/>
            </a:br>
            <a:r>
              <a:rPr lang="de-DE" sz="3200" dirty="0"/>
              <a:t>Instituto de Telecomunicações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2149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08E80-597D-8901-943A-5A5AFFEA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5FD35-800F-A1C6-660C-736A1D72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69DAA-CEAF-1794-BE6F-ED525C29C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667464"/>
            <a:ext cx="7315200" cy="549224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General principles</a:t>
            </a:r>
          </a:p>
          <a:p>
            <a:r>
              <a:rPr lang="en-US" dirty="0"/>
              <a:t>Clear goals and measurable outcomes</a:t>
            </a:r>
          </a:p>
          <a:p>
            <a:r>
              <a:rPr lang="en-US" dirty="0"/>
              <a:t>Effective and continuous communication and documentation</a:t>
            </a:r>
          </a:p>
          <a:p>
            <a:r>
              <a:rPr lang="en-US" dirty="0"/>
              <a:t>Iterative improvement (learning from mistakes)</a:t>
            </a:r>
          </a:p>
          <a:p>
            <a:r>
              <a:rPr lang="en-US" dirty="0"/>
              <a:t>Balance innovation with reality and reliability  </a:t>
            </a:r>
          </a:p>
          <a:p>
            <a:r>
              <a:rPr lang="en-US" dirty="0"/>
              <a:t>Start implementation and pilots EARLY</a:t>
            </a:r>
          </a:p>
          <a:p>
            <a:r>
              <a:rPr lang="en-US" dirty="0"/>
              <a:t>DO NOT reinvent the wheel </a:t>
            </a:r>
            <a:r>
              <a:rPr lang="en-US" dirty="0">
                <a:sym typeface="Wingdings" panose="05000000000000000000" pitchFamily="2" charset="2"/>
              </a:rPr>
              <a:t> Stay up to date with Standards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Collaboration</a:t>
            </a:r>
          </a:p>
          <a:p>
            <a:r>
              <a:rPr lang="en-US" dirty="0"/>
              <a:t>Build diverse, multidisciplinary teams</a:t>
            </a:r>
          </a:p>
          <a:p>
            <a:r>
              <a:rPr lang="en-US" dirty="0"/>
              <a:t>Encourage open feedback and brainstorming</a:t>
            </a:r>
          </a:p>
          <a:p>
            <a:r>
              <a:rPr lang="en-US" dirty="0"/>
              <a:t>Define roles early, </a:t>
            </a:r>
            <a:r>
              <a:rPr lang="en-US" i="1" dirty="0"/>
              <a:t>but </a:t>
            </a:r>
            <a:r>
              <a:rPr lang="en-US" dirty="0"/>
              <a:t>allow flexibility</a:t>
            </a:r>
          </a:p>
          <a:p>
            <a:r>
              <a:rPr lang="en-US" dirty="0"/>
              <a:t>Use agile methods (methods, reviews)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60369-B6B2-CDB2-1954-644C24658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10</a:t>
            </a:fld>
            <a:endParaRPr lang="fr-F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88E609-F1EC-D475-681E-93FC186C9E40}"/>
                  </a:ext>
                </a:extLst>
              </p14:cNvPr>
              <p14:cNvContentPartPr/>
              <p14:nvPr/>
            </p14:nvContentPartPr>
            <p14:xfrm>
              <a:off x="7363666" y="986249"/>
              <a:ext cx="14040" cy="41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88E609-F1EC-D475-681E-93FC186C9E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57546" y="980129"/>
                <a:ext cx="2628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D5C3C45-DEFC-9E5C-944D-564431024DD5}"/>
                  </a:ext>
                </a:extLst>
              </p14:cNvPr>
              <p14:cNvContentPartPr/>
              <p14:nvPr/>
            </p14:nvContentPartPr>
            <p14:xfrm>
              <a:off x="7254226" y="2793006"/>
              <a:ext cx="1800" cy="4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D5C3C45-DEFC-9E5C-944D-564431024D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8106" y="2786886"/>
                <a:ext cx="14040" cy="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BA405-E483-A496-2C4D-58C64C1A7F72}"/>
                  </a:ext>
                </a:extLst>
              </p14:cNvPr>
              <p14:cNvContentPartPr/>
              <p14:nvPr/>
            </p14:nvContentPartPr>
            <p14:xfrm>
              <a:off x="7293826" y="2609406"/>
              <a:ext cx="33840" cy="53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BA405-E483-A496-2C4D-58C64C1A7F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87706" y="2603286"/>
                <a:ext cx="4608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8752C05-2BC9-E22A-5966-6C9C23125797}"/>
                  </a:ext>
                </a:extLst>
              </p14:cNvPr>
              <p14:cNvContentPartPr/>
              <p14:nvPr/>
            </p14:nvContentPartPr>
            <p14:xfrm>
              <a:off x="7289866" y="985529"/>
              <a:ext cx="6840" cy="27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8752C05-2BC9-E22A-5966-6C9C2312579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83746" y="979409"/>
                <a:ext cx="1908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A9C066E-437C-E519-8473-BF8444023C20}"/>
                  </a:ext>
                </a:extLst>
              </p14:cNvPr>
              <p14:cNvContentPartPr/>
              <p14:nvPr/>
            </p14:nvContentPartPr>
            <p14:xfrm>
              <a:off x="7291666" y="1080209"/>
              <a:ext cx="1800" cy="216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A9C066E-437C-E519-8473-BF8444023C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85546" y="1074089"/>
                <a:ext cx="1404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675758B-999C-BC5D-F489-B6D07A11D9F6}"/>
                  </a:ext>
                </a:extLst>
              </p14:cNvPr>
              <p14:cNvContentPartPr/>
              <p14:nvPr/>
            </p14:nvContentPartPr>
            <p14:xfrm>
              <a:off x="7670026" y="2546849"/>
              <a:ext cx="8280" cy="10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675758B-999C-BC5D-F489-B6D07A11D9F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63906" y="2540729"/>
                <a:ext cx="20520" cy="2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6E163A7F-E887-9A42-1D08-8E9ADCD651C0}"/>
              </a:ext>
            </a:extLst>
          </p:cNvPr>
          <p:cNvGrpSpPr/>
          <p:nvPr/>
        </p:nvGrpSpPr>
        <p:grpSpPr>
          <a:xfrm>
            <a:off x="7831666" y="2500769"/>
            <a:ext cx="42840" cy="123480"/>
            <a:chOff x="7831666" y="2500769"/>
            <a:chExt cx="42840" cy="123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AD7B2A6-484F-E35F-CA40-BBD0A0CF5E9A}"/>
                    </a:ext>
                  </a:extLst>
                </p14:cNvPr>
                <p14:cNvContentPartPr/>
                <p14:nvPr/>
              </p14:nvContentPartPr>
              <p14:xfrm>
                <a:off x="7839586" y="2581769"/>
                <a:ext cx="36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AD7B2A6-484F-E35F-CA40-BBD0A0CF5E9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833466" y="2575649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ACCAF4A-81BD-CA53-01AD-25C52DCFF337}"/>
                    </a:ext>
                  </a:extLst>
                </p14:cNvPr>
                <p14:cNvContentPartPr/>
                <p14:nvPr/>
              </p14:nvContentPartPr>
              <p14:xfrm>
                <a:off x="7868386" y="2612729"/>
                <a:ext cx="6120" cy="115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ACCAF4A-81BD-CA53-01AD-25C52DCFF33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62266" y="2606609"/>
                  <a:ext cx="183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80AC4C8-2E7D-31D7-5D84-779578B7EA46}"/>
                    </a:ext>
                  </a:extLst>
                </p14:cNvPr>
                <p14:cNvContentPartPr/>
                <p14:nvPr/>
              </p14:nvContentPartPr>
              <p14:xfrm>
                <a:off x="7831666" y="2500769"/>
                <a:ext cx="24120" cy="565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80AC4C8-2E7D-31D7-5D84-779578B7EA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825546" y="2494649"/>
                  <a:ext cx="36360" cy="68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22BACD9-AD6D-CA8F-8EF8-8C0D1062AB8D}"/>
                  </a:ext>
                </a:extLst>
              </p14:cNvPr>
              <p14:cNvContentPartPr/>
              <p14:nvPr/>
            </p14:nvContentPartPr>
            <p14:xfrm>
              <a:off x="7472026" y="2539649"/>
              <a:ext cx="39240" cy="313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22BACD9-AD6D-CA8F-8EF8-8C0D1062AB8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65906" y="2533529"/>
                <a:ext cx="5148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C75F566-D2E2-0E66-408C-9FA4B0D24CA3}"/>
                  </a:ext>
                </a:extLst>
              </p14:cNvPr>
              <p14:cNvContentPartPr/>
              <p14:nvPr/>
            </p14:nvContentPartPr>
            <p14:xfrm>
              <a:off x="7259986" y="2533529"/>
              <a:ext cx="15480" cy="255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C75F566-D2E2-0E66-408C-9FA4B0D24CA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53866" y="2527409"/>
                <a:ext cx="277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FA1A6B-2F7E-465D-1E6E-6CD3A8C5F4D3}"/>
                  </a:ext>
                </a:extLst>
              </p14:cNvPr>
              <p14:cNvContentPartPr/>
              <p14:nvPr/>
            </p14:nvContentPartPr>
            <p14:xfrm>
              <a:off x="7049746" y="2578529"/>
              <a:ext cx="24120" cy="21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FA1A6B-2F7E-465D-1E6E-6CD3A8C5F4D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43626" y="2572409"/>
                <a:ext cx="3636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F037009-F087-EF0C-F721-1FE528C041F9}"/>
                  </a:ext>
                </a:extLst>
              </p14:cNvPr>
              <p14:cNvContentPartPr/>
              <p14:nvPr/>
            </p14:nvContentPartPr>
            <p14:xfrm>
              <a:off x="1720016" y="2600129"/>
              <a:ext cx="7920" cy="266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F037009-F087-EF0C-F721-1FE528C041F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13896" y="2594009"/>
                <a:ext cx="2016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3FF3ABF-D221-17D3-721C-A8CC73462529}"/>
                  </a:ext>
                </a:extLst>
              </p14:cNvPr>
              <p14:cNvContentPartPr/>
              <p14:nvPr/>
            </p14:nvContentPartPr>
            <p14:xfrm>
              <a:off x="8772346" y="4096926"/>
              <a:ext cx="18000" cy="20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3FF3ABF-D221-17D3-721C-A8CC7346252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66226" y="4090806"/>
                <a:ext cx="30240" cy="3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924B115-4D59-6B84-1009-91BC77A46F89}"/>
              </a:ext>
            </a:extLst>
          </p:cNvPr>
          <p:cNvGrpSpPr/>
          <p:nvPr/>
        </p:nvGrpSpPr>
        <p:grpSpPr>
          <a:xfrm>
            <a:off x="8392546" y="3033846"/>
            <a:ext cx="10080" cy="29880"/>
            <a:chOff x="8392546" y="3033846"/>
            <a:chExt cx="10080" cy="29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38BAFED-8AD0-D815-901F-B2775819F67D}"/>
                    </a:ext>
                  </a:extLst>
                </p14:cNvPr>
                <p14:cNvContentPartPr/>
                <p14:nvPr/>
              </p14:nvContentPartPr>
              <p14:xfrm>
                <a:off x="8396866" y="3033846"/>
                <a:ext cx="1800" cy="298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38BAFED-8AD0-D815-901F-B2775819F67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390746" y="3027726"/>
                  <a:ext cx="14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F591E14-651F-EB71-A5BC-B7F990C00264}"/>
                    </a:ext>
                  </a:extLst>
                </p14:cNvPr>
                <p14:cNvContentPartPr/>
                <p14:nvPr/>
              </p14:nvContentPartPr>
              <p14:xfrm>
                <a:off x="8392546" y="3045006"/>
                <a:ext cx="10080" cy="129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F591E14-651F-EB71-A5BC-B7F990C0026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386426" y="3038886"/>
                  <a:ext cx="22320" cy="25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24146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79206-1484-33E2-5BED-FBCCF38B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56D7B-B312-8E8F-ED1C-3B02D349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 projects </a:t>
            </a:r>
            <a:br>
              <a:rPr lang="en-US" dirty="0"/>
            </a:br>
            <a:r>
              <a:rPr lang="en-US" dirty="0"/>
              <a:t>– Specifics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04F7-3091-3CBA-941E-EC167FD25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Bottom-up Calls</a:t>
            </a:r>
          </a:p>
          <a:p>
            <a:endParaRPr lang="en-US" dirty="0"/>
          </a:p>
          <a:p>
            <a:r>
              <a:rPr lang="en-US" dirty="0"/>
              <a:t>Target: close to market and business needs</a:t>
            </a:r>
          </a:p>
          <a:p>
            <a:endParaRPr lang="en-US" dirty="0"/>
          </a:p>
          <a:p>
            <a:r>
              <a:rPr lang="en-US" dirty="0"/>
              <a:t>Societal and Economic Impact </a:t>
            </a:r>
          </a:p>
          <a:p>
            <a:endParaRPr lang="en-US" dirty="0"/>
          </a:p>
          <a:p>
            <a:r>
              <a:rPr lang="en-US" dirty="0"/>
              <a:t>Collaborative projects – multiple consortia</a:t>
            </a:r>
          </a:p>
          <a:p>
            <a:endParaRPr lang="en-US" dirty="0"/>
          </a:p>
          <a:p>
            <a:r>
              <a:rPr lang="en-US" dirty="0"/>
              <a:t>Different goals/targets at national levels</a:t>
            </a:r>
          </a:p>
          <a:p>
            <a:endParaRPr lang="en-US" dirty="0"/>
          </a:p>
          <a:p>
            <a:r>
              <a:rPr lang="en-US" dirty="0"/>
              <a:t>Flexible </a:t>
            </a:r>
            <a:r>
              <a:rPr lang="en-US" dirty="0">
                <a:sym typeface="Wingdings" panose="05000000000000000000" pitchFamily="2" charset="2"/>
              </a:rPr>
              <a:t> PCRs are your friends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DD6A6-2E62-6E75-D500-C6B10323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728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1B570-5896-357A-1E2F-B4BC31F56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3C53-6CC1-1142-7C5D-4119E482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You Will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EA5EA-1E08-5459-21A5-C0CCFE76A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447661" cy="549224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No Synchronization between national calls</a:t>
            </a:r>
          </a:p>
          <a:p>
            <a:pPr lvl="1"/>
            <a:r>
              <a:rPr lang="en-US" dirty="0"/>
              <a:t>Coordinators need to be flexible and agile</a:t>
            </a:r>
          </a:p>
          <a:p>
            <a:endParaRPr lang="en-US" dirty="0"/>
          </a:p>
          <a:p>
            <a:r>
              <a:rPr lang="en-US" dirty="0"/>
              <a:t>Change is the only constant</a:t>
            </a:r>
          </a:p>
          <a:p>
            <a:pPr lvl="1"/>
            <a:r>
              <a:rPr lang="en-US" dirty="0"/>
              <a:t>Consortium changes constantly</a:t>
            </a:r>
          </a:p>
          <a:p>
            <a:pPr lvl="1"/>
            <a:r>
              <a:rPr lang="en-US" dirty="0"/>
              <a:t>Addition of partners / withdrawal of partners</a:t>
            </a:r>
          </a:p>
          <a:p>
            <a:endParaRPr lang="en-US" dirty="0"/>
          </a:p>
          <a:p>
            <a:r>
              <a:rPr lang="en-US" b="1" i="1" dirty="0">
                <a:solidFill>
                  <a:srgbClr val="FF0000"/>
                </a:solidFill>
              </a:rPr>
              <a:t>The beginning of the project is very challenging </a:t>
            </a:r>
          </a:p>
          <a:p>
            <a:pPr lvl="1"/>
            <a:r>
              <a:rPr lang="en-US" dirty="0"/>
              <a:t>Partners get their funding decision at different times</a:t>
            </a:r>
          </a:p>
          <a:p>
            <a:endParaRPr lang="en-US" dirty="0"/>
          </a:p>
          <a:p>
            <a:r>
              <a:rPr lang="en-US" dirty="0"/>
              <a:t>The lifetime of the project is different for each National Consortium</a:t>
            </a:r>
          </a:p>
          <a:p>
            <a:pPr lvl="1"/>
            <a:r>
              <a:rPr lang="en-US" dirty="0"/>
              <a:t>Coordinator must always keep track of different lifetimes</a:t>
            </a:r>
          </a:p>
          <a:p>
            <a:pPr lvl="1"/>
            <a:r>
              <a:rPr lang="en-US" dirty="0"/>
              <a:t>Partners have to be always active and take initiatives</a:t>
            </a:r>
          </a:p>
          <a:p>
            <a:pPr lvl="1"/>
            <a:r>
              <a:rPr lang="en-US" dirty="0"/>
              <a:t>Partners should be willing to work a bit outside their funding window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E4179-C8C1-79B1-F2E5-6B17F107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18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A0152-C6AC-5EDC-93FA-E46C1DEE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3AB3-9C87-3FA1-BEA3-C29A0191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Friends &amp; support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D7F2F-3BC3-3FAE-00E2-6D56DC1D4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CELTIC officers</a:t>
            </a:r>
          </a:p>
          <a:p>
            <a:pPr lvl="1"/>
            <a:r>
              <a:rPr lang="en-US" dirty="0"/>
              <a:t>Stay connected with them over the whole project lifetime</a:t>
            </a:r>
          </a:p>
          <a:p>
            <a:pPr lvl="1"/>
            <a:r>
              <a:rPr lang="en-US" dirty="0"/>
              <a:t>Efficient </a:t>
            </a:r>
          </a:p>
          <a:p>
            <a:pPr lvl="1"/>
            <a:r>
              <a:rPr lang="en-US" dirty="0"/>
              <a:t>Helpful </a:t>
            </a:r>
          </a:p>
          <a:p>
            <a:pPr lvl="1"/>
            <a:r>
              <a:rPr lang="en-US" dirty="0"/>
              <a:t>Monthly phone-call</a:t>
            </a:r>
          </a:p>
          <a:p>
            <a:r>
              <a:rPr lang="en-US" b="1" dirty="0">
                <a:solidFill>
                  <a:srgbClr val="0070C0"/>
                </a:solidFill>
              </a:rPr>
              <a:t>National Contact Points (NCPs)</a:t>
            </a:r>
          </a:p>
          <a:p>
            <a:pPr lvl="1"/>
            <a:r>
              <a:rPr lang="en-US" dirty="0"/>
              <a:t>Contact the NCPs early on</a:t>
            </a:r>
          </a:p>
          <a:p>
            <a:pPr lvl="1"/>
            <a:r>
              <a:rPr lang="en-US" dirty="0"/>
              <a:t>Always stay connected with NCPs</a:t>
            </a:r>
          </a:p>
          <a:p>
            <a:r>
              <a:rPr lang="en-US" b="1" dirty="0">
                <a:solidFill>
                  <a:srgbClr val="0070C0"/>
                </a:solidFill>
              </a:rPr>
              <a:t>Project Change Request (PCR)</a:t>
            </a:r>
          </a:p>
          <a:p>
            <a:pPr lvl="1"/>
            <a:r>
              <a:rPr lang="en-US" dirty="0"/>
              <a:t>Get familiar with the system and how to submit a PCR</a:t>
            </a:r>
          </a:p>
          <a:p>
            <a:pPr lvl="1"/>
            <a:r>
              <a:rPr lang="en-US" dirty="0"/>
              <a:t>You will submit many over the lifetime of the project</a:t>
            </a:r>
          </a:p>
          <a:p>
            <a:pPr lvl="1"/>
            <a:r>
              <a:rPr lang="en-US" dirty="0"/>
              <a:t>They are very useful </a:t>
            </a:r>
          </a:p>
          <a:p>
            <a:r>
              <a:rPr lang="en-US" b="1" dirty="0">
                <a:solidFill>
                  <a:srgbClr val="0070C0"/>
                </a:solidFill>
              </a:rPr>
              <a:t>CELTIC Tools / support </a:t>
            </a:r>
          </a:p>
          <a:p>
            <a:pPr lvl="1"/>
            <a:r>
              <a:rPr lang="en-US" dirty="0"/>
              <a:t>Very useful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DC378-643C-4565-43EC-9B5C2EBF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841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4B665-827B-038B-A547-67D222F86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440F2-9020-04A5-77DE-37F29187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2C62-4ED4-F0A2-9A2C-952DF6C2B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652509"/>
            <a:ext cx="7315200" cy="5925271"/>
          </a:xfrm>
        </p:spPr>
        <p:txBody>
          <a:bodyPr/>
          <a:lstStyle/>
          <a:p>
            <a:r>
              <a:rPr lang="en-US" dirty="0"/>
              <a:t>Calls are open</a:t>
            </a:r>
          </a:p>
          <a:p>
            <a:pPr lvl="1"/>
            <a:r>
              <a:rPr lang="en-US" dirty="0"/>
              <a:t>Any idea / any topic</a:t>
            </a:r>
          </a:p>
          <a:p>
            <a:r>
              <a:rPr lang="en-US" dirty="0"/>
              <a:t>Very business oriented</a:t>
            </a:r>
          </a:p>
          <a:p>
            <a:pPr lvl="1"/>
            <a:r>
              <a:rPr lang="en-US" dirty="0"/>
              <a:t>Close-to-markets </a:t>
            </a:r>
            <a:r>
              <a:rPr lang="en-US" dirty="0">
                <a:sym typeface="Wingdings" panose="05000000000000000000" pitchFamily="2" charset="2"/>
              </a:rPr>
              <a:t> market ready products</a:t>
            </a:r>
            <a:endParaRPr lang="en-US" dirty="0"/>
          </a:p>
          <a:p>
            <a:r>
              <a:rPr lang="en-US" dirty="0"/>
              <a:t>Flexible</a:t>
            </a:r>
          </a:p>
          <a:p>
            <a:pPr lvl="1"/>
            <a:r>
              <a:rPr lang="en-US" dirty="0"/>
              <a:t>Consortium is constantly changing</a:t>
            </a:r>
          </a:p>
          <a:p>
            <a:pPr lvl="1"/>
            <a:r>
              <a:rPr lang="en-US" dirty="0"/>
              <a:t>Can join projects at any time</a:t>
            </a:r>
          </a:p>
          <a:p>
            <a:r>
              <a:rPr lang="en-US" dirty="0"/>
              <a:t>Challenging start to the project</a:t>
            </a:r>
          </a:p>
          <a:p>
            <a:pPr lvl="1"/>
            <a:r>
              <a:rPr lang="en-US" dirty="0"/>
              <a:t>Funding decisions in different countries completely independent</a:t>
            </a:r>
          </a:p>
          <a:p>
            <a:pPr lvl="1"/>
            <a:r>
              <a:rPr lang="en-US" dirty="0"/>
              <a:t>Funding percentage and level are variable among countries</a:t>
            </a:r>
          </a:p>
          <a:p>
            <a:r>
              <a:rPr lang="en-US" dirty="0"/>
              <a:t>Testbeds and products</a:t>
            </a:r>
          </a:p>
          <a:p>
            <a:pPr lvl="1"/>
            <a:r>
              <a:rPr lang="en-US" dirty="0"/>
              <a:t>Start very early on the implementation</a:t>
            </a:r>
          </a:p>
          <a:p>
            <a:r>
              <a:rPr lang="en-US" dirty="0"/>
              <a:t>Constant communication</a:t>
            </a:r>
          </a:p>
          <a:p>
            <a:pPr lvl="1"/>
            <a:r>
              <a:rPr lang="en-US" dirty="0"/>
              <a:t>With partners</a:t>
            </a:r>
          </a:p>
          <a:p>
            <a:pPr lvl="1"/>
            <a:r>
              <a:rPr lang="en-US" dirty="0"/>
              <a:t>With Celtic office</a:t>
            </a:r>
          </a:p>
          <a:p>
            <a:pPr lvl="1"/>
            <a:r>
              <a:rPr lang="en-US" dirty="0"/>
              <a:t>With National Contacts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23688-6DC1-52D7-FDF6-ACD5665F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1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5C1CB-B181-B59C-965D-9B21A801E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BA495-4DD8-EA2A-A777-4ACD40C1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Final </a:t>
            </a:r>
            <a:br>
              <a:rPr lang="en-US" sz="4400" b="1" dirty="0"/>
            </a:br>
            <a:r>
              <a:rPr lang="en-US" sz="4400" b="1" dirty="0"/>
              <a:t>	</a:t>
            </a:r>
            <a:br>
              <a:rPr lang="en-US" sz="4400" b="1" dirty="0"/>
            </a:br>
            <a:r>
              <a:rPr lang="en-US" sz="4400" b="1" dirty="0"/>
              <a:t>	Advice 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A8A1D-B73F-5F81-AD6D-F4FE224E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15</a:t>
            </a:fld>
            <a:endParaRPr lang="fr-FR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AE0FB22-8FD1-CF4F-DCB3-2639FC53F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634225"/>
              </p:ext>
            </p:extLst>
          </p:nvPr>
        </p:nvGraphicFramePr>
        <p:xfrm>
          <a:off x="3487174" y="245807"/>
          <a:ext cx="8704826" cy="6475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672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30E818-3B43-4829-8617-C06B4B651C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9C30E818-3B43-4829-8617-C06B4B651C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FF7EDE-E977-4509-8A76-0A45BAA23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B8FF7EDE-E977-4509-8A76-0A45BAA23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0C273E-32E6-4302-B79F-D6514DEF2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graphicEl>
                                              <a:dgm id="{B20C273E-32E6-4302-B79F-D6514DEF2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D06FDB-7F2E-41D2-92F4-7A6132B6A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graphicEl>
                                              <a:dgm id="{DAD06FDB-7F2E-41D2-92F4-7A6132B6A4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EA7A08-4C1C-4534-86D5-7514C4F7C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graphicEl>
                                              <a:dgm id="{35EA7A08-4C1C-4534-86D5-7514C4F7C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3C1DA-964C-0789-DB6A-572FE1F82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B6193-1229-6EA9-1D21-C2CEEE2F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16</a:t>
            </a:fld>
            <a:endParaRPr lang="fr-F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749D63-9AD6-4BF4-5FB0-DA1C285C8BD0}"/>
              </a:ext>
            </a:extLst>
          </p:cNvPr>
          <p:cNvSpPr/>
          <p:nvPr/>
        </p:nvSpPr>
        <p:spPr>
          <a:xfrm>
            <a:off x="1798320" y="1783080"/>
            <a:ext cx="8595360" cy="3291840"/>
          </a:xfrm>
          <a:prstGeom prst="ellipse">
            <a:avLst/>
          </a:prstGeom>
          <a:solidFill>
            <a:srgbClr val="3757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Stay flexible, stay connected, and start building early — success will follow.</a:t>
            </a:r>
          </a:p>
        </p:txBody>
      </p:sp>
    </p:spTree>
    <p:extLst>
      <p:ext uri="{BB962C8B-B14F-4D97-AF65-F5344CB8AC3E}">
        <p14:creationId xmlns:p14="http://schemas.microsoft.com/office/powerpoint/2010/main" val="1236412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F37BC-2702-C7F4-846D-9D3B3DB3E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Contacts:</a:t>
            </a:r>
          </a:p>
          <a:p>
            <a:pPr marL="502920" lvl="1" indent="0">
              <a:buNone/>
            </a:pPr>
            <a:r>
              <a:rPr lang="en-US" dirty="0"/>
              <a:t>Ayman Radwan</a:t>
            </a:r>
          </a:p>
          <a:p>
            <a:pPr marL="502920" lvl="1" indent="0">
              <a:buNone/>
            </a:pPr>
            <a:r>
              <a:rPr lang="en-US" dirty="0"/>
              <a:t>Instituto Superior Tecnico</a:t>
            </a:r>
          </a:p>
          <a:p>
            <a:pPr marL="502920" lvl="1" indent="0">
              <a:buNone/>
            </a:pPr>
            <a:r>
              <a:rPr lang="en-US" dirty="0"/>
              <a:t>Instituto de Telecomunicações</a:t>
            </a:r>
          </a:p>
          <a:p>
            <a:pPr marL="502920" lvl="1" indent="0">
              <a:buNone/>
            </a:pPr>
            <a:r>
              <a:rPr lang="en-US" dirty="0"/>
              <a:t>Lisboa, Portugal</a:t>
            </a:r>
          </a:p>
          <a:p>
            <a:pPr marL="50292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Email:</a:t>
            </a:r>
          </a:p>
          <a:p>
            <a:pPr marL="502920" lvl="1" indent="0">
              <a:buNone/>
            </a:pPr>
            <a:r>
              <a:rPr lang="en-US" dirty="0"/>
              <a:t>aradwan@av.it.pt</a:t>
            </a:r>
          </a:p>
          <a:p>
            <a:pPr marL="502920" lvl="1" indent="0">
              <a:buNone/>
            </a:pPr>
            <a:r>
              <a:rPr lang="en-US" dirty="0"/>
              <a:t>ayman.radwan@tecnico.ulisbo.pt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1650" y="6356350"/>
            <a:ext cx="1530350" cy="365125"/>
          </a:xfrm>
        </p:spPr>
        <p:txBody>
          <a:bodyPr/>
          <a:lstStyle/>
          <a:p>
            <a:fld id="{7499AE8B-0830-4386-ABE1-109AB8F9E83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123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383">
            <a:off x="10203280" y="2392852"/>
            <a:ext cx="1434331" cy="16002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91F1B1E-6AFE-4261-906D-D1191F0F518F}" type="slidenum">
              <a:rPr lang="en-GB" altLang="en-US">
                <a:latin typeface="Calibri"/>
              </a:rPr>
              <a:pPr defTabSz="1219170"/>
              <a:t>18</a:t>
            </a:fld>
            <a:endParaRPr lang="en-GB" altLang="en-US" dirty="0"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401" y="1208893"/>
            <a:ext cx="10765196" cy="1956578"/>
          </a:xfrm>
          <a:prstGeom prst="rect">
            <a:avLst/>
          </a:prstGeom>
          <a:noFill/>
        </p:spPr>
        <p:txBody>
          <a:bodyPr wrap="square" lIns="108855" tIns="54428" rIns="108855" bIns="54428" rtlCol="0">
            <a:spAutoFit/>
          </a:bodyPr>
          <a:lstStyle/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Our population is getting older</a:t>
            </a:r>
          </a:p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Population of 60 and more years old has doubled in 2017 compared to 1980</a:t>
            </a:r>
          </a:p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[UN report]</a:t>
            </a: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645951" y="3068960"/>
            <a:ext cx="90010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403" y="3897053"/>
            <a:ext cx="10765196" cy="1956578"/>
          </a:xfrm>
          <a:prstGeom prst="rect">
            <a:avLst/>
          </a:prstGeom>
          <a:noFill/>
        </p:spPr>
        <p:txBody>
          <a:bodyPr wrap="square" lIns="108855" tIns="54428" rIns="108855" bIns="54428" rtlCol="0">
            <a:spAutoFit/>
          </a:bodyPr>
          <a:lstStyle/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Burdens are increasing on healthcare systems</a:t>
            </a: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UN 2030 Sustainable goals:</a:t>
            </a:r>
            <a:br>
              <a:rPr lang="en-GB" sz="2400" dirty="0">
                <a:solidFill>
                  <a:srgbClr val="0070C0"/>
                </a:solidFill>
                <a:latin typeface="Calibri"/>
              </a:rPr>
            </a:br>
            <a:r>
              <a:rPr lang="en-GB" sz="2400" dirty="0">
                <a:solidFill>
                  <a:srgbClr val="0070C0"/>
                </a:solidFill>
                <a:latin typeface="Calibri"/>
              </a:rPr>
              <a:t>“Ensuring healthy lives and promote well-being for all at all ages”</a:t>
            </a: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8EB7C88-8C0B-7770-292A-D2AB3BBE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Motivation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604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Motivation </a:t>
            </a:r>
            <a:endParaRPr lang="pt-PT" dirty="0"/>
          </a:p>
        </p:txBody>
      </p:sp>
      <p:sp>
        <p:nvSpPr>
          <p:cNvPr id="25" name="Content Placeholder 7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5088565"/>
          </a:xfrm>
        </p:spPr>
        <p:txBody>
          <a:bodyPr>
            <a:normAutofit lnSpcReduction="10000"/>
          </a:bodyPr>
          <a:lstStyle/>
          <a:p>
            <a:pPr marL="380990" indent="-380990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Aging Population 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60+ years olds has doubled in 2017 compared 1980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This trend is foreseen to continue, with the number doubling again in 2050</a:t>
            </a: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Burdens are increasing </a:t>
            </a:r>
            <a:r>
              <a:rPr lang="en-US" sz="2000" dirty="0">
                <a:solidFill>
                  <a:schemeClr val="tx1"/>
                </a:solidFill>
              </a:rPr>
              <a:t>on an already overwhelmed health systems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especially, in EU</a:t>
            </a: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dirty="0">
                <a:solidFill>
                  <a:schemeClr val="tx1"/>
                </a:solidFill>
              </a:rPr>
              <a:t>Such older population still likes to live </a:t>
            </a:r>
            <a:r>
              <a:rPr lang="en-US" sz="2000" b="1" dirty="0">
                <a:solidFill>
                  <a:schemeClr val="tx1"/>
                </a:solidFill>
              </a:rPr>
              <a:t>independently at the comfort of their home 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economic burden on individuals, who live on pension, to hire home-carers </a:t>
            </a: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Impact of COVID (post-pandemic)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The pandemic highlighted the importance of remote care and monitoring systems, as elderly individuals faced increased isolation and difficulty accessing in-person care.</a:t>
            </a:r>
            <a:endParaRPr lang="en-US" sz="2000" b="1" dirty="0">
              <a:solidFill>
                <a:schemeClr val="tx1"/>
              </a:solidFill>
            </a:endParaRP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Existing solutions have limitations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depend heavily on wearables 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1"/>
                </a:solidFill>
              </a:rPr>
              <a:t> burdens and responsibility on elders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Lack of real-time monitoring 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privacy issues: cannot use solutions depending on cameras (everywhere)</a:t>
            </a:r>
          </a:p>
        </p:txBody>
      </p:sp>
      <p:sp>
        <p:nvSpPr>
          <p:cNvPr id="2" name="Slide Number Placeholder 1" hidden="1"/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19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379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06B5-F84F-11C5-9EBD-825112DD3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/>
              <a:t>Best</a:t>
            </a:r>
            <a:r>
              <a:rPr lang="en-US"/>
              <a:t> Practices</a:t>
            </a:r>
            <a:endParaRPr lang="LID409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67D86-F3B7-1B39-2CCC-9A1B373F8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	hands-on experience</a:t>
            </a:r>
          </a:p>
          <a:p>
            <a:r>
              <a:rPr lang="en-US"/>
              <a:t>				by Ayman Radwan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3403C-6CCE-FF4A-6570-CFE909A8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2</a:t>
            </a:fld>
            <a:endParaRPr lang="fr-FR"/>
          </a:p>
        </p:txBody>
      </p:sp>
      <p:pic>
        <p:nvPicPr>
          <p:cNvPr id="8" name="Picture 7" descr="A group of people working on a circuit board&#10;&#10;AI-generated content may be incorrect.">
            <a:extLst>
              <a:ext uri="{FF2B5EF4-FFF2-40B4-BE49-F238E27FC236}">
                <a16:creationId xmlns:a16="http://schemas.microsoft.com/office/drawing/2014/main" id="{2CEB34CD-0FDA-D8B5-BA7F-C14596374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86" y="1325880"/>
            <a:ext cx="420624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08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F0206-98C6-6330-F262-75D196422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3D84B3A-D956-262D-6A7E-009F42E7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SAFE-HOME Project Goals</a:t>
            </a:r>
            <a:endParaRPr lang="pt-P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518831-9B9B-1509-CC89-3C60493A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5"/>
            <a:ext cx="10972800" cy="5088565"/>
          </a:xfrm>
        </p:spPr>
        <p:txBody>
          <a:bodyPr>
            <a:normAutofit/>
          </a:bodyPr>
          <a:lstStyle/>
          <a:p>
            <a:pPr marL="380990" indent="-380990" algn="just">
              <a:lnSpc>
                <a:spcPct val="90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Ensure Elderly Safety:</a:t>
            </a:r>
            <a:r>
              <a:rPr lang="en-US" sz="2400" dirty="0">
                <a:solidFill>
                  <a:schemeClr val="tx1"/>
                </a:solidFill>
              </a:rPr>
              <a:t> Provide a real-time, non-invasive monitoring system that detects falls and emergencies, enabling timely responses.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Maintain Independence:</a:t>
            </a:r>
            <a:r>
              <a:rPr lang="en-US" sz="2400" dirty="0">
                <a:solidFill>
                  <a:schemeClr val="tx1"/>
                </a:solidFill>
              </a:rPr>
              <a:t> Support elderly individuals in living independently at home by offering continuous monitoring with least intrusion.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Integrate Smart Technologies:</a:t>
            </a:r>
            <a:r>
              <a:rPr lang="en-US" sz="2400" dirty="0">
                <a:solidFill>
                  <a:schemeClr val="tx1"/>
                </a:solidFill>
              </a:rPr>
              <a:t> Leverage AI, machine learning, and sensor networks to provide intelligent decision-making and event detection.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Enable Remote Care: </a:t>
            </a:r>
            <a:r>
              <a:rPr lang="en-US" sz="2400" dirty="0">
                <a:solidFill>
                  <a:schemeClr val="tx1"/>
                </a:solidFill>
              </a:rPr>
              <a:t>Facilitate remote monitoring and emergency response, especially in light of increased isolation due to events like the COVID-19 pandemic.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Achieve Scalability: </a:t>
            </a:r>
            <a:r>
              <a:rPr lang="en-US" sz="2400" dirty="0">
                <a:solidFill>
                  <a:schemeClr val="tx1"/>
                </a:solidFill>
              </a:rPr>
              <a:t>Design a system that can be deployed in various environments, from individual homes to large care facilities, and scaled for different levels of monitoring needs</a:t>
            </a:r>
            <a:endParaRPr lang="en-US" sz="3733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DF7213E-35CD-BE8D-85C9-9550701E54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20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847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91F1B1E-6AFE-4261-906D-D1191F0F518F}" type="slidenum">
              <a:rPr lang="en-GB" altLang="en-US">
                <a:latin typeface="Calibri"/>
              </a:rPr>
              <a:pPr defTabSz="1219170"/>
              <a:t>21</a:t>
            </a:fld>
            <a:endParaRPr lang="en-GB" altLang="en-US" dirty="0">
              <a:latin typeface="Calibri"/>
            </a:endParaRPr>
          </a:p>
        </p:txBody>
      </p:sp>
      <p:sp>
        <p:nvSpPr>
          <p:cNvPr id="10" name="Title 9"/>
          <p:cNvSpPr txBox="1">
            <a:spLocks/>
          </p:cNvSpPr>
          <p:nvPr/>
        </p:nvSpPr>
        <p:spPr>
          <a:xfrm>
            <a:off x="436727" y="145576"/>
            <a:ext cx="11054687" cy="709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000" tIns="120000" rIns="120000" bIns="120000" anchor="ctr"/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714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429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5143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6858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spcBef>
                <a:spcPct val="0"/>
              </a:spcBef>
            </a:pPr>
            <a:r>
              <a:rPr lang="en-US" sz="4800" dirty="0">
                <a:solidFill>
                  <a:srgbClr val="2E9251"/>
                </a:solidFill>
                <a:latin typeface="Calibri"/>
                <a:ea typeface="+mj-ea"/>
              </a:rPr>
              <a:t>SAFE-HOME Initial Scenario </a:t>
            </a:r>
            <a:endParaRPr lang="pt-PT" sz="4800" dirty="0">
              <a:solidFill>
                <a:srgbClr val="2E9251"/>
              </a:solidFill>
              <a:latin typeface="Calibri"/>
              <a:ea typeface="+mj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5" y="881033"/>
            <a:ext cx="6749371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79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A8F5F-F1C1-0D49-7FE8-E6AA9A473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B3FE2C8-FF24-BEF3-DD42-C33F62258DD1}"/>
              </a:ext>
            </a:extLst>
          </p:cNvPr>
          <p:cNvSpPr txBox="1">
            <a:spLocks/>
          </p:cNvSpPr>
          <p:nvPr/>
        </p:nvSpPr>
        <p:spPr>
          <a:xfrm>
            <a:off x="335360" y="68627"/>
            <a:ext cx="8832981" cy="1143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714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429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5143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6858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solidFill>
                  <a:srgbClr val="2E9251"/>
                </a:solidFill>
                <a:latin typeface="Calibri"/>
                <a:ea typeface="+mj-ea"/>
              </a:rPr>
              <a:t>SAFE-HOME Architecture - Detailed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5ECAE-19E2-9D10-5DCD-D3CE34E3FA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9132" y="1123157"/>
            <a:ext cx="9220200" cy="4610100"/>
          </a:xfrm>
          <a:prstGeom prst="rect">
            <a:avLst/>
          </a:prstGeom>
          <a:noFill/>
        </p:spPr>
      </p:pic>
      <p:sp>
        <p:nvSpPr>
          <p:cNvPr id="4" name="Espace réservé du numéro de diapositive 3" hidden="1">
            <a:extLst>
              <a:ext uri="{FF2B5EF4-FFF2-40B4-BE49-F238E27FC236}">
                <a16:creationId xmlns:a16="http://schemas.microsoft.com/office/drawing/2014/main" id="{7B833C9A-1EBB-ADDD-5A54-1737DD19C1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291F1B1E-6AFE-4261-906D-D1191F0F518F}" type="slidenum">
              <a:rPr lang="en-GB" altLang="en-US">
                <a:latin typeface="Calibri"/>
              </a:rPr>
              <a:pPr defTabSz="1219170">
                <a:spcAft>
                  <a:spcPts val="800"/>
                </a:spcAft>
              </a:pPr>
              <a:t>22</a:t>
            </a:fld>
            <a:endParaRPr lang="en-GB" altLang="en-US"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EE77B-00EA-D367-2CDA-451C80D773BB}"/>
              </a:ext>
            </a:extLst>
          </p:cNvPr>
          <p:cNvSpPr txBox="1"/>
          <p:nvPr/>
        </p:nvSpPr>
        <p:spPr>
          <a:xfrm>
            <a:off x="3263686" y="5808862"/>
            <a:ext cx="566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Details are provided in D2.1 and D2.2</a:t>
            </a:r>
          </a:p>
        </p:txBody>
      </p:sp>
    </p:spTree>
    <p:extLst>
      <p:ext uri="{BB962C8B-B14F-4D97-AF65-F5344CB8AC3E}">
        <p14:creationId xmlns:p14="http://schemas.microsoft.com/office/powerpoint/2010/main" val="253951065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EBEAE-CC06-5C98-82DB-6857B120C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A910A2-E3F1-DD75-9038-247E7A0B7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9889099" cy="11430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Achievements – Technology Innovations</a:t>
            </a:r>
            <a:endParaRPr lang="pt-PT" dirty="0"/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34BBCDFE-6FA4-F096-2CF0-CC1028CA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5"/>
            <a:ext cx="10972800" cy="4992555"/>
          </a:xfrm>
        </p:spPr>
        <p:txBody>
          <a:bodyPr>
            <a:normAutofit fontScale="92500" lnSpcReduction="10000"/>
          </a:bodyPr>
          <a:lstStyle/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Non-Invasive Sensing Technologies: </a:t>
            </a:r>
            <a:r>
              <a:rPr lang="en-US" sz="2000" dirty="0">
                <a:solidFill>
                  <a:schemeClr val="tx1"/>
                </a:solidFill>
              </a:rPr>
              <a:t>Advanced sensor networks that allow real-time monitoring without intruding on the daily lives of elderly individuals.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Fog-Cloud Hybrid Architecture: </a:t>
            </a:r>
            <a:r>
              <a:rPr lang="en-US" sz="2000" dirty="0">
                <a:solidFill>
                  <a:schemeClr val="tx1"/>
                </a:solidFill>
              </a:rPr>
              <a:t>A scalable architecture that processes critical data locally (on fog nodes) for immediate responses, while utilizing cloud resources for long-term data analysis.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Privacy-Preserving Technology: </a:t>
            </a:r>
            <a:r>
              <a:rPr lang="en-US" sz="2000" dirty="0">
                <a:solidFill>
                  <a:schemeClr val="tx1"/>
                </a:solidFill>
              </a:rPr>
              <a:t>Security measures integrated into the system to ensure that personal data is processed and stored in a way that protects the user’s privacy. Personal sensitive data are not shared over the cloud. 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Real-Time Data Processing: </a:t>
            </a:r>
            <a:r>
              <a:rPr lang="en-US" sz="2000" dirty="0">
                <a:solidFill>
                  <a:schemeClr val="tx1"/>
                </a:solidFill>
              </a:rPr>
              <a:t>Systems that ensure near-instantaneous detection of emergencies, enabling timely intervention in critical situations.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ML-Driven Fall Detection: </a:t>
            </a:r>
            <a:r>
              <a:rPr lang="en-US" sz="2000" dirty="0">
                <a:solidFill>
                  <a:schemeClr val="tx1"/>
                </a:solidFill>
              </a:rPr>
              <a:t>High-accuracy fall detection models using machine learning, achieving over 96% accuracy in detecting falls in real-time.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AI Native Networking: </a:t>
            </a:r>
            <a:r>
              <a:rPr lang="en-US" sz="2000" dirty="0">
                <a:solidFill>
                  <a:schemeClr val="tx1"/>
                </a:solidFill>
              </a:rPr>
              <a:t> ML based algorithms to manage resources efficiently, reducing latency and improving data privacy.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Seamless Integration with Healthcare Systems:</a:t>
            </a:r>
            <a:r>
              <a:rPr lang="en-US" sz="2000" dirty="0">
                <a:solidFill>
                  <a:schemeClr val="tx1"/>
                </a:solidFill>
              </a:rPr>
              <a:t> Integrate and share the data directly with healthcare providers or emergency services for a more automated response chain.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B5EF584E-F170-3C2D-9952-E92C3739A0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23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887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714FC-016C-1526-D099-339AFA4A4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14FB0E-D963-22F5-7563-4D5094C0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8627"/>
            <a:ext cx="8832981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33"/>
              <a:t>SAFE-HOME Fall Detection &amp; Activity Monitoring </a:t>
            </a:r>
            <a:endParaRPr lang="pt-PT" sz="3333"/>
          </a:p>
        </p:txBody>
      </p:sp>
      <p:pic>
        <p:nvPicPr>
          <p:cNvPr id="3" name="그림 1" descr="텍스트, 도표, 폰트, 소프트웨어이(가) 표시된 사진&#10;&#10;자동 생성된 설명">
            <a:extLst>
              <a:ext uri="{FF2B5EF4-FFF2-40B4-BE49-F238E27FC236}">
                <a16:creationId xmlns:a16="http://schemas.microsoft.com/office/drawing/2014/main" id="{3E12E50D-951B-6FFF-685F-633C8410F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48709"/>
            <a:ext cx="5384800" cy="3028948"/>
          </a:xfrm>
          <a:prstGeom prst="rect">
            <a:avLst/>
          </a:prstGeo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14FCBFE-32CE-52BD-9682-93A5AABBF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ML-based Sound Event Detector Development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Edge-based AI processing for immediate detection 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Seamless integration of sensors and devices with cloud-based data platform</a:t>
            </a:r>
          </a:p>
          <a:p>
            <a:pPr algn="just"/>
            <a:endParaRPr lang="it-IT" dirty="0">
              <a:solidFill>
                <a:schemeClr val="tx1"/>
              </a:solidFill>
            </a:endParaRPr>
          </a:p>
          <a:p>
            <a:pPr algn="just"/>
            <a:r>
              <a:rPr lang="it-IT" dirty="0">
                <a:solidFill>
                  <a:schemeClr val="tx1"/>
                </a:solidFill>
              </a:rPr>
              <a:t>Service Model Design &amp; Data Analysis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Data Integration Platform 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Standardized data management for higher interoperability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07CE369F-2CCD-116D-1A89-F31A1BEE6B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24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471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0DE90-14EE-C153-AABF-795BA264E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5484CF-0477-8920-A02D-E4182D39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Project Impact</a:t>
            </a:r>
            <a:endParaRPr lang="pt-PT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7A20E13-DBAB-26AD-40D7-10E53375E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6"/>
            <a:ext cx="10972800" cy="490540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New Products: 				3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</a:rPr>
              <a:t>TeleLocation Application - Altice Labs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TeleAlert</a:t>
            </a:r>
            <a:r>
              <a:rPr lang="en-US" sz="2400" dirty="0">
                <a:solidFill>
                  <a:schemeClr val="tx1"/>
                </a:solidFill>
              </a:rPr>
              <a:t> Application - Altice Labs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</a:rPr>
              <a:t>Emergency Videoconferencing Application – </a:t>
            </a:r>
            <a:r>
              <a:rPr lang="en-US" sz="2400" dirty="0" err="1">
                <a:solidFill>
                  <a:schemeClr val="tx1"/>
                </a:solidFill>
              </a:rPr>
              <a:t>medVC</a:t>
            </a:r>
            <a:r>
              <a:rPr lang="en-US" sz="2400" dirty="0">
                <a:solidFill>
                  <a:schemeClr val="tx1"/>
                </a:solidFill>
              </a:rPr>
              <a:t> &amp; PSNC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Enhanced/Updated Products: 		3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medVC</a:t>
            </a:r>
            <a:r>
              <a:rPr lang="en-US" sz="2400" dirty="0">
                <a:solidFill>
                  <a:schemeClr val="tx1"/>
                </a:solidFill>
              </a:rPr>
              <a:t> improved the core videoconferencing platform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</a:rPr>
              <a:t>IRM improved the Cloud based Data Platform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Clynx</a:t>
            </a:r>
            <a:r>
              <a:rPr lang="en-US" sz="2400" dirty="0">
                <a:solidFill>
                  <a:schemeClr val="tx1"/>
                </a:solidFill>
              </a:rPr>
              <a:t> improved immersive serious gaming application (</a:t>
            </a:r>
            <a:r>
              <a:rPr lang="en-US" sz="2400" dirty="0" err="1">
                <a:solidFill>
                  <a:schemeClr val="tx1"/>
                </a:solidFill>
              </a:rPr>
              <a:t>Clynx</a:t>
            </a:r>
            <a:r>
              <a:rPr lang="en-US" sz="2400" dirty="0">
                <a:solidFill>
                  <a:schemeClr val="tx1"/>
                </a:solidFill>
              </a:rPr>
              <a:t> platform)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3815479-B7BE-FBE9-4913-F4CFFACA26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25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712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43679-9957-D566-A42B-1C931CFB6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1F585C9-F8CD-B144-F293-CC5AD984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Project Impact</a:t>
            </a:r>
            <a:endParaRPr lang="pt-PT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A64675BB-1D88-1F54-64D1-9FAC86B8B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6"/>
            <a:ext cx="10972800" cy="490540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Employees hired: 				7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Patents filed: 				5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Field trials: 				23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endParaRPr lang="en-US" sz="2400" b="1" dirty="0">
              <a:solidFill>
                <a:srgbClr val="00B0F0"/>
              </a:solidFill>
            </a:endParaRP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Publications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Published Journals: 			10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Conference proceedings: 		14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Students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PhD Students:	 		1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Master Students: 			3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6C956363-351C-7C79-E88C-81392125BC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26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21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D70E2-893D-734B-2C4A-02050D42E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A22CBD8-4551-6B2E-BC0C-8170C385F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Encountered Issues</a:t>
            </a:r>
            <a:endParaRPr lang="pt-PT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31CA0D8-9577-50B0-EA6A-01CFF1D3F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08" y="1220756"/>
            <a:ext cx="10972800" cy="5088565"/>
          </a:xfrm>
        </p:spPr>
        <p:txBody>
          <a:bodyPr>
            <a:normAutofit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</a:rPr>
              <a:t>The </a:t>
            </a:r>
            <a:r>
              <a:rPr lang="en-US" sz="2133" b="1" dirty="0">
                <a:solidFill>
                  <a:schemeClr val="tx1"/>
                </a:solidFill>
              </a:rPr>
              <a:t>synchronization of the funding decisions </a:t>
            </a:r>
            <a:r>
              <a:rPr lang="en-US" sz="2133" dirty="0">
                <a:solidFill>
                  <a:schemeClr val="tx1"/>
                </a:solidFill>
              </a:rPr>
              <a:t>between different national consortia: This lack of synchronization in funding decisions usually makes it hard for the collaboration between different partners from different national consortia;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tx1"/>
                </a:solidFill>
              </a:rPr>
              <a:t>Departure of partners: </a:t>
            </a:r>
            <a:r>
              <a:rPr lang="en-US" sz="2133" dirty="0">
                <a:solidFill>
                  <a:schemeClr val="tx1"/>
                </a:solidFill>
              </a:rPr>
              <a:t>some partners have not been able to secure national funding;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Initially: 8 countries with 26 partners 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 4 countries with 13 partners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Issues with UK and Brexit; funding of UK partners.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tx1"/>
                </a:solidFill>
              </a:rPr>
              <a:t>Difficulty in traveling:</a:t>
            </a:r>
            <a:r>
              <a:rPr lang="en-US" sz="2133" dirty="0">
                <a:solidFill>
                  <a:schemeClr val="tx1"/>
                </a:solidFill>
              </a:rPr>
              <a:t> SAFE-HOME kicked-off in the period of post-pandemic period, where some companies/institutions (some of the partners) did not allow traveling for meetings or any other events. Those partners recommended remote online meetings and events;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tx1"/>
                </a:solidFill>
              </a:rPr>
              <a:t>Lower levels of funding in multiple consortia: </a:t>
            </a:r>
            <a:r>
              <a:rPr lang="en-US" sz="2133" dirty="0">
                <a:solidFill>
                  <a:schemeClr val="tx1"/>
                </a:solidFill>
              </a:rPr>
              <a:t>This made traveling and in-person meetings more difficult; SAFE-HOME partners only had one in-person meeting around the time of mid-term review.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37C0C14B-8051-5EF2-3FA9-68133810BA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27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999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3</a:t>
            </a:fld>
            <a:endParaRPr lang="fr-FR"/>
          </a:p>
        </p:txBody>
      </p:sp>
      <p:pic>
        <p:nvPicPr>
          <p:cNvPr id="2" name="Picture Placeholder 13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BF68DA5C-3A18-BE43-02A7-7A53663E0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r="8083"/>
          <a:stretch>
            <a:fillRect/>
          </a:stretch>
        </p:blipFill>
        <p:spPr>
          <a:xfrm>
            <a:off x="8208196" y="1599996"/>
            <a:ext cx="3657600" cy="3658008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BAE700-3BF8-B59C-3D95-6D78B556C010}"/>
              </a:ext>
            </a:extLst>
          </p:cNvPr>
          <p:cNvSpPr txBox="1"/>
          <p:nvPr/>
        </p:nvSpPr>
        <p:spPr>
          <a:xfrm>
            <a:off x="629265" y="285136"/>
            <a:ext cx="3765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Who am I?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81886-584F-5147-5995-7368DEF8D00C}"/>
              </a:ext>
            </a:extLst>
          </p:cNvPr>
          <p:cNvSpPr txBox="1"/>
          <p:nvPr/>
        </p:nvSpPr>
        <p:spPr>
          <a:xfrm>
            <a:off x="452284" y="1463310"/>
            <a:ext cx="662694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375799"/>
                </a:solidFill>
              </a:rPr>
              <a:t>Professor</a:t>
            </a:r>
            <a:endParaRPr lang="en-US" b="1" dirty="0">
              <a:solidFill>
                <a:srgbClr val="375799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Instituto Superior Tecnico</a:t>
            </a:r>
          </a:p>
          <a:p>
            <a:pPr lvl="1"/>
            <a:r>
              <a:rPr lang="en-US" dirty="0"/>
              <a:t>	</a:t>
            </a:r>
            <a:r>
              <a:rPr lang="en-US" dirty="0" err="1"/>
              <a:t>Universidade</a:t>
            </a:r>
            <a:r>
              <a:rPr lang="en-US" dirty="0"/>
              <a:t> de Lisboa</a:t>
            </a:r>
          </a:p>
          <a:p>
            <a:pPr lvl="1"/>
            <a:r>
              <a:rPr lang="en-US" dirty="0"/>
              <a:t>	Lisboa, Portugal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375799"/>
                </a:solidFill>
              </a:rPr>
              <a:t>Researcher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Instituto de Telecomunicações</a:t>
            </a:r>
          </a:p>
          <a:p>
            <a:pPr lvl="2"/>
            <a:r>
              <a:rPr lang="en-US" dirty="0"/>
              <a:t>Lisboa, Portugal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375799"/>
                </a:solidFill>
              </a:rPr>
              <a:t>Project Coordinator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Green-T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MUSCLES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SAFE-HOME</a:t>
            </a:r>
          </a:p>
        </p:txBody>
      </p:sp>
      <p:pic>
        <p:nvPicPr>
          <p:cNvPr id="7" name="Picture 6" descr="A large blue sign in front of a building&#10;&#10;AI-generated content may be incorrect.">
            <a:extLst>
              <a:ext uri="{FF2B5EF4-FFF2-40B4-BE49-F238E27FC236}">
                <a16:creationId xmlns:a16="http://schemas.microsoft.com/office/drawing/2014/main" id="{2EE97B5A-7B58-F84B-FD17-84DECF327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77" y="1664308"/>
            <a:ext cx="2743200" cy="1542444"/>
          </a:xfrm>
          <a:prstGeom prst="rect">
            <a:avLst/>
          </a:prstGeom>
        </p:spPr>
      </p:pic>
      <p:pic>
        <p:nvPicPr>
          <p:cNvPr id="8" name="Picture 162">
            <a:extLst>
              <a:ext uri="{FF2B5EF4-FFF2-40B4-BE49-F238E27FC236}">
                <a16:creationId xmlns:a16="http://schemas.microsoft.com/office/drawing/2014/main" id="{23CE5F61-FA3C-D8E2-C63C-C663E6BD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6" t="20074" r="16747" b="54277"/>
          <a:stretch>
            <a:fillRect/>
          </a:stretch>
        </p:blipFill>
        <p:spPr bwMode="auto">
          <a:xfrm>
            <a:off x="4779877" y="3474321"/>
            <a:ext cx="2286000" cy="14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8F2D8-C869-6F2E-F64E-9F9014B71848}"/>
              </a:ext>
            </a:extLst>
          </p:cNvPr>
          <p:cNvSpPr txBox="1"/>
          <p:nvPr/>
        </p:nvSpPr>
        <p:spPr>
          <a:xfrm>
            <a:off x="8154119" y="5453234"/>
            <a:ext cx="3765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75799"/>
                </a:solidFill>
              </a:rPr>
              <a:t>Ayman Radwan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3A9B0-DEDB-7000-09B9-2D55C3C40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77" y="5540411"/>
            <a:ext cx="2743200" cy="547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EBF4D1-71B2-8F64-4F85-72B6A564CD6E}"/>
              </a:ext>
            </a:extLst>
          </p:cNvPr>
          <p:cNvSpPr/>
          <p:nvPr/>
        </p:nvSpPr>
        <p:spPr>
          <a:xfrm>
            <a:off x="226142" y="1101213"/>
            <a:ext cx="7541342" cy="5471651"/>
          </a:xfrm>
          <a:prstGeom prst="rect">
            <a:avLst/>
          </a:prstGeom>
          <a:noFill/>
          <a:ln w="28575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2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E8EA79-CBA3-0547-F643-00A1FE840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4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14482-8872-AC7F-13B1-1FDF436AAC5B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Down the history lane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64EC47C-E14F-D61C-6C66-E012AA0E6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343B0C2-4167-7381-391D-2DD3249333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639632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7B020548-0296-822F-D1BC-EAC5E98A08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0E101787-94BF-25A1-AEA6-FEC6E526F0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E7382C76-7997-199F-9F7F-554DAF02EB3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4AC14D-8D5A-FDBE-CC92-97B2CDD7C727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4F6C31-FD4A-7B0C-2962-DD131B7C1227}"/>
              </a:ext>
            </a:extLst>
          </p:cNvPr>
          <p:cNvSpPr txBox="1"/>
          <p:nvPr/>
        </p:nvSpPr>
        <p:spPr>
          <a:xfrm>
            <a:off x="2281084" y="6427112"/>
            <a:ext cx="58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75799"/>
                </a:solidFill>
                <a:latin typeface="Aleo" panose="00000500000000000000" pitchFamily="2" charset="0"/>
              </a:rPr>
              <a:t>Technical Manager</a:t>
            </a:r>
          </a:p>
        </p:txBody>
      </p:sp>
    </p:spTree>
    <p:extLst>
      <p:ext uri="{BB962C8B-B14F-4D97-AF65-F5344CB8AC3E}">
        <p14:creationId xmlns:p14="http://schemas.microsoft.com/office/powerpoint/2010/main" val="116517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F0903-CA28-FA28-7EAB-1911543A6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C5C894-8678-7C30-D4D7-8694136E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5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6EBA4-C6E6-BB75-12D7-40467254BBD9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GREEN </a:t>
            </a:r>
            <a:r>
              <a:rPr lang="en-US" sz="4000" b="1" i="1" dirty="0">
                <a:solidFill>
                  <a:srgbClr val="00B050"/>
                </a:solidFill>
                <a:latin typeface="Aleo" panose="00000500000000000000" pitchFamily="2" charset="0"/>
              </a:rPr>
              <a:t>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F8EC060-46BC-3B9F-8CD9-0E757BDF7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AB23B32-E7DF-F820-BE9A-5729E76B2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02176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A50D150B-8B42-3CFF-EEAE-3DB3F78E7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A648A3AF-3809-EDAE-E38B-12FF55E486B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C66A7EA8-FACC-2C21-6E01-3EB121422B2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729B-D9A7-19C8-95BF-E1AD8FBCF870}"/>
              </a:ext>
            </a:extLst>
          </p:cNvPr>
          <p:cNvSpPr/>
          <p:nvPr/>
        </p:nvSpPr>
        <p:spPr>
          <a:xfrm>
            <a:off x="111761" y="2227793"/>
            <a:ext cx="4129548" cy="366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4609D6-9AE9-4E97-A0D4-22018CAA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163313">
            <a:off x="-91006" y="2547827"/>
            <a:ext cx="4572000" cy="267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739F8DD-C3DA-51D2-7A38-6B4A6021C0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165564"/>
              </p:ext>
            </p:extLst>
          </p:nvPr>
        </p:nvGraphicFramePr>
        <p:xfrm>
          <a:off x="6133824" y="1341336"/>
          <a:ext cx="38290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5667139" imgH="8019880" progId="Acrobat.Document.DC">
                  <p:embed/>
                </p:oleObj>
              </mc:Choice>
              <mc:Fallback>
                <p:oleObj name="Acrobat Document" r:id="rId14" imgW="5667139" imgH="8019880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C086992-5542-6510-2E8B-180EF5B6B5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33824" y="1341336"/>
                        <a:ext cx="38290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6CD0F24-196E-A422-073F-790F896145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05519" y="2404484"/>
            <a:ext cx="3860370" cy="32918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3AAA9F-73C6-39D2-7921-13FD0ED8D4D6}"/>
              </a:ext>
            </a:extLst>
          </p:cNvPr>
          <p:cNvSpPr txBox="1"/>
          <p:nvPr/>
        </p:nvSpPr>
        <p:spPr>
          <a:xfrm>
            <a:off x="2281084" y="6427112"/>
            <a:ext cx="58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75799"/>
                </a:solidFill>
                <a:latin typeface="Aleo" panose="00000500000000000000" pitchFamily="2" charset="0"/>
              </a:rPr>
              <a:t>Technical Manager</a:t>
            </a:r>
          </a:p>
        </p:txBody>
      </p:sp>
    </p:spTree>
    <p:extLst>
      <p:ext uri="{BB962C8B-B14F-4D97-AF65-F5344CB8AC3E}">
        <p14:creationId xmlns:p14="http://schemas.microsoft.com/office/powerpoint/2010/main" val="216262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D7994-C38B-0933-292C-16421E803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11665C-4FC0-A3E4-ADA2-9A7BCF39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6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49725-CDF6-E2FE-C774-FB5B0FC7D4D3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MUSCLES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65321E0-1B33-CF71-9377-A84AE4F0F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F7B23CC-EA2C-B2D3-D61C-CF27183321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145756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6AAAD994-FAD5-9763-00F9-E1E1FBEE278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56265488-4E55-CB64-2B1A-075977F87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94EF2D80-58DB-2405-8742-3D85FE77626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4D02B3-61C9-114A-BF37-E5297D941A55}"/>
              </a:ext>
            </a:extLst>
          </p:cNvPr>
          <p:cNvSpPr/>
          <p:nvPr/>
        </p:nvSpPr>
        <p:spPr>
          <a:xfrm>
            <a:off x="111761" y="2227793"/>
            <a:ext cx="4129548" cy="366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2E2F5-054B-4F76-BB9A-C8D5610D29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03942">
            <a:off x="403891" y="2363695"/>
            <a:ext cx="5212080" cy="2810233"/>
          </a:xfrm>
          <a:prstGeom prst="rect">
            <a:avLst/>
          </a:prstGeom>
        </p:spPr>
      </p:pic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BBFDA3E5-DA60-BF95-6DA2-FC58AB305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749215"/>
              </p:ext>
            </p:extLst>
          </p:nvPr>
        </p:nvGraphicFramePr>
        <p:xfrm>
          <a:off x="8665290" y="1751541"/>
          <a:ext cx="3383280" cy="4787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5667139" imgH="8019880" progId="Acrobat.Document.DC">
                  <p:embed/>
                </p:oleObj>
              </mc:Choice>
              <mc:Fallback>
                <p:oleObj name="Acrobat Document" r:id="rId14" imgW="5667139" imgH="8019880" progId="Acrobat.Document.DC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BBFDA3E5-DA60-BF95-6DA2-FC58AB305E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665290" y="1751541"/>
                        <a:ext cx="3383280" cy="4787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64AEA81-3C85-1A93-84D6-2A957DEB7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76780"/>
              </p:ext>
            </p:extLst>
          </p:nvPr>
        </p:nvGraphicFramePr>
        <p:xfrm>
          <a:off x="8260691" y="3429000"/>
          <a:ext cx="3645496" cy="163988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822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Journal</a:t>
                      </a:r>
                      <a:r>
                        <a:rPr lang="pt-PT" sz="1400" baseline="0" dirty="0"/>
                        <a:t>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5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Conference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8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Master theses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2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New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4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Enhanced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4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5D683A1-1455-6E04-AA7F-73F4BB6FF2D4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</p:spTree>
    <p:extLst>
      <p:ext uri="{BB962C8B-B14F-4D97-AF65-F5344CB8AC3E}">
        <p14:creationId xmlns:p14="http://schemas.microsoft.com/office/powerpoint/2010/main" val="379972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280DA-C383-36F6-1C33-D603B050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809E1D-5825-D0A3-B881-B8BE9AC9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7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0382E-D719-826B-AA4B-8BB6EDA31AAC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SAFE-HOME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86D83F-9EC6-EA15-4F47-803E50755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13FD805-7F7B-5FF4-69F3-620A203F81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8737599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27945DF9-5028-882D-6BE3-222022EEFEB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4D00AAEF-23EC-55CD-2A19-F89DC6EE12F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B358A126-38A2-71B5-61DF-0A5384A5381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F1FF0B-7F46-1C59-D2FD-DAC6C12FA21E}"/>
              </a:ext>
            </a:extLst>
          </p:cNvPr>
          <p:cNvSpPr/>
          <p:nvPr/>
        </p:nvSpPr>
        <p:spPr>
          <a:xfrm>
            <a:off x="111761" y="2227793"/>
            <a:ext cx="4129548" cy="366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CD4B91-4619-766F-80B5-1027FD900A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79495">
            <a:off x="142147" y="2272675"/>
            <a:ext cx="5212080" cy="2202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1E0666-385B-B3E9-A467-E071AFD863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51119"/>
            <a:ext cx="4023360" cy="319781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61DAE96-BDCB-848B-8DB6-92EC86684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926774"/>
              </p:ext>
            </p:extLst>
          </p:nvPr>
        </p:nvGraphicFramePr>
        <p:xfrm>
          <a:off x="5327575" y="1703081"/>
          <a:ext cx="3645496" cy="163988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822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Journal</a:t>
                      </a:r>
                      <a:r>
                        <a:rPr lang="pt-PT" sz="1400" baseline="0" dirty="0"/>
                        <a:t>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10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Conference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14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Master theses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3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New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3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Enhanced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3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8B11957-373D-D241-A3D0-7A94054DBF05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</p:spTree>
    <p:extLst>
      <p:ext uri="{BB962C8B-B14F-4D97-AF65-F5344CB8AC3E}">
        <p14:creationId xmlns:p14="http://schemas.microsoft.com/office/powerpoint/2010/main" val="168376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EAFA4-40B4-6BCC-0552-A7862E11F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A3637C-CB24-04FE-A76C-16D81870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8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6F43D-FE59-A1E1-064B-AC77F7B11F8D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Success Stories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8268A91-9EC0-6A70-F1DB-6917018C16DF}"/>
              </a:ext>
            </a:extLst>
          </p:cNvPr>
          <p:cNvGraphicFramePr/>
          <p:nvPr/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B7577519-9F42-021C-5080-F5DD1976AC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5123CD34-8A88-0F41-36AD-E7B292D18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574B7B94-CB83-378F-F812-323C87C1D56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941665-4C14-ACC2-49F2-576ED47F898B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2CD4F2-ADBC-B63A-BDE6-685532500C2B}"/>
              </a:ext>
            </a:extLst>
          </p:cNvPr>
          <p:cNvSpPr txBox="1"/>
          <p:nvPr/>
        </p:nvSpPr>
        <p:spPr>
          <a:xfrm>
            <a:off x="2281084" y="6427112"/>
            <a:ext cx="58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75799"/>
                </a:solidFill>
                <a:latin typeface="Aleo" panose="00000500000000000000" pitchFamily="2" charset="0"/>
              </a:rPr>
              <a:t>Technical Manager</a:t>
            </a:r>
          </a:p>
        </p:txBody>
      </p:sp>
      <p:pic>
        <p:nvPicPr>
          <p:cNvPr id="7" name="Picture 6" descr="A chalkboard with a wooden frame&#10;&#10;AI-generated content may be incorrect.">
            <a:extLst>
              <a:ext uri="{FF2B5EF4-FFF2-40B4-BE49-F238E27FC236}">
                <a16:creationId xmlns:a16="http://schemas.microsoft.com/office/drawing/2014/main" id="{C6E56E74-5F16-AC62-6D02-7580DA3618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20276445">
            <a:off x="60710" y="2814992"/>
            <a:ext cx="3749040" cy="2496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D4E6C9-0AD8-9977-0B5B-1875ABA06CE7}"/>
              </a:ext>
            </a:extLst>
          </p:cNvPr>
          <p:cNvSpPr txBox="1"/>
          <p:nvPr/>
        </p:nvSpPr>
        <p:spPr>
          <a:xfrm rot="20276445">
            <a:off x="60710" y="5986811"/>
            <a:ext cx="3749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rophy">
                <a:extLst>
                  <a:ext uri="{FF2B5EF4-FFF2-40B4-BE49-F238E27FC236}">
                    <a16:creationId xmlns:a16="http://schemas.microsoft.com/office/drawing/2014/main" id="{F72E6310-3E3B-AEDF-545C-5DC73D0564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6863567"/>
                  </p:ext>
                </p:extLst>
              </p:nvPr>
            </p:nvGraphicFramePr>
            <p:xfrm>
              <a:off x="10168826" y="4698863"/>
              <a:ext cx="1463039" cy="160371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1463039" cy="1603719"/>
                    </a:xfrm>
                    <a:prstGeom prst="rect">
                      <a:avLst/>
                    </a:prstGeom>
                  </am3d:spPr>
                  <am3d:camera>
                    <am3d:pos x="0" y="0" z="725912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81211" d="1000000"/>
                    <am3d:preTrans dx="0" dy="-17921674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2738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rophy">
                <a:extLst>
                  <a:ext uri="{FF2B5EF4-FFF2-40B4-BE49-F238E27FC236}">
                    <a16:creationId xmlns:a16="http://schemas.microsoft.com/office/drawing/2014/main" id="{F72E6310-3E3B-AEDF-545C-5DC73D0564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68826" y="4698863"/>
                <a:ext cx="1463039" cy="1603719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38ED4C7-1009-F69B-00BB-CD2F2CB70138}"/>
              </a:ext>
            </a:extLst>
          </p:cNvPr>
          <p:cNvSpPr txBox="1"/>
          <p:nvPr/>
        </p:nvSpPr>
        <p:spPr>
          <a:xfrm rot="1200000">
            <a:off x="9588352" y="3860209"/>
            <a:ext cx="2623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EXCELLENT</a:t>
            </a:r>
          </a:p>
        </p:txBody>
      </p:sp>
    </p:spTree>
    <p:extLst>
      <p:ext uri="{BB962C8B-B14F-4D97-AF65-F5344CB8AC3E}">
        <p14:creationId xmlns:p14="http://schemas.microsoft.com/office/powerpoint/2010/main" val="19317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0E547-9A0D-4FF8-9DFF-9DB19CAE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9EEFD-0351-F2C1-C1F4-AB277DEAF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Different experiences</a:t>
            </a:r>
          </a:p>
          <a:p>
            <a:endParaRPr lang="en-US" sz="2800" dirty="0"/>
          </a:p>
          <a:p>
            <a:r>
              <a:rPr lang="en-US" sz="2800" dirty="0"/>
              <a:t>Variable consortium size </a:t>
            </a:r>
          </a:p>
          <a:p>
            <a:endParaRPr lang="en-US" sz="2800" dirty="0"/>
          </a:p>
          <a:p>
            <a:r>
              <a:rPr lang="en-US" sz="2800" dirty="0"/>
              <a:t>Variable Achievements</a:t>
            </a:r>
          </a:p>
          <a:p>
            <a:endParaRPr lang="en-US" sz="2800" dirty="0"/>
          </a:p>
          <a:p>
            <a:r>
              <a:rPr lang="en-US" sz="2800" dirty="0"/>
              <a:t>Success takes different forms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643EF-7BA6-BF14-92E9-62BCB8959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451269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5275B"/>
      </a:accent1>
      <a:accent2>
        <a:srgbClr val="36B1E8"/>
      </a:accent2>
      <a:accent3>
        <a:srgbClr val="90BB23"/>
      </a:accent3>
      <a:accent4>
        <a:srgbClr val="EE7008"/>
      </a:accent4>
      <a:accent5>
        <a:srgbClr val="1AB39F"/>
      </a:accent5>
      <a:accent6>
        <a:srgbClr val="0C0C0C"/>
      </a:accent6>
      <a:hlink>
        <a:srgbClr val="00B0F0"/>
      </a:hlink>
      <a:folHlink>
        <a:srgbClr val="00B0F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Motyw pakietu Office">
  <a:themeElements>
    <a:clrScheme name="Niestandardowy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E9251"/>
      </a:hlink>
      <a:folHlink>
        <a:srgbClr val="2E925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1896</Words>
  <Application>Microsoft Office PowerPoint</Application>
  <PresentationFormat>Widescreen</PresentationFormat>
  <Paragraphs>330</Paragraphs>
  <Slides>27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Aleo</vt:lpstr>
      <vt:lpstr>Arial</vt:lpstr>
      <vt:lpstr>Arial Regular</vt:lpstr>
      <vt:lpstr>Calibri</vt:lpstr>
      <vt:lpstr>Copperplate Gothic Bold</vt:lpstr>
      <vt:lpstr>Corbel</vt:lpstr>
      <vt:lpstr>Open Sans</vt:lpstr>
      <vt:lpstr>Wingdings</vt:lpstr>
      <vt:lpstr>Wingdings 2</vt:lpstr>
      <vt:lpstr>Frame</vt:lpstr>
      <vt:lpstr>Motyw pakietu Office</vt:lpstr>
      <vt:lpstr>Acrobat Document</vt:lpstr>
      <vt:lpstr>CELTIC Proposers Day  in Aveiro on 11.09.25  </vt:lpstr>
      <vt:lpstr>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 </vt:lpstr>
      <vt:lpstr>Best practices</vt:lpstr>
      <vt:lpstr>CELTIC projects  – Specifics  </vt:lpstr>
      <vt:lpstr>Challenges You Will Face</vt:lpstr>
      <vt:lpstr>CELTIC   Friends &amp; support   </vt:lpstr>
      <vt:lpstr>Summary &amp; key Takeaways</vt:lpstr>
      <vt:lpstr>Final     Advice </vt:lpstr>
      <vt:lpstr>PowerPoint Presentation</vt:lpstr>
      <vt:lpstr>PowerPoint Presentation</vt:lpstr>
      <vt:lpstr>Motivation </vt:lpstr>
      <vt:lpstr>Motivation </vt:lpstr>
      <vt:lpstr>SAFE-HOME Project Goals</vt:lpstr>
      <vt:lpstr>PowerPoint Presentation</vt:lpstr>
      <vt:lpstr>PowerPoint Presentation</vt:lpstr>
      <vt:lpstr>Achievements – Technology Innovations</vt:lpstr>
      <vt:lpstr>SAFE-HOME Fall Detection &amp; Activity Monitoring </vt:lpstr>
      <vt:lpstr>Project Impact</vt:lpstr>
      <vt:lpstr>Project Impact</vt:lpstr>
      <vt:lpstr>Encountered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 Priem</dc:creator>
  <cp:lastModifiedBy>Ayman Radwan</cp:lastModifiedBy>
  <cp:revision>491</cp:revision>
  <dcterms:created xsi:type="dcterms:W3CDTF">2021-06-23T14:20:45Z</dcterms:created>
  <dcterms:modified xsi:type="dcterms:W3CDTF">2025-09-11T09:02:40Z</dcterms:modified>
</cp:coreProperties>
</file>