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8" r:id="rId2"/>
    <p:sldId id="2147470355" r:id="rId3"/>
    <p:sldId id="2147470354" r:id="rId4"/>
    <p:sldId id="267" r:id="rId5"/>
    <p:sldId id="268" r:id="rId6"/>
    <p:sldId id="259" r:id="rId7"/>
    <p:sldId id="270" r:id="rId8"/>
    <p:sldId id="269" r:id="rId9"/>
    <p:sldId id="271" r:id="rId10"/>
    <p:sldId id="272" r:id="rId11"/>
    <p:sldId id="275" r:id="rId12"/>
    <p:sldId id="262" r:id="rId13"/>
    <p:sldId id="276" r:id="rId14"/>
    <p:sldId id="277" r:id="rId15"/>
    <p:sldId id="278" r:id="rId16"/>
    <p:sldId id="265" r:id="rId17"/>
    <p:sldId id="279" r:id="rId18"/>
    <p:sldId id="256" r:id="rId19"/>
    <p:sldId id="280" r:id="rId20"/>
    <p:sldId id="274" r:id="rId21"/>
    <p:sldId id="281" r:id="rId22"/>
    <p:sldId id="282" r:id="rId23"/>
    <p:sldId id="283" r:id="rId24"/>
    <p:sldId id="284" r:id="rId25"/>
    <p:sldId id="285" r:id="rId26"/>
    <p:sldId id="286" r:id="rId27"/>
    <p:sldId id="273" r:id="rId28"/>
    <p:sldId id="287" r:id="rId29"/>
    <p:sldId id="288" r:id="rId30"/>
    <p:sldId id="289" r:id="rId31"/>
    <p:sldId id="2147470352" r:id="rId32"/>
    <p:sldId id="257" r:id="rId33"/>
    <p:sldId id="260" r:id="rId34"/>
    <p:sldId id="2147470050" r:id="rId35"/>
    <p:sldId id="2147470350" r:id="rId36"/>
    <p:sldId id="296" r:id="rId37"/>
    <p:sldId id="310" r:id="rId38"/>
    <p:sldId id="2147470353" r:id="rId39"/>
    <p:sldId id="2147470357" r:id="rId40"/>
    <p:sldId id="2147470360" r:id="rId41"/>
    <p:sldId id="2147470362" r:id="rId42"/>
    <p:sldId id="2147470358" r:id="rId43"/>
    <p:sldId id="2147470363" r:id="rId44"/>
    <p:sldId id="2147470359" r:id="rId45"/>
    <p:sldId id="2147470361" r:id="rId46"/>
    <p:sldId id="2147470356"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drey Bienvenu" initials="A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F5597"/>
    <a:srgbClr val="020280"/>
    <a:srgbClr val="375799"/>
    <a:srgbClr val="19273E"/>
    <a:srgbClr val="3C3E74"/>
    <a:srgbClr val="16233C"/>
    <a:srgbClr val="16243D"/>
    <a:srgbClr val="16233B"/>
    <a:srgbClr val="8FAADC"/>
    <a:srgbClr val="2527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53" autoAdjust="0"/>
    <p:restoredTop sz="91071" autoAdjust="0"/>
  </p:normalViewPr>
  <p:slideViewPr>
    <p:cSldViewPr snapToGrid="0">
      <p:cViewPr varScale="1">
        <p:scale>
          <a:sx n="65" d="100"/>
          <a:sy n="65" d="100"/>
        </p:scale>
        <p:origin x="370" y="53"/>
      </p:cViewPr>
      <p:guideLst>
        <p:guide orient="horz" pos="2160"/>
        <p:guide pos="3840"/>
      </p:guideLst>
    </p:cSldViewPr>
  </p:slideViewPr>
  <p:notesTextViewPr>
    <p:cViewPr>
      <p:scale>
        <a:sx n="3" d="2"/>
        <a:sy n="3" d="2"/>
      </p:scale>
      <p:origin x="0" y="0"/>
    </p:cViewPr>
  </p:notesTextViewPr>
  <p:notesViewPr>
    <p:cSldViewPr snapToGrid="0" showGuides="1">
      <p:cViewPr varScale="1">
        <p:scale>
          <a:sx n="124" d="100"/>
          <a:sy n="124" d="100"/>
        </p:scale>
        <p:origin x="110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svg"/><Relationship Id="rId1" Type="http://schemas.openxmlformats.org/officeDocument/2006/relationships/image" Target="../media/image105.png"/><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svg"/><Relationship Id="rId1" Type="http://schemas.openxmlformats.org/officeDocument/2006/relationships/image" Target="../media/image105.png"/><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F7D289-C0B3-4754-80F5-1B95B08EEF9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E4CE340-D314-4B26-998D-62A1982A1414}">
      <dgm:prSet/>
      <dgm:spPr/>
      <dgm:t>
        <a:bodyPr/>
        <a:lstStyle/>
        <a:p>
          <a:r>
            <a:rPr lang="en-US"/>
            <a:t>New Products: 6</a:t>
          </a:r>
        </a:p>
      </dgm:t>
    </dgm:pt>
    <dgm:pt modelId="{6F967313-1055-43F2-9729-D857C7301E34}" type="parTrans" cxnId="{514709AD-F7DD-494B-B6B8-4ED3F6AE45D4}">
      <dgm:prSet/>
      <dgm:spPr/>
      <dgm:t>
        <a:bodyPr/>
        <a:lstStyle/>
        <a:p>
          <a:endParaRPr lang="en-US"/>
        </a:p>
      </dgm:t>
    </dgm:pt>
    <dgm:pt modelId="{49BFCDEA-B51F-40B8-876E-6DDC18132091}" type="sibTrans" cxnId="{514709AD-F7DD-494B-B6B8-4ED3F6AE45D4}">
      <dgm:prSet/>
      <dgm:spPr/>
      <dgm:t>
        <a:bodyPr/>
        <a:lstStyle/>
        <a:p>
          <a:endParaRPr lang="en-US"/>
        </a:p>
      </dgm:t>
    </dgm:pt>
    <dgm:pt modelId="{1D6F4DE3-BE89-4CAF-91B8-42F2B5CF0B31}">
      <dgm:prSet/>
      <dgm:spPr/>
      <dgm:t>
        <a:bodyPr/>
        <a:lstStyle/>
        <a:p>
          <a:r>
            <a:rPr lang="en-US"/>
            <a:t>Improved Products: 11</a:t>
          </a:r>
        </a:p>
      </dgm:t>
    </dgm:pt>
    <dgm:pt modelId="{E4DBB6A8-5FAC-407F-BDBD-6F8438BE374A}" type="parTrans" cxnId="{19CDFA52-64BE-487A-8CF8-D61217167CA0}">
      <dgm:prSet/>
      <dgm:spPr/>
      <dgm:t>
        <a:bodyPr/>
        <a:lstStyle/>
        <a:p>
          <a:endParaRPr lang="en-US"/>
        </a:p>
      </dgm:t>
    </dgm:pt>
    <dgm:pt modelId="{D6BBB3DF-62F1-483E-A124-BE9DD8B43192}" type="sibTrans" cxnId="{19CDFA52-64BE-487A-8CF8-D61217167CA0}">
      <dgm:prSet/>
      <dgm:spPr/>
      <dgm:t>
        <a:bodyPr/>
        <a:lstStyle/>
        <a:p>
          <a:endParaRPr lang="en-US"/>
        </a:p>
      </dgm:t>
    </dgm:pt>
    <dgm:pt modelId="{077BE486-9F54-4B53-BD86-3B7434D5B48A}">
      <dgm:prSet/>
      <dgm:spPr/>
      <dgm:t>
        <a:bodyPr/>
        <a:lstStyle/>
        <a:p>
          <a:r>
            <a:rPr lang="en-US"/>
            <a:t>Expected ROI : 1-50x</a:t>
          </a:r>
        </a:p>
      </dgm:t>
    </dgm:pt>
    <dgm:pt modelId="{9B06CF03-8CBE-413B-A066-B7F9D1033AE4}" type="parTrans" cxnId="{41226D27-083E-453F-A0F6-398D3BE97797}">
      <dgm:prSet/>
      <dgm:spPr/>
      <dgm:t>
        <a:bodyPr/>
        <a:lstStyle/>
        <a:p>
          <a:endParaRPr lang="en-US"/>
        </a:p>
      </dgm:t>
    </dgm:pt>
    <dgm:pt modelId="{B997EBB5-6477-4A6E-8ACC-480C861BFE9D}" type="sibTrans" cxnId="{41226D27-083E-453F-A0F6-398D3BE97797}">
      <dgm:prSet/>
      <dgm:spPr/>
      <dgm:t>
        <a:bodyPr/>
        <a:lstStyle/>
        <a:p>
          <a:endParaRPr lang="en-US"/>
        </a:p>
      </dgm:t>
    </dgm:pt>
    <dgm:pt modelId="{19F24583-647C-4D32-9033-40FF3A3B37E8}">
      <dgm:prSet/>
      <dgm:spPr/>
      <dgm:t>
        <a:bodyPr/>
        <a:lstStyle/>
        <a:p>
          <a:r>
            <a:rPr lang="en-US"/>
            <a:t>New Employees 12-14</a:t>
          </a:r>
        </a:p>
      </dgm:t>
    </dgm:pt>
    <dgm:pt modelId="{1CC8C26D-11F0-4F6A-BCDB-3BAF350698F8}" type="parTrans" cxnId="{06425448-2AAA-4047-B92E-307477C4F4A6}">
      <dgm:prSet/>
      <dgm:spPr/>
      <dgm:t>
        <a:bodyPr/>
        <a:lstStyle/>
        <a:p>
          <a:endParaRPr lang="en-US"/>
        </a:p>
      </dgm:t>
    </dgm:pt>
    <dgm:pt modelId="{29B55831-2C78-4F70-B647-2D4BA75849F3}" type="sibTrans" cxnId="{06425448-2AAA-4047-B92E-307477C4F4A6}">
      <dgm:prSet/>
      <dgm:spPr/>
      <dgm:t>
        <a:bodyPr/>
        <a:lstStyle/>
        <a:p>
          <a:endParaRPr lang="en-US"/>
        </a:p>
      </dgm:t>
    </dgm:pt>
    <dgm:pt modelId="{915B8FCD-ECDF-4B63-881A-044AA27AA4C2}">
      <dgm:prSet/>
      <dgm:spPr/>
      <dgm:t>
        <a:bodyPr/>
        <a:lstStyle/>
        <a:p>
          <a:r>
            <a:rPr lang="en-US"/>
            <a:t>Patents &amp; Trademarks: 2</a:t>
          </a:r>
        </a:p>
      </dgm:t>
    </dgm:pt>
    <dgm:pt modelId="{9DBA7689-1A9A-4921-A979-9BE0160067C6}" type="parTrans" cxnId="{F1F0B9C3-1389-4704-AF87-D843D3AC4985}">
      <dgm:prSet/>
      <dgm:spPr/>
      <dgm:t>
        <a:bodyPr/>
        <a:lstStyle/>
        <a:p>
          <a:endParaRPr lang="en-US"/>
        </a:p>
      </dgm:t>
    </dgm:pt>
    <dgm:pt modelId="{CD8DA2A5-472C-42BB-A495-7B879BE13CF7}" type="sibTrans" cxnId="{F1F0B9C3-1389-4704-AF87-D843D3AC4985}">
      <dgm:prSet/>
      <dgm:spPr/>
      <dgm:t>
        <a:bodyPr/>
        <a:lstStyle/>
        <a:p>
          <a:endParaRPr lang="en-US"/>
        </a:p>
      </dgm:t>
    </dgm:pt>
    <dgm:pt modelId="{06C764E7-D5F6-4CE2-BCEC-FE026B4BC8CF}">
      <dgm:prSet/>
      <dgm:spPr/>
      <dgm:t>
        <a:bodyPr/>
        <a:lstStyle/>
        <a:p>
          <a:r>
            <a:rPr lang="en-US"/>
            <a:t>Prototypes &amp; Fields trials: 7</a:t>
          </a:r>
        </a:p>
      </dgm:t>
    </dgm:pt>
    <dgm:pt modelId="{0214B1C5-FB85-4A4A-AED7-234667CDA4B3}" type="parTrans" cxnId="{FEC87E32-6312-48C3-A293-3975643E8C24}">
      <dgm:prSet/>
      <dgm:spPr/>
      <dgm:t>
        <a:bodyPr/>
        <a:lstStyle/>
        <a:p>
          <a:endParaRPr lang="en-US"/>
        </a:p>
      </dgm:t>
    </dgm:pt>
    <dgm:pt modelId="{5B6DC916-49C4-4B60-A48A-7817445428C9}" type="sibTrans" cxnId="{FEC87E32-6312-48C3-A293-3975643E8C24}">
      <dgm:prSet/>
      <dgm:spPr/>
      <dgm:t>
        <a:bodyPr/>
        <a:lstStyle/>
        <a:p>
          <a:endParaRPr lang="en-US"/>
        </a:p>
      </dgm:t>
    </dgm:pt>
    <dgm:pt modelId="{4A928002-AE8B-4456-B729-41271DACD23A}">
      <dgm:prSet/>
      <dgm:spPr/>
      <dgm:t>
        <a:bodyPr/>
        <a:lstStyle/>
        <a:p>
          <a:r>
            <a:rPr lang="en-US"/>
            <a:t>Contributions to standards: 2</a:t>
          </a:r>
        </a:p>
      </dgm:t>
    </dgm:pt>
    <dgm:pt modelId="{5B93E673-5F65-499C-829B-2F94BB71FE96}" type="parTrans" cxnId="{BAEB646E-6A5C-4BE8-AB83-1F394A182995}">
      <dgm:prSet/>
      <dgm:spPr/>
      <dgm:t>
        <a:bodyPr/>
        <a:lstStyle/>
        <a:p>
          <a:endParaRPr lang="en-US"/>
        </a:p>
      </dgm:t>
    </dgm:pt>
    <dgm:pt modelId="{3AA3817C-8C8B-4FE1-9EAA-862D223CA042}" type="sibTrans" cxnId="{BAEB646E-6A5C-4BE8-AB83-1F394A182995}">
      <dgm:prSet/>
      <dgm:spPr/>
      <dgm:t>
        <a:bodyPr/>
        <a:lstStyle/>
        <a:p>
          <a:endParaRPr lang="en-US"/>
        </a:p>
      </dgm:t>
    </dgm:pt>
    <dgm:pt modelId="{2F665862-239D-4278-AB2F-4660DAE5C1B0}">
      <dgm:prSet/>
      <dgm:spPr/>
      <dgm:t>
        <a:bodyPr/>
        <a:lstStyle/>
        <a:p>
          <a:r>
            <a:rPr lang="en-US"/>
            <a:t>Open-source Software: 3</a:t>
          </a:r>
        </a:p>
      </dgm:t>
    </dgm:pt>
    <dgm:pt modelId="{02FEB7B1-0F57-4091-82AE-7B4B158DE530}" type="parTrans" cxnId="{EC949C9D-E766-46DE-B288-9F75ECB06676}">
      <dgm:prSet/>
      <dgm:spPr/>
      <dgm:t>
        <a:bodyPr/>
        <a:lstStyle/>
        <a:p>
          <a:endParaRPr lang="en-US"/>
        </a:p>
      </dgm:t>
    </dgm:pt>
    <dgm:pt modelId="{C2AB5DD1-8993-4D46-8FAD-34C38114C136}" type="sibTrans" cxnId="{EC949C9D-E766-46DE-B288-9F75ECB06676}">
      <dgm:prSet/>
      <dgm:spPr/>
      <dgm:t>
        <a:bodyPr/>
        <a:lstStyle/>
        <a:p>
          <a:endParaRPr lang="en-US"/>
        </a:p>
      </dgm:t>
    </dgm:pt>
    <dgm:pt modelId="{9321CA0F-2464-4FE7-9476-2C41AB74DA81}">
      <dgm:prSet/>
      <dgm:spPr/>
      <dgm:t>
        <a:bodyPr/>
        <a:lstStyle/>
        <a:p>
          <a:r>
            <a:rPr lang="en-US"/>
            <a:t>Techno economics: 1</a:t>
          </a:r>
        </a:p>
      </dgm:t>
    </dgm:pt>
    <dgm:pt modelId="{88A54990-BD94-4BDF-BEB1-4D4476B69273}" type="parTrans" cxnId="{0874D0A5-DC5F-4E1B-B243-EB5C69876B9E}">
      <dgm:prSet/>
      <dgm:spPr/>
      <dgm:t>
        <a:bodyPr/>
        <a:lstStyle/>
        <a:p>
          <a:endParaRPr lang="en-US"/>
        </a:p>
      </dgm:t>
    </dgm:pt>
    <dgm:pt modelId="{60D9A381-2B5B-40B6-8FB4-9B81DDC9ADA9}" type="sibTrans" cxnId="{0874D0A5-DC5F-4E1B-B243-EB5C69876B9E}">
      <dgm:prSet/>
      <dgm:spPr/>
      <dgm:t>
        <a:bodyPr/>
        <a:lstStyle/>
        <a:p>
          <a:endParaRPr lang="en-US"/>
        </a:p>
      </dgm:t>
    </dgm:pt>
    <dgm:pt modelId="{749ED500-F2C2-4740-A8D2-D8F13E9A49FC}" type="pres">
      <dgm:prSet presAssocID="{9AF7D289-C0B3-4754-80F5-1B95B08EEF94}" presName="linear" presStyleCnt="0">
        <dgm:presLayoutVars>
          <dgm:animLvl val="lvl"/>
          <dgm:resizeHandles val="exact"/>
        </dgm:presLayoutVars>
      </dgm:prSet>
      <dgm:spPr/>
    </dgm:pt>
    <dgm:pt modelId="{3D636359-EE6B-48BA-A858-5A41DDC85B29}" type="pres">
      <dgm:prSet presAssocID="{CE4CE340-D314-4B26-998D-62A1982A1414}" presName="parentText" presStyleLbl="node1" presStyleIdx="0" presStyleCnt="9">
        <dgm:presLayoutVars>
          <dgm:chMax val="0"/>
          <dgm:bulletEnabled val="1"/>
        </dgm:presLayoutVars>
      </dgm:prSet>
      <dgm:spPr/>
    </dgm:pt>
    <dgm:pt modelId="{D397926C-E044-409B-BA8A-32EF11DC4D8C}" type="pres">
      <dgm:prSet presAssocID="{49BFCDEA-B51F-40B8-876E-6DDC18132091}" presName="spacer" presStyleCnt="0"/>
      <dgm:spPr/>
    </dgm:pt>
    <dgm:pt modelId="{C6DF853D-FE75-4F2C-9212-7730C333FD10}" type="pres">
      <dgm:prSet presAssocID="{1D6F4DE3-BE89-4CAF-91B8-42F2B5CF0B31}" presName="parentText" presStyleLbl="node1" presStyleIdx="1" presStyleCnt="9">
        <dgm:presLayoutVars>
          <dgm:chMax val="0"/>
          <dgm:bulletEnabled val="1"/>
        </dgm:presLayoutVars>
      </dgm:prSet>
      <dgm:spPr/>
    </dgm:pt>
    <dgm:pt modelId="{418D7E30-7702-4D51-95A4-DDE5BFB549F6}" type="pres">
      <dgm:prSet presAssocID="{D6BBB3DF-62F1-483E-A124-BE9DD8B43192}" presName="spacer" presStyleCnt="0"/>
      <dgm:spPr/>
    </dgm:pt>
    <dgm:pt modelId="{37755B9B-C3AC-414D-9929-BD6385416A1B}" type="pres">
      <dgm:prSet presAssocID="{077BE486-9F54-4B53-BD86-3B7434D5B48A}" presName="parentText" presStyleLbl="node1" presStyleIdx="2" presStyleCnt="9">
        <dgm:presLayoutVars>
          <dgm:chMax val="0"/>
          <dgm:bulletEnabled val="1"/>
        </dgm:presLayoutVars>
      </dgm:prSet>
      <dgm:spPr/>
    </dgm:pt>
    <dgm:pt modelId="{57F38969-99EB-437E-94C4-8A5D1640CC00}" type="pres">
      <dgm:prSet presAssocID="{B997EBB5-6477-4A6E-8ACC-480C861BFE9D}" presName="spacer" presStyleCnt="0"/>
      <dgm:spPr/>
    </dgm:pt>
    <dgm:pt modelId="{602CF9A3-7FBF-44E5-B7F9-7830F5B82828}" type="pres">
      <dgm:prSet presAssocID="{19F24583-647C-4D32-9033-40FF3A3B37E8}" presName="parentText" presStyleLbl="node1" presStyleIdx="3" presStyleCnt="9">
        <dgm:presLayoutVars>
          <dgm:chMax val="0"/>
          <dgm:bulletEnabled val="1"/>
        </dgm:presLayoutVars>
      </dgm:prSet>
      <dgm:spPr/>
    </dgm:pt>
    <dgm:pt modelId="{4F1D7BD0-9721-451D-9805-E55865704E21}" type="pres">
      <dgm:prSet presAssocID="{29B55831-2C78-4F70-B647-2D4BA75849F3}" presName="spacer" presStyleCnt="0"/>
      <dgm:spPr/>
    </dgm:pt>
    <dgm:pt modelId="{C2F7F221-33CA-4E39-9B07-D577BAC65DE7}" type="pres">
      <dgm:prSet presAssocID="{915B8FCD-ECDF-4B63-881A-044AA27AA4C2}" presName="parentText" presStyleLbl="node1" presStyleIdx="4" presStyleCnt="9">
        <dgm:presLayoutVars>
          <dgm:chMax val="0"/>
          <dgm:bulletEnabled val="1"/>
        </dgm:presLayoutVars>
      </dgm:prSet>
      <dgm:spPr/>
    </dgm:pt>
    <dgm:pt modelId="{77ABB37F-DA3A-4F50-BB17-2F2350EA8C9C}" type="pres">
      <dgm:prSet presAssocID="{CD8DA2A5-472C-42BB-A495-7B879BE13CF7}" presName="spacer" presStyleCnt="0"/>
      <dgm:spPr/>
    </dgm:pt>
    <dgm:pt modelId="{D52BB7D0-6637-49FA-8DEA-AE97E2146A67}" type="pres">
      <dgm:prSet presAssocID="{06C764E7-D5F6-4CE2-BCEC-FE026B4BC8CF}" presName="parentText" presStyleLbl="node1" presStyleIdx="5" presStyleCnt="9">
        <dgm:presLayoutVars>
          <dgm:chMax val="0"/>
          <dgm:bulletEnabled val="1"/>
        </dgm:presLayoutVars>
      </dgm:prSet>
      <dgm:spPr/>
    </dgm:pt>
    <dgm:pt modelId="{1115408B-B188-4945-8EDE-EBF828BEEF1B}" type="pres">
      <dgm:prSet presAssocID="{5B6DC916-49C4-4B60-A48A-7817445428C9}" presName="spacer" presStyleCnt="0"/>
      <dgm:spPr/>
    </dgm:pt>
    <dgm:pt modelId="{E7785245-A4E3-41DD-9F89-4CE6B943245F}" type="pres">
      <dgm:prSet presAssocID="{4A928002-AE8B-4456-B729-41271DACD23A}" presName="parentText" presStyleLbl="node1" presStyleIdx="6" presStyleCnt="9">
        <dgm:presLayoutVars>
          <dgm:chMax val="0"/>
          <dgm:bulletEnabled val="1"/>
        </dgm:presLayoutVars>
      </dgm:prSet>
      <dgm:spPr/>
    </dgm:pt>
    <dgm:pt modelId="{0E23DF6B-7DC3-4120-9899-5E5D8AD7F190}" type="pres">
      <dgm:prSet presAssocID="{3AA3817C-8C8B-4FE1-9EAA-862D223CA042}" presName="spacer" presStyleCnt="0"/>
      <dgm:spPr/>
    </dgm:pt>
    <dgm:pt modelId="{9AC0D6E3-1C69-4000-9363-A8DF3918FECC}" type="pres">
      <dgm:prSet presAssocID="{2F665862-239D-4278-AB2F-4660DAE5C1B0}" presName="parentText" presStyleLbl="node1" presStyleIdx="7" presStyleCnt="9">
        <dgm:presLayoutVars>
          <dgm:chMax val="0"/>
          <dgm:bulletEnabled val="1"/>
        </dgm:presLayoutVars>
      </dgm:prSet>
      <dgm:spPr/>
    </dgm:pt>
    <dgm:pt modelId="{E416EC75-C091-44C7-9EE6-A2B2240E9854}" type="pres">
      <dgm:prSet presAssocID="{C2AB5DD1-8993-4D46-8FAD-34C38114C136}" presName="spacer" presStyleCnt="0"/>
      <dgm:spPr/>
    </dgm:pt>
    <dgm:pt modelId="{07D66441-FBAA-4547-B3B2-77A5F2B3A362}" type="pres">
      <dgm:prSet presAssocID="{9321CA0F-2464-4FE7-9476-2C41AB74DA81}" presName="parentText" presStyleLbl="node1" presStyleIdx="8" presStyleCnt="9">
        <dgm:presLayoutVars>
          <dgm:chMax val="0"/>
          <dgm:bulletEnabled val="1"/>
        </dgm:presLayoutVars>
      </dgm:prSet>
      <dgm:spPr/>
    </dgm:pt>
  </dgm:ptLst>
  <dgm:cxnLst>
    <dgm:cxn modelId="{6BC5CE26-A628-49AF-A8D3-A71A4CA0988B}" type="presOf" srcId="{2F665862-239D-4278-AB2F-4660DAE5C1B0}" destId="{9AC0D6E3-1C69-4000-9363-A8DF3918FECC}" srcOrd="0" destOrd="0" presId="urn:microsoft.com/office/officeart/2005/8/layout/vList2"/>
    <dgm:cxn modelId="{41226D27-083E-453F-A0F6-398D3BE97797}" srcId="{9AF7D289-C0B3-4754-80F5-1B95B08EEF94}" destId="{077BE486-9F54-4B53-BD86-3B7434D5B48A}" srcOrd="2" destOrd="0" parTransId="{9B06CF03-8CBE-413B-A066-B7F9D1033AE4}" sibTransId="{B997EBB5-6477-4A6E-8ACC-480C861BFE9D}"/>
    <dgm:cxn modelId="{FEC87E32-6312-48C3-A293-3975643E8C24}" srcId="{9AF7D289-C0B3-4754-80F5-1B95B08EEF94}" destId="{06C764E7-D5F6-4CE2-BCEC-FE026B4BC8CF}" srcOrd="5" destOrd="0" parTransId="{0214B1C5-FB85-4A4A-AED7-234667CDA4B3}" sibTransId="{5B6DC916-49C4-4B60-A48A-7817445428C9}"/>
    <dgm:cxn modelId="{A75C4E64-5030-4902-8522-3FF61B9C63C5}" type="presOf" srcId="{06C764E7-D5F6-4CE2-BCEC-FE026B4BC8CF}" destId="{D52BB7D0-6637-49FA-8DEA-AE97E2146A67}" srcOrd="0" destOrd="0" presId="urn:microsoft.com/office/officeart/2005/8/layout/vList2"/>
    <dgm:cxn modelId="{C95CF845-9AB2-423D-A26C-BA138E07F439}" type="presOf" srcId="{9AF7D289-C0B3-4754-80F5-1B95B08EEF94}" destId="{749ED500-F2C2-4740-A8D2-D8F13E9A49FC}" srcOrd="0" destOrd="0" presId="urn:microsoft.com/office/officeart/2005/8/layout/vList2"/>
    <dgm:cxn modelId="{06425448-2AAA-4047-B92E-307477C4F4A6}" srcId="{9AF7D289-C0B3-4754-80F5-1B95B08EEF94}" destId="{19F24583-647C-4D32-9033-40FF3A3B37E8}" srcOrd="3" destOrd="0" parTransId="{1CC8C26D-11F0-4F6A-BCDB-3BAF350698F8}" sibTransId="{29B55831-2C78-4F70-B647-2D4BA75849F3}"/>
    <dgm:cxn modelId="{9A160269-2C0C-456D-AC13-2491AD3D53C6}" type="presOf" srcId="{4A928002-AE8B-4456-B729-41271DACD23A}" destId="{E7785245-A4E3-41DD-9F89-4CE6B943245F}" srcOrd="0" destOrd="0" presId="urn:microsoft.com/office/officeart/2005/8/layout/vList2"/>
    <dgm:cxn modelId="{BAEB646E-6A5C-4BE8-AB83-1F394A182995}" srcId="{9AF7D289-C0B3-4754-80F5-1B95B08EEF94}" destId="{4A928002-AE8B-4456-B729-41271DACD23A}" srcOrd="6" destOrd="0" parTransId="{5B93E673-5F65-499C-829B-2F94BB71FE96}" sibTransId="{3AA3817C-8C8B-4FE1-9EAA-862D223CA042}"/>
    <dgm:cxn modelId="{19CDFA52-64BE-487A-8CF8-D61217167CA0}" srcId="{9AF7D289-C0B3-4754-80F5-1B95B08EEF94}" destId="{1D6F4DE3-BE89-4CAF-91B8-42F2B5CF0B31}" srcOrd="1" destOrd="0" parTransId="{E4DBB6A8-5FAC-407F-BDBD-6F8438BE374A}" sibTransId="{D6BBB3DF-62F1-483E-A124-BE9DD8B43192}"/>
    <dgm:cxn modelId="{3C3D1A7C-45EE-423D-9271-A8E2F0DA5EF7}" type="presOf" srcId="{915B8FCD-ECDF-4B63-881A-044AA27AA4C2}" destId="{C2F7F221-33CA-4E39-9B07-D577BAC65DE7}" srcOrd="0" destOrd="0" presId="urn:microsoft.com/office/officeart/2005/8/layout/vList2"/>
    <dgm:cxn modelId="{EC949C9D-E766-46DE-B288-9F75ECB06676}" srcId="{9AF7D289-C0B3-4754-80F5-1B95B08EEF94}" destId="{2F665862-239D-4278-AB2F-4660DAE5C1B0}" srcOrd="7" destOrd="0" parTransId="{02FEB7B1-0F57-4091-82AE-7B4B158DE530}" sibTransId="{C2AB5DD1-8993-4D46-8FAD-34C38114C136}"/>
    <dgm:cxn modelId="{0874D0A5-DC5F-4E1B-B243-EB5C69876B9E}" srcId="{9AF7D289-C0B3-4754-80F5-1B95B08EEF94}" destId="{9321CA0F-2464-4FE7-9476-2C41AB74DA81}" srcOrd="8" destOrd="0" parTransId="{88A54990-BD94-4BDF-BEB1-4D4476B69273}" sibTransId="{60D9A381-2B5B-40B6-8FB4-9B81DDC9ADA9}"/>
    <dgm:cxn modelId="{514709AD-F7DD-494B-B6B8-4ED3F6AE45D4}" srcId="{9AF7D289-C0B3-4754-80F5-1B95B08EEF94}" destId="{CE4CE340-D314-4B26-998D-62A1982A1414}" srcOrd="0" destOrd="0" parTransId="{6F967313-1055-43F2-9729-D857C7301E34}" sibTransId="{49BFCDEA-B51F-40B8-876E-6DDC18132091}"/>
    <dgm:cxn modelId="{456F31AD-0F79-4E69-BF9C-712D6ED3B727}" type="presOf" srcId="{19F24583-647C-4D32-9033-40FF3A3B37E8}" destId="{602CF9A3-7FBF-44E5-B7F9-7830F5B82828}" srcOrd="0" destOrd="0" presId="urn:microsoft.com/office/officeart/2005/8/layout/vList2"/>
    <dgm:cxn modelId="{15D604BA-5ED0-4EA6-AC16-0347534D3FF5}" type="presOf" srcId="{CE4CE340-D314-4B26-998D-62A1982A1414}" destId="{3D636359-EE6B-48BA-A858-5A41DDC85B29}" srcOrd="0" destOrd="0" presId="urn:microsoft.com/office/officeart/2005/8/layout/vList2"/>
    <dgm:cxn modelId="{F1F0B9C3-1389-4704-AF87-D843D3AC4985}" srcId="{9AF7D289-C0B3-4754-80F5-1B95B08EEF94}" destId="{915B8FCD-ECDF-4B63-881A-044AA27AA4C2}" srcOrd="4" destOrd="0" parTransId="{9DBA7689-1A9A-4921-A979-9BE0160067C6}" sibTransId="{CD8DA2A5-472C-42BB-A495-7B879BE13CF7}"/>
    <dgm:cxn modelId="{6A56E7CF-A348-4618-9FF8-9CE9ABBE4A72}" type="presOf" srcId="{9321CA0F-2464-4FE7-9476-2C41AB74DA81}" destId="{07D66441-FBAA-4547-B3B2-77A5F2B3A362}" srcOrd="0" destOrd="0" presId="urn:microsoft.com/office/officeart/2005/8/layout/vList2"/>
    <dgm:cxn modelId="{DC642ED9-AD88-4716-B369-113AEC040ECE}" type="presOf" srcId="{1D6F4DE3-BE89-4CAF-91B8-42F2B5CF0B31}" destId="{C6DF853D-FE75-4F2C-9212-7730C333FD10}" srcOrd="0" destOrd="0" presId="urn:microsoft.com/office/officeart/2005/8/layout/vList2"/>
    <dgm:cxn modelId="{E04CC2FE-9EB7-4F92-940D-52B089EACF54}" type="presOf" srcId="{077BE486-9F54-4B53-BD86-3B7434D5B48A}" destId="{37755B9B-C3AC-414D-9929-BD6385416A1B}" srcOrd="0" destOrd="0" presId="urn:microsoft.com/office/officeart/2005/8/layout/vList2"/>
    <dgm:cxn modelId="{01D1BA47-791C-491A-80F7-EDCC4151263F}" type="presParOf" srcId="{749ED500-F2C2-4740-A8D2-D8F13E9A49FC}" destId="{3D636359-EE6B-48BA-A858-5A41DDC85B29}" srcOrd="0" destOrd="0" presId="urn:microsoft.com/office/officeart/2005/8/layout/vList2"/>
    <dgm:cxn modelId="{BB6AD4E8-9083-499C-B7E6-1B02CC3A6420}" type="presParOf" srcId="{749ED500-F2C2-4740-A8D2-D8F13E9A49FC}" destId="{D397926C-E044-409B-BA8A-32EF11DC4D8C}" srcOrd="1" destOrd="0" presId="urn:microsoft.com/office/officeart/2005/8/layout/vList2"/>
    <dgm:cxn modelId="{07BFA699-3676-4B88-9875-1DF8008445EA}" type="presParOf" srcId="{749ED500-F2C2-4740-A8D2-D8F13E9A49FC}" destId="{C6DF853D-FE75-4F2C-9212-7730C333FD10}" srcOrd="2" destOrd="0" presId="urn:microsoft.com/office/officeart/2005/8/layout/vList2"/>
    <dgm:cxn modelId="{6D5A26B7-B83B-4C37-9E6B-C5A4C1589602}" type="presParOf" srcId="{749ED500-F2C2-4740-A8D2-D8F13E9A49FC}" destId="{418D7E30-7702-4D51-95A4-DDE5BFB549F6}" srcOrd="3" destOrd="0" presId="urn:microsoft.com/office/officeart/2005/8/layout/vList2"/>
    <dgm:cxn modelId="{BF1DCA7E-9330-482A-944B-A50D6A65D91D}" type="presParOf" srcId="{749ED500-F2C2-4740-A8D2-D8F13E9A49FC}" destId="{37755B9B-C3AC-414D-9929-BD6385416A1B}" srcOrd="4" destOrd="0" presId="urn:microsoft.com/office/officeart/2005/8/layout/vList2"/>
    <dgm:cxn modelId="{CDEBF6C9-71E0-4600-9E00-CBD46D4899DD}" type="presParOf" srcId="{749ED500-F2C2-4740-A8D2-D8F13E9A49FC}" destId="{57F38969-99EB-437E-94C4-8A5D1640CC00}" srcOrd="5" destOrd="0" presId="urn:microsoft.com/office/officeart/2005/8/layout/vList2"/>
    <dgm:cxn modelId="{A29A713C-ABB9-474A-8C3B-B045CB813D7C}" type="presParOf" srcId="{749ED500-F2C2-4740-A8D2-D8F13E9A49FC}" destId="{602CF9A3-7FBF-44E5-B7F9-7830F5B82828}" srcOrd="6" destOrd="0" presId="urn:microsoft.com/office/officeart/2005/8/layout/vList2"/>
    <dgm:cxn modelId="{980E8D7E-579B-48FA-9B39-CF04E77FBE77}" type="presParOf" srcId="{749ED500-F2C2-4740-A8D2-D8F13E9A49FC}" destId="{4F1D7BD0-9721-451D-9805-E55865704E21}" srcOrd="7" destOrd="0" presId="urn:microsoft.com/office/officeart/2005/8/layout/vList2"/>
    <dgm:cxn modelId="{2257B7C2-F85F-4C4F-8BFE-BB6B072AD7FA}" type="presParOf" srcId="{749ED500-F2C2-4740-A8D2-D8F13E9A49FC}" destId="{C2F7F221-33CA-4E39-9B07-D577BAC65DE7}" srcOrd="8" destOrd="0" presId="urn:microsoft.com/office/officeart/2005/8/layout/vList2"/>
    <dgm:cxn modelId="{463EB018-6D84-4A94-AEBA-6ADAFA744882}" type="presParOf" srcId="{749ED500-F2C2-4740-A8D2-D8F13E9A49FC}" destId="{77ABB37F-DA3A-4F50-BB17-2F2350EA8C9C}" srcOrd="9" destOrd="0" presId="urn:microsoft.com/office/officeart/2005/8/layout/vList2"/>
    <dgm:cxn modelId="{B81F16AF-679C-4896-ADFC-6842B9581EA0}" type="presParOf" srcId="{749ED500-F2C2-4740-A8D2-D8F13E9A49FC}" destId="{D52BB7D0-6637-49FA-8DEA-AE97E2146A67}" srcOrd="10" destOrd="0" presId="urn:microsoft.com/office/officeart/2005/8/layout/vList2"/>
    <dgm:cxn modelId="{24BF9305-CE39-488E-B91E-CE76FF9B980D}" type="presParOf" srcId="{749ED500-F2C2-4740-A8D2-D8F13E9A49FC}" destId="{1115408B-B188-4945-8EDE-EBF828BEEF1B}" srcOrd="11" destOrd="0" presId="urn:microsoft.com/office/officeart/2005/8/layout/vList2"/>
    <dgm:cxn modelId="{7BA88ACF-444F-420E-82A6-A9BF6D05810D}" type="presParOf" srcId="{749ED500-F2C2-4740-A8D2-D8F13E9A49FC}" destId="{E7785245-A4E3-41DD-9F89-4CE6B943245F}" srcOrd="12" destOrd="0" presId="urn:microsoft.com/office/officeart/2005/8/layout/vList2"/>
    <dgm:cxn modelId="{A32E7965-DC00-4D3D-8529-4F0205B1F28F}" type="presParOf" srcId="{749ED500-F2C2-4740-A8D2-D8F13E9A49FC}" destId="{0E23DF6B-7DC3-4120-9899-5E5D8AD7F190}" srcOrd="13" destOrd="0" presId="urn:microsoft.com/office/officeart/2005/8/layout/vList2"/>
    <dgm:cxn modelId="{D1DF8802-6996-4B94-B06C-E6CA07BF4AC8}" type="presParOf" srcId="{749ED500-F2C2-4740-A8D2-D8F13E9A49FC}" destId="{9AC0D6E3-1C69-4000-9363-A8DF3918FECC}" srcOrd="14" destOrd="0" presId="urn:microsoft.com/office/officeart/2005/8/layout/vList2"/>
    <dgm:cxn modelId="{EA5B7592-4987-48C5-90F3-275ED73B8DF9}" type="presParOf" srcId="{749ED500-F2C2-4740-A8D2-D8F13E9A49FC}" destId="{E416EC75-C091-44C7-9EE6-A2B2240E9854}" srcOrd="15" destOrd="0" presId="urn:microsoft.com/office/officeart/2005/8/layout/vList2"/>
    <dgm:cxn modelId="{0356EC9F-E864-405E-9D9F-AA9162FDA819}" type="presParOf" srcId="{749ED500-F2C2-4740-A8D2-D8F13E9A49FC}" destId="{07D66441-FBAA-4547-B3B2-77A5F2B3A362}"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1A59BE-72B6-4137-BE16-CBCC65336540}"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90BABF76-0D02-4F3B-9AB8-AAD645AB4024}">
      <dgm:prSet/>
      <dgm:spPr/>
      <dgm:t>
        <a:bodyPr/>
        <a:lstStyle/>
        <a:p>
          <a:pPr>
            <a:lnSpc>
              <a:spcPct val="100000"/>
            </a:lnSpc>
            <a:defRPr cap="all"/>
          </a:pPr>
          <a:r>
            <a:rPr lang="en-US"/>
            <a:t>Conferences papers: 10</a:t>
          </a:r>
        </a:p>
      </dgm:t>
    </dgm:pt>
    <dgm:pt modelId="{0B5D1C4B-2F41-4287-98A2-E908300F9602}" type="parTrans" cxnId="{2F897DB5-1D60-4109-8161-2D0E97611D2E}">
      <dgm:prSet/>
      <dgm:spPr/>
      <dgm:t>
        <a:bodyPr/>
        <a:lstStyle/>
        <a:p>
          <a:endParaRPr lang="en-US"/>
        </a:p>
      </dgm:t>
    </dgm:pt>
    <dgm:pt modelId="{741A1BA0-D650-46C2-BBDD-972C995CB749}" type="sibTrans" cxnId="{2F897DB5-1D60-4109-8161-2D0E97611D2E}">
      <dgm:prSet/>
      <dgm:spPr/>
      <dgm:t>
        <a:bodyPr/>
        <a:lstStyle/>
        <a:p>
          <a:endParaRPr lang="en-US"/>
        </a:p>
      </dgm:t>
    </dgm:pt>
    <dgm:pt modelId="{D128BB62-FDCD-4208-8C38-1BD334E869B6}">
      <dgm:prSet/>
      <dgm:spPr/>
      <dgm:t>
        <a:bodyPr/>
        <a:lstStyle/>
        <a:p>
          <a:pPr>
            <a:lnSpc>
              <a:spcPct val="100000"/>
            </a:lnSpc>
            <a:defRPr cap="all"/>
          </a:pPr>
          <a:r>
            <a:rPr lang="en-US" dirty="0"/>
            <a:t>Journal Papers: 16</a:t>
          </a:r>
        </a:p>
      </dgm:t>
    </dgm:pt>
    <dgm:pt modelId="{65A3C9FB-A64C-497D-9A1E-A0FE89817F55}" type="parTrans" cxnId="{E9D21388-5A86-479D-B3FE-189DA3C0562A}">
      <dgm:prSet/>
      <dgm:spPr/>
      <dgm:t>
        <a:bodyPr/>
        <a:lstStyle/>
        <a:p>
          <a:endParaRPr lang="en-US"/>
        </a:p>
      </dgm:t>
    </dgm:pt>
    <dgm:pt modelId="{B740E6BF-BBA7-4991-B01B-FEE0AD12A2C5}" type="sibTrans" cxnId="{E9D21388-5A86-479D-B3FE-189DA3C0562A}">
      <dgm:prSet/>
      <dgm:spPr/>
      <dgm:t>
        <a:bodyPr/>
        <a:lstStyle/>
        <a:p>
          <a:endParaRPr lang="en-US"/>
        </a:p>
      </dgm:t>
    </dgm:pt>
    <dgm:pt modelId="{A3F70BC0-59B4-43A9-AE9A-66876400A525}">
      <dgm:prSet/>
      <dgm:spPr/>
      <dgm:t>
        <a:bodyPr/>
        <a:lstStyle/>
        <a:p>
          <a:pPr>
            <a:lnSpc>
              <a:spcPct val="100000"/>
            </a:lnSpc>
            <a:defRPr cap="all"/>
          </a:pPr>
          <a:r>
            <a:rPr lang="en-US"/>
            <a:t>Thesis:9</a:t>
          </a:r>
        </a:p>
      </dgm:t>
    </dgm:pt>
    <dgm:pt modelId="{2E0384D1-EFDA-48FF-B7F2-FAB7D41634C9}" type="parTrans" cxnId="{DE54A542-688A-4A65-886C-22DE8850E317}">
      <dgm:prSet/>
      <dgm:spPr/>
      <dgm:t>
        <a:bodyPr/>
        <a:lstStyle/>
        <a:p>
          <a:endParaRPr lang="en-US"/>
        </a:p>
      </dgm:t>
    </dgm:pt>
    <dgm:pt modelId="{2FD9F9E1-8B77-4DC7-B24B-00A394373C6F}" type="sibTrans" cxnId="{DE54A542-688A-4A65-886C-22DE8850E317}">
      <dgm:prSet/>
      <dgm:spPr/>
      <dgm:t>
        <a:bodyPr/>
        <a:lstStyle/>
        <a:p>
          <a:endParaRPr lang="en-US"/>
        </a:p>
      </dgm:t>
    </dgm:pt>
    <dgm:pt modelId="{84A3ED7E-B827-4887-A07D-2843A7BB88BF}" type="pres">
      <dgm:prSet presAssocID="{761A59BE-72B6-4137-BE16-CBCC65336540}" presName="root" presStyleCnt="0">
        <dgm:presLayoutVars>
          <dgm:dir/>
          <dgm:resizeHandles val="exact"/>
        </dgm:presLayoutVars>
      </dgm:prSet>
      <dgm:spPr/>
    </dgm:pt>
    <dgm:pt modelId="{D2BD5E0F-5FB5-4A77-B5A4-293E975F4AF9}" type="pres">
      <dgm:prSet presAssocID="{90BABF76-0D02-4F3B-9AB8-AAD645AB4024}" presName="compNode" presStyleCnt="0"/>
      <dgm:spPr/>
    </dgm:pt>
    <dgm:pt modelId="{07F8856D-562B-48A1-8EA9-A2F04688B5E4}" type="pres">
      <dgm:prSet presAssocID="{90BABF76-0D02-4F3B-9AB8-AAD645AB4024}" presName="iconBgRect" presStyleLbl="bgShp" presStyleIdx="0" presStyleCnt="3"/>
      <dgm:spPr/>
    </dgm:pt>
    <dgm:pt modelId="{3DABF93B-5D91-4EF7-9753-B3C0C58796DE}" type="pres">
      <dgm:prSet presAssocID="{90BABF76-0D02-4F3B-9AB8-AAD645AB402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eting"/>
        </a:ext>
      </dgm:extLst>
    </dgm:pt>
    <dgm:pt modelId="{FB29C947-BA46-4221-81AD-DFD6D6EAB855}" type="pres">
      <dgm:prSet presAssocID="{90BABF76-0D02-4F3B-9AB8-AAD645AB4024}" presName="spaceRect" presStyleCnt="0"/>
      <dgm:spPr/>
    </dgm:pt>
    <dgm:pt modelId="{9824853F-4283-4F28-B2F3-E9664BDF40D7}" type="pres">
      <dgm:prSet presAssocID="{90BABF76-0D02-4F3B-9AB8-AAD645AB4024}" presName="textRect" presStyleLbl="revTx" presStyleIdx="0" presStyleCnt="3">
        <dgm:presLayoutVars>
          <dgm:chMax val="1"/>
          <dgm:chPref val="1"/>
        </dgm:presLayoutVars>
      </dgm:prSet>
      <dgm:spPr/>
    </dgm:pt>
    <dgm:pt modelId="{D596AA7D-CF29-431A-B6AA-2CC3845D3897}" type="pres">
      <dgm:prSet presAssocID="{741A1BA0-D650-46C2-BBDD-972C995CB749}" presName="sibTrans" presStyleCnt="0"/>
      <dgm:spPr/>
    </dgm:pt>
    <dgm:pt modelId="{C3B3E73D-0327-47EF-9A8D-D7EF8326C016}" type="pres">
      <dgm:prSet presAssocID="{D128BB62-FDCD-4208-8C38-1BD334E869B6}" presName="compNode" presStyleCnt="0"/>
      <dgm:spPr/>
    </dgm:pt>
    <dgm:pt modelId="{46DA2B35-536C-47F1-BBB4-F1A6440AC494}" type="pres">
      <dgm:prSet presAssocID="{D128BB62-FDCD-4208-8C38-1BD334E869B6}" presName="iconBgRect" presStyleLbl="bgShp" presStyleIdx="1" presStyleCnt="3"/>
      <dgm:spPr/>
    </dgm:pt>
    <dgm:pt modelId="{A160E824-665C-4ECF-AD9F-C4E91B117927}" type="pres">
      <dgm:prSet presAssocID="{D128BB62-FDCD-4208-8C38-1BD334E869B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osed Book"/>
        </a:ext>
      </dgm:extLst>
    </dgm:pt>
    <dgm:pt modelId="{75461D0B-B99C-4AAE-B4A7-4319599AE610}" type="pres">
      <dgm:prSet presAssocID="{D128BB62-FDCD-4208-8C38-1BD334E869B6}" presName="spaceRect" presStyleCnt="0"/>
      <dgm:spPr/>
    </dgm:pt>
    <dgm:pt modelId="{FBB568FA-7C20-490F-93F5-FAFCB3A109B9}" type="pres">
      <dgm:prSet presAssocID="{D128BB62-FDCD-4208-8C38-1BD334E869B6}" presName="textRect" presStyleLbl="revTx" presStyleIdx="1" presStyleCnt="3">
        <dgm:presLayoutVars>
          <dgm:chMax val="1"/>
          <dgm:chPref val="1"/>
        </dgm:presLayoutVars>
      </dgm:prSet>
      <dgm:spPr/>
    </dgm:pt>
    <dgm:pt modelId="{17427A7C-A79A-4230-87B3-FEE9B6948AF7}" type="pres">
      <dgm:prSet presAssocID="{B740E6BF-BBA7-4991-B01B-FEE0AD12A2C5}" presName="sibTrans" presStyleCnt="0"/>
      <dgm:spPr/>
    </dgm:pt>
    <dgm:pt modelId="{E7BDCE05-BB6E-4C47-B6FF-8493D9D27E12}" type="pres">
      <dgm:prSet presAssocID="{A3F70BC0-59B4-43A9-AE9A-66876400A525}" presName="compNode" presStyleCnt="0"/>
      <dgm:spPr/>
    </dgm:pt>
    <dgm:pt modelId="{4B725C8E-8262-44D3-B26F-B5FAB7AB92BE}" type="pres">
      <dgm:prSet presAssocID="{A3F70BC0-59B4-43A9-AE9A-66876400A525}" presName="iconBgRect" presStyleLbl="bgShp" presStyleIdx="2" presStyleCnt="3"/>
      <dgm:spPr/>
    </dgm:pt>
    <dgm:pt modelId="{9488C1A3-7427-46C7-9BD5-67156B9C1019}" type="pres">
      <dgm:prSet presAssocID="{A3F70BC0-59B4-43A9-AE9A-66876400A52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oks"/>
        </a:ext>
      </dgm:extLst>
    </dgm:pt>
    <dgm:pt modelId="{0A89CDB4-2243-4C8F-A4FD-EA26735378F7}" type="pres">
      <dgm:prSet presAssocID="{A3F70BC0-59B4-43A9-AE9A-66876400A525}" presName="spaceRect" presStyleCnt="0"/>
      <dgm:spPr/>
    </dgm:pt>
    <dgm:pt modelId="{25B8E61B-122D-4C10-A64D-28524E4B03BC}" type="pres">
      <dgm:prSet presAssocID="{A3F70BC0-59B4-43A9-AE9A-66876400A525}" presName="textRect" presStyleLbl="revTx" presStyleIdx="2" presStyleCnt="3">
        <dgm:presLayoutVars>
          <dgm:chMax val="1"/>
          <dgm:chPref val="1"/>
        </dgm:presLayoutVars>
      </dgm:prSet>
      <dgm:spPr/>
    </dgm:pt>
  </dgm:ptLst>
  <dgm:cxnLst>
    <dgm:cxn modelId="{17B52C5E-6B38-4945-B6AE-529E15BFA32B}" type="presOf" srcId="{D128BB62-FDCD-4208-8C38-1BD334E869B6}" destId="{FBB568FA-7C20-490F-93F5-FAFCB3A109B9}" srcOrd="0" destOrd="0" presId="urn:microsoft.com/office/officeart/2018/5/layout/IconCircleLabelList"/>
    <dgm:cxn modelId="{DE54A542-688A-4A65-886C-22DE8850E317}" srcId="{761A59BE-72B6-4137-BE16-CBCC65336540}" destId="{A3F70BC0-59B4-43A9-AE9A-66876400A525}" srcOrd="2" destOrd="0" parTransId="{2E0384D1-EFDA-48FF-B7F2-FAB7D41634C9}" sibTransId="{2FD9F9E1-8B77-4DC7-B24B-00A394373C6F}"/>
    <dgm:cxn modelId="{10AC0C7B-302A-4260-AA80-522230AAC6A3}" type="presOf" srcId="{761A59BE-72B6-4137-BE16-CBCC65336540}" destId="{84A3ED7E-B827-4887-A07D-2843A7BB88BF}" srcOrd="0" destOrd="0" presId="urn:microsoft.com/office/officeart/2018/5/layout/IconCircleLabelList"/>
    <dgm:cxn modelId="{71ABC67F-F4E7-4728-8E8F-061E90935DB0}" type="presOf" srcId="{A3F70BC0-59B4-43A9-AE9A-66876400A525}" destId="{25B8E61B-122D-4C10-A64D-28524E4B03BC}" srcOrd="0" destOrd="0" presId="urn:microsoft.com/office/officeart/2018/5/layout/IconCircleLabelList"/>
    <dgm:cxn modelId="{E9D21388-5A86-479D-B3FE-189DA3C0562A}" srcId="{761A59BE-72B6-4137-BE16-CBCC65336540}" destId="{D128BB62-FDCD-4208-8C38-1BD334E869B6}" srcOrd="1" destOrd="0" parTransId="{65A3C9FB-A64C-497D-9A1E-A0FE89817F55}" sibTransId="{B740E6BF-BBA7-4991-B01B-FEE0AD12A2C5}"/>
    <dgm:cxn modelId="{2F897DB5-1D60-4109-8161-2D0E97611D2E}" srcId="{761A59BE-72B6-4137-BE16-CBCC65336540}" destId="{90BABF76-0D02-4F3B-9AB8-AAD645AB4024}" srcOrd="0" destOrd="0" parTransId="{0B5D1C4B-2F41-4287-98A2-E908300F9602}" sibTransId="{741A1BA0-D650-46C2-BBDD-972C995CB749}"/>
    <dgm:cxn modelId="{132C62CC-036E-43CE-A191-91EB6B00F900}" type="presOf" srcId="{90BABF76-0D02-4F3B-9AB8-AAD645AB4024}" destId="{9824853F-4283-4F28-B2F3-E9664BDF40D7}" srcOrd="0" destOrd="0" presId="urn:microsoft.com/office/officeart/2018/5/layout/IconCircleLabelList"/>
    <dgm:cxn modelId="{1E1D66F4-6334-4A83-8764-E636CA56290C}" type="presParOf" srcId="{84A3ED7E-B827-4887-A07D-2843A7BB88BF}" destId="{D2BD5E0F-5FB5-4A77-B5A4-293E975F4AF9}" srcOrd="0" destOrd="0" presId="urn:microsoft.com/office/officeart/2018/5/layout/IconCircleLabelList"/>
    <dgm:cxn modelId="{D918C7EF-5204-43FD-B676-84A7E265236E}" type="presParOf" srcId="{D2BD5E0F-5FB5-4A77-B5A4-293E975F4AF9}" destId="{07F8856D-562B-48A1-8EA9-A2F04688B5E4}" srcOrd="0" destOrd="0" presId="urn:microsoft.com/office/officeart/2018/5/layout/IconCircleLabelList"/>
    <dgm:cxn modelId="{3021B1ED-46E3-4485-B42C-83CDD690CC81}" type="presParOf" srcId="{D2BD5E0F-5FB5-4A77-B5A4-293E975F4AF9}" destId="{3DABF93B-5D91-4EF7-9753-B3C0C58796DE}" srcOrd="1" destOrd="0" presId="urn:microsoft.com/office/officeart/2018/5/layout/IconCircleLabelList"/>
    <dgm:cxn modelId="{E0318708-D410-446B-9546-E6905BB0F0D2}" type="presParOf" srcId="{D2BD5E0F-5FB5-4A77-B5A4-293E975F4AF9}" destId="{FB29C947-BA46-4221-81AD-DFD6D6EAB855}" srcOrd="2" destOrd="0" presId="urn:microsoft.com/office/officeart/2018/5/layout/IconCircleLabelList"/>
    <dgm:cxn modelId="{6BFE442D-4722-440F-8731-71ED29FF6D04}" type="presParOf" srcId="{D2BD5E0F-5FB5-4A77-B5A4-293E975F4AF9}" destId="{9824853F-4283-4F28-B2F3-E9664BDF40D7}" srcOrd="3" destOrd="0" presId="urn:microsoft.com/office/officeart/2018/5/layout/IconCircleLabelList"/>
    <dgm:cxn modelId="{CFACD33C-8756-41D4-A1B3-9FA81DA405A7}" type="presParOf" srcId="{84A3ED7E-B827-4887-A07D-2843A7BB88BF}" destId="{D596AA7D-CF29-431A-B6AA-2CC3845D3897}" srcOrd="1" destOrd="0" presId="urn:microsoft.com/office/officeart/2018/5/layout/IconCircleLabelList"/>
    <dgm:cxn modelId="{E5D74F4D-AF80-48CB-B88A-D527799D3F36}" type="presParOf" srcId="{84A3ED7E-B827-4887-A07D-2843A7BB88BF}" destId="{C3B3E73D-0327-47EF-9A8D-D7EF8326C016}" srcOrd="2" destOrd="0" presId="urn:microsoft.com/office/officeart/2018/5/layout/IconCircleLabelList"/>
    <dgm:cxn modelId="{3F28AC68-A313-4950-AF37-FB86EFAD0140}" type="presParOf" srcId="{C3B3E73D-0327-47EF-9A8D-D7EF8326C016}" destId="{46DA2B35-536C-47F1-BBB4-F1A6440AC494}" srcOrd="0" destOrd="0" presId="urn:microsoft.com/office/officeart/2018/5/layout/IconCircleLabelList"/>
    <dgm:cxn modelId="{E11EFEA5-E0B1-44A6-A9A3-51F660264608}" type="presParOf" srcId="{C3B3E73D-0327-47EF-9A8D-D7EF8326C016}" destId="{A160E824-665C-4ECF-AD9F-C4E91B117927}" srcOrd="1" destOrd="0" presId="urn:microsoft.com/office/officeart/2018/5/layout/IconCircleLabelList"/>
    <dgm:cxn modelId="{DC6113EF-8B8E-4697-99E5-E70D7FCEB9A8}" type="presParOf" srcId="{C3B3E73D-0327-47EF-9A8D-D7EF8326C016}" destId="{75461D0B-B99C-4AAE-B4A7-4319599AE610}" srcOrd="2" destOrd="0" presId="urn:microsoft.com/office/officeart/2018/5/layout/IconCircleLabelList"/>
    <dgm:cxn modelId="{925A5A25-A320-46C8-8106-F5FF5F4D91C5}" type="presParOf" srcId="{C3B3E73D-0327-47EF-9A8D-D7EF8326C016}" destId="{FBB568FA-7C20-490F-93F5-FAFCB3A109B9}" srcOrd="3" destOrd="0" presId="urn:microsoft.com/office/officeart/2018/5/layout/IconCircleLabelList"/>
    <dgm:cxn modelId="{47A305C9-7094-4BD1-B02F-E2948B3F83AC}" type="presParOf" srcId="{84A3ED7E-B827-4887-A07D-2843A7BB88BF}" destId="{17427A7C-A79A-4230-87B3-FEE9B6948AF7}" srcOrd="3" destOrd="0" presId="urn:microsoft.com/office/officeart/2018/5/layout/IconCircleLabelList"/>
    <dgm:cxn modelId="{F85FF5FE-AAAA-45A6-A010-6E40F7CCA05C}" type="presParOf" srcId="{84A3ED7E-B827-4887-A07D-2843A7BB88BF}" destId="{E7BDCE05-BB6E-4C47-B6FF-8493D9D27E12}" srcOrd="4" destOrd="0" presId="urn:microsoft.com/office/officeart/2018/5/layout/IconCircleLabelList"/>
    <dgm:cxn modelId="{64E566C8-EE0E-458E-8094-77AFF0B18D53}" type="presParOf" srcId="{E7BDCE05-BB6E-4C47-B6FF-8493D9D27E12}" destId="{4B725C8E-8262-44D3-B26F-B5FAB7AB92BE}" srcOrd="0" destOrd="0" presId="urn:microsoft.com/office/officeart/2018/5/layout/IconCircleLabelList"/>
    <dgm:cxn modelId="{86DC753B-F834-4B8C-9E4C-3CDCB34FDF99}" type="presParOf" srcId="{E7BDCE05-BB6E-4C47-B6FF-8493D9D27E12}" destId="{9488C1A3-7427-46C7-9BD5-67156B9C1019}" srcOrd="1" destOrd="0" presId="urn:microsoft.com/office/officeart/2018/5/layout/IconCircleLabelList"/>
    <dgm:cxn modelId="{120C9027-A888-42E9-9B1A-1FBCF3519A6E}" type="presParOf" srcId="{E7BDCE05-BB6E-4C47-B6FF-8493D9D27E12}" destId="{0A89CDB4-2243-4C8F-A4FD-EA26735378F7}" srcOrd="2" destOrd="0" presId="urn:microsoft.com/office/officeart/2018/5/layout/IconCircleLabelList"/>
    <dgm:cxn modelId="{F45A4018-0D80-436A-8038-5C4148CD641E}" type="presParOf" srcId="{E7BDCE05-BB6E-4C47-B6FF-8493D9D27E12}" destId="{25B8E61B-122D-4C10-A64D-28524E4B03BC}" srcOrd="3" destOrd="0" presId="urn:microsoft.com/office/officeart/2018/5/layout/IconCircleLabel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636359-EE6B-48BA-A858-5A41DDC85B29}">
      <dsp:nvSpPr>
        <dsp:cNvPr id="0" name=""/>
        <dsp:cNvSpPr/>
      </dsp:nvSpPr>
      <dsp:spPr>
        <a:xfrm>
          <a:off x="0" y="57949"/>
          <a:ext cx="2833254" cy="359774"/>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New Products: 6</a:t>
          </a:r>
        </a:p>
      </dsp:txBody>
      <dsp:txXfrm>
        <a:off x="17563" y="75512"/>
        <a:ext cx="2798128" cy="324648"/>
      </dsp:txXfrm>
    </dsp:sp>
    <dsp:sp modelId="{C6DF853D-FE75-4F2C-9212-7730C333FD10}">
      <dsp:nvSpPr>
        <dsp:cNvPr id="0" name=""/>
        <dsp:cNvSpPr/>
      </dsp:nvSpPr>
      <dsp:spPr>
        <a:xfrm>
          <a:off x="0" y="460924"/>
          <a:ext cx="2833254" cy="359774"/>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Improved Products: 11</a:t>
          </a:r>
        </a:p>
      </dsp:txBody>
      <dsp:txXfrm>
        <a:off x="17563" y="478487"/>
        <a:ext cx="2798128" cy="324648"/>
      </dsp:txXfrm>
    </dsp:sp>
    <dsp:sp modelId="{37755B9B-C3AC-414D-9929-BD6385416A1B}">
      <dsp:nvSpPr>
        <dsp:cNvPr id="0" name=""/>
        <dsp:cNvSpPr/>
      </dsp:nvSpPr>
      <dsp:spPr>
        <a:xfrm>
          <a:off x="0" y="863899"/>
          <a:ext cx="2833254" cy="359774"/>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Expected ROI : 1-50x</a:t>
          </a:r>
        </a:p>
      </dsp:txBody>
      <dsp:txXfrm>
        <a:off x="17563" y="881462"/>
        <a:ext cx="2798128" cy="324648"/>
      </dsp:txXfrm>
    </dsp:sp>
    <dsp:sp modelId="{602CF9A3-7FBF-44E5-B7F9-7830F5B82828}">
      <dsp:nvSpPr>
        <dsp:cNvPr id="0" name=""/>
        <dsp:cNvSpPr/>
      </dsp:nvSpPr>
      <dsp:spPr>
        <a:xfrm>
          <a:off x="0" y="1266874"/>
          <a:ext cx="2833254" cy="359774"/>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New Employees 12-14</a:t>
          </a:r>
        </a:p>
      </dsp:txBody>
      <dsp:txXfrm>
        <a:off x="17563" y="1284437"/>
        <a:ext cx="2798128" cy="324648"/>
      </dsp:txXfrm>
    </dsp:sp>
    <dsp:sp modelId="{C2F7F221-33CA-4E39-9B07-D577BAC65DE7}">
      <dsp:nvSpPr>
        <dsp:cNvPr id="0" name=""/>
        <dsp:cNvSpPr/>
      </dsp:nvSpPr>
      <dsp:spPr>
        <a:xfrm>
          <a:off x="0" y="1669849"/>
          <a:ext cx="2833254" cy="359774"/>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Patents &amp; Trademarks: 2</a:t>
          </a:r>
        </a:p>
      </dsp:txBody>
      <dsp:txXfrm>
        <a:off x="17563" y="1687412"/>
        <a:ext cx="2798128" cy="324648"/>
      </dsp:txXfrm>
    </dsp:sp>
    <dsp:sp modelId="{D52BB7D0-6637-49FA-8DEA-AE97E2146A67}">
      <dsp:nvSpPr>
        <dsp:cNvPr id="0" name=""/>
        <dsp:cNvSpPr/>
      </dsp:nvSpPr>
      <dsp:spPr>
        <a:xfrm>
          <a:off x="0" y="2072824"/>
          <a:ext cx="2833254" cy="359774"/>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Prototypes &amp; Fields trials: 7</a:t>
          </a:r>
        </a:p>
      </dsp:txBody>
      <dsp:txXfrm>
        <a:off x="17563" y="2090387"/>
        <a:ext cx="2798128" cy="324648"/>
      </dsp:txXfrm>
    </dsp:sp>
    <dsp:sp modelId="{E7785245-A4E3-41DD-9F89-4CE6B943245F}">
      <dsp:nvSpPr>
        <dsp:cNvPr id="0" name=""/>
        <dsp:cNvSpPr/>
      </dsp:nvSpPr>
      <dsp:spPr>
        <a:xfrm>
          <a:off x="0" y="2475799"/>
          <a:ext cx="2833254" cy="359774"/>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Contributions to standards: 2</a:t>
          </a:r>
        </a:p>
      </dsp:txBody>
      <dsp:txXfrm>
        <a:off x="17563" y="2493362"/>
        <a:ext cx="2798128" cy="324648"/>
      </dsp:txXfrm>
    </dsp:sp>
    <dsp:sp modelId="{9AC0D6E3-1C69-4000-9363-A8DF3918FECC}">
      <dsp:nvSpPr>
        <dsp:cNvPr id="0" name=""/>
        <dsp:cNvSpPr/>
      </dsp:nvSpPr>
      <dsp:spPr>
        <a:xfrm>
          <a:off x="0" y="2878774"/>
          <a:ext cx="2833254" cy="359774"/>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Open-source Software: 3</a:t>
          </a:r>
        </a:p>
      </dsp:txBody>
      <dsp:txXfrm>
        <a:off x="17563" y="2896337"/>
        <a:ext cx="2798128" cy="324648"/>
      </dsp:txXfrm>
    </dsp:sp>
    <dsp:sp modelId="{07D66441-FBAA-4547-B3B2-77A5F2B3A362}">
      <dsp:nvSpPr>
        <dsp:cNvPr id="0" name=""/>
        <dsp:cNvSpPr/>
      </dsp:nvSpPr>
      <dsp:spPr>
        <a:xfrm>
          <a:off x="0" y="3281749"/>
          <a:ext cx="2833254" cy="359774"/>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Techno economics: 1</a:t>
          </a:r>
        </a:p>
      </dsp:txBody>
      <dsp:txXfrm>
        <a:off x="17563" y="3299312"/>
        <a:ext cx="2798128" cy="3246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F8856D-562B-48A1-8EA9-A2F04688B5E4}">
      <dsp:nvSpPr>
        <dsp:cNvPr id="0" name=""/>
        <dsp:cNvSpPr/>
      </dsp:nvSpPr>
      <dsp:spPr>
        <a:xfrm>
          <a:off x="358293" y="542"/>
          <a:ext cx="489489" cy="48948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ABF93B-5D91-4EF7-9753-B3C0C58796DE}">
      <dsp:nvSpPr>
        <dsp:cNvPr id="0" name=""/>
        <dsp:cNvSpPr/>
      </dsp:nvSpPr>
      <dsp:spPr>
        <a:xfrm>
          <a:off x="462610" y="104860"/>
          <a:ext cx="280854" cy="2808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24853F-4283-4F28-B2F3-E9664BDF40D7}">
      <dsp:nvSpPr>
        <dsp:cNvPr id="0" name=""/>
        <dsp:cNvSpPr/>
      </dsp:nvSpPr>
      <dsp:spPr>
        <a:xfrm>
          <a:off x="201817" y="642495"/>
          <a:ext cx="802441" cy="320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Conferences papers: 10</a:t>
          </a:r>
        </a:p>
      </dsp:txBody>
      <dsp:txXfrm>
        <a:off x="201817" y="642495"/>
        <a:ext cx="802441" cy="320976"/>
      </dsp:txXfrm>
    </dsp:sp>
    <dsp:sp modelId="{46DA2B35-536C-47F1-BBB4-F1A6440AC494}">
      <dsp:nvSpPr>
        <dsp:cNvPr id="0" name=""/>
        <dsp:cNvSpPr/>
      </dsp:nvSpPr>
      <dsp:spPr>
        <a:xfrm>
          <a:off x="1301162" y="542"/>
          <a:ext cx="489489" cy="48948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60E824-665C-4ECF-AD9F-C4E91B117927}">
      <dsp:nvSpPr>
        <dsp:cNvPr id="0" name=""/>
        <dsp:cNvSpPr/>
      </dsp:nvSpPr>
      <dsp:spPr>
        <a:xfrm>
          <a:off x="1405479" y="104860"/>
          <a:ext cx="280854" cy="2808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B568FA-7C20-490F-93F5-FAFCB3A109B9}">
      <dsp:nvSpPr>
        <dsp:cNvPr id="0" name=""/>
        <dsp:cNvSpPr/>
      </dsp:nvSpPr>
      <dsp:spPr>
        <a:xfrm>
          <a:off x="1144686" y="642495"/>
          <a:ext cx="802441" cy="320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Journal Papers: 16</a:t>
          </a:r>
        </a:p>
      </dsp:txBody>
      <dsp:txXfrm>
        <a:off x="1144686" y="642495"/>
        <a:ext cx="802441" cy="320976"/>
      </dsp:txXfrm>
    </dsp:sp>
    <dsp:sp modelId="{4B725C8E-8262-44D3-B26F-B5FAB7AB92BE}">
      <dsp:nvSpPr>
        <dsp:cNvPr id="0" name=""/>
        <dsp:cNvSpPr/>
      </dsp:nvSpPr>
      <dsp:spPr>
        <a:xfrm>
          <a:off x="829727" y="1164082"/>
          <a:ext cx="489489" cy="48948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88C1A3-7427-46C7-9BD5-67156B9C1019}">
      <dsp:nvSpPr>
        <dsp:cNvPr id="0" name=""/>
        <dsp:cNvSpPr/>
      </dsp:nvSpPr>
      <dsp:spPr>
        <a:xfrm>
          <a:off x="934045" y="1268400"/>
          <a:ext cx="280854" cy="2808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B8E61B-122D-4C10-A64D-28524E4B03BC}">
      <dsp:nvSpPr>
        <dsp:cNvPr id="0" name=""/>
        <dsp:cNvSpPr/>
      </dsp:nvSpPr>
      <dsp:spPr>
        <a:xfrm>
          <a:off x="673251" y="1806035"/>
          <a:ext cx="802441" cy="320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Thesis:9</a:t>
          </a:r>
        </a:p>
      </dsp:txBody>
      <dsp:txXfrm>
        <a:off x="673251" y="1806035"/>
        <a:ext cx="802441" cy="32097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A10BAE-889D-403D-91B0-E012738B86AA}" type="datetimeFigureOut">
              <a:rPr lang="fr-FR" smtClean="0"/>
              <a:t>04/02/2025</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CB861E-92D4-479C-83C6-A36129EA73D5}" type="slidenum">
              <a:rPr lang="fr-FR" smtClean="0"/>
              <a:t>‹#›</a:t>
            </a:fld>
            <a:endParaRPr lang="fr-FR"/>
          </a:p>
        </p:txBody>
      </p:sp>
    </p:spTree>
    <p:extLst>
      <p:ext uri="{BB962C8B-B14F-4D97-AF65-F5344CB8AC3E}">
        <p14:creationId xmlns:p14="http://schemas.microsoft.com/office/powerpoint/2010/main" val="3212102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155575" marR="0" lvl="0" algn="just" rtl="0">
              <a:lnSpc>
                <a:spcPct val="100000"/>
              </a:lnSpc>
              <a:spcBef>
                <a:spcPts val="0"/>
              </a:spcBef>
              <a:spcAft>
                <a:spcPts val="0"/>
              </a:spcAft>
              <a:buClr>
                <a:schemeClr val="dk1"/>
              </a:buClr>
              <a:buSzPts val="1150"/>
            </a:pPr>
            <a:r>
              <a:rPr lang="en" sz="700" b="1" i="0" u="none" strike="noStrike" cap="none" dirty="0">
                <a:solidFill>
                  <a:schemeClr val="dk1"/>
                </a:solidFill>
                <a:latin typeface="Calibri" charset="0"/>
                <a:ea typeface="Calibri" charset="0"/>
                <a:cs typeface="Calibri" charset="0"/>
                <a:sym typeface="Arial"/>
              </a:rPr>
              <a:t>1:</a:t>
            </a:r>
            <a:r>
              <a:rPr lang="en" sz="700" b="0" i="0" u="none" strike="noStrike" cap="none" dirty="0">
                <a:solidFill>
                  <a:schemeClr val="dk1"/>
                </a:solidFill>
                <a:latin typeface="Calibri" charset="0"/>
                <a:ea typeface="Calibri" charset="0"/>
                <a:cs typeface="Calibri" charset="0"/>
                <a:sym typeface="Arial"/>
              </a:rPr>
              <a:t> FL-based AI models (in </a:t>
            </a:r>
            <a:r>
              <a:rPr lang="en" sz="700" b="1" i="0" u="none" strike="noStrike" cap="none" dirty="0">
                <a:solidFill>
                  <a:schemeClr val="dk1"/>
                </a:solidFill>
                <a:latin typeface="Calibri" charset="0"/>
                <a:ea typeface="Calibri" charset="0"/>
                <a:cs typeface="Calibri" charset="0"/>
                <a:sym typeface="Arial"/>
              </a:rPr>
              <a:t>smart factories</a:t>
            </a:r>
            <a:r>
              <a:rPr lang="en" sz="700" b="0" i="0" u="none" strike="noStrike" cap="none" dirty="0">
                <a:solidFill>
                  <a:schemeClr val="dk1"/>
                </a:solidFill>
                <a:latin typeface="Calibri" charset="0"/>
                <a:ea typeface="Calibri" charset="0"/>
                <a:cs typeface="Calibri" charset="0"/>
                <a:sym typeface="Arial"/>
              </a:rPr>
              <a:t>) fed by distributed sensing system data will detect anomalies such as excessive heating and Remaining Useful Lifetime (RUL) of CNC machines.</a:t>
            </a:r>
          </a:p>
          <a:p>
            <a:pPr marL="457200" marR="0" lvl="0" algn="just" rtl="0">
              <a:lnSpc>
                <a:spcPct val="100000"/>
              </a:lnSpc>
              <a:spcBef>
                <a:spcPts val="0"/>
              </a:spcBef>
              <a:spcAft>
                <a:spcPts val="0"/>
              </a:spcAft>
              <a:buClr>
                <a:srgbClr val="000000"/>
              </a:buClr>
              <a:buSzPts val="1150"/>
            </a:pPr>
            <a:endParaRPr lang="en" sz="700" b="0" i="0" u="none" strike="noStrike" cap="none" dirty="0">
              <a:solidFill>
                <a:schemeClr val="dk1"/>
              </a:solidFill>
              <a:latin typeface="Calibri" charset="0"/>
              <a:ea typeface="Calibri" charset="0"/>
              <a:cs typeface="Calibri" charset="0"/>
              <a:sym typeface="Arial"/>
            </a:endParaRPr>
          </a:p>
          <a:p>
            <a:pPr marL="155575" marR="0" lvl="0" algn="just" rtl="0">
              <a:lnSpc>
                <a:spcPct val="100000"/>
              </a:lnSpc>
              <a:spcBef>
                <a:spcPts val="0"/>
              </a:spcBef>
              <a:spcAft>
                <a:spcPts val="0"/>
              </a:spcAft>
              <a:buClr>
                <a:schemeClr val="dk1"/>
              </a:buClr>
              <a:buSzPts val="1150"/>
            </a:pPr>
            <a:r>
              <a:rPr lang="en" sz="700" b="1" i="0" u="none" strike="noStrike" cap="none" dirty="0">
                <a:solidFill>
                  <a:schemeClr val="dk1"/>
                </a:solidFill>
                <a:latin typeface="Calibri" charset="0"/>
                <a:ea typeface="Calibri" charset="0"/>
                <a:cs typeface="Calibri" charset="0"/>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2</a:t>
            </a:r>
            <a:r>
              <a:rPr lang="en" sz="700" b="0" i="0" u="none" strike="noStrike" cap="none" dirty="0">
                <a:solidFill>
                  <a:schemeClr val="dk1"/>
                </a:solidFill>
                <a:latin typeface="Calibri" charset="0"/>
                <a:ea typeface="Calibri" charset="0"/>
                <a:cs typeface="Calibri" charset="0"/>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a:t>
            </a:r>
            <a:r>
              <a:rPr lang="en" sz="700" b="0" i="0" u="none" strike="noStrike" cap="none" dirty="0">
                <a:solidFill>
                  <a:schemeClr val="dk1"/>
                </a:solidFill>
                <a:latin typeface="Calibri" charset="0"/>
                <a:ea typeface="Calibri" charset="0"/>
                <a:cs typeface="Calibri" charset="0"/>
                <a:sym typeface="Arial"/>
              </a:rPr>
              <a:t> </a:t>
            </a:r>
            <a:r>
              <a:rPr lang="en" sz="700" b="0" i="0" u="none" strike="noStrike" cap="none" dirty="0" err="1">
                <a:solidFill>
                  <a:schemeClr val="dk1"/>
                </a:solidFill>
                <a:latin typeface="Calibri" charset="0"/>
                <a:ea typeface="Calibri" charset="0"/>
                <a:cs typeface="Calibri" charset="0"/>
                <a:sym typeface="Arial"/>
              </a:rPr>
              <a:t>Pax</a:t>
            </a:r>
            <a:r>
              <a:rPr lang="en" sz="700" b="0" i="0" u="none" strike="noStrike" cap="none" dirty="0">
                <a:solidFill>
                  <a:schemeClr val="dk1"/>
                </a:solidFill>
                <a:latin typeface="Calibri" charset="0"/>
                <a:ea typeface="Calibri" charset="0"/>
                <a:cs typeface="Calibri" charset="0"/>
                <a:sym typeface="Arial"/>
              </a:rPr>
              <a:t> Analyzer (for </a:t>
            </a:r>
            <a:r>
              <a:rPr lang="en" sz="700" b="1" i="0" u="none" strike="noStrike" cap="none" dirty="0">
                <a:solidFill>
                  <a:schemeClr val="dk1"/>
                </a:solidFill>
                <a:latin typeface="Calibri" charset="0"/>
                <a:ea typeface="Calibri" charset="0"/>
                <a:cs typeface="Calibri" charset="0"/>
                <a:sym typeface="Arial"/>
              </a:rPr>
              <a:t>aviation</a:t>
            </a:r>
            <a:r>
              <a:rPr lang="en" sz="700" b="0" i="0" u="none" strike="noStrike" cap="none" dirty="0">
                <a:solidFill>
                  <a:schemeClr val="dk1"/>
                </a:solidFill>
                <a:latin typeface="Calibri" charset="0"/>
                <a:ea typeface="Calibri" charset="0"/>
                <a:cs typeface="Calibri" charset="0"/>
                <a:sym typeface="Arial"/>
              </a:rPr>
              <a:t>) is a cutting-edge tool designed to provide customers with real-time dashboards including many airport passenger operations.</a:t>
            </a:r>
          </a:p>
          <a:p>
            <a:pPr marL="457200" marR="0" lvl="0" algn="just" rtl="0">
              <a:lnSpc>
                <a:spcPct val="100000"/>
              </a:lnSpc>
              <a:spcBef>
                <a:spcPts val="0"/>
              </a:spcBef>
              <a:spcAft>
                <a:spcPts val="0"/>
              </a:spcAft>
              <a:buClr>
                <a:srgbClr val="000000"/>
              </a:buClr>
              <a:buSzPts val="1000"/>
            </a:pPr>
            <a:endParaRPr lang="en" sz="700" b="0" i="0" u="none" strike="noStrike" cap="none" dirty="0">
              <a:solidFill>
                <a:schemeClr val="dk1"/>
              </a:solidFill>
              <a:latin typeface="Calibri" charset="0"/>
              <a:ea typeface="Calibri" charset="0"/>
              <a:cs typeface="Calibri" charset="0"/>
              <a:sym typeface="Arial"/>
            </a:endParaRPr>
          </a:p>
          <a:p>
            <a:pPr marL="155575" marR="0" lvl="0" algn="just" rtl="0">
              <a:lnSpc>
                <a:spcPct val="100000"/>
              </a:lnSpc>
              <a:spcBef>
                <a:spcPts val="0"/>
              </a:spcBef>
              <a:spcAft>
                <a:spcPts val="0"/>
              </a:spcAft>
              <a:buClr>
                <a:schemeClr val="dk1"/>
              </a:buClr>
              <a:buSzPts val="1150"/>
            </a:pPr>
            <a:r>
              <a:rPr lang="en" sz="700" b="1" i="0" u="none" strike="noStrike" cap="none" dirty="0">
                <a:solidFill>
                  <a:schemeClr val="dk1"/>
                </a:solidFill>
                <a:latin typeface="Calibri" charset="0"/>
                <a:ea typeface="Calibri" charset="0"/>
                <a:cs typeface="Calibri" charset="0"/>
                <a:sym typeface="Arial"/>
              </a:rPr>
              <a:t>3</a:t>
            </a:r>
            <a:r>
              <a:rPr lang="en" sz="700" b="0" i="0" u="none" strike="noStrike" cap="none" dirty="0">
                <a:solidFill>
                  <a:schemeClr val="dk1"/>
                </a:solidFill>
                <a:latin typeface="Calibri" charset="0"/>
                <a:ea typeface="Calibri" charset="0"/>
                <a:cs typeface="Calibri" charset="0"/>
                <a:sym typeface="Arial"/>
              </a:rPr>
              <a:t>: FL-based AI models (</a:t>
            </a:r>
            <a:r>
              <a:rPr lang="en" sz="700" b="1" i="0" u="none" strike="noStrike" cap="none" dirty="0">
                <a:solidFill>
                  <a:schemeClr val="dk1"/>
                </a:solidFill>
                <a:latin typeface="Calibri" charset="0"/>
                <a:ea typeface="Calibri" charset="0"/>
                <a:cs typeface="Calibri" charset="0"/>
                <a:sym typeface="Arial"/>
              </a:rPr>
              <a:t>industrial application</a:t>
            </a:r>
            <a:r>
              <a:rPr lang="en" sz="700" b="0" i="0" u="none" strike="noStrike" cap="none" dirty="0">
                <a:solidFill>
                  <a:schemeClr val="dk1"/>
                </a:solidFill>
                <a:latin typeface="Calibri" charset="0"/>
                <a:ea typeface="Calibri" charset="0"/>
                <a:cs typeface="Calibri" charset="0"/>
                <a:sym typeface="Arial"/>
              </a:rPr>
              <a:t>) fed with data collected from kiosk sensors in retail stores will be </a:t>
            </a:r>
            <a:r>
              <a:rPr lang="en" sz="700" b="0" i="0" u="none" strike="noStrike" cap="none" dirty="0" err="1">
                <a:solidFill>
                  <a:schemeClr val="dk1"/>
                </a:solidFill>
                <a:latin typeface="Calibri" charset="0"/>
                <a:ea typeface="Calibri" charset="0"/>
                <a:cs typeface="Calibri" charset="0"/>
                <a:sym typeface="Arial"/>
              </a:rPr>
              <a:t>analysed</a:t>
            </a:r>
            <a:r>
              <a:rPr lang="en" sz="700" b="0" i="0" u="none" strike="noStrike" cap="none" dirty="0">
                <a:solidFill>
                  <a:schemeClr val="dk1"/>
                </a:solidFill>
                <a:latin typeface="Calibri" charset="0"/>
                <a:ea typeface="Calibri" charset="0"/>
                <a:cs typeface="Calibri" charset="0"/>
                <a:sym typeface="Arial"/>
              </a:rPr>
              <a:t> and used to determine customer mood satisfaction.</a:t>
            </a:r>
          </a:p>
          <a:p>
            <a:pPr marL="457200" marR="0" lvl="0" algn="just" rtl="0">
              <a:lnSpc>
                <a:spcPct val="100000"/>
              </a:lnSpc>
              <a:spcBef>
                <a:spcPts val="0"/>
              </a:spcBef>
              <a:spcAft>
                <a:spcPts val="0"/>
              </a:spcAft>
              <a:buClr>
                <a:srgbClr val="000000"/>
              </a:buClr>
              <a:buSzPts val="1150"/>
            </a:pPr>
            <a:endParaRPr lang="en" sz="700" b="0" i="0" u="none" strike="noStrike" cap="none" dirty="0">
              <a:solidFill>
                <a:schemeClr val="dk1"/>
              </a:solidFill>
              <a:latin typeface="Calibri" charset="0"/>
              <a:ea typeface="Calibri" charset="0"/>
              <a:cs typeface="Calibri" charset="0"/>
              <a:sym typeface="Arial"/>
            </a:endParaRPr>
          </a:p>
          <a:p>
            <a:pPr marL="155575" marR="0" lvl="0" algn="just" rtl="0">
              <a:lnSpc>
                <a:spcPct val="115000"/>
              </a:lnSpc>
              <a:spcBef>
                <a:spcPts val="0"/>
              </a:spcBef>
              <a:spcAft>
                <a:spcPts val="0"/>
              </a:spcAft>
              <a:buClr>
                <a:schemeClr val="dk1"/>
              </a:buClr>
              <a:buSzPts val="1150"/>
            </a:pPr>
            <a:r>
              <a:rPr lang="en" sz="700" b="1" i="0" u="none" strike="noStrike" cap="none" dirty="0">
                <a:solidFill>
                  <a:schemeClr val="dk1"/>
                </a:solidFill>
                <a:latin typeface="Calibri" charset="0"/>
                <a:ea typeface="Calibri" charset="0"/>
                <a:cs typeface="Calibri" charset="0"/>
                <a:sym typeface="Arial"/>
              </a:rPr>
              <a:t>4:</a:t>
            </a:r>
            <a:r>
              <a:rPr lang="en" sz="700" b="0" i="0" u="none" strike="noStrike" cap="none" dirty="0">
                <a:solidFill>
                  <a:schemeClr val="dk1"/>
                </a:solidFill>
                <a:latin typeface="Calibri" charset="0"/>
                <a:ea typeface="Calibri" charset="0"/>
                <a:cs typeface="Calibri" charset="0"/>
                <a:sym typeface="Arial"/>
              </a:rPr>
              <a:t> Blockchain-enabled FL in Collaborative Supply Chain (</a:t>
            </a:r>
            <a:r>
              <a:rPr lang="en" sz="700" b="1" i="0" u="none" strike="noStrike" cap="none" dirty="0">
                <a:solidFill>
                  <a:schemeClr val="dk1"/>
                </a:solidFill>
                <a:latin typeface="Calibri" charset="0"/>
                <a:ea typeface="Calibri" charset="0"/>
                <a:cs typeface="Calibri" charset="0"/>
                <a:sym typeface="Arial"/>
              </a:rPr>
              <a:t>Industrial application</a:t>
            </a:r>
            <a:r>
              <a:rPr lang="en" sz="700" b="0" i="0" u="none" strike="noStrike" cap="none" dirty="0">
                <a:solidFill>
                  <a:schemeClr val="dk1"/>
                </a:solidFill>
                <a:latin typeface="Calibri" charset="0"/>
                <a:ea typeface="Calibri" charset="0"/>
                <a:cs typeface="Calibri" charset="0"/>
                <a:sym typeface="Arial"/>
              </a:rPr>
              <a:t>) fed with data collected from supply chain model in which multiple industries collaborate will be </a:t>
            </a:r>
            <a:r>
              <a:rPr lang="en" sz="700" b="0" i="0" u="none" strike="noStrike" cap="none" dirty="0" err="1">
                <a:solidFill>
                  <a:schemeClr val="dk1"/>
                </a:solidFill>
                <a:latin typeface="Calibri" charset="0"/>
                <a:ea typeface="Calibri" charset="0"/>
                <a:cs typeface="Calibri" charset="0"/>
                <a:sym typeface="Arial"/>
              </a:rPr>
              <a:t>analysed</a:t>
            </a:r>
            <a:r>
              <a:rPr lang="en" sz="700" b="0" i="0" u="none" strike="noStrike" cap="none" dirty="0">
                <a:solidFill>
                  <a:schemeClr val="dk1"/>
                </a:solidFill>
                <a:latin typeface="Calibri" charset="0"/>
                <a:ea typeface="Calibri" charset="0"/>
                <a:cs typeface="Calibri" charset="0"/>
                <a:sym typeface="Arial"/>
              </a:rPr>
              <a:t> to prove a blockchain function and  to provide intelligent applications in supply chain model with collaborative manufacturing.</a:t>
            </a:r>
          </a:p>
          <a:p>
            <a:pPr marL="457200" marR="0" lvl="0" algn="just" rtl="0">
              <a:lnSpc>
                <a:spcPct val="100000"/>
              </a:lnSpc>
              <a:spcBef>
                <a:spcPts val="0"/>
              </a:spcBef>
              <a:spcAft>
                <a:spcPts val="0"/>
              </a:spcAft>
              <a:buClr>
                <a:srgbClr val="000000"/>
              </a:buClr>
              <a:buSzPts val="1000"/>
            </a:pPr>
            <a:endParaRPr lang="en" sz="700" b="0" i="0" u="none" strike="noStrike" cap="none" dirty="0">
              <a:solidFill>
                <a:schemeClr val="dk1"/>
              </a:solidFill>
              <a:latin typeface="Calibri" charset="0"/>
              <a:ea typeface="Calibri" charset="0"/>
              <a:cs typeface="Calibri" charset="0"/>
              <a:sym typeface="Arial"/>
            </a:endParaRPr>
          </a:p>
          <a:p>
            <a:pPr marL="155575" marR="0" lvl="0" algn="just" rtl="0">
              <a:lnSpc>
                <a:spcPct val="100000"/>
              </a:lnSpc>
              <a:spcBef>
                <a:spcPts val="0"/>
              </a:spcBef>
              <a:spcAft>
                <a:spcPts val="0"/>
              </a:spcAft>
              <a:buClr>
                <a:schemeClr val="dk1"/>
              </a:buClr>
              <a:buSzPts val="1150"/>
            </a:pPr>
            <a:r>
              <a:rPr lang="en" sz="700" b="1" i="0" u="none" strike="noStrike" cap="none" dirty="0">
                <a:solidFill>
                  <a:schemeClr val="dk1"/>
                </a:solidFill>
                <a:latin typeface="Calibri" charset="0"/>
                <a:ea typeface="Calibri" charset="0"/>
                <a:cs typeface="Calibri" charset="0"/>
                <a:sym typeface="Arial"/>
              </a:rPr>
              <a:t>5</a:t>
            </a:r>
            <a:r>
              <a:rPr lang="en" sz="700" b="0" i="0" u="none" strike="noStrike" cap="none" dirty="0">
                <a:solidFill>
                  <a:schemeClr val="dk1"/>
                </a:solidFill>
                <a:latin typeface="Calibri" charset="0"/>
                <a:ea typeface="Calibri" charset="0"/>
                <a:cs typeface="Calibri" charset="0"/>
                <a:sym typeface="Arial"/>
              </a:rPr>
              <a:t>: Cyber-physical system (</a:t>
            </a:r>
            <a:r>
              <a:rPr lang="en" sz="700" b="1" i="0" u="none" strike="noStrike" cap="none" dirty="0">
                <a:solidFill>
                  <a:schemeClr val="dk1"/>
                </a:solidFill>
                <a:latin typeface="Calibri" charset="0"/>
                <a:ea typeface="Calibri" charset="0"/>
                <a:cs typeface="Calibri" charset="0"/>
                <a:sym typeface="Arial"/>
              </a:rPr>
              <a:t>in textile sector</a:t>
            </a:r>
            <a:r>
              <a:rPr lang="en" sz="700" b="0" i="0" u="none" strike="noStrike" cap="none" dirty="0">
                <a:solidFill>
                  <a:schemeClr val="dk1"/>
                </a:solidFill>
                <a:latin typeface="Calibri" charset="0"/>
                <a:ea typeface="Calibri" charset="0"/>
                <a:cs typeface="Calibri" charset="0"/>
                <a:sym typeface="Arial"/>
              </a:rPr>
              <a:t>) based on </a:t>
            </a:r>
            <a:r>
              <a:rPr lang="en" sz="700" b="0" i="0" u="none" strike="noStrike" cap="none" dirty="0" err="1">
                <a:solidFill>
                  <a:schemeClr val="dk1"/>
                </a:solidFill>
                <a:latin typeface="Calibri" charset="0"/>
                <a:ea typeface="Calibri" charset="0"/>
                <a:cs typeface="Calibri" charset="0"/>
                <a:sym typeface="Arial"/>
              </a:rPr>
              <a:t>IoT</a:t>
            </a:r>
            <a:r>
              <a:rPr lang="en" sz="700" b="0" i="0" u="none" strike="noStrike" cap="none" dirty="0">
                <a:solidFill>
                  <a:schemeClr val="dk1"/>
                </a:solidFill>
                <a:latin typeface="Calibri" charset="0"/>
                <a:ea typeface="Calibri" charset="0"/>
                <a:cs typeface="Calibri" charset="0"/>
                <a:sym typeface="Arial"/>
              </a:rPr>
              <a:t>, AI, Federated Learning, and Blockchain technologies, to enable real-time monitoring of manufacturing processes and equipment, predictive maintenance, anomaly detection, and tracking of materials.</a:t>
            </a:r>
          </a:p>
          <a:p>
            <a:pPr marL="457200" marR="0" lvl="0" algn="just" rtl="0">
              <a:lnSpc>
                <a:spcPct val="100000"/>
              </a:lnSpc>
              <a:spcBef>
                <a:spcPts val="0"/>
              </a:spcBef>
              <a:spcAft>
                <a:spcPts val="0"/>
              </a:spcAft>
              <a:buClr>
                <a:srgbClr val="000000"/>
              </a:buClr>
              <a:buSzPts val="1000"/>
            </a:pPr>
            <a:endParaRPr lang="en" sz="700" b="0" i="0" u="none" strike="noStrike" cap="none" dirty="0">
              <a:solidFill>
                <a:schemeClr val="dk1"/>
              </a:solidFill>
              <a:latin typeface="Calibri" charset="0"/>
              <a:ea typeface="Calibri" charset="0"/>
              <a:cs typeface="Calibri" charset="0"/>
              <a:sym typeface="Arial"/>
            </a:endParaRPr>
          </a:p>
          <a:p>
            <a:pPr marL="155575" marR="0" lvl="0" algn="just" rtl="0">
              <a:lnSpc>
                <a:spcPct val="100000"/>
              </a:lnSpc>
              <a:spcBef>
                <a:spcPts val="0"/>
              </a:spcBef>
              <a:spcAft>
                <a:spcPts val="0"/>
              </a:spcAft>
              <a:buClr>
                <a:schemeClr val="dk1"/>
              </a:buClr>
              <a:buSzPts val="1150"/>
            </a:pPr>
            <a:r>
              <a:rPr lang="en" sz="700" b="1" i="0" u="none" strike="noStrike" cap="none" dirty="0">
                <a:solidFill>
                  <a:schemeClr val="dk1"/>
                </a:solidFill>
                <a:latin typeface="Calibri" charset="0"/>
                <a:ea typeface="Calibri" charset="0"/>
                <a:cs typeface="Calibri" charset="0"/>
                <a:sym typeface="Arial"/>
              </a:rPr>
              <a:t>6:</a:t>
            </a:r>
            <a:r>
              <a:rPr lang="en" sz="700" b="0" i="0" u="none" strike="noStrike" cap="none" dirty="0">
                <a:solidFill>
                  <a:schemeClr val="dk1"/>
                </a:solidFill>
                <a:latin typeface="Calibri" charset="0"/>
                <a:ea typeface="Calibri" charset="0"/>
                <a:cs typeface="Calibri" charset="0"/>
                <a:sym typeface="Arial"/>
              </a:rPr>
              <a:t> FL-based AI models (</a:t>
            </a:r>
            <a:r>
              <a:rPr lang="en" sz="700" b="1" i="0" u="none" strike="noStrike" cap="none" dirty="0">
                <a:solidFill>
                  <a:schemeClr val="dk1"/>
                </a:solidFill>
                <a:latin typeface="Calibri" charset="0"/>
                <a:ea typeface="Calibri" charset="0"/>
                <a:cs typeface="Calibri" charset="0"/>
                <a:sym typeface="Arial"/>
              </a:rPr>
              <a:t>sensor analytics/industrial application)</a:t>
            </a:r>
            <a:r>
              <a:rPr lang="en" sz="700" b="0" i="0" u="none" strike="noStrike" cap="none" dirty="0">
                <a:solidFill>
                  <a:schemeClr val="dk1"/>
                </a:solidFill>
                <a:latin typeface="Calibri" charset="0"/>
                <a:ea typeface="Calibri" charset="0"/>
                <a:cs typeface="Calibri" charset="0"/>
                <a:sym typeface="Arial"/>
              </a:rPr>
              <a:t> fed with data collected from the </a:t>
            </a:r>
            <a:r>
              <a:rPr lang="en" sz="700" b="0" i="0" u="none" strike="noStrike" cap="none" dirty="0" err="1">
                <a:solidFill>
                  <a:schemeClr val="dk1"/>
                </a:solidFill>
                <a:latin typeface="Calibri" charset="0"/>
                <a:ea typeface="Calibri" charset="0"/>
                <a:cs typeface="Calibri" charset="0"/>
                <a:sym typeface="Arial"/>
              </a:rPr>
              <a:t>fibre</a:t>
            </a:r>
            <a:r>
              <a:rPr lang="en" sz="700" b="0" i="0" u="none" strike="noStrike" cap="none" dirty="0">
                <a:solidFill>
                  <a:schemeClr val="dk1"/>
                </a:solidFill>
                <a:latin typeface="Calibri" charset="0"/>
                <a:ea typeface="Calibri" charset="0"/>
                <a:cs typeface="Calibri" charset="0"/>
                <a:sym typeface="Arial"/>
              </a:rPr>
              <a:t> optic DAS system, solutions that can make AI-based alarm systems by detecting anomalies and classifying event types for critical areas will be developed.</a:t>
            </a:r>
          </a:p>
        </p:txBody>
      </p:sp>
      <p:sp>
        <p:nvSpPr>
          <p:cNvPr id="4" name="Slayt Numarası Yer Tutucusu 3"/>
          <p:cNvSpPr>
            <a:spLocks noGrp="1"/>
          </p:cNvSpPr>
          <p:nvPr>
            <p:ph type="sldNum" sz="quarter" idx="10"/>
          </p:nvPr>
        </p:nvSpPr>
        <p:spPr/>
        <p:txBody>
          <a:bodyPr/>
          <a:lstStyle/>
          <a:p>
            <a:fld id="{ABCB861E-92D4-479C-83C6-A36129EA73D5}" type="slidenum">
              <a:rPr lang="fr-FR" smtClean="0"/>
              <a:t>11</a:t>
            </a:fld>
            <a:endParaRPr lang="fr-FR"/>
          </a:p>
        </p:txBody>
      </p:sp>
    </p:spTree>
    <p:extLst>
      <p:ext uri="{BB962C8B-B14F-4D97-AF65-F5344CB8AC3E}">
        <p14:creationId xmlns:p14="http://schemas.microsoft.com/office/powerpoint/2010/main" val="1035713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tr-TR" sz="1200" kern="1200" dirty="0" err="1">
                <a:solidFill>
                  <a:schemeClr val="tx1"/>
                </a:solidFill>
                <a:effectLst/>
                <a:latin typeface="+mn-lt"/>
                <a:ea typeface="+mn-ea"/>
                <a:cs typeface="+mn-cs"/>
              </a:rPr>
              <a:t>This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Graph</a:t>
            </a:r>
            <a:r>
              <a:rPr lang="tr-TR"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shows the daily energy consumption of the whole </a:t>
            </a:r>
            <a:r>
              <a:rPr lang="en-US" sz="1200" strike="sngStrike" kern="1200" dirty="0">
                <a:solidFill>
                  <a:schemeClr val="tx1"/>
                </a:solidFill>
                <a:effectLst/>
                <a:latin typeface="+mn-lt"/>
                <a:ea typeface="+mn-ea"/>
                <a:cs typeface="+mn-cs"/>
              </a:rPr>
              <a:t>104</a:t>
            </a:r>
            <a:r>
              <a:rPr lang="en-US" sz="1200" kern="1200" dirty="0">
                <a:solidFill>
                  <a:schemeClr val="tx1"/>
                </a:solidFill>
                <a:effectLst/>
                <a:latin typeface="+mn-lt"/>
                <a:ea typeface="+mn-ea"/>
                <a:cs typeface="+mn-cs"/>
              </a:rPr>
              <a:t> sites.</a:t>
            </a:r>
            <a:r>
              <a:rPr lang="en-US" sz="1200" strike="sngStrike" kern="1200" dirty="0">
                <a:solidFill>
                  <a:schemeClr val="tx1"/>
                </a:solidFill>
                <a:effectLst/>
                <a:latin typeface="+mn-lt"/>
                <a:ea typeface="+mn-ea"/>
                <a:cs typeface="+mn-cs"/>
              </a:rPr>
              <a:t> On 11 Oct and 13 Oct, only the vendor feature is activated. </a:t>
            </a:r>
            <a:r>
              <a:rPr lang="en-US" sz="1200" kern="1200" dirty="0">
                <a:solidFill>
                  <a:schemeClr val="tx1"/>
                </a:solidFill>
                <a:effectLst/>
                <a:latin typeface="+mn-lt"/>
                <a:ea typeface="+mn-ea"/>
                <a:cs typeface="+mn-cs"/>
              </a:rPr>
              <a:t>When we compare the results, there is clear energy-saving by using vendor features. Our improved model is slightly better than the vendor feature. On the day that we ran our model (11 Oct.), the energy consumption is the lowest. </a:t>
            </a:r>
            <a:endParaRPr lang="tr-T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lang="tr-T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US" sz="1200" kern="1200" dirty="0">
                <a:solidFill>
                  <a:schemeClr val="tx1"/>
                </a:solidFill>
                <a:effectLst/>
                <a:latin typeface="+mn-lt"/>
                <a:ea typeface="+mn-ea"/>
                <a:cs typeface="+mn-cs"/>
              </a:rPr>
              <a:t>In Table, the overall energy saving of the vendor feature is about 5.9%. Our improved model increased that amount by about 10%. The best energy saving is achieved by using our improved model using with vendor features, which is about 6.5%. </a:t>
            </a:r>
            <a:r>
              <a:rPr lang="en-US" sz="1200" strike="sngStrike" kern="1200" dirty="0">
                <a:solidFill>
                  <a:schemeClr val="tx1"/>
                </a:solidFill>
                <a:effectLst/>
                <a:latin typeface="+mn-lt"/>
                <a:ea typeface="+mn-ea"/>
                <a:cs typeface="+mn-cs"/>
              </a:rPr>
              <a:t>The vendor energy saving of vendor feature and improved model is 58728 W and 64635 W, respectively. </a:t>
            </a:r>
            <a:r>
              <a:rPr lang="en-US" sz="1200" kern="1200" dirty="0">
                <a:solidFill>
                  <a:schemeClr val="tx1"/>
                </a:solidFill>
                <a:effectLst/>
                <a:latin typeface="+mn-lt"/>
                <a:ea typeface="+mn-ea"/>
                <a:cs typeface="+mn-cs"/>
              </a:rPr>
              <a:t>For the testing field, the estimated annual saving is about 23 MWh when our improved model is used. The whole network's energy-saving is estimated at about 6.78 GWh, </a:t>
            </a:r>
            <a:r>
              <a:rPr lang="en-US" sz="1200" dirty="0">
                <a:solidFill>
                  <a:schemeClr val="tx2"/>
                </a:solidFill>
                <a:latin typeface="Lato Light"/>
              </a:rPr>
              <a:t>corresponding to an annual saving of 1.63 M€ (considering 0.24 €/kWh)</a:t>
            </a:r>
            <a:r>
              <a:rPr lang="tr-TR" sz="1200" dirty="0">
                <a:solidFill>
                  <a:schemeClr val="tx2"/>
                </a:solidFill>
                <a:latin typeface="Lato Light"/>
              </a:rPr>
              <a:t> </a:t>
            </a:r>
            <a:r>
              <a:rPr lang="en-US" sz="1200" kern="1200" dirty="0">
                <a:solidFill>
                  <a:schemeClr val="tx1"/>
                </a:solidFill>
                <a:effectLst/>
                <a:latin typeface="+mn-lt"/>
                <a:ea typeface="+mn-ea"/>
                <a:cs typeface="+mn-cs"/>
              </a:rPr>
              <a:t>if we used this model on the whole network</a:t>
            </a:r>
            <a:r>
              <a:rPr lang="tr-TR"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800"/>
              </a:spcAft>
              <a:buClrTx/>
              <a:buSzTx/>
              <a:buFontTx/>
              <a:buNone/>
              <a:tabLst/>
              <a:defRPr/>
            </a:pPr>
            <a:endParaRPr lang="tr-TR" sz="1800" b="0" i="0" u="none" strike="noStrike" baseline="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E3293D7-CB80-4063-8891-0F7DDAC77B32}" type="slidenum">
              <a:rPr lang="en-US" smtClean="0"/>
              <a:t>35</a:t>
            </a:fld>
            <a:endParaRPr lang="en-US"/>
          </a:p>
        </p:txBody>
      </p:sp>
    </p:spTree>
    <p:extLst>
      <p:ext uri="{BB962C8B-B14F-4D97-AF65-F5344CB8AC3E}">
        <p14:creationId xmlns:p14="http://schemas.microsoft.com/office/powerpoint/2010/main" val="3444903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8C1AA6-A710-4DFB-9084-F31812EE7449}" type="slidenum">
              <a:rPr lang="en-US" smtClean="0"/>
              <a:t>36</a:t>
            </a:fld>
            <a:endParaRPr lang="en-US"/>
          </a:p>
        </p:txBody>
      </p:sp>
    </p:spTree>
    <p:extLst>
      <p:ext uri="{BB962C8B-B14F-4D97-AF65-F5344CB8AC3E}">
        <p14:creationId xmlns:p14="http://schemas.microsoft.com/office/powerpoint/2010/main" val="1436795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77200" y="1714500"/>
            <a:ext cx="8229600" cy="462915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sv-SE" dirty="0"/>
              <a:t>And the partners </a:t>
            </a:r>
            <a:r>
              <a:rPr lang="sv-SE" dirty="0" err="1"/>
              <a:t>contributing</a:t>
            </a:r>
            <a:r>
              <a:rPr lang="sv-SE" dirty="0"/>
              <a:t> in the </a:t>
            </a:r>
            <a:r>
              <a:rPr lang="sv-SE" dirty="0" err="1"/>
              <a:t>project</a:t>
            </a:r>
            <a:r>
              <a:rPr lang="sv-SE" dirty="0"/>
              <a:t> </a:t>
            </a:r>
            <a:r>
              <a:rPr lang="sv-SE" dirty="0" err="1"/>
              <a:t>also</a:t>
            </a:r>
            <a:r>
              <a:rPr lang="sv-SE" dirty="0"/>
              <a:t> </a:t>
            </a:r>
            <a:r>
              <a:rPr lang="sv-SE" dirty="0" err="1"/>
              <a:t>see</a:t>
            </a:r>
            <a:r>
              <a:rPr lang="sv-SE" dirty="0"/>
              <a:t> </a:t>
            </a:r>
            <a:r>
              <a:rPr lang="sv-SE" dirty="0" err="1"/>
              <a:t>great</a:t>
            </a:r>
            <a:r>
              <a:rPr lang="sv-SE" dirty="0"/>
              <a:t> business </a:t>
            </a:r>
            <a:r>
              <a:rPr lang="sv-SE" dirty="0" err="1"/>
              <a:t>impact</a:t>
            </a:r>
            <a:r>
              <a:rPr lang="sv-SE" dirty="0"/>
              <a:t> from the </a:t>
            </a:r>
            <a:r>
              <a:rPr lang="sv-SE" dirty="0" err="1"/>
              <a:t>project</a:t>
            </a:r>
            <a:r>
              <a:rPr lang="sv-SE" dirty="0"/>
              <a:t>. </a:t>
            </a:r>
            <a:r>
              <a:rPr lang="sv-SE" dirty="0" err="1"/>
              <a:t>Among</a:t>
            </a:r>
            <a:r>
              <a:rPr lang="sv-SE" dirty="0"/>
              <a:t> </a:t>
            </a:r>
            <a:r>
              <a:rPr lang="sv-SE" dirty="0" err="1"/>
              <a:t>them</a:t>
            </a:r>
            <a:r>
              <a:rPr lang="sv-SE" dirty="0"/>
              <a:t> </a:t>
            </a:r>
            <a:r>
              <a:rPr lang="sv-SE" dirty="0" err="1"/>
              <a:t>are</a:t>
            </a:r>
            <a:r>
              <a:rPr lang="sv-SE" dirty="0"/>
              <a:t> new and </a:t>
            </a:r>
            <a:r>
              <a:rPr lang="sv-SE" dirty="0" err="1"/>
              <a:t>improved</a:t>
            </a:r>
            <a:r>
              <a:rPr lang="sv-SE" dirty="0"/>
              <a:t> </a:t>
            </a:r>
            <a:r>
              <a:rPr lang="sv-SE" dirty="0" err="1"/>
              <a:t>products</a:t>
            </a:r>
            <a:r>
              <a:rPr lang="sv-SE" dirty="0"/>
              <a:t> </a:t>
            </a:r>
            <a:r>
              <a:rPr lang="sv-SE" dirty="0" err="1"/>
              <a:t>within</a:t>
            </a:r>
            <a:r>
              <a:rPr lang="sv-SE" dirty="0"/>
              <a:t> </a:t>
            </a:r>
            <a:r>
              <a:rPr lang="sv-SE" dirty="0" err="1"/>
              <a:t>diffrent</a:t>
            </a:r>
            <a:r>
              <a:rPr lang="sv-SE" dirty="0"/>
              <a:t> areas. </a:t>
            </a:r>
            <a:r>
              <a:rPr lang="sv-SE" dirty="0" err="1"/>
              <a:t>Some</a:t>
            </a:r>
            <a:r>
              <a:rPr lang="sv-SE" dirty="0"/>
              <a:t> </a:t>
            </a:r>
            <a:r>
              <a:rPr lang="sv-SE" dirty="0" err="1"/>
              <a:t>examples</a:t>
            </a:r>
            <a:r>
              <a:rPr lang="sv-SE" dirty="0"/>
              <a:t> </a:t>
            </a:r>
            <a:r>
              <a:rPr lang="sv-SE" dirty="0" err="1"/>
              <a:t>uf</a:t>
            </a:r>
            <a:r>
              <a:rPr lang="sv-SE" dirty="0"/>
              <a:t> new </a:t>
            </a:r>
            <a:r>
              <a:rPr lang="sv-SE" dirty="0" err="1"/>
              <a:t>products</a:t>
            </a:r>
            <a:r>
              <a:rPr lang="sv-SE" dirty="0"/>
              <a:t> </a:t>
            </a:r>
            <a:r>
              <a:rPr lang="sv-SE" dirty="0" err="1"/>
              <a:t>developed</a:t>
            </a:r>
            <a:r>
              <a:rPr lang="sv-SE" dirty="0"/>
              <a:t> is: </a:t>
            </a:r>
          </a:p>
          <a:p>
            <a:endParaRPr lang="sv-SE" dirty="0"/>
          </a:p>
          <a:p>
            <a:pPr>
              <a:lnSpc>
                <a:spcPct val="107000"/>
              </a:lnSpc>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Turkgen</a:t>
            </a:r>
            <a:r>
              <a:rPr lang="en-US" sz="1800" dirty="0">
                <a:effectLst/>
                <a:latin typeface="Calibri" panose="020F0502020204030204" pitchFamily="34" charset="0"/>
                <a:ea typeface="Calibri" panose="020F0502020204030204" pitchFamily="34" charset="0"/>
                <a:cs typeface="Times New Roman" panose="02020603050405020304" pitchFamily="18" charset="0"/>
              </a:rPr>
              <a:t> has developed a social media analysis software product that enables understanding public or natural events to trigger actions over network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Allbesmart</a:t>
            </a:r>
            <a:r>
              <a:rPr lang="en-US" sz="1800" dirty="0">
                <a:effectLst/>
                <a:latin typeface="Calibri" panose="020F0502020204030204" pitchFamily="34" charset="0"/>
                <a:ea typeface="Calibri" panose="020F0502020204030204" pitchFamily="34" charset="0"/>
                <a:cs typeface="Times New Roman" panose="02020603050405020304" pitchFamily="18" charset="0"/>
              </a:rPr>
              <a:t> - AI based software tool to forecast QoS KPIs of LTE and 5G networks</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Turkcell</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PI works have developed sector-based shut-down algorithms that use sample data collection from Geolocation Engine and feature extraction</a:t>
            </a: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will soon hear more about these deliveries. And if you are interested to know more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detaila</a:t>
            </a:r>
            <a:r>
              <a:rPr lang="en-US" sz="1800" dirty="0">
                <a:effectLst/>
                <a:latin typeface="Calibri" panose="020F0502020204030204" pitchFamily="34" charset="0"/>
                <a:ea typeface="Calibri" panose="020F0502020204030204" pitchFamily="34" charset="0"/>
                <a:cs typeface="Times New Roman" panose="02020603050405020304" pitchFamily="18" charset="0"/>
              </a:rPr>
              <a:t> around this summery the can be found in the impact table</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Slide Number Placeholder 3"/>
          <p:cNvSpPr>
            <a:spLocks noGrp="1"/>
          </p:cNvSpPr>
          <p:nvPr>
            <p:ph type="sldNum" sz="quarter" idx="10"/>
          </p:nvPr>
        </p:nvSpPr>
        <p:spPr/>
        <p:txBody>
          <a:bodyPr/>
          <a:lstStyle/>
          <a:p>
            <a:pPr>
              <a:defRPr/>
            </a:pPr>
            <a:endParaRPr lang="sv-SE"/>
          </a:p>
        </p:txBody>
      </p:sp>
    </p:spTree>
    <p:extLst>
      <p:ext uri="{BB962C8B-B14F-4D97-AF65-F5344CB8AC3E}">
        <p14:creationId xmlns:p14="http://schemas.microsoft.com/office/powerpoint/2010/main" val="44675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tr-TR" sz="1200" kern="1200" dirty="0" err="1">
                <a:solidFill>
                  <a:schemeClr val="tx1"/>
                </a:solidFill>
                <a:effectLst/>
                <a:latin typeface="+mn-lt"/>
                <a:ea typeface="+mn-ea"/>
                <a:cs typeface="+mn-cs"/>
              </a:rPr>
              <a:t>This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Graph</a:t>
            </a:r>
            <a:r>
              <a:rPr lang="tr-TR"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shows the daily energy consumption of the whole </a:t>
            </a:r>
            <a:r>
              <a:rPr lang="en-US" sz="1200" strike="sngStrike" kern="1200" dirty="0">
                <a:solidFill>
                  <a:schemeClr val="tx1"/>
                </a:solidFill>
                <a:effectLst/>
                <a:latin typeface="+mn-lt"/>
                <a:ea typeface="+mn-ea"/>
                <a:cs typeface="+mn-cs"/>
              </a:rPr>
              <a:t>104</a:t>
            </a:r>
            <a:r>
              <a:rPr lang="en-US" sz="1200" kern="1200" dirty="0">
                <a:solidFill>
                  <a:schemeClr val="tx1"/>
                </a:solidFill>
                <a:effectLst/>
                <a:latin typeface="+mn-lt"/>
                <a:ea typeface="+mn-ea"/>
                <a:cs typeface="+mn-cs"/>
              </a:rPr>
              <a:t> sites.</a:t>
            </a:r>
            <a:r>
              <a:rPr lang="en-US" sz="1200" strike="sngStrike" kern="1200" dirty="0">
                <a:solidFill>
                  <a:schemeClr val="tx1"/>
                </a:solidFill>
                <a:effectLst/>
                <a:latin typeface="+mn-lt"/>
                <a:ea typeface="+mn-ea"/>
                <a:cs typeface="+mn-cs"/>
              </a:rPr>
              <a:t> On 11 Oct and 13 Oct, only the vendor feature is activated. </a:t>
            </a:r>
            <a:r>
              <a:rPr lang="en-US" sz="1200" kern="1200" dirty="0">
                <a:solidFill>
                  <a:schemeClr val="tx1"/>
                </a:solidFill>
                <a:effectLst/>
                <a:latin typeface="+mn-lt"/>
                <a:ea typeface="+mn-ea"/>
                <a:cs typeface="+mn-cs"/>
              </a:rPr>
              <a:t>When we compare the results, there is clear energy-saving by using vendor features. Our improved model is slightly better than the vendor feature. On the day that we ran our model (11 Oct.), the energy consumption is the lowest. </a:t>
            </a:r>
            <a:endParaRPr lang="tr-T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lang="tr-T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US" sz="1200" kern="1200" dirty="0">
                <a:solidFill>
                  <a:schemeClr val="tx1"/>
                </a:solidFill>
                <a:effectLst/>
                <a:latin typeface="+mn-lt"/>
                <a:ea typeface="+mn-ea"/>
                <a:cs typeface="+mn-cs"/>
              </a:rPr>
              <a:t>In Table, the overall energy saving of the vendor feature is about 5.9%. Our improved model increased that amount by about 10%. The best energy saving is achieved by using our improved model using with vendor features, which is about 6.5%. </a:t>
            </a:r>
            <a:r>
              <a:rPr lang="en-US" sz="1200" strike="sngStrike" kern="1200" dirty="0">
                <a:solidFill>
                  <a:schemeClr val="tx1"/>
                </a:solidFill>
                <a:effectLst/>
                <a:latin typeface="+mn-lt"/>
                <a:ea typeface="+mn-ea"/>
                <a:cs typeface="+mn-cs"/>
              </a:rPr>
              <a:t>The vendor energy saving of vendor feature and improved model is 58728 W and 64635 W, respectively. </a:t>
            </a:r>
            <a:r>
              <a:rPr lang="en-US" sz="1200" kern="1200" dirty="0">
                <a:solidFill>
                  <a:schemeClr val="tx1"/>
                </a:solidFill>
                <a:effectLst/>
                <a:latin typeface="+mn-lt"/>
                <a:ea typeface="+mn-ea"/>
                <a:cs typeface="+mn-cs"/>
              </a:rPr>
              <a:t>For the testing field, the estimated annual saving is about 23 MWh when our improved model is used. The whole network's energy-saving is estimated at about 6.78 GWh, </a:t>
            </a:r>
            <a:r>
              <a:rPr lang="en-US" sz="1200" dirty="0">
                <a:solidFill>
                  <a:schemeClr val="tx2"/>
                </a:solidFill>
                <a:latin typeface="Lato Light"/>
              </a:rPr>
              <a:t>corresponding to an annual saving of 1.63 M€ (considering 0.24 €/kWh)</a:t>
            </a:r>
            <a:r>
              <a:rPr lang="tr-TR" sz="1200" dirty="0">
                <a:solidFill>
                  <a:schemeClr val="tx2"/>
                </a:solidFill>
                <a:latin typeface="Lato Light"/>
              </a:rPr>
              <a:t> </a:t>
            </a:r>
            <a:r>
              <a:rPr lang="en-US" sz="1200" kern="1200" dirty="0">
                <a:solidFill>
                  <a:schemeClr val="tx1"/>
                </a:solidFill>
                <a:effectLst/>
                <a:latin typeface="+mn-lt"/>
                <a:ea typeface="+mn-ea"/>
                <a:cs typeface="+mn-cs"/>
              </a:rPr>
              <a:t>if we used this model on the whole network</a:t>
            </a:r>
            <a:r>
              <a:rPr lang="tr-TR"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800"/>
              </a:spcAft>
              <a:buClrTx/>
              <a:buSzTx/>
              <a:buFontTx/>
              <a:buNone/>
              <a:tabLst/>
              <a:defRPr/>
            </a:pPr>
            <a:endParaRPr lang="tr-TR" sz="1800" b="0" i="0" u="none" strike="noStrike" baseline="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E3293D7-CB80-4063-8891-0F7DDAC77B32}" type="slidenum">
              <a:rPr lang="en-US" smtClean="0"/>
              <a:t>41</a:t>
            </a:fld>
            <a:endParaRPr lang="en-US"/>
          </a:p>
        </p:txBody>
      </p:sp>
    </p:spTree>
    <p:extLst>
      <p:ext uri="{BB962C8B-B14F-4D97-AF65-F5344CB8AC3E}">
        <p14:creationId xmlns:p14="http://schemas.microsoft.com/office/powerpoint/2010/main" val="3860286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tr-TR" sz="1200" kern="1200" dirty="0" err="1">
                <a:solidFill>
                  <a:schemeClr val="tx1"/>
                </a:solidFill>
                <a:effectLst/>
                <a:latin typeface="+mn-lt"/>
                <a:ea typeface="+mn-ea"/>
                <a:cs typeface="+mn-cs"/>
              </a:rPr>
              <a:t>This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Graph</a:t>
            </a:r>
            <a:r>
              <a:rPr lang="tr-TR"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shows the daily energy consumption of the whole </a:t>
            </a:r>
            <a:r>
              <a:rPr lang="en-US" sz="1200" strike="sngStrike" kern="1200" dirty="0">
                <a:solidFill>
                  <a:schemeClr val="tx1"/>
                </a:solidFill>
                <a:effectLst/>
                <a:latin typeface="+mn-lt"/>
                <a:ea typeface="+mn-ea"/>
                <a:cs typeface="+mn-cs"/>
              </a:rPr>
              <a:t>104</a:t>
            </a:r>
            <a:r>
              <a:rPr lang="en-US" sz="1200" kern="1200" dirty="0">
                <a:solidFill>
                  <a:schemeClr val="tx1"/>
                </a:solidFill>
                <a:effectLst/>
                <a:latin typeface="+mn-lt"/>
                <a:ea typeface="+mn-ea"/>
                <a:cs typeface="+mn-cs"/>
              </a:rPr>
              <a:t> sites.</a:t>
            </a:r>
            <a:r>
              <a:rPr lang="en-US" sz="1200" strike="sngStrike" kern="1200" dirty="0">
                <a:solidFill>
                  <a:schemeClr val="tx1"/>
                </a:solidFill>
                <a:effectLst/>
                <a:latin typeface="+mn-lt"/>
                <a:ea typeface="+mn-ea"/>
                <a:cs typeface="+mn-cs"/>
              </a:rPr>
              <a:t> On 11 Oct and 13 Oct, only the vendor feature is activated. </a:t>
            </a:r>
            <a:r>
              <a:rPr lang="en-US" sz="1200" kern="1200" dirty="0">
                <a:solidFill>
                  <a:schemeClr val="tx1"/>
                </a:solidFill>
                <a:effectLst/>
                <a:latin typeface="+mn-lt"/>
                <a:ea typeface="+mn-ea"/>
                <a:cs typeface="+mn-cs"/>
              </a:rPr>
              <a:t>When we compare the results, there is clear energy-saving by using vendor features. Our improved model is slightly better than the vendor feature. On the day that we ran our model (11 Oct.), the energy consumption is the lowest. </a:t>
            </a:r>
            <a:endParaRPr lang="tr-T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lang="tr-T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US" sz="1200" kern="1200" dirty="0">
                <a:solidFill>
                  <a:schemeClr val="tx1"/>
                </a:solidFill>
                <a:effectLst/>
                <a:latin typeface="+mn-lt"/>
                <a:ea typeface="+mn-ea"/>
                <a:cs typeface="+mn-cs"/>
              </a:rPr>
              <a:t>In Table, the overall energy saving of the vendor feature is about 5.9%. Our improved model increased that amount by about 10%. The best energy saving is achieved by using our improved model using with vendor features, which is about 6.5%. </a:t>
            </a:r>
            <a:r>
              <a:rPr lang="en-US" sz="1200" strike="sngStrike" kern="1200" dirty="0">
                <a:solidFill>
                  <a:schemeClr val="tx1"/>
                </a:solidFill>
                <a:effectLst/>
                <a:latin typeface="+mn-lt"/>
                <a:ea typeface="+mn-ea"/>
                <a:cs typeface="+mn-cs"/>
              </a:rPr>
              <a:t>The vendor energy saving of vendor feature and improved model is 58728 W and 64635 W, respectively. </a:t>
            </a:r>
            <a:r>
              <a:rPr lang="en-US" sz="1200" kern="1200" dirty="0">
                <a:solidFill>
                  <a:schemeClr val="tx1"/>
                </a:solidFill>
                <a:effectLst/>
                <a:latin typeface="+mn-lt"/>
                <a:ea typeface="+mn-ea"/>
                <a:cs typeface="+mn-cs"/>
              </a:rPr>
              <a:t>For the testing field, the estimated annual saving is about 23 MWh when our improved model is used. The whole network's energy-saving is estimated at about 6.78 GWh, </a:t>
            </a:r>
            <a:r>
              <a:rPr lang="en-US" sz="1200" dirty="0">
                <a:solidFill>
                  <a:schemeClr val="tx2"/>
                </a:solidFill>
                <a:latin typeface="Lato Light"/>
              </a:rPr>
              <a:t>corresponding to an annual saving of 1.63 M€ (considering 0.24 €/kWh)</a:t>
            </a:r>
            <a:r>
              <a:rPr lang="tr-TR" sz="1200" dirty="0">
                <a:solidFill>
                  <a:schemeClr val="tx2"/>
                </a:solidFill>
                <a:latin typeface="Lato Light"/>
              </a:rPr>
              <a:t> </a:t>
            </a:r>
            <a:r>
              <a:rPr lang="en-US" sz="1200" kern="1200" dirty="0">
                <a:solidFill>
                  <a:schemeClr val="tx1"/>
                </a:solidFill>
                <a:effectLst/>
                <a:latin typeface="+mn-lt"/>
                <a:ea typeface="+mn-ea"/>
                <a:cs typeface="+mn-cs"/>
              </a:rPr>
              <a:t>if we used this model on the whole network</a:t>
            </a:r>
            <a:r>
              <a:rPr lang="tr-TR"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800"/>
              </a:spcAft>
              <a:buClrTx/>
              <a:buSzTx/>
              <a:buFontTx/>
              <a:buNone/>
              <a:tabLst/>
              <a:defRPr/>
            </a:pPr>
            <a:endParaRPr lang="tr-TR" sz="1800" b="0" i="0" u="none" strike="noStrike" baseline="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E3293D7-CB80-4063-8891-0F7DDAC77B32}" type="slidenum">
              <a:rPr lang="en-US" smtClean="0"/>
              <a:t>43</a:t>
            </a:fld>
            <a:endParaRPr lang="en-US"/>
          </a:p>
        </p:txBody>
      </p:sp>
    </p:spTree>
    <p:extLst>
      <p:ext uri="{BB962C8B-B14F-4D97-AF65-F5344CB8AC3E}">
        <p14:creationId xmlns:p14="http://schemas.microsoft.com/office/powerpoint/2010/main" val="3635121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sz="1000" b="1" dirty="0"/>
              <a:t>Enhanced Data Privacy and Security</a:t>
            </a:r>
            <a:endParaRPr lang="en-US" sz="1000" dirty="0"/>
          </a:p>
          <a:p>
            <a:r>
              <a:rPr lang="en-US" sz="1000" b="1" dirty="0"/>
              <a:t>Data decentralization</a:t>
            </a:r>
            <a:r>
              <a:rPr lang="en-US" sz="1000" dirty="0"/>
              <a:t> ensures that sensitive business data stays local while still contributing to AI model development, reducing the risk of data breaches and complying with strict privacy regulations (e.g., GDPR).</a:t>
            </a:r>
          </a:p>
          <a:p>
            <a:r>
              <a:rPr lang="en-US" sz="1000" b="1" dirty="0"/>
              <a:t>Blockchain integration</a:t>
            </a:r>
            <a:r>
              <a:rPr lang="en-US" sz="1000" dirty="0"/>
              <a:t> provides additional security layers, ensuring data integrity and traceability, which is crucial in highly regulated industries.</a:t>
            </a:r>
          </a:p>
          <a:p>
            <a:r>
              <a:rPr lang="en-US" sz="1000" b="1" dirty="0"/>
              <a:t>Cost Reduction and Efficiency Gains</a:t>
            </a:r>
            <a:endParaRPr lang="en-US" sz="1000" dirty="0"/>
          </a:p>
          <a:p>
            <a:r>
              <a:rPr lang="en-US" sz="1000" b="1" dirty="0"/>
              <a:t>Improved machine utilization and energy optimization</a:t>
            </a:r>
            <a:r>
              <a:rPr lang="en-US" sz="1000" dirty="0"/>
              <a:t> through smart manufacturing and operational management systems directly contribute to cost savings.</a:t>
            </a:r>
          </a:p>
          <a:p>
            <a:r>
              <a:rPr lang="en-US" sz="1000" b="1" dirty="0"/>
              <a:t>Real-time, decentralized data processing</a:t>
            </a:r>
            <a:r>
              <a:rPr lang="en-US" sz="1000" dirty="0"/>
              <a:t> enables quicker decision-making, reducing downtime, and eliminating inefficiencies in production lines or supply chains.</a:t>
            </a:r>
          </a:p>
          <a:p>
            <a:r>
              <a:rPr lang="en-US" sz="1000" b="1" dirty="0"/>
              <a:t>Customization and Flexibility</a:t>
            </a:r>
            <a:endParaRPr lang="en-US" sz="1000" dirty="0"/>
          </a:p>
          <a:p>
            <a:r>
              <a:rPr lang="en-US" sz="1000" dirty="0"/>
              <a:t>Federated AI empowers industries to create </a:t>
            </a:r>
            <a:r>
              <a:rPr lang="en-US" sz="1000" b="1" dirty="0"/>
              <a:t>customized AI models</a:t>
            </a:r>
            <a:r>
              <a:rPr lang="en-US" sz="1000" dirty="0"/>
              <a:t> that cater to specific operational needs while maintaining alignment with global business goals.</a:t>
            </a:r>
          </a:p>
          <a:p>
            <a:r>
              <a:rPr lang="en-US" sz="1000" dirty="0"/>
              <a:t>This leads to </a:t>
            </a:r>
            <a:r>
              <a:rPr lang="en-US" sz="1000" b="1" dirty="0"/>
              <a:t>better product customization</a:t>
            </a:r>
            <a:r>
              <a:rPr lang="en-US" sz="1000" dirty="0"/>
              <a:t> and more responsive production, meeting the increasingly personalized demands of consumers.</a:t>
            </a:r>
          </a:p>
          <a:p>
            <a:r>
              <a:rPr lang="en-US" sz="1000" b="1" dirty="0"/>
              <a:t>Faster Innovation and Adaptation</a:t>
            </a:r>
            <a:endParaRPr lang="en-US" sz="1000" dirty="0"/>
          </a:p>
          <a:p>
            <a:r>
              <a:rPr lang="en-US" sz="1000" dirty="0"/>
              <a:t>By leveraging </a:t>
            </a:r>
            <a:r>
              <a:rPr lang="en-US" sz="1000" b="1" dirty="0"/>
              <a:t>decentralized AI model learning</a:t>
            </a:r>
            <a:r>
              <a:rPr lang="en-US" sz="1000" dirty="0"/>
              <a:t>, industries can accelerate innovation cycles by integrating learnings from multiple sources and reacting swiftly to operational changes.</a:t>
            </a:r>
          </a:p>
          <a:p>
            <a:r>
              <a:rPr lang="en-US" sz="1000" dirty="0"/>
              <a:t>The </a:t>
            </a:r>
            <a:r>
              <a:rPr lang="en-US" sz="1000" b="1" dirty="0"/>
              <a:t>collaborative model development</a:t>
            </a:r>
            <a:r>
              <a:rPr lang="en-US" sz="1000" dirty="0"/>
              <a:t> enables continuous improvement without significant disruptions to business operations, driving faster time-to-market for new products or services.</a:t>
            </a:r>
          </a:p>
          <a:p>
            <a:r>
              <a:rPr lang="en-US" sz="1000" b="1" dirty="0"/>
              <a:t>Operational Resilience</a:t>
            </a:r>
            <a:endParaRPr lang="en-US" sz="1000" dirty="0"/>
          </a:p>
          <a:p>
            <a:r>
              <a:rPr lang="en-US" sz="1000" dirty="0"/>
              <a:t>Decentralized data processing reduces dependency on central servers and minimizes the risk of </a:t>
            </a:r>
            <a:r>
              <a:rPr lang="en-US" sz="1000" b="1" dirty="0"/>
              <a:t>single points of failure</a:t>
            </a:r>
            <a:r>
              <a:rPr lang="en-US" sz="1000" dirty="0"/>
              <a:t>, making the system more resilient to cyberattacks, technical failures, or other disruptions.</a:t>
            </a:r>
          </a:p>
          <a:p>
            <a:r>
              <a:rPr lang="en-US" sz="1000" b="1" dirty="0"/>
              <a:t>Sustainability and Resource Optimization</a:t>
            </a:r>
            <a:endParaRPr lang="en-US" sz="1000" dirty="0"/>
          </a:p>
          <a:p>
            <a:r>
              <a:rPr lang="en-US" sz="1000" dirty="0"/>
              <a:t>Federated AI enables </a:t>
            </a:r>
            <a:r>
              <a:rPr lang="en-US" sz="1000" b="1" dirty="0"/>
              <a:t>better resource management</a:t>
            </a:r>
            <a:r>
              <a:rPr lang="en-US" sz="1000" dirty="0"/>
              <a:t>, reducing waste and energy consumption. By continuously learning from operational data, it can recommend actions to reduce carbon footprints and improve sustainability efforts.</a:t>
            </a:r>
          </a:p>
          <a:p>
            <a:endParaRPr lang="tr-TR" sz="1000" dirty="0"/>
          </a:p>
        </p:txBody>
      </p:sp>
      <p:sp>
        <p:nvSpPr>
          <p:cNvPr id="4" name="Slayt Numarası Yer Tutucusu 3"/>
          <p:cNvSpPr>
            <a:spLocks noGrp="1"/>
          </p:cNvSpPr>
          <p:nvPr>
            <p:ph type="sldNum" sz="quarter" idx="10"/>
          </p:nvPr>
        </p:nvSpPr>
        <p:spPr/>
        <p:txBody>
          <a:bodyPr/>
          <a:lstStyle/>
          <a:p>
            <a:fld id="{ABCB861E-92D4-479C-83C6-A36129EA73D5}" type="slidenum">
              <a:rPr lang="fr-FR" smtClean="0"/>
              <a:t>12</a:t>
            </a:fld>
            <a:endParaRPr lang="fr-FR"/>
          </a:p>
        </p:txBody>
      </p:sp>
    </p:spTree>
    <p:extLst>
      <p:ext uri="{BB962C8B-B14F-4D97-AF65-F5344CB8AC3E}">
        <p14:creationId xmlns:p14="http://schemas.microsoft.com/office/powerpoint/2010/main" val="2127181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000" dirty="0"/>
          </a:p>
        </p:txBody>
      </p:sp>
      <p:sp>
        <p:nvSpPr>
          <p:cNvPr id="4" name="Slayt Numarası Yer Tutucusu 3"/>
          <p:cNvSpPr>
            <a:spLocks noGrp="1"/>
          </p:cNvSpPr>
          <p:nvPr>
            <p:ph type="sldNum" sz="quarter" idx="10"/>
          </p:nvPr>
        </p:nvSpPr>
        <p:spPr/>
        <p:txBody>
          <a:bodyPr/>
          <a:lstStyle/>
          <a:p>
            <a:fld id="{ABCB861E-92D4-479C-83C6-A36129EA73D5}" type="slidenum">
              <a:rPr lang="fr-FR" smtClean="0"/>
              <a:t>13</a:t>
            </a:fld>
            <a:endParaRPr lang="fr-FR"/>
          </a:p>
        </p:txBody>
      </p:sp>
    </p:spTree>
    <p:extLst>
      <p:ext uri="{BB962C8B-B14F-4D97-AF65-F5344CB8AC3E}">
        <p14:creationId xmlns:p14="http://schemas.microsoft.com/office/powerpoint/2010/main" val="947879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000" dirty="0"/>
          </a:p>
        </p:txBody>
      </p:sp>
      <p:sp>
        <p:nvSpPr>
          <p:cNvPr id="4" name="Slayt Numarası Yer Tutucusu 3"/>
          <p:cNvSpPr>
            <a:spLocks noGrp="1"/>
          </p:cNvSpPr>
          <p:nvPr>
            <p:ph type="sldNum" sz="quarter" idx="10"/>
          </p:nvPr>
        </p:nvSpPr>
        <p:spPr/>
        <p:txBody>
          <a:bodyPr/>
          <a:lstStyle/>
          <a:p>
            <a:fld id="{ABCB861E-92D4-479C-83C6-A36129EA73D5}" type="slidenum">
              <a:rPr lang="fr-FR" smtClean="0"/>
              <a:t>14</a:t>
            </a:fld>
            <a:endParaRPr lang="fr-FR"/>
          </a:p>
        </p:txBody>
      </p:sp>
    </p:spTree>
    <p:extLst>
      <p:ext uri="{BB962C8B-B14F-4D97-AF65-F5344CB8AC3E}">
        <p14:creationId xmlns:p14="http://schemas.microsoft.com/office/powerpoint/2010/main" val="648671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000" dirty="0"/>
          </a:p>
        </p:txBody>
      </p:sp>
      <p:sp>
        <p:nvSpPr>
          <p:cNvPr id="4" name="Slayt Numarası Yer Tutucusu 3"/>
          <p:cNvSpPr>
            <a:spLocks noGrp="1"/>
          </p:cNvSpPr>
          <p:nvPr>
            <p:ph type="sldNum" sz="quarter" idx="10"/>
          </p:nvPr>
        </p:nvSpPr>
        <p:spPr/>
        <p:txBody>
          <a:bodyPr/>
          <a:lstStyle/>
          <a:p>
            <a:fld id="{ABCB861E-92D4-479C-83C6-A36129EA73D5}" type="slidenum">
              <a:rPr lang="fr-FR" smtClean="0"/>
              <a:t>15</a:t>
            </a:fld>
            <a:endParaRPr lang="fr-FR"/>
          </a:p>
        </p:txBody>
      </p:sp>
    </p:spTree>
    <p:extLst>
      <p:ext uri="{BB962C8B-B14F-4D97-AF65-F5344CB8AC3E}">
        <p14:creationId xmlns:p14="http://schemas.microsoft.com/office/powerpoint/2010/main" val="908068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B861E-92D4-479C-83C6-A36129EA73D5}" type="slidenum">
              <a:rPr lang="fr-FR" smtClean="0"/>
              <a:t>31</a:t>
            </a:fld>
            <a:endParaRPr lang="fr-FR"/>
          </a:p>
        </p:txBody>
      </p:sp>
    </p:spTree>
    <p:extLst>
      <p:ext uri="{BB962C8B-B14F-4D97-AF65-F5344CB8AC3E}">
        <p14:creationId xmlns:p14="http://schemas.microsoft.com/office/powerpoint/2010/main" val="987021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55889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77200" y="1714500"/>
            <a:ext cx="8229600" cy="4629150"/>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Arial" panose="020B0604020202020204" pitchFamily="34" charset="0"/>
                <a:cs typeface="Times New Roman" panose="02020603050405020304" pitchFamily="18" charset="0"/>
              </a:rPr>
              <a:t>AI4Green Consortium is consists of  17 Partners from 5 Countries: Sweden, Portugal, France, Finland and Turkey and we have together worked towards the goal to achieve 30-40% energy savings in mobile networks with the use of Artificial Intelligent. The project started in dec 2019 and is ending now in November</a:t>
            </a:r>
            <a:endParaRPr lang="en-US" sz="1200" dirty="0"/>
          </a:p>
          <a:p>
            <a:pPr marL="0" marR="0" lvl="0" indent="0" algn="l" defTabSz="914400" eaLnBrk="1" fontAlgn="auto" latinLnBrk="0" hangingPunct="1">
              <a:lnSpc>
                <a:spcPct val="100000"/>
              </a:lnSpc>
              <a:spcBef>
                <a:spcPts val="0"/>
              </a:spcBef>
              <a:spcAft>
                <a:spcPts val="0"/>
              </a:spcAft>
              <a:buClrTx/>
              <a:buSzTx/>
              <a:buFontTx/>
              <a:buNone/>
              <a:tabLst/>
              <a:defRPr/>
            </a:pPr>
            <a:endParaRPr lang="en-US" sz="1200" dirty="0"/>
          </a:p>
          <a:p>
            <a:endParaRPr lang="sv-SE" dirty="0"/>
          </a:p>
        </p:txBody>
      </p:sp>
      <p:sp>
        <p:nvSpPr>
          <p:cNvPr id="4" name="Slide Number Placeholder 3"/>
          <p:cNvSpPr>
            <a:spLocks noGrp="1"/>
          </p:cNvSpPr>
          <p:nvPr>
            <p:ph type="sldNum" sz="quarter" idx="10"/>
          </p:nvPr>
        </p:nvSpPr>
        <p:spPr/>
        <p:txBody>
          <a:bodyPr/>
          <a:lstStyle/>
          <a:p>
            <a:pPr>
              <a:defRPr/>
            </a:pPr>
            <a:endParaRPr lang="sv-SE"/>
          </a:p>
        </p:txBody>
      </p:sp>
    </p:spTree>
    <p:extLst>
      <p:ext uri="{BB962C8B-B14F-4D97-AF65-F5344CB8AC3E}">
        <p14:creationId xmlns:p14="http://schemas.microsoft.com/office/powerpoint/2010/main" val="1251923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36" rtl="0" eaLnBrk="1" fontAlgn="auto" latinLnBrk="0" hangingPunct="1">
              <a:lnSpc>
                <a:spcPct val="100000"/>
              </a:lnSpc>
              <a:spcBef>
                <a:spcPts val="0"/>
              </a:spcBef>
              <a:spcAft>
                <a:spcPts val="0"/>
              </a:spcAft>
              <a:buClrTx/>
              <a:buSzTx/>
              <a:buFontTx/>
              <a:buNone/>
              <a:tabLst/>
              <a:defRPr/>
            </a:pPr>
            <a:endParaRPr lang="tr-TR" dirty="0"/>
          </a:p>
        </p:txBody>
      </p:sp>
      <p:sp>
        <p:nvSpPr>
          <p:cNvPr id="4" name="Slide Number Placeholder 3"/>
          <p:cNvSpPr>
            <a:spLocks noGrp="1"/>
          </p:cNvSpPr>
          <p:nvPr>
            <p:ph type="sldNum" sz="quarter" idx="5"/>
          </p:nvPr>
        </p:nvSpPr>
        <p:spPr/>
        <p:txBody>
          <a:bodyPr/>
          <a:lstStyle/>
          <a:p>
            <a:fld id="{ABF82A44-F1AE-45C9-A60F-D21CCD54480D}" type="slidenum">
              <a:rPr lang="tr-TR" smtClean="0"/>
              <a:pPr/>
              <a:t>34</a:t>
            </a:fld>
            <a:endParaRPr lang="tr-TR"/>
          </a:p>
        </p:txBody>
      </p:sp>
    </p:spTree>
    <p:extLst>
      <p:ext uri="{BB962C8B-B14F-4D97-AF65-F5344CB8AC3E}">
        <p14:creationId xmlns:p14="http://schemas.microsoft.com/office/powerpoint/2010/main" val="407391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twitter.com/Celticnext" TargetMode="External"/><Relationship Id="rId7" Type="http://schemas.openxmlformats.org/officeDocument/2006/relationships/image" Target="../media/image7.png"/><Relationship Id="rId2" Type="http://schemas.openxmlformats.org/officeDocument/2006/relationships/hyperlink" Target="https://www.linkedin.com/company/celtic-next/" TargetMode="External"/><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hyperlink" Target="https://www.youtube.com/user/CelticplusVideos" TargetMode="External"/><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s://www.celticnext.eu/" TargetMode="External"/><Relationship Id="rId5" Type="http://schemas.microsoft.com/office/2007/relationships/hdphoto" Target="../media/hdphoto1.wdp"/><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celticnext.eu/"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rgbClr val="37579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2373DE-AB11-4BB3-A548-38DC7B29D62B}" type="datetime1">
              <a:rPr lang="fr-FR" smtClean="0"/>
              <a:t>04/02/2025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499AE8B-0830-4386-ABE1-109AB8F9E83B}" type="slidenum">
              <a:rPr lang="fr-FR" smtClean="0"/>
              <a:t>‹#›</a:t>
            </a:fld>
            <a:endParaRPr lang="fr-FR"/>
          </a:p>
        </p:txBody>
      </p:sp>
      <p:pic>
        <p:nvPicPr>
          <p:cNvPr id="9" name="Picture 8">
            <a:extLst>
              <a:ext uri="{FF2B5EF4-FFF2-40B4-BE49-F238E27FC236}">
                <a16:creationId xmlns:a16="http://schemas.microsoft.com/office/drawing/2014/main" id="{820FA284-31C4-73DC-6E39-F20D38B291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84329" y="0"/>
            <a:ext cx="3407671" cy="679705"/>
          </a:xfrm>
          <a:prstGeom prst="rect">
            <a:avLst/>
          </a:prstGeom>
        </p:spPr>
      </p:pic>
    </p:spTree>
    <p:extLst>
      <p:ext uri="{BB962C8B-B14F-4D97-AF65-F5344CB8AC3E}">
        <p14:creationId xmlns:p14="http://schemas.microsoft.com/office/powerpoint/2010/main" val="18269155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7E430A39-2048-4442-915A-F65F38BDAF24}" type="datetime1">
              <a:rPr lang="fr-FR" smtClean="0"/>
              <a:t>04/02/2025</a:t>
            </a:fld>
            <a:endParaRPr lang="fr-FR"/>
          </a:p>
        </p:txBody>
      </p:sp>
      <p:sp>
        <p:nvSpPr>
          <p:cNvPr id="9" name="Footer Placeholder 8"/>
          <p:cNvSpPr>
            <a:spLocks noGrp="1"/>
          </p:cNvSpPr>
          <p:nvPr>
            <p:ph type="ftr" sz="quarter" idx="11"/>
          </p:nvPr>
        </p:nvSpPr>
        <p:spPr/>
        <p:txBody>
          <a:bodyPr/>
          <a:lstStyle/>
          <a:p>
            <a:endParaRPr lang="fr-FR"/>
          </a:p>
        </p:txBody>
      </p:sp>
      <p:sp>
        <p:nvSpPr>
          <p:cNvPr id="10" name="Slide Number Placeholder 9"/>
          <p:cNvSpPr>
            <a:spLocks noGrp="1"/>
          </p:cNvSpPr>
          <p:nvPr>
            <p:ph type="sldNum" sz="quarter" idx="12"/>
          </p:nvPr>
        </p:nvSpPr>
        <p:spPr/>
        <p:txBody>
          <a:bodyPr/>
          <a:lstStyle/>
          <a:p>
            <a:fld id="{7499AE8B-0830-4386-ABE1-109AB8F9E83B}" type="slidenum">
              <a:rPr lang="fr-FR" smtClean="0"/>
              <a:t>‹#›</a:t>
            </a:fld>
            <a:endParaRPr lang="fr-FR"/>
          </a:p>
        </p:txBody>
      </p:sp>
    </p:spTree>
    <p:extLst>
      <p:ext uri="{BB962C8B-B14F-4D97-AF65-F5344CB8AC3E}">
        <p14:creationId xmlns:p14="http://schemas.microsoft.com/office/powerpoint/2010/main" val="2934184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8CA956E9-C9F5-4BED-8CFF-E6B943D1E92E}" type="datetime1">
              <a:rPr lang="fr-FR" smtClean="0"/>
              <a:t>04/02/2025</a:t>
            </a:fld>
            <a:endParaRPr lang="fr-FR"/>
          </a:p>
        </p:txBody>
      </p:sp>
      <p:sp>
        <p:nvSpPr>
          <p:cNvPr id="9" name="Footer Placeholder 8"/>
          <p:cNvSpPr>
            <a:spLocks noGrp="1"/>
          </p:cNvSpPr>
          <p:nvPr>
            <p:ph type="ftr" sz="quarter" idx="11"/>
          </p:nvPr>
        </p:nvSpPr>
        <p:spPr>
          <a:xfrm>
            <a:off x="3499101" y="6356350"/>
            <a:ext cx="5911517" cy="365125"/>
          </a:xfrm>
        </p:spPr>
        <p:txBody>
          <a:bodyPr/>
          <a:lstStyle/>
          <a:p>
            <a:endParaRPr lang="fr-FR"/>
          </a:p>
        </p:txBody>
      </p:sp>
      <p:sp>
        <p:nvSpPr>
          <p:cNvPr id="10" name="Slide Number Placeholder 9"/>
          <p:cNvSpPr>
            <a:spLocks noGrp="1"/>
          </p:cNvSpPr>
          <p:nvPr>
            <p:ph type="sldNum" sz="quarter" idx="12"/>
          </p:nvPr>
        </p:nvSpPr>
        <p:spPr/>
        <p:txBody>
          <a:bodyPr/>
          <a:lstStyle/>
          <a:p>
            <a:fld id="{7499AE8B-0830-4386-ABE1-109AB8F9E83B}" type="slidenum">
              <a:rPr lang="fr-FR" smtClean="0"/>
              <a:t>‹#›</a:t>
            </a:fld>
            <a:endParaRPr lang="fr-FR"/>
          </a:p>
        </p:txBody>
      </p:sp>
    </p:spTree>
    <p:extLst>
      <p:ext uri="{BB962C8B-B14F-4D97-AF65-F5344CB8AC3E}">
        <p14:creationId xmlns:p14="http://schemas.microsoft.com/office/powerpoint/2010/main" val="1883303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BDD617-279D-424D-899A-CDBA9A7933AD}" type="datetime1">
              <a:rPr lang="fr-FR" smtClean="0"/>
              <a:t>04/02/2025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499AE8B-0830-4386-ABE1-109AB8F9E83B}" type="slidenum">
              <a:rPr lang="fr-FR" smtClean="0"/>
              <a:t>‹#›</a:t>
            </a:fld>
            <a:endParaRPr lang="fr-FR"/>
          </a:p>
        </p:txBody>
      </p:sp>
    </p:spTree>
    <p:extLst>
      <p:ext uri="{BB962C8B-B14F-4D97-AF65-F5344CB8AC3E}">
        <p14:creationId xmlns:p14="http://schemas.microsoft.com/office/powerpoint/2010/main" val="4279494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C6FA7B-AE19-40E0-92E5-52C46F98D32E}" type="datetime1">
              <a:rPr lang="fr-FR" smtClean="0"/>
              <a:t>04/02/2025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499AE8B-0830-4386-ABE1-109AB8F9E83B}" type="slidenum">
              <a:rPr lang="fr-FR" smtClean="0"/>
              <a:t>‹#›</a:t>
            </a:fld>
            <a:endParaRPr lang="fr-FR"/>
          </a:p>
        </p:txBody>
      </p:sp>
    </p:spTree>
    <p:extLst>
      <p:ext uri="{BB962C8B-B14F-4D97-AF65-F5344CB8AC3E}">
        <p14:creationId xmlns:p14="http://schemas.microsoft.com/office/powerpoint/2010/main" val="139707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07_Text dreispaltig">
    <p:spTree>
      <p:nvGrpSpPr>
        <p:cNvPr id="1" name=""/>
        <p:cNvGrpSpPr/>
        <p:nvPr/>
      </p:nvGrpSpPr>
      <p:grpSpPr>
        <a:xfrm>
          <a:off x="0" y="0"/>
          <a:ext cx="0" cy="0"/>
          <a:chOff x="0" y="0"/>
          <a:chExt cx="0" cy="0"/>
        </a:xfrm>
      </p:grpSpPr>
      <p:sp>
        <p:nvSpPr>
          <p:cNvPr id="4" name="Text Placeholder 2"/>
          <p:cNvSpPr>
            <a:spLocks noGrp="1"/>
          </p:cNvSpPr>
          <p:nvPr>
            <p:ph type="body" sz="quarter" idx="12"/>
          </p:nvPr>
        </p:nvSpPr>
        <p:spPr>
          <a:xfrm>
            <a:off x="3524491" y="1497529"/>
            <a:ext cx="6347478" cy="650868"/>
          </a:xfrm>
          <a:prstGeom prst="rect">
            <a:avLst/>
          </a:prstGeom>
        </p:spPr>
        <p:txBody>
          <a:bodyPr/>
          <a:lstStyle>
            <a:lvl1pPr marL="0" indent="0">
              <a:lnSpc>
                <a:spcPct val="100000"/>
              </a:lnSpc>
              <a:spcBef>
                <a:spcPts val="0"/>
              </a:spcBef>
              <a:buNone/>
              <a:defRPr sz="3000" b="0" i="0" baseline="0">
                <a:solidFill>
                  <a:srgbClr val="2F5597"/>
                </a:solidFill>
                <a:latin typeface="Arial Regular"/>
              </a:defRPr>
            </a:lvl1pPr>
          </a:lstStyle>
          <a:p>
            <a:pPr lvl="0"/>
            <a:r>
              <a:rPr lang="en-US" dirty="0"/>
              <a:t>Click to edit Master text styles</a:t>
            </a:r>
          </a:p>
        </p:txBody>
      </p:sp>
      <p:sp>
        <p:nvSpPr>
          <p:cNvPr id="8" name="Text Placeholder 2">
            <a:extLst>
              <a:ext uri="{FF2B5EF4-FFF2-40B4-BE49-F238E27FC236}">
                <a16:creationId xmlns:a16="http://schemas.microsoft.com/office/drawing/2014/main" id="{74CCED54-BC4E-AA4C-85E9-B4E9AF496D45}"/>
              </a:ext>
            </a:extLst>
          </p:cNvPr>
          <p:cNvSpPr>
            <a:spLocks noGrp="1"/>
          </p:cNvSpPr>
          <p:nvPr>
            <p:ph type="body" sz="quarter" idx="13"/>
          </p:nvPr>
        </p:nvSpPr>
        <p:spPr>
          <a:xfrm>
            <a:off x="3524490" y="2768517"/>
            <a:ext cx="7448310" cy="3197278"/>
          </a:xfrm>
          <a:prstGeom prst="rect">
            <a:avLst/>
          </a:prstGeom>
        </p:spPr>
        <p:txBody>
          <a:bodyPr numCol="3"/>
          <a:lstStyle>
            <a:lvl1pPr marL="0" indent="0">
              <a:lnSpc>
                <a:spcPts val="1600"/>
              </a:lnSpc>
              <a:spcBef>
                <a:spcPts val="0"/>
              </a:spcBef>
              <a:buClr>
                <a:srgbClr val="19A84F"/>
              </a:buClr>
              <a:buFont typeface="Arial" panose="020B0604020202020204" pitchFamily="34" charset="0"/>
              <a:buNone/>
              <a:defRPr lang="de-AT" sz="1200" b="0" smtClean="0">
                <a:effectLst/>
              </a:defRPr>
            </a:lvl1pPr>
            <a:lvl2pPr>
              <a:buClr>
                <a:srgbClr val="19A84F"/>
              </a:buClr>
              <a:buSzPct val="90000"/>
              <a:defRPr sz="1800" baseline="0">
                <a:latin typeface="Arial" panose="020B0604020202020204" pitchFamily="34" charset="0"/>
              </a:defRPr>
            </a:lvl2pPr>
            <a:lvl3pPr marL="914400" indent="0">
              <a:lnSpc>
                <a:spcPts val="1800"/>
              </a:lnSpc>
              <a:buClr>
                <a:srgbClr val="19A84F"/>
              </a:buClr>
              <a:buNone/>
              <a:defRPr sz="1200" baseline="0">
                <a:latin typeface="Arial" panose="020B0604020202020204" pitchFamily="34" charset="0"/>
              </a:defRPr>
            </a:lvl3pPr>
          </a:lstStyle>
          <a:p>
            <a:pPr lvl="0"/>
            <a:r>
              <a:rPr lang="en-US"/>
              <a:t>Click to edit Master text styles</a:t>
            </a:r>
          </a:p>
        </p:txBody>
      </p:sp>
      <p:sp>
        <p:nvSpPr>
          <p:cNvPr id="7" name="Text Placeholder 2">
            <a:extLst>
              <a:ext uri="{FF2B5EF4-FFF2-40B4-BE49-F238E27FC236}">
                <a16:creationId xmlns:a16="http://schemas.microsoft.com/office/drawing/2014/main" id="{DE9D7750-06A5-F144-B665-6CAC1BBF7ED7}"/>
              </a:ext>
            </a:extLst>
          </p:cNvPr>
          <p:cNvSpPr>
            <a:spLocks noGrp="1"/>
          </p:cNvSpPr>
          <p:nvPr>
            <p:ph type="body" sz="quarter" idx="14"/>
          </p:nvPr>
        </p:nvSpPr>
        <p:spPr>
          <a:xfrm>
            <a:off x="3524490" y="2441521"/>
            <a:ext cx="7448309" cy="291484"/>
          </a:xfrm>
          <a:prstGeom prst="rect">
            <a:avLst/>
          </a:prstGeom>
        </p:spPr>
        <p:txBody>
          <a:bodyPr numCol="3"/>
          <a:lstStyle>
            <a:lvl1pPr marL="0" indent="0">
              <a:lnSpc>
                <a:spcPts val="1600"/>
              </a:lnSpc>
              <a:spcBef>
                <a:spcPts val="0"/>
              </a:spcBef>
              <a:buNone/>
              <a:defRPr lang="de-AT" sz="1200" b="1" i="0" baseline="0" smtClean="0">
                <a:solidFill>
                  <a:srgbClr val="2F5597"/>
                </a:solidFill>
                <a:effectLst/>
              </a:defRPr>
            </a:lvl1pPr>
            <a:lvl2pPr>
              <a:buClr>
                <a:srgbClr val="19A84F"/>
              </a:buClr>
              <a:buSzPct val="90000"/>
              <a:defRPr sz="1800" baseline="0">
                <a:latin typeface="Arial" panose="020B0604020202020204" pitchFamily="34" charset="0"/>
              </a:defRPr>
            </a:lvl2pPr>
            <a:lvl3pPr marL="914400" indent="0">
              <a:lnSpc>
                <a:spcPts val="1800"/>
              </a:lnSpc>
              <a:buClr>
                <a:srgbClr val="19A84F"/>
              </a:buClr>
              <a:buNone/>
              <a:defRPr sz="1200" baseline="0">
                <a:latin typeface="Arial" panose="020B0604020202020204" pitchFamily="34" charset="0"/>
              </a:defRPr>
            </a:lvl3pPr>
          </a:lstStyle>
          <a:p>
            <a:pPr lvl="0"/>
            <a:r>
              <a:rPr lang="en-US" dirty="0"/>
              <a:t>Click to edit Master text styles</a:t>
            </a:r>
          </a:p>
        </p:txBody>
      </p:sp>
      <p:sp>
        <p:nvSpPr>
          <p:cNvPr id="6" name="Foliennummernplatzhalter 1">
            <a:extLst>
              <a:ext uri="{FF2B5EF4-FFF2-40B4-BE49-F238E27FC236}">
                <a16:creationId xmlns:a16="http://schemas.microsoft.com/office/drawing/2014/main" id="{4A7A5334-7C5B-AA41-BBF2-7D4AB04D4E29}"/>
              </a:ext>
            </a:extLst>
          </p:cNvPr>
          <p:cNvSpPr>
            <a:spLocks noGrp="1"/>
          </p:cNvSpPr>
          <p:nvPr>
            <p:ph type="sldNum" sz="quarter" idx="15"/>
          </p:nvPr>
        </p:nvSpPr>
        <p:spPr>
          <a:xfrm>
            <a:off x="9223375" y="6356351"/>
            <a:ext cx="2743200" cy="365125"/>
          </a:xfrm>
        </p:spPr>
        <p:txBody>
          <a:bodyPr/>
          <a:lstStyle>
            <a:lvl1pPr algn="r">
              <a:defRPr sz="1200" baseline="0" smtClean="0">
                <a:solidFill>
                  <a:schemeClr val="tx1"/>
                </a:solidFill>
                <a:latin typeface="Arial" panose="020B0604020202020204" pitchFamily="34" charset="0"/>
              </a:defRPr>
            </a:lvl1pPr>
          </a:lstStyle>
          <a:p>
            <a:pPr>
              <a:defRPr/>
            </a:pPr>
            <a:fld id="{BD971B47-9225-4DB4-A145-DD9CDE84B29A}" type="slidenum">
              <a:rPr lang="de-DE"/>
              <a:pPr>
                <a:defRPr/>
              </a:pPr>
              <a:t>‹#›</a:t>
            </a:fld>
            <a:endParaRPr lang="de-DE" dirty="0"/>
          </a:p>
        </p:txBody>
      </p:sp>
    </p:spTree>
    <p:extLst>
      <p:ext uri="{BB962C8B-B14F-4D97-AF65-F5344CB8AC3E}">
        <p14:creationId xmlns:p14="http://schemas.microsoft.com/office/powerpoint/2010/main" val="306363408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1_Titel und Inhalt">
    <p:spTree>
      <p:nvGrpSpPr>
        <p:cNvPr id="1" name=""/>
        <p:cNvGrpSpPr/>
        <p:nvPr/>
      </p:nvGrpSpPr>
      <p:grpSpPr bwMode="auto">
        <a:xfrm>
          <a:off x="0" y="0"/>
          <a:ext cx="0" cy="0"/>
          <a:chOff x="0" y="0"/>
          <a:chExt cx="0" cy="0"/>
        </a:xfrm>
      </p:grpSpPr>
      <p:sp>
        <p:nvSpPr>
          <p:cNvPr id="7" name="Title 1">
            <a:extLst>
              <a:ext uri="{FF2B5EF4-FFF2-40B4-BE49-F238E27FC236}">
                <a16:creationId xmlns:a16="http://schemas.microsoft.com/office/drawing/2014/main" id="{5E13F0A3-D988-BB76-709E-3A9CF58AD8E7}"/>
              </a:ext>
            </a:extLst>
          </p:cNvPr>
          <p:cNvSpPr txBox="1">
            <a:spLocks/>
          </p:cNvSpPr>
          <p:nvPr userDrawn="1"/>
        </p:nvSpPr>
        <p:spPr>
          <a:xfrm>
            <a:off x="686830" y="3122686"/>
            <a:ext cx="2578802" cy="764246"/>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600" kern="1200" spc="-60" baseline="0">
                <a:solidFill>
                  <a:schemeClr val="bg1"/>
                </a:solidFill>
                <a:latin typeface="+mj-lt"/>
                <a:ea typeface="+mj-ea"/>
                <a:cs typeface="+mj-cs"/>
              </a:defRPr>
            </a:lvl1pPr>
          </a:lstStyle>
          <a:p>
            <a:r>
              <a:rPr lang="en-US" sz="1600" dirty="0" err="1">
                <a:solidFill>
                  <a:schemeClr val="bg1"/>
                </a:solidFill>
                <a:hlinkClick r:id="rId2">
                  <a:extLst>
                    <a:ext uri="{A12FA001-AC4F-418D-AE19-62706E023703}">
                      <ahyp:hlinkClr xmlns:ahyp="http://schemas.microsoft.com/office/drawing/2018/hyperlinkcolor" val="tx"/>
                    </a:ext>
                  </a:extLst>
                </a:hlinkClick>
              </a:rPr>
              <a:t>CelticNextEurekaCluster</a:t>
            </a:r>
            <a:endParaRPr lang="en-US" sz="1600" dirty="0">
              <a:solidFill>
                <a:schemeClr val="bg1"/>
              </a:solidFill>
            </a:endParaRPr>
          </a:p>
        </p:txBody>
      </p:sp>
      <p:sp>
        <p:nvSpPr>
          <p:cNvPr id="8" name="Title 1">
            <a:extLst>
              <a:ext uri="{FF2B5EF4-FFF2-40B4-BE49-F238E27FC236}">
                <a16:creationId xmlns:a16="http://schemas.microsoft.com/office/drawing/2014/main" id="{75B64321-5615-73F1-53E9-1E2006D1824F}"/>
              </a:ext>
            </a:extLst>
          </p:cNvPr>
          <p:cNvSpPr txBox="1">
            <a:spLocks/>
          </p:cNvSpPr>
          <p:nvPr userDrawn="1"/>
        </p:nvSpPr>
        <p:spPr>
          <a:xfrm>
            <a:off x="686830" y="3931199"/>
            <a:ext cx="2578802" cy="764246"/>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600" kern="1200" spc="-60" baseline="0">
                <a:solidFill>
                  <a:schemeClr val="bg1"/>
                </a:solidFill>
                <a:latin typeface="+mj-lt"/>
                <a:ea typeface="+mj-ea"/>
                <a:cs typeface="+mj-cs"/>
              </a:defRPr>
            </a:lvl1pPr>
          </a:lstStyle>
          <a:p>
            <a:r>
              <a:rPr lang="en-US" sz="1600" dirty="0">
                <a:solidFill>
                  <a:schemeClr val="bg1"/>
                </a:solidFill>
                <a:hlinkClick r:id="rId3">
                  <a:extLst>
                    <a:ext uri="{A12FA001-AC4F-418D-AE19-62706E023703}">
                      <ahyp:hlinkClr xmlns:ahyp="http://schemas.microsoft.com/office/drawing/2018/hyperlinkcolor" val="tx"/>
                    </a:ext>
                  </a:extLst>
                </a:hlinkClick>
              </a:rPr>
              <a:t>@CelticNext</a:t>
            </a:r>
            <a:endParaRPr lang="en-US" sz="1600" dirty="0">
              <a:solidFill>
                <a:schemeClr val="bg1"/>
              </a:solidFill>
            </a:endParaRPr>
          </a:p>
        </p:txBody>
      </p:sp>
      <p:sp>
        <p:nvSpPr>
          <p:cNvPr id="9" name="Title 1">
            <a:extLst>
              <a:ext uri="{FF2B5EF4-FFF2-40B4-BE49-F238E27FC236}">
                <a16:creationId xmlns:a16="http://schemas.microsoft.com/office/drawing/2014/main" id="{A8B956B3-96FF-1388-5691-716A472A6606}"/>
              </a:ext>
            </a:extLst>
          </p:cNvPr>
          <p:cNvSpPr txBox="1">
            <a:spLocks/>
          </p:cNvSpPr>
          <p:nvPr userDrawn="1"/>
        </p:nvSpPr>
        <p:spPr>
          <a:xfrm>
            <a:off x="696317" y="4821844"/>
            <a:ext cx="2578802" cy="764246"/>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600" kern="1200" spc="-60" baseline="0">
                <a:solidFill>
                  <a:schemeClr val="bg1"/>
                </a:solidFill>
                <a:latin typeface="+mj-lt"/>
                <a:ea typeface="+mj-ea"/>
                <a:cs typeface="+mj-cs"/>
              </a:defRPr>
            </a:lvl1pPr>
          </a:lstStyle>
          <a:p>
            <a:r>
              <a:rPr lang="en-US" sz="1600" dirty="0">
                <a:solidFill>
                  <a:schemeClr val="bg1"/>
                </a:solidFill>
                <a:hlinkClick r:id="rId4">
                  <a:extLst>
                    <a:ext uri="{A12FA001-AC4F-418D-AE19-62706E023703}">
                      <ahyp:hlinkClr xmlns:ahyp="http://schemas.microsoft.com/office/drawing/2018/hyperlinkcolor" val="tx"/>
                    </a:ext>
                  </a:extLst>
                </a:hlinkClick>
              </a:rPr>
              <a:t>CELTIC-NEXT Video Channel</a:t>
            </a:r>
            <a:endParaRPr lang="en-US" sz="1600" dirty="0">
              <a:solidFill>
                <a:schemeClr val="bg1"/>
              </a:solidFill>
            </a:endParaRPr>
          </a:p>
        </p:txBody>
      </p:sp>
      <p:sp>
        <p:nvSpPr>
          <p:cNvPr id="10" name="Title 1">
            <a:extLst>
              <a:ext uri="{FF2B5EF4-FFF2-40B4-BE49-F238E27FC236}">
                <a16:creationId xmlns:a16="http://schemas.microsoft.com/office/drawing/2014/main" id="{CE7D89F6-4980-822A-5598-55F6A81685FA}"/>
              </a:ext>
            </a:extLst>
          </p:cNvPr>
          <p:cNvSpPr txBox="1">
            <a:spLocks/>
          </p:cNvSpPr>
          <p:nvPr userDrawn="1"/>
        </p:nvSpPr>
        <p:spPr>
          <a:xfrm>
            <a:off x="3583458" y="653737"/>
            <a:ext cx="7628827" cy="1572126"/>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200" b="0" kern="1200" spc="-60" baseline="0">
                <a:solidFill>
                  <a:srgbClr val="FFFFFF"/>
                </a:solidFill>
                <a:latin typeface="+mj-lt"/>
                <a:ea typeface="+mj-ea"/>
                <a:cs typeface="+mj-cs"/>
              </a:defRPr>
            </a:lvl1pPr>
          </a:lstStyle>
          <a:p>
            <a:r>
              <a:rPr lang="en-US" dirty="0">
                <a:solidFill>
                  <a:srgbClr val="25275B"/>
                </a:solidFill>
              </a:rPr>
              <a:t>MANY THANKS FOR YOUR ATTENTION.</a:t>
            </a:r>
          </a:p>
        </p:txBody>
      </p:sp>
      <p:pic>
        <p:nvPicPr>
          <p:cNvPr id="11" name="Picture 10">
            <a:extLst>
              <a:ext uri="{FF2B5EF4-FFF2-40B4-BE49-F238E27FC236}">
                <a16:creationId xmlns:a16="http://schemas.microsoft.com/office/drawing/2014/main" id="{96E05F84-B94B-F63A-E05F-3F12F841E87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70214" y="2153091"/>
            <a:ext cx="3776133" cy="3776133"/>
          </a:xfrm>
          <a:prstGeom prst="rect">
            <a:avLst/>
          </a:prstGeom>
        </p:spPr>
      </p:pic>
      <p:sp>
        <p:nvSpPr>
          <p:cNvPr id="12" name="Rectangle: Rounded Corners 11">
            <a:extLst>
              <a:ext uri="{FF2B5EF4-FFF2-40B4-BE49-F238E27FC236}">
                <a16:creationId xmlns:a16="http://schemas.microsoft.com/office/drawing/2014/main" id="{355989B5-800B-3833-2666-3541658276D2}"/>
              </a:ext>
            </a:extLst>
          </p:cNvPr>
          <p:cNvSpPr/>
          <p:nvPr userDrawn="1"/>
        </p:nvSpPr>
        <p:spPr>
          <a:xfrm>
            <a:off x="6807200" y="1980817"/>
            <a:ext cx="4405086" cy="4145209"/>
          </a:xfrm>
          <a:prstGeom prst="roundRect">
            <a:avLst/>
          </a:prstGeom>
          <a:solidFill>
            <a:srgbClr val="3757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dirty="0"/>
          </a:p>
        </p:txBody>
      </p:sp>
      <p:pic>
        <p:nvPicPr>
          <p:cNvPr id="13" name="Picture 12">
            <a:extLst>
              <a:ext uri="{FF2B5EF4-FFF2-40B4-BE49-F238E27FC236}">
                <a16:creationId xmlns:a16="http://schemas.microsoft.com/office/drawing/2014/main" id="{E2E50B7A-D6B3-ADD4-E316-D6E7D2FFC2A9}"/>
              </a:ext>
            </a:extLst>
          </p:cNvPr>
          <p:cNvPicPr>
            <a:picLocks noChangeAspect="1"/>
          </p:cNvPicPr>
          <p:nvPr userDrawn="1"/>
        </p:nvPicPr>
        <p:blipFill>
          <a:blip r:embed="rId6"/>
          <a:stretch>
            <a:fillRect/>
          </a:stretch>
        </p:blipFill>
        <p:spPr>
          <a:xfrm>
            <a:off x="778426" y="1048150"/>
            <a:ext cx="1792553" cy="1824094"/>
          </a:xfrm>
          <a:prstGeom prst="rect">
            <a:avLst/>
          </a:prstGeom>
        </p:spPr>
      </p:pic>
      <p:sp>
        <p:nvSpPr>
          <p:cNvPr id="15" name="Text Placeholder 3"/>
          <p:cNvSpPr>
            <a:spLocks noGrp="1"/>
          </p:cNvSpPr>
          <p:nvPr>
            <p:ph type="body" sz="quarter" idx="12"/>
          </p:nvPr>
        </p:nvSpPr>
        <p:spPr bwMode="auto">
          <a:xfrm>
            <a:off x="6779382" y="1980816"/>
            <a:ext cx="4405086" cy="4145209"/>
          </a:xfrm>
        </p:spPr>
        <p:txBody>
          <a:bodyPr/>
          <a:lstStyle>
            <a:lvl1pPr>
              <a:defRPr>
                <a:solidFill>
                  <a:schemeClr val="bg1"/>
                </a:solidFill>
                <a:latin typeface="Open Sans"/>
                <a:ea typeface="Open Sans"/>
                <a:cs typeface="Open Sans"/>
              </a:defRPr>
            </a:lvl1pPr>
            <a:lvl2pPr>
              <a:defRPr>
                <a:solidFill>
                  <a:schemeClr val="bg1"/>
                </a:solidFill>
                <a:latin typeface="Open Sans"/>
                <a:ea typeface="Open Sans"/>
                <a:cs typeface="Open Sans"/>
              </a:defRPr>
            </a:lvl2pPr>
            <a:lvl3pPr>
              <a:defRPr>
                <a:solidFill>
                  <a:schemeClr val="bg1"/>
                </a:solidFill>
                <a:latin typeface="Open Sans"/>
                <a:ea typeface="Open Sans"/>
                <a:cs typeface="Open Sans"/>
              </a:defRPr>
            </a:lvl3pPr>
            <a:lvl4pPr>
              <a:defRPr>
                <a:solidFill>
                  <a:schemeClr val="bg1"/>
                </a:solidFill>
                <a:latin typeface="Open Sans"/>
                <a:ea typeface="Open Sans"/>
                <a:cs typeface="Open Sans"/>
              </a:defRPr>
            </a:lvl4pPr>
            <a:lvl5pPr marL="715415" indent="0">
              <a:buNone/>
              <a:defRPr/>
            </a:lvl5pPr>
          </a:lstStyle>
          <a:p>
            <a:pPr lvl="0">
              <a:defRPr/>
            </a:pPr>
            <a:r>
              <a:rPr lang="de-DE" dirty="0"/>
              <a:t>Mastertextformat bearbeiten</a:t>
            </a:r>
          </a:p>
          <a:p>
            <a:pPr lvl="1">
              <a:defRPr/>
            </a:pPr>
            <a:r>
              <a:rPr lang="de-DE" dirty="0"/>
              <a:t>Zweite Ebene</a:t>
            </a:r>
          </a:p>
          <a:p>
            <a:pPr lvl="2">
              <a:defRPr/>
            </a:pPr>
            <a:r>
              <a:rPr lang="de-DE" dirty="0"/>
              <a:t>Dritte Ebene</a:t>
            </a:r>
          </a:p>
          <a:p>
            <a:pPr lvl="3">
              <a:defRPr/>
            </a:pPr>
            <a:r>
              <a:rPr lang="de-DE" dirty="0"/>
              <a:t>Vierte Ebene</a:t>
            </a:r>
          </a:p>
        </p:txBody>
      </p:sp>
      <p:pic>
        <p:nvPicPr>
          <p:cNvPr id="17" name="Picture 16">
            <a:extLst>
              <a:ext uri="{FF2B5EF4-FFF2-40B4-BE49-F238E27FC236}">
                <a16:creationId xmlns:a16="http://schemas.microsoft.com/office/drawing/2014/main" id="{862C23CF-7857-9296-9D71-68227E6C6EF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15266" y="4026288"/>
            <a:ext cx="509774" cy="507667"/>
          </a:xfrm>
          <a:prstGeom prst="rect">
            <a:avLst/>
          </a:prstGeom>
        </p:spPr>
      </p:pic>
      <p:pic>
        <p:nvPicPr>
          <p:cNvPr id="19" name="Picture 18">
            <a:extLst>
              <a:ext uri="{FF2B5EF4-FFF2-40B4-BE49-F238E27FC236}">
                <a16:creationId xmlns:a16="http://schemas.microsoft.com/office/drawing/2014/main" id="{395A2B41-F930-EB51-3B74-BB0D80DC56F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7863" y="4970378"/>
            <a:ext cx="467177" cy="467177"/>
          </a:xfrm>
          <a:prstGeom prst="rect">
            <a:avLst/>
          </a:prstGeom>
        </p:spPr>
      </p:pic>
      <p:pic>
        <p:nvPicPr>
          <p:cNvPr id="21" name="Picture 20">
            <a:extLst>
              <a:ext uri="{FF2B5EF4-FFF2-40B4-BE49-F238E27FC236}">
                <a16:creationId xmlns:a16="http://schemas.microsoft.com/office/drawing/2014/main" id="{9D7FB0F3-AF18-E428-1BD2-29A4476E27B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1836" y="3122686"/>
            <a:ext cx="467176" cy="467176"/>
          </a:xfrm>
          <a:prstGeom prst="rect">
            <a:avLst/>
          </a:prstGeom>
        </p:spPr>
      </p:pic>
    </p:spTree>
    <p:extLst>
      <p:ext uri="{BB962C8B-B14F-4D97-AF65-F5344CB8AC3E}">
        <p14:creationId xmlns:p14="http://schemas.microsoft.com/office/powerpoint/2010/main" val="1978881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3A13-21E0-4F30-920A-A286B8C4AC3F}" type="datetime1">
              <a:rPr lang="fr-FR" smtClean="0"/>
              <a:t>04/02/2025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499AE8B-0830-4386-ABE1-109AB8F9E83B}" type="slidenum">
              <a:rPr lang="fr-FR" smtClean="0"/>
              <a:t>‹#›</a:t>
            </a:fld>
            <a:endParaRPr lang="fr-FR"/>
          </a:p>
        </p:txBody>
      </p:sp>
    </p:spTree>
    <p:extLst>
      <p:ext uri="{BB962C8B-B14F-4D97-AF65-F5344CB8AC3E}">
        <p14:creationId xmlns:p14="http://schemas.microsoft.com/office/powerpoint/2010/main" val="3910219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75A418-1D57-4095-8FD8-50444C3F31B2}" type="datetime1">
              <a:rPr lang="fr-FR" smtClean="0"/>
              <a:t>04/02/2025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499AE8B-0830-4386-ABE1-109AB8F9E83B}" type="slidenum">
              <a:rPr lang="fr-FR" smtClean="0"/>
              <a:t>‹#›</a:t>
            </a:fld>
            <a:endParaRPr lang="fr-FR"/>
          </a:p>
        </p:txBody>
      </p:sp>
    </p:spTree>
    <p:extLst>
      <p:ext uri="{BB962C8B-B14F-4D97-AF65-F5344CB8AC3E}">
        <p14:creationId xmlns:p14="http://schemas.microsoft.com/office/powerpoint/2010/main" val="627874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DD65129-34CC-479A-BD0C-81B95D0026CB}" type="datetime1">
              <a:rPr lang="fr-FR" smtClean="0"/>
              <a:t>04/02/2025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499AE8B-0830-4386-ABE1-109AB8F9E83B}" type="slidenum">
              <a:rPr lang="fr-FR" smtClean="0"/>
              <a:t>‹#›</a:t>
            </a:fld>
            <a:endParaRPr lang="fr-FR"/>
          </a:p>
        </p:txBody>
      </p:sp>
      <p:pic>
        <p:nvPicPr>
          <p:cNvPr id="2" name="Picture 1">
            <a:extLst>
              <a:ext uri="{FF2B5EF4-FFF2-40B4-BE49-F238E27FC236}">
                <a16:creationId xmlns:a16="http://schemas.microsoft.com/office/drawing/2014/main" id="{5B0100C9-B6C0-0620-DF15-D70A67FA68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84329" y="0"/>
            <a:ext cx="3407671" cy="679705"/>
          </a:xfrm>
          <a:prstGeom prst="rect">
            <a:avLst/>
          </a:prstGeom>
        </p:spPr>
      </p:pic>
      <p:pic>
        <p:nvPicPr>
          <p:cNvPr id="3" name="Picture 2">
            <a:extLst>
              <a:ext uri="{FF2B5EF4-FFF2-40B4-BE49-F238E27FC236}">
                <a16:creationId xmlns:a16="http://schemas.microsoft.com/office/drawing/2014/main" id="{9C7F68B4-C7BE-4435-980E-A49FBAD216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192001" cy="6857999"/>
          </a:xfrm>
          <a:prstGeom prst="rect">
            <a:avLst/>
          </a:prstGeom>
        </p:spPr>
      </p:pic>
      <p:sp>
        <p:nvSpPr>
          <p:cNvPr id="4" name="Slide Number Placeholder 1">
            <a:extLst>
              <a:ext uri="{FF2B5EF4-FFF2-40B4-BE49-F238E27FC236}">
                <a16:creationId xmlns:a16="http://schemas.microsoft.com/office/drawing/2014/main" id="{2996240F-DAB5-00A1-7DAC-6EADFAB4C5FC}"/>
              </a:ext>
            </a:extLst>
          </p:cNvPr>
          <p:cNvSpPr txBox="1">
            <a:spLocks/>
          </p:cNvSpPr>
          <p:nvPr userDrawn="1"/>
        </p:nvSpPr>
        <p:spPr>
          <a:xfrm>
            <a:off x="10634135" y="6356350"/>
            <a:ext cx="1530927" cy="365125"/>
          </a:xfrm>
          <a:prstGeom prst="rect">
            <a:avLst/>
          </a:prstGeom>
        </p:spPr>
        <p:txBody>
          <a:bodyPr vert="horz" lIns="91440" tIns="45720" rIns="91440" bIns="45720" rtlCol="0" anchor="ctr"/>
          <a:lstStyle>
            <a:defPPr>
              <a:defRPr lang="en-US"/>
            </a:defPPr>
            <a:lvl1pPr marL="0" algn="r" defTabSz="457200" rtl="0" eaLnBrk="1" latinLnBrk="0" hangingPunct="1">
              <a:defRPr sz="12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99AE8B-0830-4386-ABE1-109AB8F9E83B}" type="slidenum">
              <a:rPr lang="fr-FR" smtClean="0"/>
              <a:pPr/>
              <a:t>‹#›</a:t>
            </a:fld>
            <a:endParaRPr lang="fr-FR"/>
          </a:p>
        </p:txBody>
      </p:sp>
      <p:pic>
        <p:nvPicPr>
          <p:cNvPr id="8" name="Picture 7">
            <a:extLst>
              <a:ext uri="{FF2B5EF4-FFF2-40B4-BE49-F238E27FC236}">
                <a16:creationId xmlns:a16="http://schemas.microsoft.com/office/drawing/2014/main" id="{325BC1CE-E74E-5B35-830C-588189EB062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colorTemperature colorTemp="3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211479" y="1331343"/>
            <a:ext cx="9471033" cy="1889123"/>
          </a:xfrm>
          <a:prstGeom prst="rect">
            <a:avLst/>
          </a:prstGeom>
        </p:spPr>
      </p:pic>
      <p:sp>
        <p:nvSpPr>
          <p:cNvPr id="11" name="TextBox 10">
            <a:extLst>
              <a:ext uri="{FF2B5EF4-FFF2-40B4-BE49-F238E27FC236}">
                <a16:creationId xmlns:a16="http://schemas.microsoft.com/office/drawing/2014/main" id="{C85F256F-EFDD-A61F-12B5-7808E88A75CD}"/>
              </a:ext>
            </a:extLst>
          </p:cNvPr>
          <p:cNvSpPr txBox="1"/>
          <p:nvPr userDrawn="1"/>
        </p:nvSpPr>
        <p:spPr>
          <a:xfrm>
            <a:off x="0" y="6452467"/>
            <a:ext cx="2035511" cy="369332"/>
          </a:xfrm>
          <a:prstGeom prst="rect">
            <a:avLst/>
          </a:prstGeom>
          <a:noFill/>
        </p:spPr>
        <p:txBody>
          <a:bodyPr wrap="square">
            <a:spAutoFit/>
          </a:bodyPr>
          <a:lstStyle/>
          <a:p>
            <a:r>
              <a:rPr lang="x-none" dirty="0">
                <a:solidFill>
                  <a:schemeClr val="bg1"/>
                </a:solidFill>
                <a:hlinkClick r:id="rId6">
                  <a:extLst>
                    <a:ext uri="{A12FA001-AC4F-418D-AE19-62706E023703}">
                      <ahyp:hlinkClr xmlns:ahyp="http://schemas.microsoft.com/office/drawing/2018/hyperlinkcolor" val="tx"/>
                    </a:ext>
                  </a:extLst>
                </a:hlinkClick>
              </a:rPr>
              <a:t>www.celticnext.eu</a:t>
            </a:r>
            <a:r>
              <a:rPr lang="x-none" dirty="0">
                <a:solidFill>
                  <a:schemeClr val="bg1"/>
                </a:solidFill>
              </a:rPr>
              <a:t> </a:t>
            </a:r>
          </a:p>
        </p:txBody>
      </p:sp>
      <p:pic>
        <p:nvPicPr>
          <p:cNvPr id="12" name="Picture 11">
            <a:extLst>
              <a:ext uri="{FF2B5EF4-FFF2-40B4-BE49-F238E27FC236}">
                <a16:creationId xmlns:a16="http://schemas.microsoft.com/office/drawing/2014/main" id="{D68D7613-F4AE-549B-ADB1-D8869F38FD1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2705" t="27966" r="13496" b="-1760"/>
          <a:stretch/>
        </p:blipFill>
        <p:spPr>
          <a:xfrm>
            <a:off x="426212" y="5438072"/>
            <a:ext cx="1044000" cy="1044000"/>
          </a:xfrm>
          <a:prstGeom prst="rect">
            <a:avLst/>
          </a:prstGeom>
          <a:solidFill>
            <a:schemeClr val="bg1"/>
          </a:solidFill>
        </p:spPr>
      </p:pic>
      <p:sp>
        <p:nvSpPr>
          <p:cNvPr id="13" name="Title 1">
            <a:extLst>
              <a:ext uri="{FF2B5EF4-FFF2-40B4-BE49-F238E27FC236}">
                <a16:creationId xmlns:a16="http://schemas.microsoft.com/office/drawing/2014/main" id="{6F0136D0-4DDD-EC05-4DB9-3FD504B97BCC}"/>
              </a:ext>
            </a:extLst>
          </p:cNvPr>
          <p:cNvSpPr>
            <a:spLocks noGrp="1"/>
          </p:cNvSpPr>
          <p:nvPr>
            <p:ph type="ctrTitle" hasCustomPrompt="1"/>
          </p:nvPr>
        </p:nvSpPr>
        <p:spPr>
          <a:xfrm>
            <a:off x="2289395" y="3963664"/>
            <a:ext cx="7315200" cy="1649488"/>
          </a:xfrm>
        </p:spPr>
        <p:txBody>
          <a:bodyPr anchor="b">
            <a:normAutofit/>
          </a:bodyPr>
          <a:lstStyle>
            <a:lvl1pPr algn="ctr">
              <a:defRPr sz="5900" spc="-100" baseline="0">
                <a:solidFill>
                  <a:srgbClr val="FFFFFF"/>
                </a:solidFill>
              </a:defRPr>
            </a:lvl1pPr>
          </a:lstStyle>
          <a:p>
            <a:r>
              <a:rPr lang="en-US" dirty="0"/>
              <a:t>Click to edit the Master title style</a:t>
            </a:r>
          </a:p>
        </p:txBody>
      </p:sp>
      <p:sp>
        <p:nvSpPr>
          <p:cNvPr id="15" name="Title 1">
            <a:extLst>
              <a:ext uri="{FF2B5EF4-FFF2-40B4-BE49-F238E27FC236}">
                <a16:creationId xmlns:a16="http://schemas.microsoft.com/office/drawing/2014/main" id="{73F9F2B8-716E-E02F-299E-757BCE8B0C09}"/>
              </a:ext>
            </a:extLst>
          </p:cNvPr>
          <p:cNvSpPr txBox="1">
            <a:spLocks/>
          </p:cNvSpPr>
          <p:nvPr userDrawn="1"/>
        </p:nvSpPr>
        <p:spPr>
          <a:xfrm>
            <a:off x="2394573" y="4613328"/>
            <a:ext cx="7315200" cy="16494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900" kern="1200" spc="-100" baseline="0">
                <a:solidFill>
                  <a:srgbClr val="FFFFFF"/>
                </a:solidFill>
                <a:latin typeface="+mj-lt"/>
                <a:ea typeface="+mj-ea"/>
                <a:cs typeface="+mj-cs"/>
              </a:defRPr>
            </a:lvl1pPr>
          </a:lstStyle>
          <a:p>
            <a:r>
              <a:rPr lang="en-US" sz="2800" dirty="0"/>
              <a:t>Sub-title text or presenter name</a:t>
            </a:r>
          </a:p>
        </p:txBody>
      </p:sp>
    </p:spTree>
    <p:extLst>
      <p:ext uri="{BB962C8B-B14F-4D97-AF65-F5344CB8AC3E}">
        <p14:creationId xmlns:p14="http://schemas.microsoft.com/office/powerpoint/2010/main" val="1365638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537BDC5-911B-A5E1-714E-B733D23C64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A5EB196E-CC63-3FB9-D87D-119D716E8715}"/>
              </a:ext>
            </a:extLst>
          </p:cNvPr>
          <p:cNvSpPr/>
          <p:nvPr userDrawn="1"/>
        </p:nvSpPr>
        <p:spPr>
          <a:xfrm rot="2820189">
            <a:off x="2890341" y="-5027279"/>
            <a:ext cx="6131918" cy="9563057"/>
          </a:xfrm>
          <a:prstGeom prst="rect">
            <a:avLst/>
          </a:prstGeom>
          <a:solidFill>
            <a:srgbClr val="37579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40652855-3CA6-C5C3-4F8E-8D54B9D3DCC5}"/>
              </a:ext>
            </a:extLst>
          </p:cNvPr>
          <p:cNvSpPr/>
          <p:nvPr userDrawn="1"/>
        </p:nvSpPr>
        <p:spPr>
          <a:xfrm rot="7950383">
            <a:off x="5162562" y="2726070"/>
            <a:ext cx="6131918" cy="9563057"/>
          </a:xfrm>
          <a:prstGeom prst="rect">
            <a:avLst/>
          </a:prstGeom>
          <a:solidFill>
            <a:srgbClr val="37579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342F7C71-B1A9-43D9-2D61-893D160CFA07}"/>
              </a:ext>
            </a:extLst>
          </p:cNvPr>
          <p:cNvSpPr/>
          <p:nvPr userDrawn="1"/>
        </p:nvSpPr>
        <p:spPr>
          <a:xfrm>
            <a:off x="-35918" y="0"/>
            <a:ext cx="6131918" cy="6858000"/>
          </a:xfrm>
          <a:prstGeom prst="rect">
            <a:avLst/>
          </a:prstGeom>
          <a:solidFill>
            <a:srgbClr val="37579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p:txBody>
          <a:bodyPr/>
          <a:lstStyle>
            <a:lvl1pPr>
              <a:defRPr>
                <a:solidFill>
                  <a:schemeClr val="bg1"/>
                </a:solidFill>
              </a:defRPr>
            </a:lvl1pPr>
          </a:lstStyle>
          <a:p>
            <a:fld id="{CDD65129-34CC-479A-BD0C-81B95D0026CB}" type="datetime1">
              <a:rPr lang="fr-FR" smtClean="0"/>
              <a:pPr/>
              <a:t>04/02/2025</a:t>
            </a:fld>
            <a:endParaRPr lang="fr-FR"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fr-FR"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7499AE8B-0830-4386-ABE1-109AB8F9E83B}" type="slidenum">
              <a:rPr lang="fr-FR" smtClean="0"/>
              <a:pPr/>
              <a:t>‹#›</a:t>
            </a:fld>
            <a:endParaRPr lang="fr-FR" dirty="0"/>
          </a:p>
        </p:txBody>
      </p:sp>
      <p:sp>
        <p:nvSpPr>
          <p:cNvPr id="4" name="Slide Number Placeholder 1">
            <a:extLst>
              <a:ext uri="{FF2B5EF4-FFF2-40B4-BE49-F238E27FC236}">
                <a16:creationId xmlns:a16="http://schemas.microsoft.com/office/drawing/2014/main" id="{2996240F-DAB5-00A1-7DAC-6EADFAB4C5FC}"/>
              </a:ext>
            </a:extLst>
          </p:cNvPr>
          <p:cNvSpPr txBox="1">
            <a:spLocks/>
          </p:cNvSpPr>
          <p:nvPr userDrawn="1"/>
        </p:nvSpPr>
        <p:spPr>
          <a:xfrm>
            <a:off x="10156489" y="6356350"/>
            <a:ext cx="1530927" cy="365125"/>
          </a:xfrm>
          <a:prstGeom prst="rect">
            <a:avLst/>
          </a:prstGeom>
        </p:spPr>
        <p:txBody>
          <a:bodyPr vert="horz" lIns="91440" tIns="45720" rIns="91440" bIns="45720" rtlCol="0" anchor="ctr"/>
          <a:lstStyle>
            <a:defPPr>
              <a:defRPr lang="en-US"/>
            </a:defPPr>
            <a:lvl1pPr marL="0" algn="r" defTabSz="457200" rtl="0" eaLnBrk="1" latinLnBrk="0" hangingPunct="1">
              <a:defRPr sz="12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99AE8B-0830-4386-ABE1-109AB8F9E83B}" type="slidenum">
              <a:rPr lang="fr-FR" smtClean="0">
                <a:solidFill>
                  <a:schemeClr val="bg1"/>
                </a:solidFill>
              </a:rPr>
              <a:pPr/>
              <a:t>‹#›</a:t>
            </a:fld>
            <a:endParaRPr lang="fr-FR" dirty="0">
              <a:solidFill>
                <a:schemeClr val="bg1"/>
              </a:solidFill>
            </a:endParaRPr>
          </a:p>
        </p:txBody>
      </p:sp>
      <p:sp>
        <p:nvSpPr>
          <p:cNvPr id="11" name="TextBox 10">
            <a:extLst>
              <a:ext uri="{FF2B5EF4-FFF2-40B4-BE49-F238E27FC236}">
                <a16:creationId xmlns:a16="http://schemas.microsoft.com/office/drawing/2014/main" id="{C85F256F-EFDD-A61F-12B5-7808E88A75CD}"/>
              </a:ext>
            </a:extLst>
          </p:cNvPr>
          <p:cNvSpPr txBox="1"/>
          <p:nvPr userDrawn="1"/>
        </p:nvSpPr>
        <p:spPr>
          <a:xfrm>
            <a:off x="7262061" y="5896397"/>
            <a:ext cx="2035511" cy="369332"/>
          </a:xfrm>
          <a:prstGeom prst="rect">
            <a:avLst/>
          </a:prstGeom>
          <a:noFill/>
        </p:spPr>
        <p:txBody>
          <a:bodyPr wrap="square">
            <a:spAutoFit/>
          </a:bodyPr>
          <a:lstStyle/>
          <a:p>
            <a:r>
              <a:rPr lang="x-none" dirty="0">
                <a:solidFill>
                  <a:schemeClr val="bg1"/>
                </a:solidFill>
                <a:hlinkClick r:id="rId3">
                  <a:extLst>
                    <a:ext uri="{A12FA001-AC4F-418D-AE19-62706E023703}">
                      <ahyp:hlinkClr xmlns:ahyp="http://schemas.microsoft.com/office/drawing/2018/hyperlinkcolor" val="tx"/>
                    </a:ext>
                  </a:extLst>
                </a:hlinkClick>
              </a:rPr>
              <a:t>www.celticnext.eu</a:t>
            </a:r>
            <a:r>
              <a:rPr lang="x-none" dirty="0">
                <a:solidFill>
                  <a:schemeClr val="bg1"/>
                </a:solidFill>
              </a:rPr>
              <a:t> </a:t>
            </a:r>
          </a:p>
        </p:txBody>
      </p:sp>
      <p:pic>
        <p:nvPicPr>
          <p:cNvPr id="12" name="Picture 11">
            <a:extLst>
              <a:ext uri="{FF2B5EF4-FFF2-40B4-BE49-F238E27FC236}">
                <a16:creationId xmlns:a16="http://schemas.microsoft.com/office/drawing/2014/main" id="{D68D7613-F4AE-549B-ADB1-D8869F38FD1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2705" t="27966" r="13496" b="-1760"/>
          <a:stretch/>
        </p:blipFill>
        <p:spPr>
          <a:xfrm>
            <a:off x="9297572" y="5253399"/>
            <a:ext cx="966426" cy="966426"/>
          </a:xfrm>
          <a:prstGeom prst="rect">
            <a:avLst/>
          </a:prstGeom>
          <a:solidFill>
            <a:schemeClr val="bg1"/>
          </a:solidFill>
        </p:spPr>
      </p:pic>
      <p:sp>
        <p:nvSpPr>
          <p:cNvPr id="13" name="Title 1">
            <a:extLst>
              <a:ext uri="{FF2B5EF4-FFF2-40B4-BE49-F238E27FC236}">
                <a16:creationId xmlns:a16="http://schemas.microsoft.com/office/drawing/2014/main" id="{6F0136D0-4DDD-EC05-4DB9-3FD504B97BCC}"/>
              </a:ext>
            </a:extLst>
          </p:cNvPr>
          <p:cNvSpPr>
            <a:spLocks noGrp="1"/>
          </p:cNvSpPr>
          <p:nvPr>
            <p:ph type="ctrTitle" hasCustomPrompt="1"/>
          </p:nvPr>
        </p:nvSpPr>
        <p:spPr>
          <a:xfrm>
            <a:off x="0" y="1498958"/>
            <a:ext cx="7315200" cy="1649488"/>
          </a:xfrm>
        </p:spPr>
        <p:txBody>
          <a:bodyPr anchor="b">
            <a:normAutofit/>
          </a:bodyPr>
          <a:lstStyle>
            <a:lvl1pPr algn="ctr">
              <a:defRPr sz="5900" spc="-100" baseline="0">
                <a:solidFill>
                  <a:srgbClr val="FFFFFF"/>
                </a:solidFill>
              </a:defRPr>
            </a:lvl1pPr>
          </a:lstStyle>
          <a:p>
            <a:r>
              <a:rPr lang="en-US" dirty="0"/>
              <a:t>Click to edit the Master title style</a:t>
            </a:r>
          </a:p>
        </p:txBody>
      </p:sp>
      <p:sp>
        <p:nvSpPr>
          <p:cNvPr id="15" name="Title 1">
            <a:extLst>
              <a:ext uri="{FF2B5EF4-FFF2-40B4-BE49-F238E27FC236}">
                <a16:creationId xmlns:a16="http://schemas.microsoft.com/office/drawing/2014/main" id="{73F9F2B8-716E-E02F-299E-757BCE8B0C09}"/>
              </a:ext>
            </a:extLst>
          </p:cNvPr>
          <p:cNvSpPr txBox="1">
            <a:spLocks/>
          </p:cNvSpPr>
          <p:nvPr userDrawn="1"/>
        </p:nvSpPr>
        <p:spPr>
          <a:xfrm>
            <a:off x="-35918" y="4041452"/>
            <a:ext cx="7315200" cy="16494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900" kern="1200" spc="-100" baseline="0">
                <a:solidFill>
                  <a:srgbClr val="FFFFFF"/>
                </a:solidFill>
                <a:latin typeface="+mj-lt"/>
                <a:ea typeface="+mj-ea"/>
                <a:cs typeface="+mj-cs"/>
              </a:defRPr>
            </a:lvl1pPr>
          </a:lstStyle>
          <a:p>
            <a:r>
              <a:rPr lang="en-US" sz="2800" dirty="0"/>
              <a:t>Sub-title text or presenter name</a:t>
            </a:r>
          </a:p>
        </p:txBody>
      </p:sp>
      <p:sp>
        <p:nvSpPr>
          <p:cNvPr id="10" name="Rectangle 9">
            <a:extLst>
              <a:ext uri="{FF2B5EF4-FFF2-40B4-BE49-F238E27FC236}">
                <a16:creationId xmlns:a16="http://schemas.microsoft.com/office/drawing/2014/main" id="{2814A8AA-60F7-EC40-77E7-DD6B2E6CDC58}"/>
              </a:ext>
            </a:extLst>
          </p:cNvPr>
          <p:cNvSpPr/>
          <p:nvPr userDrawn="1"/>
        </p:nvSpPr>
        <p:spPr>
          <a:xfrm>
            <a:off x="-35918" y="3429000"/>
            <a:ext cx="12227917" cy="1649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 name="Picture 1">
            <a:extLst>
              <a:ext uri="{FF2B5EF4-FFF2-40B4-BE49-F238E27FC236}">
                <a16:creationId xmlns:a16="http://schemas.microsoft.com/office/drawing/2014/main" id="{5B0100C9-B6C0-0620-DF15-D70A67FA68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3561" y="3762749"/>
            <a:ext cx="5822740" cy="1161422"/>
          </a:xfrm>
          <a:prstGeom prst="rect">
            <a:avLst/>
          </a:prstGeom>
        </p:spPr>
      </p:pic>
    </p:spTree>
    <p:extLst>
      <p:ext uri="{BB962C8B-B14F-4D97-AF65-F5344CB8AC3E}">
        <p14:creationId xmlns:p14="http://schemas.microsoft.com/office/powerpoint/2010/main" val="460955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CC37C4C7-E03F-429F-ABB9-E79E72F980A1}" type="datetime1">
              <a:rPr lang="fr-FR" smtClean="0"/>
              <a:t>04/02/2025</a:t>
            </a:fld>
            <a:endParaRPr lang="fr-FR"/>
          </a:p>
        </p:txBody>
      </p:sp>
      <p:sp>
        <p:nvSpPr>
          <p:cNvPr id="9" name="Footer Placeholder 8"/>
          <p:cNvSpPr>
            <a:spLocks noGrp="1"/>
          </p:cNvSpPr>
          <p:nvPr>
            <p:ph type="ftr" sz="quarter" idx="11"/>
          </p:nvPr>
        </p:nvSpPr>
        <p:spPr/>
        <p:txBody>
          <a:bodyPr/>
          <a:lstStyle/>
          <a:p>
            <a:endParaRPr lang="fr-FR"/>
          </a:p>
        </p:txBody>
      </p:sp>
      <p:sp>
        <p:nvSpPr>
          <p:cNvPr id="10" name="Slide Number Placeholder 9"/>
          <p:cNvSpPr>
            <a:spLocks noGrp="1"/>
          </p:cNvSpPr>
          <p:nvPr>
            <p:ph type="sldNum" sz="quarter" idx="12"/>
          </p:nvPr>
        </p:nvSpPr>
        <p:spPr/>
        <p:txBody>
          <a:bodyPr/>
          <a:lstStyle/>
          <a:p>
            <a:fld id="{7499AE8B-0830-4386-ABE1-109AB8F9E83B}" type="slidenum">
              <a:rPr lang="fr-FR" smtClean="0"/>
              <a:t>‹#›</a:t>
            </a:fld>
            <a:endParaRPr lang="fr-FR"/>
          </a:p>
        </p:txBody>
      </p:sp>
    </p:spTree>
    <p:extLst>
      <p:ext uri="{BB962C8B-B14F-4D97-AF65-F5344CB8AC3E}">
        <p14:creationId xmlns:p14="http://schemas.microsoft.com/office/powerpoint/2010/main" val="3375570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6D7226D2-A60D-4061-B823-1AF2D48DF7FF}" type="datetime1">
              <a:rPr lang="fr-FR" smtClean="0"/>
              <a:t>04/02/2025</a:t>
            </a:fld>
            <a:endParaRPr lang="fr-FR"/>
          </a:p>
        </p:txBody>
      </p:sp>
      <p:sp>
        <p:nvSpPr>
          <p:cNvPr id="11" name="Footer Placeholder 10"/>
          <p:cNvSpPr>
            <a:spLocks noGrp="1"/>
          </p:cNvSpPr>
          <p:nvPr>
            <p:ph type="ftr" sz="quarter" idx="11"/>
          </p:nvPr>
        </p:nvSpPr>
        <p:spPr/>
        <p:txBody>
          <a:bodyPr/>
          <a:lstStyle/>
          <a:p>
            <a:endParaRPr lang="fr-FR"/>
          </a:p>
        </p:txBody>
      </p:sp>
      <p:sp>
        <p:nvSpPr>
          <p:cNvPr id="12" name="Slide Number Placeholder 11"/>
          <p:cNvSpPr>
            <a:spLocks noGrp="1"/>
          </p:cNvSpPr>
          <p:nvPr>
            <p:ph type="sldNum" sz="quarter" idx="12"/>
          </p:nvPr>
        </p:nvSpPr>
        <p:spPr/>
        <p:txBody>
          <a:bodyPr/>
          <a:lstStyle/>
          <a:p>
            <a:fld id="{7499AE8B-0830-4386-ABE1-109AB8F9E83B}" type="slidenum">
              <a:rPr lang="fr-FR" smtClean="0"/>
              <a:t>‹#›</a:t>
            </a:fld>
            <a:endParaRPr lang="fr-FR"/>
          </a:p>
        </p:txBody>
      </p:sp>
    </p:spTree>
    <p:extLst>
      <p:ext uri="{BB962C8B-B14F-4D97-AF65-F5344CB8AC3E}">
        <p14:creationId xmlns:p14="http://schemas.microsoft.com/office/powerpoint/2010/main" val="361992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E2B6C2F-2E41-4A88-B960-500C7DF881F8}" type="datetime1">
              <a:rPr lang="fr-FR" smtClean="0"/>
              <a:t>04/02/2025</a:t>
            </a:fld>
            <a:endParaRPr lang="fr-FR"/>
          </a:p>
        </p:txBody>
      </p:sp>
      <p:sp>
        <p:nvSpPr>
          <p:cNvPr id="7" name="Footer Placeholder 6"/>
          <p:cNvSpPr>
            <a:spLocks noGrp="1"/>
          </p:cNvSpPr>
          <p:nvPr>
            <p:ph type="ftr" sz="quarter" idx="11"/>
          </p:nvPr>
        </p:nvSpPr>
        <p:spPr/>
        <p:txBody>
          <a:bodyPr/>
          <a:lstStyle/>
          <a:p>
            <a:endParaRPr lang="fr-FR"/>
          </a:p>
        </p:txBody>
      </p:sp>
      <p:sp>
        <p:nvSpPr>
          <p:cNvPr id="8" name="Slide Number Placeholder 7"/>
          <p:cNvSpPr>
            <a:spLocks noGrp="1"/>
          </p:cNvSpPr>
          <p:nvPr>
            <p:ph type="sldNum" sz="quarter" idx="12"/>
          </p:nvPr>
        </p:nvSpPr>
        <p:spPr/>
        <p:txBody>
          <a:bodyPr/>
          <a:lstStyle/>
          <a:p>
            <a:fld id="{7499AE8B-0830-4386-ABE1-109AB8F9E83B}" type="slidenum">
              <a:rPr lang="fr-FR" smtClean="0"/>
              <a:t>‹#›</a:t>
            </a:fld>
            <a:endParaRPr lang="fr-FR"/>
          </a:p>
        </p:txBody>
      </p:sp>
    </p:spTree>
    <p:extLst>
      <p:ext uri="{BB962C8B-B14F-4D97-AF65-F5344CB8AC3E}">
        <p14:creationId xmlns:p14="http://schemas.microsoft.com/office/powerpoint/2010/main" val="1115976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DD65129-34CC-479A-BD0C-81B95D0026CB}" type="datetime1">
              <a:rPr lang="fr-FR" smtClean="0"/>
              <a:t>04/02/2025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499AE8B-0830-4386-ABE1-109AB8F9E83B}" type="slidenum">
              <a:rPr lang="fr-FR" smtClean="0"/>
              <a:t>‹#›</a:t>
            </a:fld>
            <a:endParaRPr lang="fr-FR"/>
          </a:p>
        </p:txBody>
      </p:sp>
      <p:pic>
        <p:nvPicPr>
          <p:cNvPr id="2" name="Picture 1">
            <a:extLst>
              <a:ext uri="{FF2B5EF4-FFF2-40B4-BE49-F238E27FC236}">
                <a16:creationId xmlns:a16="http://schemas.microsoft.com/office/drawing/2014/main" id="{5B0100C9-B6C0-0620-DF15-D70A67FA68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84329" y="0"/>
            <a:ext cx="3407671" cy="679705"/>
          </a:xfrm>
          <a:prstGeom prst="rect">
            <a:avLst/>
          </a:prstGeom>
        </p:spPr>
      </p:pic>
    </p:spTree>
    <p:extLst>
      <p:ext uri="{BB962C8B-B14F-4D97-AF65-F5344CB8AC3E}">
        <p14:creationId xmlns:p14="http://schemas.microsoft.com/office/powerpoint/2010/main" val="2006346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rgbClr val="37579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6066F702-A15E-4B6A-8FA1-9408132B4F5E}" type="datetime1">
              <a:rPr lang="fr-FR" smtClean="0"/>
              <a:t>04/02/2025</a:t>
            </a:fld>
            <a:endParaRPr lang="fr-FR"/>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fr-F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7499AE8B-0830-4386-ABE1-109AB8F9E83B}" type="slidenum">
              <a:rPr lang="fr-FR" smtClean="0"/>
              <a:t>‹#›</a:t>
            </a:fld>
            <a:endParaRPr lang="fr-FR"/>
          </a:p>
        </p:txBody>
      </p:sp>
      <p:pic>
        <p:nvPicPr>
          <p:cNvPr id="8" name="Picture 7">
            <a:extLst>
              <a:ext uri="{FF2B5EF4-FFF2-40B4-BE49-F238E27FC236}">
                <a16:creationId xmlns:a16="http://schemas.microsoft.com/office/drawing/2014/main" id="{F908B39B-9F18-31BE-C2B4-FA10E9E92824}"/>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8784329" y="0"/>
            <a:ext cx="3407671" cy="679705"/>
          </a:xfrm>
          <a:prstGeom prst="rect">
            <a:avLst/>
          </a:prstGeom>
        </p:spPr>
      </p:pic>
    </p:spTree>
    <p:extLst>
      <p:ext uri="{BB962C8B-B14F-4D97-AF65-F5344CB8AC3E}">
        <p14:creationId xmlns:p14="http://schemas.microsoft.com/office/powerpoint/2010/main" val="2920369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726" r:id="rId4"/>
    <p:sldLayoutId id="2147483727"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96" r:id="rId14"/>
    <p:sldLayoutId id="2147483725" r:id="rId15"/>
  </p:sldLayoutIdLst>
  <p:hf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beyond-vision.com/" TargetMode="External"/><Relationship Id="rId2" Type="http://schemas.openxmlformats.org/officeDocument/2006/relationships/hyperlink" Target="mailto:pedro.lousa@beyond-vision.com" TargetMode="Externa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image" Target="../media/image38.png"/><Relationship Id="rId21"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2" Type="http://schemas.openxmlformats.org/officeDocument/2006/relationships/notesSlide" Target="../notesSlides/notesSlide6.xml"/><Relationship Id="rId16" Type="http://schemas.openxmlformats.org/officeDocument/2006/relationships/image" Target="../media/image51.png"/><Relationship Id="rId20" Type="http://schemas.openxmlformats.org/officeDocument/2006/relationships/image" Target="../media/image55.png"/><Relationship Id="rId29" Type="http://schemas.openxmlformats.org/officeDocument/2006/relationships/image" Target="../media/image64.png"/><Relationship Id="rId1" Type="http://schemas.openxmlformats.org/officeDocument/2006/relationships/slideLayout" Target="../slideLayouts/slideLayout9.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image" Target="../media/image59.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3.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68.png"/><Relationship Id="rId5" Type="http://schemas.openxmlformats.org/officeDocument/2006/relationships/image" Target="../media/image67.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image" Target="../media/image86.png"/><Relationship Id="rId26" Type="http://schemas.openxmlformats.org/officeDocument/2006/relationships/image" Target="../media/image94.png"/><Relationship Id="rId3" Type="http://schemas.openxmlformats.org/officeDocument/2006/relationships/image" Target="../media/image71.png"/><Relationship Id="rId21" Type="http://schemas.openxmlformats.org/officeDocument/2006/relationships/image" Target="../media/image89.pn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5" Type="http://schemas.openxmlformats.org/officeDocument/2006/relationships/image" Target="../media/image93.png"/><Relationship Id="rId2" Type="http://schemas.openxmlformats.org/officeDocument/2006/relationships/notesSlide" Target="../notesSlides/notesSlide8.xml"/><Relationship Id="rId16" Type="http://schemas.openxmlformats.org/officeDocument/2006/relationships/image" Target="../media/image84.png"/><Relationship Id="rId20" Type="http://schemas.openxmlformats.org/officeDocument/2006/relationships/image" Target="../media/image88.png"/><Relationship Id="rId29" Type="http://schemas.openxmlformats.org/officeDocument/2006/relationships/image" Target="../media/image96.png"/><Relationship Id="rId1" Type="http://schemas.openxmlformats.org/officeDocument/2006/relationships/slideLayout" Target="../slideLayouts/slideLayout9.xml"/><Relationship Id="rId6" Type="http://schemas.openxmlformats.org/officeDocument/2006/relationships/image" Target="../media/image74.png"/><Relationship Id="rId11" Type="http://schemas.openxmlformats.org/officeDocument/2006/relationships/image" Target="../media/image79.png"/><Relationship Id="rId24" Type="http://schemas.openxmlformats.org/officeDocument/2006/relationships/image" Target="../media/image92.png"/><Relationship Id="rId5" Type="http://schemas.openxmlformats.org/officeDocument/2006/relationships/image" Target="../media/image73.png"/><Relationship Id="rId15" Type="http://schemas.openxmlformats.org/officeDocument/2006/relationships/image" Target="../media/image83.png"/><Relationship Id="rId23" Type="http://schemas.openxmlformats.org/officeDocument/2006/relationships/image" Target="../media/image91.png"/><Relationship Id="rId28" Type="http://schemas.openxmlformats.org/officeDocument/2006/relationships/image" Target="../media/image37.png"/><Relationship Id="rId10" Type="http://schemas.openxmlformats.org/officeDocument/2006/relationships/image" Target="../media/image78.png"/><Relationship Id="rId19" Type="http://schemas.openxmlformats.org/officeDocument/2006/relationships/image" Target="../media/image87.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 Id="rId22" Type="http://schemas.openxmlformats.org/officeDocument/2006/relationships/image" Target="../media/image90.png"/><Relationship Id="rId27" Type="http://schemas.openxmlformats.org/officeDocument/2006/relationships/image" Target="../media/image95.png"/><Relationship Id="rId30" Type="http://schemas.openxmlformats.org/officeDocument/2006/relationships/image" Target="../media/image97.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70.png"/><Relationship Id="rId5" Type="http://schemas.openxmlformats.org/officeDocument/2006/relationships/image" Target="../media/image99.svg"/><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diagramColors" Target="../diagrams/colors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QuickStyle" Target="../diagrams/quickStyle2.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Colors" Target="../diagrams/colors1.xml"/><Relationship Id="rId11" Type="http://schemas.openxmlformats.org/officeDocument/2006/relationships/diagramLayout" Target="../diagrams/layout2.xml"/><Relationship Id="rId5" Type="http://schemas.openxmlformats.org/officeDocument/2006/relationships/diagramQuickStyle" Target="../diagrams/quickStyle1.xml"/><Relationship Id="rId10" Type="http://schemas.openxmlformats.org/officeDocument/2006/relationships/diagramData" Target="../diagrams/data2.xml"/><Relationship Id="rId4" Type="http://schemas.openxmlformats.org/officeDocument/2006/relationships/diagramLayout" Target="../diagrams/layout1.xml"/><Relationship Id="rId9" Type="http://schemas.openxmlformats.org/officeDocument/2006/relationships/image" Target="../media/image104.png"/><Relationship Id="rId14" Type="http://schemas.microsoft.com/office/2007/relationships/diagramDrawing" Target="../diagrams/drawing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slideLayout" Target="../slideLayouts/slideLayout6.xml"/><Relationship Id="rId1" Type="http://schemas.openxmlformats.org/officeDocument/2006/relationships/video" Target="https://www.youtube.com/embed/RYKn5f9l8O8?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6.xml"/><Relationship Id="rId1" Type="http://schemas.openxmlformats.org/officeDocument/2006/relationships/video" Target="https://www.youtube.com/embed/ywv7DEZVPh0?feature=oembed"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6.xml"/><Relationship Id="rId1" Type="http://schemas.openxmlformats.org/officeDocument/2006/relationships/video" Target="https://www.youtube.com/embed/VX7-W8_pr_w?feature=oembed"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0.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1</a:t>
            </a:fld>
            <a:endParaRPr lang="fr-FR"/>
          </a:p>
        </p:txBody>
      </p:sp>
      <p:sp>
        <p:nvSpPr>
          <p:cNvPr id="2" name="Title 1">
            <a:extLst>
              <a:ext uri="{FF2B5EF4-FFF2-40B4-BE49-F238E27FC236}">
                <a16:creationId xmlns:a16="http://schemas.microsoft.com/office/drawing/2014/main" id="{871FF2AA-300F-7DDD-81F5-8DF9405A94B0}"/>
              </a:ext>
            </a:extLst>
          </p:cNvPr>
          <p:cNvSpPr>
            <a:spLocks noGrp="1"/>
          </p:cNvSpPr>
          <p:nvPr>
            <p:ph type="ctrTitle"/>
          </p:nvPr>
        </p:nvSpPr>
        <p:spPr>
          <a:xfrm>
            <a:off x="599607" y="2063120"/>
            <a:ext cx="7315200" cy="1649488"/>
          </a:xfrm>
        </p:spPr>
        <p:txBody>
          <a:bodyPr>
            <a:normAutofit fontScale="90000"/>
          </a:bodyPr>
          <a:lstStyle/>
          <a:p>
            <a:br>
              <a:rPr lang="en-US" dirty="0"/>
            </a:br>
            <a:br>
              <a:rPr lang="en-US" dirty="0"/>
            </a:br>
            <a:br>
              <a:rPr lang="en-US" dirty="0"/>
            </a:br>
            <a:r>
              <a:rPr lang="en-US" dirty="0"/>
              <a:t>CELTIC Proposers Brokerage Day</a:t>
            </a:r>
            <a:br>
              <a:rPr lang="en-US" dirty="0"/>
            </a:br>
            <a:r>
              <a:rPr lang="en-US" sz="4000" dirty="0"/>
              <a:t>- Business Impact Session -</a:t>
            </a:r>
            <a:br>
              <a:rPr lang="en-US" sz="4000" dirty="0"/>
            </a:br>
            <a:endParaRPr lang="en-US" sz="5300" dirty="0"/>
          </a:p>
        </p:txBody>
      </p:sp>
      <p:sp>
        <p:nvSpPr>
          <p:cNvPr id="5" name="Metin kutusu 4"/>
          <p:cNvSpPr txBox="1"/>
          <p:nvPr/>
        </p:nvSpPr>
        <p:spPr>
          <a:xfrm>
            <a:off x="4257207" y="5321508"/>
            <a:ext cx="184731" cy="369332"/>
          </a:xfrm>
          <a:prstGeom prst="rect">
            <a:avLst/>
          </a:prstGeom>
          <a:noFill/>
        </p:spPr>
        <p:txBody>
          <a:bodyPr wrap="none" rtlCol="0">
            <a:spAutoFit/>
          </a:bodyPr>
          <a:lstStyle/>
          <a:p>
            <a:endParaRPr lang="tr-TR" dirty="0"/>
          </a:p>
        </p:txBody>
      </p:sp>
      <p:sp>
        <p:nvSpPr>
          <p:cNvPr id="6" name="Metin kutusu 5"/>
          <p:cNvSpPr txBox="1"/>
          <p:nvPr/>
        </p:nvSpPr>
        <p:spPr>
          <a:xfrm>
            <a:off x="4931764" y="5381469"/>
            <a:ext cx="184731" cy="369332"/>
          </a:xfrm>
          <a:prstGeom prst="rect">
            <a:avLst/>
          </a:prstGeom>
          <a:noFill/>
        </p:spPr>
        <p:txBody>
          <a:bodyPr wrap="none" rtlCol="0">
            <a:spAutoFit/>
          </a:bodyPr>
          <a:lstStyle/>
          <a:p>
            <a:endParaRPr lang="tr-TR" dirty="0"/>
          </a:p>
        </p:txBody>
      </p:sp>
      <p:sp>
        <p:nvSpPr>
          <p:cNvPr id="14" name="Dikdörtgen 13"/>
          <p:cNvSpPr/>
          <p:nvPr/>
        </p:nvSpPr>
        <p:spPr>
          <a:xfrm>
            <a:off x="0" y="5130800"/>
            <a:ext cx="6007100" cy="7747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a:p>
            <a:pPr algn="ctr"/>
            <a:endParaRPr lang="de-DE" dirty="0"/>
          </a:p>
          <a:p>
            <a:pPr algn="ctr"/>
            <a:endParaRPr lang="de-DE" sz="2400" dirty="0"/>
          </a:p>
          <a:p>
            <a:pPr algn="ctr"/>
            <a:endParaRPr lang="tr-TR" sz="2400" dirty="0"/>
          </a:p>
        </p:txBody>
      </p:sp>
    </p:spTree>
    <p:extLst>
      <p:ext uri="{BB962C8B-B14F-4D97-AF65-F5344CB8AC3E}">
        <p14:creationId xmlns:p14="http://schemas.microsoft.com/office/powerpoint/2010/main" val="1432149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lh7-rt.googleusercontent.com/docsz/AD_4nXebrunMVQ2CXB1nKAPbYQ74ZJorXwbl5xoo19M-pEAVFqpc8vzT-NbVTdI4rg8Q4eyHy13y2AMETfm1o2k2C5IcxZgRL_5YW0ti9I__ILYTXlRkNQk3omU_4d7dwtn32dROVuZoFF5JuYcgIQprFhn5ipaBTbKLKzRAH0rODA?key=IEIxSU16Hpgm7A5xmaI1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1947" y="581147"/>
            <a:ext cx="5906256" cy="454174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p:txBody>
          <a:bodyPr/>
          <a:lstStyle/>
          <a:p>
            <a:r>
              <a:rPr lang="en-US" dirty="0" err="1">
                <a:latin typeface="Calibri" charset="0"/>
                <a:ea typeface="Calibri" charset="0"/>
                <a:cs typeface="Calibri" charset="0"/>
              </a:rPr>
              <a:t>FLaction</a:t>
            </a:r>
            <a:endParaRPr lang="en-US" dirty="0">
              <a:latin typeface="Calibri" charset="0"/>
              <a:ea typeface="Calibri" charset="0"/>
              <a:cs typeface="Calibri" charset="0"/>
            </a:endParaRPr>
          </a:p>
        </p:txBody>
      </p:sp>
      <p:sp>
        <p:nvSpPr>
          <p:cNvPr id="6" name="Content Placeholder 5">
            <a:extLst>
              <a:ext uri="{FF2B5EF4-FFF2-40B4-BE49-F238E27FC236}">
                <a16:creationId xmlns:a16="http://schemas.microsoft.com/office/drawing/2014/main" id="{D6EF98F6-9BC8-7D86-6BEE-0DF0EC9E520A}"/>
              </a:ext>
            </a:extLst>
          </p:cNvPr>
          <p:cNvSpPr>
            <a:spLocks noGrp="1"/>
          </p:cNvSpPr>
          <p:nvPr>
            <p:ph sz="half" idx="1"/>
          </p:nvPr>
        </p:nvSpPr>
        <p:spPr>
          <a:xfrm>
            <a:off x="3867911" y="5066674"/>
            <a:ext cx="7929347" cy="1678898"/>
          </a:xfrm>
        </p:spPr>
        <p:txBody>
          <a:bodyPr>
            <a:normAutofit/>
          </a:bodyPr>
          <a:lstStyle/>
          <a:p>
            <a:pPr marL="0" indent="0">
              <a:lnSpc>
                <a:spcPct val="150000"/>
              </a:lnSpc>
              <a:buNone/>
            </a:pPr>
            <a:r>
              <a:rPr lang="tr-TR" dirty="0"/>
              <a:t>.</a:t>
            </a:r>
            <a:endParaRPr lang="en-US" dirty="0"/>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en-US" smtClean="0"/>
              <a:t>10</a:t>
            </a:fld>
            <a:endParaRPr lang="en-US" dirty="0"/>
          </a:p>
        </p:txBody>
      </p:sp>
      <p:sp>
        <p:nvSpPr>
          <p:cNvPr id="7" name="Google Shape;118;g252480a9e1e_0_18"/>
          <p:cNvSpPr txBox="1"/>
          <p:nvPr/>
        </p:nvSpPr>
        <p:spPr>
          <a:xfrm>
            <a:off x="3746540" y="5066674"/>
            <a:ext cx="8050718" cy="1646574"/>
          </a:xfrm>
          <a:prstGeom prst="rect">
            <a:avLst/>
          </a:prstGeom>
          <a:noFill/>
          <a:ln>
            <a:noFill/>
          </a:ln>
        </p:spPr>
        <p:txBody>
          <a:bodyPr spcFirstLastPara="1" wrap="square" lIns="91425" tIns="91425" rIns="91425" bIns="91425" anchor="t" anchorCtr="0">
            <a:spAutoFit/>
          </a:bodyPr>
          <a:lstStyle/>
          <a:p>
            <a:pPr marL="139700" marR="0" lvl="0" algn="just" rtl="0">
              <a:lnSpc>
                <a:spcPct val="150000"/>
              </a:lnSpc>
              <a:spcBef>
                <a:spcPts val="0"/>
              </a:spcBef>
              <a:spcAft>
                <a:spcPts val="600"/>
              </a:spcAft>
              <a:buClr>
                <a:schemeClr val="dk1"/>
              </a:buClr>
              <a:buSzPts val="1400"/>
            </a:pPr>
            <a:r>
              <a:rPr lang="tr-TR" sz="2000" b="0" i="0" u="none" strike="noStrike" cap="none" dirty="0">
                <a:solidFill>
                  <a:schemeClr val="dk1"/>
                </a:solidFill>
                <a:latin typeface="Calibri" charset="0"/>
                <a:ea typeface="Calibri" charset="0"/>
                <a:cs typeface="Calibri" charset="0"/>
                <a:sym typeface="Arial"/>
              </a:rPr>
              <a:t>A</a:t>
            </a:r>
            <a:r>
              <a:rPr lang="en" sz="2000" b="0" i="0" u="none" strike="noStrike" cap="none" dirty="0">
                <a:solidFill>
                  <a:schemeClr val="dk1"/>
                </a:solidFill>
                <a:latin typeface="Calibri" charset="0"/>
                <a:ea typeface="Calibri" charset="0"/>
                <a:cs typeface="Calibri" charset="0"/>
                <a:sym typeface="Arial"/>
              </a:rPr>
              <a:t> </a:t>
            </a:r>
            <a:r>
              <a:rPr lang="en" sz="2000" b="1" i="0" u="none" strike="noStrike" cap="none" dirty="0">
                <a:solidFill>
                  <a:schemeClr val="dk1"/>
                </a:solidFill>
                <a:latin typeface="Calibri" charset="0"/>
                <a:ea typeface="Calibri" charset="0"/>
                <a:cs typeface="Calibri" charset="0"/>
                <a:sym typeface="Arial"/>
              </a:rPr>
              <a:t>Federated Learning (FL)</a:t>
            </a:r>
            <a:r>
              <a:rPr lang="en" sz="2000" b="0" i="0" u="none" strike="noStrike" cap="none" dirty="0">
                <a:solidFill>
                  <a:schemeClr val="dk1"/>
                </a:solidFill>
                <a:latin typeface="Calibri" charset="0"/>
                <a:ea typeface="Calibri" charset="0"/>
                <a:cs typeface="Calibri" charset="0"/>
                <a:sym typeface="Arial"/>
              </a:rPr>
              <a:t> </a:t>
            </a:r>
            <a:r>
              <a:rPr lang="tr-TR" sz="2000" b="0" i="0" u="none" strike="noStrike" cap="none" dirty="0">
                <a:solidFill>
                  <a:schemeClr val="dk1"/>
                </a:solidFill>
                <a:latin typeface="Calibri" charset="0"/>
                <a:ea typeface="Calibri" charset="0"/>
                <a:cs typeface="Calibri" charset="0"/>
                <a:sym typeface="Arial"/>
              </a:rPr>
              <a:t>platform </a:t>
            </a:r>
            <a:r>
              <a:rPr lang="en" sz="2000" b="0" i="0" u="none" strike="noStrike" cap="none" dirty="0">
                <a:solidFill>
                  <a:schemeClr val="dk1"/>
                </a:solidFill>
                <a:latin typeface="Calibri" charset="0"/>
                <a:ea typeface="Calibri" charset="0"/>
                <a:cs typeface="Calibri" charset="0"/>
                <a:sym typeface="Arial"/>
              </a:rPr>
              <a:t>for industrial automation that offers solutions by building AI models on decentralized data and </a:t>
            </a:r>
            <a:r>
              <a:rPr lang="tr-TR" sz="2000" b="0" i="0" u="none" strike="noStrike" cap="none" dirty="0" err="1">
                <a:solidFill>
                  <a:schemeClr val="dk1"/>
                </a:solidFill>
                <a:latin typeface="Calibri" charset="0"/>
                <a:ea typeface="Calibri" charset="0"/>
                <a:cs typeface="Calibri" charset="0"/>
                <a:sym typeface="Arial"/>
              </a:rPr>
              <a:t>may</a:t>
            </a:r>
            <a:r>
              <a:rPr lang="tr-TR" sz="2000" b="0" i="0" u="none" strike="noStrike" cap="none" dirty="0">
                <a:solidFill>
                  <a:schemeClr val="dk1"/>
                </a:solidFill>
                <a:latin typeface="Calibri" charset="0"/>
                <a:ea typeface="Calibri" charset="0"/>
                <a:cs typeface="Calibri" charset="0"/>
                <a:sym typeface="Arial"/>
              </a:rPr>
              <a:t> </a:t>
            </a:r>
            <a:r>
              <a:rPr lang="en" sz="2000" b="0" i="0" u="none" strike="noStrike" cap="none" dirty="0">
                <a:solidFill>
                  <a:schemeClr val="dk1"/>
                </a:solidFill>
                <a:latin typeface="Calibri" charset="0"/>
                <a:ea typeface="Calibri" charset="0"/>
                <a:cs typeface="Calibri" charset="0"/>
                <a:sym typeface="Arial"/>
              </a:rPr>
              <a:t>use blockchain approach to disseminate data allowing accuracy and privacy.</a:t>
            </a:r>
            <a:endParaRPr sz="2000" b="0" i="0" u="none" strike="noStrike" cap="none" dirty="0">
              <a:solidFill>
                <a:schemeClr val="dk1"/>
              </a:solidFill>
              <a:latin typeface="Calibri" charset="0"/>
              <a:ea typeface="Calibri" charset="0"/>
              <a:cs typeface="Calibri" charset="0"/>
              <a:sym typeface="Arial"/>
            </a:endParaRPr>
          </a:p>
        </p:txBody>
      </p:sp>
      <p:pic>
        <p:nvPicPr>
          <p:cNvPr id="8" name="Picture 4" descr="https://lh7-rt.googleusercontent.com/slidesz/AGV_vUcYDV5641ghBQYTsQtg2CLOfsWsYX1-8bCU-ZnFx98m8EhP6vlnoraq4c45DR4Ryfx12w7JtdGtV0bRYhftuWqj7uc1gdrGYbiY8BoSBoLXKbFbrzl6wr6VYhQrw-P3uGFxuq4p2Edq9z-FPc91yqqGw6yXC_HHY3asMrqSfLk2TDBFsbr78-U=s2048?key=irhlaY8l3p1pes9fVvTU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8297" cy="779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37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descr="https://lh7-rt.googleusercontent.com/slidesz/AGV_vUcYDV5641ghBQYTsQtg2CLOfsWsYX1-8bCU-ZnFx98m8EhP6vlnoraq4c45DR4Ryfx12w7JtdGtV0bRYhftuWqj7uc1gdrGYbiY8BoSBoLXKbFbrzl6wr6VYhQrw-P3uGFxuq4p2Edq9z-FPc91yqqGw6yXC_HHY3asMrqSfLk2TDBFsbr78-U=s2048?key=irhlaY8l3p1pes9fVvTU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8297" cy="779489"/>
          </a:xfrm>
          <a:prstGeom prst="rect">
            <a:avLst/>
          </a:prstGeom>
          <a:noFill/>
          <a:extLst>
            <a:ext uri="{909E8E84-426E-40DD-AFC4-6F175D3DCCD1}">
              <a14:hiddenFill xmlns:a14="http://schemas.microsoft.com/office/drawing/2010/main">
                <a:solidFill>
                  <a:srgbClr val="FFFFFF"/>
                </a:solidFill>
              </a14:hiddenFill>
            </a:ext>
          </a:extLst>
        </p:spPr>
      </p:pic>
      <p:grpSp>
        <p:nvGrpSpPr>
          <p:cNvPr id="132" name="Group 799">
            <a:extLst>
              <a:ext uri="{FF2B5EF4-FFF2-40B4-BE49-F238E27FC236}">
                <a16:creationId xmlns:a16="http://schemas.microsoft.com/office/drawing/2014/main" id="{8037B3B0-E7FC-9142-90F2-551ECB7FC688}"/>
              </a:ext>
            </a:extLst>
          </p:cNvPr>
          <p:cNvGrpSpPr/>
          <p:nvPr/>
        </p:nvGrpSpPr>
        <p:grpSpPr>
          <a:xfrm>
            <a:off x="4375997" y="319353"/>
            <a:ext cx="1274316" cy="1434494"/>
            <a:chOff x="6518189" y="8197565"/>
            <a:chExt cx="2152349" cy="2310246"/>
          </a:xfrm>
        </p:grpSpPr>
        <p:sp>
          <p:nvSpPr>
            <p:cNvPr id="133" name="TextBox 800">
              <a:extLst>
                <a:ext uri="{FF2B5EF4-FFF2-40B4-BE49-F238E27FC236}">
                  <a16:creationId xmlns:a16="http://schemas.microsoft.com/office/drawing/2014/main" id="{8876887E-C24F-2743-A601-C2730435DA63}"/>
                </a:ext>
              </a:extLst>
            </p:cNvPr>
            <p:cNvSpPr txBox="1"/>
            <p:nvPr/>
          </p:nvSpPr>
          <p:spPr>
            <a:xfrm>
              <a:off x="7140015" y="8197565"/>
              <a:ext cx="894797" cy="769441"/>
            </a:xfrm>
            <a:prstGeom prst="rect">
              <a:avLst/>
            </a:prstGeom>
            <a:noFill/>
          </p:spPr>
          <p:txBody>
            <a:bodyPr wrap="none" lIns="91440" tIns="45720" rIns="91440" bIns="45720" rtlCol="0">
              <a:spAutoFit/>
            </a:bodyPr>
            <a:lstStyle/>
            <a:p>
              <a:pPr algn="ctr"/>
              <a:r>
                <a:rPr lang="en-US" sz="4400" b="1" dirty="0">
                  <a:solidFill>
                    <a:schemeClr val="bg1"/>
                  </a:solidFill>
                  <a:latin typeface="Poppins" pitchFamily="2" charset="77"/>
                  <a:cs typeface="Poppins" pitchFamily="2" charset="77"/>
                </a:rPr>
                <a:t>03</a:t>
              </a:r>
            </a:p>
          </p:txBody>
        </p:sp>
        <p:sp>
          <p:nvSpPr>
            <p:cNvPr id="134" name="Subtitle 2">
              <a:extLst>
                <a:ext uri="{FF2B5EF4-FFF2-40B4-BE49-F238E27FC236}">
                  <a16:creationId xmlns:a16="http://schemas.microsoft.com/office/drawing/2014/main" id="{3F5F8DDB-1FDB-C14B-B839-C63970B8069A}"/>
                </a:ext>
              </a:extLst>
            </p:cNvPr>
            <p:cNvSpPr txBox="1">
              <a:spLocks/>
            </p:cNvSpPr>
            <p:nvPr/>
          </p:nvSpPr>
          <p:spPr>
            <a:xfrm>
              <a:off x="6518189" y="9430593"/>
              <a:ext cx="2152349" cy="1077218"/>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6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Private equity has successfully attracted the best and brightest in corporate America.</a:t>
              </a:r>
            </a:p>
          </p:txBody>
        </p:sp>
        <p:sp>
          <p:nvSpPr>
            <p:cNvPr id="135" name="TextBox 802">
              <a:extLst>
                <a:ext uri="{FF2B5EF4-FFF2-40B4-BE49-F238E27FC236}">
                  <a16:creationId xmlns:a16="http://schemas.microsoft.com/office/drawing/2014/main" id="{DDF11872-F6F7-0247-8D78-6008B6790F1D}"/>
                </a:ext>
              </a:extLst>
            </p:cNvPr>
            <p:cNvSpPr txBox="1"/>
            <p:nvPr/>
          </p:nvSpPr>
          <p:spPr>
            <a:xfrm>
              <a:off x="6518189" y="9067172"/>
              <a:ext cx="1625766" cy="400110"/>
            </a:xfrm>
            <a:prstGeom prst="rect">
              <a:avLst/>
            </a:prstGeom>
            <a:noFill/>
          </p:spPr>
          <p:txBody>
            <a:bodyPr wrap="none" rtlCol="0" anchor="ctr" anchorCtr="0">
              <a:spAutoFit/>
            </a:bodyPr>
            <a:lstStyle/>
            <a:p>
              <a:r>
                <a:rPr lang="en-US" sz="2000" b="1" dirty="0">
                  <a:solidFill>
                    <a:schemeClr val="bg1"/>
                  </a:solidFill>
                  <a:latin typeface="Poppins" pitchFamily="2" charset="77"/>
                  <a:ea typeface="League Spartan" charset="0"/>
                  <a:cs typeface="Poppins" pitchFamily="2" charset="77"/>
                </a:rPr>
                <a:t>YOUR TITLE</a:t>
              </a:r>
            </a:p>
          </p:txBody>
        </p:sp>
        <p:cxnSp>
          <p:nvCxnSpPr>
            <p:cNvPr id="136" name="Straight Connector 803">
              <a:extLst>
                <a:ext uri="{FF2B5EF4-FFF2-40B4-BE49-F238E27FC236}">
                  <a16:creationId xmlns:a16="http://schemas.microsoft.com/office/drawing/2014/main" id="{DAF3CDAA-8900-7D4E-95E0-2650FE225CC6}"/>
                </a:ext>
              </a:extLst>
            </p:cNvPr>
            <p:cNvCxnSpPr/>
            <p:nvPr/>
          </p:nvCxnSpPr>
          <p:spPr>
            <a:xfrm>
              <a:off x="6607763" y="8951979"/>
              <a:ext cx="184099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7" name="Group 804">
            <a:extLst>
              <a:ext uri="{FF2B5EF4-FFF2-40B4-BE49-F238E27FC236}">
                <a16:creationId xmlns:a16="http://schemas.microsoft.com/office/drawing/2014/main" id="{3CBB6120-141F-5B4E-A73E-D51761018D58}"/>
              </a:ext>
            </a:extLst>
          </p:cNvPr>
          <p:cNvGrpSpPr/>
          <p:nvPr/>
        </p:nvGrpSpPr>
        <p:grpSpPr>
          <a:xfrm>
            <a:off x="6702371" y="319353"/>
            <a:ext cx="1274316" cy="1434494"/>
            <a:chOff x="6518189" y="8197565"/>
            <a:chExt cx="2152349" cy="2310246"/>
          </a:xfrm>
        </p:grpSpPr>
        <p:sp>
          <p:nvSpPr>
            <p:cNvPr id="138" name="TextBox 805">
              <a:extLst>
                <a:ext uri="{FF2B5EF4-FFF2-40B4-BE49-F238E27FC236}">
                  <a16:creationId xmlns:a16="http://schemas.microsoft.com/office/drawing/2014/main" id="{23C711EB-2757-B84A-B353-64B832C10E74}"/>
                </a:ext>
              </a:extLst>
            </p:cNvPr>
            <p:cNvSpPr txBox="1"/>
            <p:nvPr/>
          </p:nvSpPr>
          <p:spPr>
            <a:xfrm>
              <a:off x="7119978" y="8197565"/>
              <a:ext cx="934872" cy="769441"/>
            </a:xfrm>
            <a:prstGeom prst="rect">
              <a:avLst/>
            </a:prstGeom>
            <a:noFill/>
          </p:spPr>
          <p:txBody>
            <a:bodyPr wrap="none" lIns="91440" tIns="45720" rIns="91440" bIns="45720" rtlCol="0">
              <a:spAutoFit/>
            </a:bodyPr>
            <a:lstStyle/>
            <a:p>
              <a:pPr algn="ctr"/>
              <a:r>
                <a:rPr lang="en-US" sz="4400" b="1" dirty="0">
                  <a:solidFill>
                    <a:schemeClr val="bg1"/>
                  </a:solidFill>
                  <a:latin typeface="Poppins" pitchFamily="2" charset="77"/>
                  <a:cs typeface="Poppins" pitchFamily="2" charset="77"/>
                </a:rPr>
                <a:t>04</a:t>
              </a:r>
            </a:p>
          </p:txBody>
        </p:sp>
        <p:sp>
          <p:nvSpPr>
            <p:cNvPr id="139" name="Subtitle 2">
              <a:extLst>
                <a:ext uri="{FF2B5EF4-FFF2-40B4-BE49-F238E27FC236}">
                  <a16:creationId xmlns:a16="http://schemas.microsoft.com/office/drawing/2014/main" id="{9170FEC8-DA4E-E044-A6D7-DC6089277E7C}"/>
                </a:ext>
              </a:extLst>
            </p:cNvPr>
            <p:cNvSpPr txBox="1">
              <a:spLocks/>
            </p:cNvSpPr>
            <p:nvPr/>
          </p:nvSpPr>
          <p:spPr>
            <a:xfrm>
              <a:off x="6518189" y="9430593"/>
              <a:ext cx="2152349" cy="1077218"/>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6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Private equity has successfully attracted the best and brightest in corporate America.</a:t>
              </a:r>
            </a:p>
          </p:txBody>
        </p:sp>
        <p:sp>
          <p:nvSpPr>
            <p:cNvPr id="140" name="TextBox 807">
              <a:extLst>
                <a:ext uri="{FF2B5EF4-FFF2-40B4-BE49-F238E27FC236}">
                  <a16:creationId xmlns:a16="http://schemas.microsoft.com/office/drawing/2014/main" id="{A1E06ED9-195E-FD4D-A602-53916FFB6A7A}"/>
                </a:ext>
              </a:extLst>
            </p:cNvPr>
            <p:cNvSpPr txBox="1"/>
            <p:nvPr/>
          </p:nvSpPr>
          <p:spPr>
            <a:xfrm>
              <a:off x="6518189" y="9067172"/>
              <a:ext cx="1625766" cy="400110"/>
            </a:xfrm>
            <a:prstGeom prst="rect">
              <a:avLst/>
            </a:prstGeom>
            <a:noFill/>
          </p:spPr>
          <p:txBody>
            <a:bodyPr wrap="none" rtlCol="0" anchor="ctr" anchorCtr="0">
              <a:spAutoFit/>
            </a:bodyPr>
            <a:lstStyle/>
            <a:p>
              <a:r>
                <a:rPr lang="en-US" sz="2000" b="1" dirty="0">
                  <a:solidFill>
                    <a:schemeClr val="bg1"/>
                  </a:solidFill>
                  <a:latin typeface="Poppins" pitchFamily="2" charset="77"/>
                  <a:ea typeface="League Spartan" charset="0"/>
                  <a:cs typeface="Poppins" pitchFamily="2" charset="77"/>
                </a:rPr>
                <a:t>YOUR TITLE</a:t>
              </a:r>
            </a:p>
          </p:txBody>
        </p:sp>
        <p:cxnSp>
          <p:nvCxnSpPr>
            <p:cNvPr id="141" name="Straight Connector 808">
              <a:extLst>
                <a:ext uri="{FF2B5EF4-FFF2-40B4-BE49-F238E27FC236}">
                  <a16:creationId xmlns:a16="http://schemas.microsoft.com/office/drawing/2014/main" id="{9E2D5F3A-7F0F-1C4D-B4F2-5EF51912BBFC}"/>
                </a:ext>
              </a:extLst>
            </p:cNvPr>
            <p:cNvCxnSpPr/>
            <p:nvPr/>
          </p:nvCxnSpPr>
          <p:spPr>
            <a:xfrm>
              <a:off x="6607763" y="8951979"/>
              <a:ext cx="184099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5" name="Shape 29468">
            <a:extLst>
              <a:ext uri="{FF2B5EF4-FFF2-40B4-BE49-F238E27FC236}">
                <a16:creationId xmlns:a16="http://schemas.microsoft.com/office/drawing/2014/main" id="{70FE14D9-758B-A048-9D00-234D7E60747A}"/>
              </a:ext>
            </a:extLst>
          </p:cNvPr>
          <p:cNvSpPr/>
          <p:nvPr/>
        </p:nvSpPr>
        <p:spPr>
          <a:xfrm>
            <a:off x="1372647" y="2655976"/>
            <a:ext cx="1451774" cy="23410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3974"/>
                </a:lnTo>
                <a:lnTo>
                  <a:pt x="21600" y="17626"/>
                </a:lnTo>
                <a:lnTo>
                  <a:pt x="0" y="21600"/>
                </a:lnTo>
                <a:lnTo>
                  <a:pt x="0" y="0"/>
                </a:lnTo>
                <a:close/>
              </a:path>
            </a:pathLst>
          </a:custGeom>
          <a:solidFill>
            <a:schemeClr val="accent1"/>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186" name="Shape 29471">
            <a:extLst>
              <a:ext uri="{FF2B5EF4-FFF2-40B4-BE49-F238E27FC236}">
                <a16:creationId xmlns:a16="http://schemas.microsoft.com/office/drawing/2014/main" id="{E425AF6C-F63A-2646-8F8B-7EA24C429B66}"/>
              </a:ext>
            </a:extLst>
          </p:cNvPr>
          <p:cNvSpPr/>
          <p:nvPr/>
        </p:nvSpPr>
        <p:spPr>
          <a:xfrm>
            <a:off x="2869385" y="2538926"/>
            <a:ext cx="1596953" cy="2575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3974"/>
                </a:lnTo>
                <a:lnTo>
                  <a:pt x="21600" y="17626"/>
                </a:lnTo>
                <a:lnTo>
                  <a:pt x="0" y="21600"/>
                </a:lnTo>
                <a:lnTo>
                  <a:pt x="0" y="0"/>
                </a:lnTo>
                <a:close/>
              </a:path>
            </a:pathLst>
          </a:custGeom>
          <a:solidFill>
            <a:schemeClr val="accent4"/>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187" name="Shape 29474">
            <a:extLst>
              <a:ext uri="{FF2B5EF4-FFF2-40B4-BE49-F238E27FC236}">
                <a16:creationId xmlns:a16="http://schemas.microsoft.com/office/drawing/2014/main" id="{B1D19EBB-34F3-5C47-8B1E-6AD6625B4800}"/>
              </a:ext>
            </a:extLst>
          </p:cNvPr>
          <p:cNvSpPr/>
          <p:nvPr/>
        </p:nvSpPr>
        <p:spPr>
          <a:xfrm flipH="1">
            <a:off x="9889725" y="2655976"/>
            <a:ext cx="1451774" cy="23410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3974"/>
                </a:lnTo>
                <a:lnTo>
                  <a:pt x="21600" y="17626"/>
                </a:lnTo>
                <a:lnTo>
                  <a:pt x="0" y="21600"/>
                </a:lnTo>
                <a:lnTo>
                  <a:pt x="0" y="0"/>
                </a:lnTo>
                <a:close/>
              </a:path>
            </a:pathLst>
          </a:custGeom>
          <a:solidFill>
            <a:schemeClr val="accent6">
              <a:lumMod val="50000"/>
            </a:schemeClr>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188" name="Shape 29477">
            <a:extLst>
              <a:ext uri="{FF2B5EF4-FFF2-40B4-BE49-F238E27FC236}">
                <a16:creationId xmlns:a16="http://schemas.microsoft.com/office/drawing/2014/main" id="{7B7B4E8B-F8D4-0248-BA46-0371CE7A932E}"/>
              </a:ext>
            </a:extLst>
          </p:cNvPr>
          <p:cNvSpPr/>
          <p:nvPr/>
        </p:nvSpPr>
        <p:spPr>
          <a:xfrm>
            <a:off x="4517351" y="2363351"/>
            <a:ext cx="1814719" cy="29262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3974"/>
                </a:lnTo>
                <a:lnTo>
                  <a:pt x="21600" y="17626"/>
                </a:lnTo>
                <a:lnTo>
                  <a:pt x="0" y="21600"/>
                </a:lnTo>
                <a:lnTo>
                  <a:pt x="0" y="0"/>
                </a:lnTo>
                <a:close/>
              </a:path>
            </a:pathLst>
          </a:custGeom>
          <a:solidFill>
            <a:schemeClr val="accent3"/>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189" name="Shape 29480">
            <a:extLst>
              <a:ext uri="{FF2B5EF4-FFF2-40B4-BE49-F238E27FC236}">
                <a16:creationId xmlns:a16="http://schemas.microsoft.com/office/drawing/2014/main" id="{9B29E7B6-F91E-844D-B148-5480C04AD73E}"/>
              </a:ext>
            </a:extLst>
          </p:cNvPr>
          <p:cNvSpPr/>
          <p:nvPr/>
        </p:nvSpPr>
        <p:spPr>
          <a:xfrm flipH="1">
            <a:off x="6382075" y="2363351"/>
            <a:ext cx="1814719" cy="2926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3974"/>
                </a:lnTo>
                <a:lnTo>
                  <a:pt x="21600" y="17626"/>
                </a:lnTo>
                <a:lnTo>
                  <a:pt x="0" y="21600"/>
                </a:lnTo>
                <a:lnTo>
                  <a:pt x="0" y="0"/>
                </a:lnTo>
                <a:close/>
              </a:path>
            </a:pathLst>
          </a:custGeom>
          <a:solidFill>
            <a:schemeClr val="accent2"/>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190" name="Shape 29483">
            <a:extLst>
              <a:ext uri="{FF2B5EF4-FFF2-40B4-BE49-F238E27FC236}">
                <a16:creationId xmlns:a16="http://schemas.microsoft.com/office/drawing/2014/main" id="{E6AFBC0D-F1F3-6745-BB33-DEB302D49753}"/>
              </a:ext>
            </a:extLst>
          </p:cNvPr>
          <p:cNvSpPr/>
          <p:nvPr/>
        </p:nvSpPr>
        <p:spPr>
          <a:xfrm flipH="1">
            <a:off x="8246800" y="2538926"/>
            <a:ext cx="1596953" cy="2575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3974"/>
                </a:lnTo>
                <a:lnTo>
                  <a:pt x="21600" y="17626"/>
                </a:lnTo>
                <a:lnTo>
                  <a:pt x="0" y="21600"/>
                </a:lnTo>
                <a:lnTo>
                  <a:pt x="0" y="0"/>
                </a:lnTo>
                <a:close/>
              </a:path>
            </a:pathLst>
          </a:custGeom>
          <a:solidFill>
            <a:schemeClr val="accent5"/>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191" name="Shape 29506">
            <a:extLst>
              <a:ext uri="{FF2B5EF4-FFF2-40B4-BE49-F238E27FC236}">
                <a16:creationId xmlns:a16="http://schemas.microsoft.com/office/drawing/2014/main" id="{E650141B-5E0C-A042-B0AC-F316E71DBC8A}"/>
              </a:ext>
            </a:extLst>
          </p:cNvPr>
          <p:cNvSpPr/>
          <p:nvPr/>
        </p:nvSpPr>
        <p:spPr>
          <a:xfrm>
            <a:off x="2022321" y="5028079"/>
            <a:ext cx="0" cy="413606"/>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endParaRPr sz="5063" dirty="0">
              <a:latin typeface="Lato Light" panose="020F0502020204030203" pitchFamily="34" charset="0"/>
            </a:endParaRPr>
          </a:p>
        </p:txBody>
      </p:sp>
      <p:sp>
        <p:nvSpPr>
          <p:cNvPr id="192" name="Shape 29507">
            <a:extLst>
              <a:ext uri="{FF2B5EF4-FFF2-40B4-BE49-F238E27FC236}">
                <a16:creationId xmlns:a16="http://schemas.microsoft.com/office/drawing/2014/main" id="{6D1513DF-7C90-E348-BD89-6D741BEA9CC1}"/>
              </a:ext>
            </a:extLst>
          </p:cNvPr>
          <p:cNvSpPr/>
          <p:nvPr/>
        </p:nvSpPr>
        <p:spPr>
          <a:xfrm>
            <a:off x="5517401" y="5028079"/>
            <a:ext cx="1" cy="732130"/>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endParaRPr sz="5063" dirty="0">
              <a:latin typeface="Lato Light" panose="020F0502020204030203" pitchFamily="34" charset="0"/>
            </a:endParaRPr>
          </a:p>
        </p:txBody>
      </p:sp>
      <p:sp>
        <p:nvSpPr>
          <p:cNvPr id="193" name="Shape 29508">
            <a:extLst>
              <a:ext uri="{FF2B5EF4-FFF2-40B4-BE49-F238E27FC236}">
                <a16:creationId xmlns:a16="http://schemas.microsoft.com/office/drawing/2014/main" id="{9DE5CFA6-A566-A244-B6E2-711F0BF6A494}"/>
              </a:ext>
            </a:extLst>
          </p:cNvPr>
          <p:cNvSpPr/>
          <p:nvPr/>
        </p:nvSpPr>
        <p:spPr>
          <a:xfrm>
            <a:off x="9103314" y="5095564"/>
            <a:ext cx="0" cy="413606"/>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endParaRPr sz="5063" dirty="0">
              <a:latin typeface="Lato Light" panose="020F0502020204030203" pitchFamily="34" charset="0"/>
            </a:endParaRPr>
          </a:p>
        </p:txBody>
      </p:sp>
      <p:sp>
        <p:nvSpPr>
          <p:cNvPr id="194" name="Shape 29509">
            <a:extLst>
              <a:ext uri="{FF2B5EF4-FFF2-40B4-BE49-F238E27FC236}">
                <a16:creationId xmlns:a16="http://schemas.microsoft.com/office/drawing/2014/main" id="{17A308F0-1CB2-054C-B5FC-D6A1B273A10B}"/>
              </a:ext>
            </a:extLst>
          </p:cNvPr>
          <p:cNvSpPr/>
          <p:nvPr/>
        </p:nvSpPr>
        <p:spPr>
          <a:xfrm>
            <a:off x="3802092" y="2324106"/>
            <a:ext cx="0" cy="411564"/>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endParaRPr sz="5063" dirty="0">
              <a:latin typeface="Lato Light" panose="020F0502020204030203" pitchFamily="34" charset="0"/>
            </a:endParaRPr>
          </a:p>
        </p:txBody>
      </p:sp>
      <p:sp>
        <p:nvSpPr>
          <p:cNvPr id="195" name="Shape 29510">
            <a:extLst>
              <a:ext uri="{FF2B5EF4-FFF2-40B4-BE49-F238E27FC236}">
                <a16:creationId xmlns:a16="http://schemas.microsoft.com/office/drawing/2014/main" id="{1F13C136-F6C9-FE41-A0D6-ED98C0B33212}"/>
              </a:ext>
            </a:extLst>
          </p:cNvPr>
          <p:cNvSpPr/>
          <p:nvPr/>
        </p:nvSpPr>
        <p:spPr>
          <a:xfrm>
            <a:off x="7253292" y="1852394"/>
            <a:ext cx="0" cy="730313"/>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endParaRPr sz="5063" dirty="0">
              <a:latin typeface="Lato Light" panose="020F0502020204030203" pitchFamily="34" charset="0"/>
            </a:endParaRPr>
          </a:p>
        </p:txBody>
      </p:sp>
      <p:sp>
        <p:nvSpPr>
          <p:cNvPr id="196" name="Shape 29511">
            <a:extLst>
              <a:ext uri="{FF2B5EF4-FFF2-40B4-BE49-F238E27FC236}">
                <a16:creationId xmlns:a16="http://schemas.microsoft.com/office/drawing/2014/main" id="{5B3813E4-3632-A044-B68E-04E657F7FBCF}"/>
              </a:ext>
            </a:extLst>
          </p:cNvPr>
          <p:cNvSpPr/>
          <p:nvPr/>
        </p:nvSpPr>
        <p:spPr>
          <a:xfrm>
            <a:off x="10615611" y="2346539"/>
            <a:ext cx="0" cy="511934"/>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endParaRPr sz="5063" dirty="0">
              <a:latin typeface="Lato Light" panose="020F0502020204030203" pitchFamily="34" charset="0"/>
            </a:endParaRPr>
          </a:p>
        </p:txBody>
      </p:sp>
      <p:sp>
        <p:nvSpPr>
          <p:cNvPr id="197" name="Freeform 926">
            <a:extLst>
              <a:ext uri="{FF2B5EF4-FFF2-40B4-BE49-F238E27FC236}">
                <a16:creationId xmlns:a16="http://schemas.microsoft.com/office/drawing/2014/main" id="{5E2699A4-F395-EB4A-B6D0-35C50D807EC1}"/>
              </a:ext>
            </a:extLst>
          </p:cNvPr>
          <p:cNvSpPr>
            <a:spLocks noChangeArrowheads="1"/>
          </p:cNvSpPr>
          <p:nvPr/>
        </p:nvSpPr>
        <p:spPr bwMode="auto">
          <a:xfrm>
            <a:off x="5064010" y="3477495"/>
            <a:ext cx="721401" cy="697960"/>
          </a:xfrm>
          <a:custGeom>
            <a:avLst/>
            <a:gdLst>
              <a:gd name="T0" fmla="*/ 2003694 w 296503"/>
              <a:gd name="T1" fmla="*/ 1832388 h 296502"/>
              <a:gd name="T2" fmla="*/ 716340 w 296503"/>
              <a:gd name="T3" fmla="*/ 1832388 h 296502"/>
              <a:gd name="T4" fmla="*/ 1792869 w 296503"/>
              <a:gd name="T5" fmla="*/ 2632308 h 296502"/>
              <a:gd name="T6" fmla="*/ 1761647 w 296503"/>
              <a:gd name="T7" fmla="*/ 1934355 h 296502"/>
              <a:gd name="T8" fmla="*/ 1309759 w 296503"/>
              <a:gd name="T9" fmla="*/ 1765729 h 296502"/>
              <a:gd name="T10" fmla="*/ 1454202 w 296503"/>
              <a:gd name="T11" fmla="*/ 2632308 h 296502"/>
              <a:gd name="T12" fmla="*/ 1831921 w 296503"/>
              <a:gd name="T13" fmla="*/ 712916 h 296502"/>
              <a:gd name="T14" fmla="*/ 1407353 w 296503"/>
              <a:gd name="T15" fmla="*/ 712916 h 296502"/>
              <a:gd name="T16" fmla="*/ 1792869 w 296503"/>
              <a:gd name="T17" fmla="*/ 607044 h 296502"/>
              <a:gd name="T18" fmla="*/ 1929508 w 296503"/>
              <a:gd name="T19" fmla="*/ 1477536 h 296502"/>
              <a:gd name="T20" fmla="*/ 1792869 w 296503"/>
              <a:gd name="T21" fmla="*/ 607044 h 296502"/>
              <a:gd name="T22" fmla="*/ 1477622 w 296503"/>
              <a:gd name="T23" fmla="*/ 1308917 h 296502"/>
              <a:gd name="T24" fmla="*/ 610925 w 296503"/>
              <a:gd name="T25" fmla="*/ 1446161 h 296502"/>
              <a:gd name="T26" fmla="*/ 1432671 w 296503"/>
              <a:gd name="T27" fmla="*/ 386184 h 296502"/>
              <a:gd name="T28" fmla="*/ 964299 w 296503"/>
              <a:gd name="T29" fmla="*/ 240396 h 296502"/>
              <a:gd name="T30" fmla="*/ 842289 w 296503"/>
              <a:gd name="T31" fmla="*/ 646275 h 296502"/>
              <a:gd name="T32" fmla="*/ 362084 w 296503"/>
              <a:gd name="T33" fmla="*/ 756638 h 296502"/>
              <a:gd name="T34" fmla="*/ 460473 w 296503"/>
              <a:gd name="T35" fmla="*/ 1166470 h 296502"/>
              <a:gd name="T36" fmla="*/ 98402 w 296503"/>
              <a:gd name="T37" fmla="*/ 1737883 h 296502"/>
              <a:gd name="T38" fmla="*/ 436901 w 296503"/>
              <a:gd name="T39" fmla="*/ 2135906 h 296502"/>
              <a:gd name="T40" fmla="*/ 401470 w 296503"/>
              <a:gd name="T41" fmla="*/ 2494508 h 296502"/>
              <a:gd name="T42" fmla="*/ 747814 w 296503"/>
              <a:gd name="T43" fmla="*/ 2841306 h 296502"/>
              <a:gd name="T44" fmla="*/ 1109935 w 296503"/>
              <a:gd name="T45" fmla="*/ 2801901 h 296502"/>
              <a:gd name="T46" fmla="*/ 1475957 w 296503"/>
              <a:gd name="T47" fmla="*/ 3113225 h 296502"/>
              <a:gd name="T48" fmla="*/ 1810507 w 296503"/>
              <a:gd name="T49" fmla="*/ 2857075 h 296502"/>
              <a:gd name="T50" fmla="*/ 2278887 w 296503"/>
              <a:gd name="T51" fmla="*/ 2998932 h 296502"/>
              <a:gd name="T52" fmla="*/ 2593757 w 296503"/>
              <a:gd name="T53" fmla="*/ 2399927 h 296502"/>
              <a:gd name="T54" fmla="*/ 2999144 w 296503"/>
              <a:gd name="T55" fmla="*/ 2281719 h 296502"/>
              <a:gd name="T56" fmla="*/ 2900755 w 296503"/>
              <a:gd name="T57" fmla="*/ 1765466 h 296502"/>
              <a:gd name="T58" fmla="*/ 2900755 w 296503"/>
              <a:gd name="T59" fmla="*/ 1473853 h 296502"/>
              <a:gd name="T60" fmla="*/ 2999144 w 296503"/>
              <a:gd name="T61" fmla="*/ 961550 h 296502"/>
              <a:gd name="T62" fmla="*/ 2593757 w 296503"/>
              <a:gd name="T63" fmla="*/ 839402 h 296502"/>
              <a:gd name="T64" fmla="*/ 2278887 w 296503"/>
              <a:gd name="T65" fmla="*/ 240396 h 296502"/>
              <a:gd name="T66" fmla="*/ 1810507 w 296503"/>
              <a:gd name="T67" fmla="*/ 386184 h 296502"/>
              <a:gd name="T68" fmla="*/ 1503519 w 296503"/>
              <a:gd name="T69" fmla="*/ 0 h 296502"/>
              <a:gd name="T70" fmla="*/ 2152928 w 296503"/>
              <a:gd name="T71" fmla="*/ 204932 h 296502"/>
              <a:gd name="T72" fmla="*/ 2491427 w 296503"/>
              <a:gd name="T73" fmla="*/ 599009 h 296502"/>
              <a:gd name="T74" fmla="*/ 3081802 w 296503"/>
              <a:gd name="T75" fmla="*/ 914254 h 296502"/>
              <a:gd name="T76" fmla="*/ 3239232 w 296503"/>
              <a:gd name="T77" fmla="*/ 1501447 h 296502"/>
              <a:gd name="T78" fmla="*/ 3038512 w 296503"/>
              <a:gd name="T79" fmla="*/ 2151673 h 296502"/>
              <a:gd name="T80" fmla="*/ 2644910 w 296503"/>
              <a:gd name="T81" fmla="*/ 2494508 h 296502"/>
              <a:gd name="T82" fmla="*/ 2231649 w 296503"/>
              <a:gd name="T83" fmla="*/ 3097458 h 296502"/>
              <a:gd name="T84" fmla="*/ 1735730 w 296503"/>
              <a:gd name="T85" fmla="*/ 3239316 h 296502"/>
              <a:gd name="T86" fmla="*/ 1086305 w 296503"/>
              <a:gd name="T87" fmla="*/ 3038344 h 296502"/>
              <a:gd name="T88" fmla="*/ 661243 w 296503"/>
              <a:gd name="T89" fmla="*/ 2790074 h 296502"/>
              <a:gd name="T90" fmla="*/ 157452 w 296503"/>
              <a:gd name="T91" fmla="*/ 2329022 h 296502"/>
              <a:gd name="T92" fmla="*/ 129869 w 296503"/>
              <a:gd name="T93" fmla="*/ 1867927 h 296502"/>
              <a:gd name="T94" fmla="*/ 354220 w 296503"/>
              <a:gd name="T95" fmla="*/ 1170410 h 296502"/>
              <a:gd name="T96" fmla="*/ 354220 w 296503"/>
              <a:gd name="T97" fmla="*/ 650241 h 296502"/>
              <a:gd name="T98" fmla="*/ 649412 w 296503"/>
              <a:gd name="T99" fmla="*/ 350721 h 296502"/>
              <a:gd name="T100" fmla="*/ 1168961 w 296503"/>
              <a:gd name="T101" fmla="*/ 350721 h 2965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96503" h="296502">
                <a:moveTo>
                  <a:pt x="183408" y="167723"/>
                </a:moveTo>
                <a:cubicBezTo>
                  <a:pt x="179834" y="174542"/>
                  <a:pt x="174117" y="179926"/>
                  <a:pt x="167684" y="183515"/>
                </a:cubicBezTo>
                <a:lnTo>
                  <a:pt x="167684" y="231250"/>
                </a:lnTo>
                <a:cubicBezTo>
                  <a:pt x="198774" y="223713"/>
                  <a:pt x="223432" y="199307"/>
                  <a:pt x="230579" y="167723"/>
                </a:cubicBezTo>
                <a:lnTo>
                  <a:pt x="183408" y="167723"/>
                </a:lnTo>
                <a:close/>
                <a:moveTo>
                  <a:pt x="65569" y="167723"/>
                </a:moveTo>
                <a:cubicBezTo>
                  <a:pt x="73074" y="199307"/>
                  <a:pt x="97374" y="223713"/>
                  <a:pt x="128822" y="231250"/>
                </a:cubicBezTo>
                <a:lnTo>
                  <a:pt x="128822" y="183515"/>
                </a:lnTo>
                <a:cubicBezTo>
                  <a:pt x="122032" y="179926"/>
                  <a:pt x="116672" y="174542"/>
                  <a:pt x="112741" y="167723"/>
                </a:cubicBezTo>
                <a:lnTo>
                  <a:pt x="65569" y="167723"/>
                </a:lnTo>
                <a:close/>
                <a:moveTo>
                  <a:pt x="180549" y="158750"/>
                </a:moveTo>
                <a:lnTo>
                  <a:pt x="236297" y="158750"/>
                </a:lnTo>
                <a:cubicBezTo>
                  <a:pt x="237369" y="158750"/>
                  <a:pt x="238441" y="159468"/>
                  <a:pt x="239513" y="160545"/>
                </a:cubicBezTo>
                <a:cubicBezTo>
                  <a:pt x="240228" y="161621"/>
                  <a:pt x="240943" y="162698"/>
                  <a:pt x="240586" y="164134"/>
                </a:cubicBezTo>
                <a:cubicBezTo>
                  <a:pt x="233796" y="203614"/>
                  <a:pt x="203063" y="234122"/>
                  <a:pt x="164111" y="240941"/>
                </a:cubicBezTo>
                <a:cubicBezTo>
                  <a:pt x="163753" y="240941"/>
                  <a:pt x="163396" y="240941"/>
                  <a:pt x="163039" y="240941"/>
                </a:cubicBezTo>
                <a:cubicBezTo>
                  <a:pt x="161966" y="240941"/>
                  <a:pt x="160894" y="240582"/>
                  <a:pt x="160537" y="239864"/>
                </a:cubicBezTo>
                <a:cubicBezTo>
                  <a:pt x="159465" y="239147"/>
                  <a:pt x="158750" y="237711"/>
                  <a:pt x="158750" y="236634"/>
                </a:cubicBezTo>
                <a:lnTo>
                  <a:pt x="158750" y="181003"/>
                </a:lnTo>
                <a:cubicBezTo>
                  <a:pt x="158750" y="179208"/>
                  <a:pt x="159822" y="177414"/>
                  <a:pt x="161252" y="177055"/>
                </a:cubicBezTo>
                <a:cubicBezTo>
                  <a:pt x="168042" y="173824"/>
                  <a:pt x="173402" y="168082"/>
                  <a:pt x="176618" y="161621"/>
                </a:cubicBezTo>
                <a:cubicBezTo>
                  <a:pt x="177333" y="159827"/>
                  <a:pt x="178762" y="158750"/>
                  <a:pt x="180549" y="158750"/>
                </a:cubicBezTo>
                <a:close/>
                <a:moveTo>
                  <a:pt x="60209" y="158750"/>
                </a:moveTo>
                <a:lnTo>
                  <a:pt x="115600" y="158750"/>
                </a:lnTo>
                <a:cubicBezTo>
                  <a:pt x="117386" y="158750"/>
                  <a:pt x="118816" y="159827"/>
                  <a:pt x="119888" y="161621"/>
                </a:cubicBezTo>
                <a:cubicBezTo>
                  <a:pt x="122747" y="168082"/>
                  <a:pt x="128107" y="173824"/>
                  <a:pt x="135254" y="177055"/>
                </a:cubicBezTo>
                <a:cubicBezTo>
                  <a:pt x="136684" y="177414"/>
                  <a:pt x="137756" y="179208"/>
                  <a:pt x="137756" y="181003"/>
                </a:cubicBezTo>
                <a:lnTo>
                  <a:pt x="137756" y="236634"/>
                </a:lnTo>
                <a:cubicBezTo>
                  <a:pt x="137756" y="237711"/>
                  <a:pt x="137041" y="239147"/>
                  <a:pt x="135969" y="239864"/>
                </a:cubicBezTo>
                <a:cubicBezTo>
                  <a:pt x="135254" y="240582"/>
                  <a:pt x="134182" y="240941"/>
                  <a:pt x="133110" y="240941"/>
                </a:cubicBezTo>
                <a:cubicBezTo>
                  <a:pt x="133110" y="240941"/>
                  <a:pt x="132753" y="240941"/>
                  <a:pt x="132395" y="240941"/>
                </a:cubicBezTo>
                <a:cubicBezTo>
                  <a:pt x="93086" y="234122"/>
                  <a:pt x="62710" y="203614"/>
                  <a:pt x="55921" y="164134"/>
                </a:cubicBezTo>
                <a:cubicBezTo>
                  <a:pt x="55563" y="162698"/>
                  <a:pt x="55921" y="161621"/>
                  <a:pt x="56635" y="160545"/>
                </a:cubicBezTo>
                <a:cubicBezTo>
                  <a:pt x="57707" y="159468"/>
                  <a:pt x="59137" y="158750"/>
                  <a:pt x="60209" y="158750"/>
                </a:cubicBezTo>
                <a:close/>
                <a:moveTo>
                  <a:pt x="167684" y="65254"/>
                </a:moveTo>
                <a:lnTo>
                  <a:pt x="167684" y="112989"/>
                </a:lnTo>
                <a:cubicBezTo>
                  <a:pt x="174117" y="116578"/>
                  <a:pt x="179834" y="122321"/>
                  <a:pt x="183408" y="128781"/>
                </a:cubicBezTo>
                <a:lnTo>
                  <a:pt x="230579" y="128781"/>
                </a:lnTo>
                <a:cubicBezTo>
                  <a:pt x="223432" y="97556"/>
                  <a:pt x="198774" y="72791"/>
                  <a:pt x="167684" y="65254"/>
                </a:cubicBezTo>
                <a:close/>
                <a:moveTo>
                  <a:pt x="128822" y="65254"/>
                </a:moveTo>
                <a:cubicBezTo>
                  <a:pt x="97374" y="72791"/>
                  <a:pt x="73074" y="97556"/>
                  <a:pt x="65569" y="128781"/>
                </a:cubicBezTo>
                <a:lnTo>
                  <a:pt x="112741" y="128781"/>
                </a:lnTo>
                <a:cubicBezTo>
                  <a:pt x="116672" y="122321"/>
                  <a:pt x="122032" y="116578"/>
                  <a:pt x="128822" y="112989"/>
                </a:cubicBezTo>
                <a:lnTo>
                  <a:pt x="128822" y="65254"/>
                </a:lnTo>
                <a:close/>
                <a:moveTo>
                  <a:pt x="164111" y="55563"/>
                </a:moveTo>
                <a:cubicBezTo>
                  <a:pt x="203063" y="62382"/>
                  <a:pt x="233796" y="93249"/>
                  <a:pt x="240586" y="132370"/>
                </a:cubicBezTo>
                <a:cubicBezTo>
                  <a:pt x="240943" y="133806"/>
                  <a:pt x="240228" y="135242"/>
                  <a:pt x="239513" y="136318"/>
                </a:cubicBezTo>
                <a:cubicBezTo>
                  <a:pt x="238441" y="137036"/>
                  <a:pt x="237369" y="137754"/>
                  <a:pt x="236297" y="137754"/>
                </a:cubicBezTo>
                <a:lnTo>
                  <a:pt x="180549" y="137754"/>
                </a:lnTo>
                <a:cubicBezTo>
                  <a:pt x="178762" y="137754"/>
                  <a:pt x="177333" y="136677"/>
                  <a:pt x="176618" y="135242"/>
                </a:cubicBezTo>
                <a:cubicBezTo>
                  <a:pt x="173402" y="128422"/>
                  <a:pt x="168042" y="123039"/>
                  <a:pt x="161252" y="119808"/>
                </a:cubicBezTo>
                <a:cubicBezTo>
                  <a:pt x="159822" y="119091"/>
                  <a:pt x="158750" y="117296"/>
                  <a:pt x="158750" y="115501"/>
                </a:cubicBezTo>
                <a:lnTo>
                  <a:pt x="158750" y="60229"/>
                </a:lnTo>
                <a:cubicBezTo>
                  <a:pt x="158750" y="58793"/>
                  <a:pt x="159465" y="57358"/>
                  <a:pt x="160537" y="56640"/>
                </a:cubicBezTo>
                <a:cubicBezTo>
                  <a:pt x="161252" y="55563"/>
                  <a:pt x="162681" y="55563"/>
                  <a:pt x="164111" y="55563"/>
                </a:cubicBezTo>
                <a:close/>
                <a:moveTo>
                  <a:pt x="132395" y="55563"/>
                </a:moveTo>
                <a:cubicBezTo>
                  <a:pt x="133468" y="55563"/>
                  <a:pt x="135254" y="55563"/>
                  <a:pt x="135969" y="56640"/>
                </a:cubicBezTo>
                <a:cubicBezTo>
                  <a:pt x="137041" y="57358"/>
                  <a:pt x="137756" y="58793"/>
                  <a:pt x="137756" y="60229"/>
                </a:cubicBezTo>
                <a:lnTo>
                  <a:pt x="137756" y="115501"/>
                </a:lnTo>
                <a:cubicBezTo>
                  <a:pt x="137756" y="117296"/>
                  <a:pt x="136684" y="119091"/>
                  <a:pt x="135254" y="119808"/>
                </a:cubicBezTo>
                <a:cubicBezTo>
                  <a:pt x="128107" y="123039"/>
                  <a:pt x="122747" y="128422"/>
                  <a:pt x="119888" y="135242"/>
                </a:cubicBezTo>
                <a:cubicBezTo>
                  <a:pt x="118816" y="136677"/>
                  <a:pt x="117386" y="137754"/>
                  <a:pt x="115600" y="137754"/>
                </a:cubicBezTo>
                <a:lnTo>
                  <a:pt x="60209" y="137754"/>
                </a:lnTo>
                <a:cubicBezTo>
                  <a:pt x="59137" y="137754"/>
                  <a:pt x="57707" y="137036"/>
                  <a:pt x="56635" y="136318"/>
                </a:cubicBezTo>
                <a:cubicBezTo>
                  <a:pt x="55921" y="135242"/>
                  <a:pt x="55563" y="133806"/>
                  <a:pt x="55921" y="132370"/>
                </a:cubicBezTo>
                <a:cubicBezTo>
                  <a:pt x="62710" y="93249"/>
                  <a:pt x="93086" y="62382"/>
                  <a:pt x="132395" y="55563"/>
                </a:cubicBezTo>
                <a:close/>
                <a:moveTo>
                  <a:pt x="137624" y="9018"/>
                </a:moveTo>
                <a:cubicBezTo>
                  <a:pt x="136183" y="9018"/>
                  <a:pt x="135102" y="10100"/>
                  <a:pt x="135102" y="11543"/>
                </a:cubicBezTo>
                <a:lnTo>
                  <a:pt x="135102" y="31021"/>
                </a:lnTo>
                <a:cubicBezTo>
                  <a:pt x="135102" y="33185"/>
                  <a:pt x="133300" y="34989"/>
                  <a:pt x="131139" y="35349"/>
                </a:cubicBezTo>
                <a:cubicBezTo>
                  <a:pt x="122853" y="36792"/>
                  <a:pt x="114927" y="38956"/>
                  <a:pt x="107001" y="41842"/>
                </a:cubicBezTo>
                <a:cubicBezTo>
                  <a:pt x="104839" y="42564"/>
                  <a:pt x="102677" y="41842"/>
                  <a:pt x="101597" y="40039"/>
                </a:cubicBezTo>
                <a:lnTo>
                  <a:pt x="91869" y="23085"/>
                </a:lnTo>
                <a:cubicBezTo>
                  <a:pt x="91509" y="22364"/>
                  <a:pt x="90788" y="22003"/>
                  <a:pt x="90068" y="22003"/>
                </a:cubicBezTo>
                <a:cubicBezTo>
                  <a:pt x="89347" y="21642"/>
                  <a:pt x="88627" y="22003"/>
                  <a:pt x="88267" y="22003"/>
                </a:cubicBezTo>
                <a:lnTo>
                  <a:pt x="69532" y="32824"/>
                </a:lnTo>
                <a:cubicBezTo>
                  <a:pt x="68812" y="33185"/>
                  <a:pt x="68091" y="33907"/>
                  <a:pt x="68091" y="34628"/>
                </a:cubicBezTo>
                <a:cubicBezTo>
                  <a:pt x="68091" y="35349"/>
                  <a:pt x="68091" y="36071"/>
                  <a:pt x="68452" y="36792"/>
                </a:cubicBezTo>
                <a:lnTo>
                  <a:pt x="77819" y="53385"/>
                </a:lnTo>
                <a:cubicBezTo>
                  <a:pt x="79260" y="55188"/>
                  <a:pt x="78900" y="57713"/>
                  <a:pt x="77098" y="59156"/>
                </a:cubicBezTo>
                <a:cubicBezTo>
                  <a:pt x="70613" y="64567"/>
                  <a:pt x="64489" y="70338"/>
                  <a:pt x="59445" y="76831"/>
                </a:cubicBezTo>
                <a:cubicBezTo>
                  <a:pt x="58004" y="78634"/>
                  <a:pt x="55481" y="78995"/>
                  <a:pt x="53680" y="77913"/>
                </a:cubicBezTo>
                <a:lnTo>
                  <a:pt x="36747" y="68174"/>
                </a:lnTo>
                <a:cubicBezTo>
                  <a:pt x="36387" y="67813"/>
                  <a:pt x="35306" y="67813"/>
                  <a:pt x="34946" y="68174"/>
                </a:cubicBezTo>
                <a:cubicBezTo>
                  <a:pt x="33865" y="68174"/>
                  <a:pt x="33505" y="68535"/>
                  <a:pt x="33145" y="69256"/>
                </a:cubicBezTo>
                <a:lnTo>
                  <a:pt x="22337" y="88013"/>
                </a:lnTo>
                <a:cubicBezTo>
                  <a:pt x="21976" y="88734"/>
                  <a:pt x="21976" y="89456"/>
                  <a:pt x="22337" y="89816"/>
                </a:cubicBezTo>
                <a:cubicBezTo>
                  <a:pt x="22337" y="90899"/>
                  <a:pt x="22697" y="91259"/>
                  <a:pt x="23417" y="91620"/>
                </a:cubicBezTo>
                <a:lnTo>
                  <a:pt x="39990" y="101359"/>
                </a:lnTo>
                <a:cubicBezTo>
                  <a:pt x="42151" y="102441"/>
                  <a:pt x="42872" y="104605"/>
                  <a:pt x="42151" y="106770"/>
                </a:cubicBezTo>
                <a:cubicBezTo>
                  <a:pt x="38909" y="114705"/>
                  <a:pt x="36747" y="122641"/>
                  <a:pt x="35306" y="130937"/>
                </a:cubicBezTo>
                <a:cubicBezTo>
                  <a:pt x="35306" y="133101"/>
                  <a:pt x="33505" y="134905"/>
                  <a:pt x="30983" y="134905"/>
                </a:cubicBezTo>
                <a:lnTo>
                  <a:pt x="11889" y="134905"/>
                </a:lnTo>
                <a:cubicBezTo>
                  <a:pt x="10448" y="134905"/>
                  <a:pt x="9007" y="135987"/>
                  <a:pt x="9007" y="137430"/>
                </a:cubicBezTo>
                <a:lnTo>
                  <a:pt x="9007" y="159072"/>
                </a:lnTo>
                <a:cubicBezTo>
                  <a:pt x="9007" y="160515"/>
                  <a:pt x="10448" y="161597"/>
                  <a:pt x="11889" y="161597"/>
                </a:cubicBezTo>
                <a:lnTo>
                  <a:pt x="30983" y="161597"/>
                </a:lnTo>
                <a:cubicBezTo>
                  <a:pt x="33505" y="161597"/>
                  <a:pt x="35306" y="163401"/>
                  <a:pt x="35306" y="165565"/>
                </a:cubicBezTo>
                <a:cubicBezTo>
                  <a:pt x="36747" y="173861"/>
                  <a:pt x="38909" y="181797"/>
                  <a:pt x="42151" y="189733"/>
                </a:cubicBezTo>
                <a:cubicBezTo>
                  <a:pt x="42872" y="191897"/>
                  <a:pt x="42151" y="194061"/>
                  <a:pt x="39990" y="195504"/>
                </a:cubicBezTo>
                <a:lnTo>
                  <a:pt x="23417" y="204882"/>
                </a:lnTo>
                <a:cubicBezTo>
                  <a:pt x="22697" y="205243"/>
                  <a:pt x="22337" y="205965"/>
                  <a:pt x="22337" y="206686"/>
                </a:cubicBezTo>
                <a:cubicBezTo>
                  <a:pt x="21976" y="207407"/>
                  <a:pt x="21976" y="208129"/>
                  <a:pt x="22337" y="208850"/>
                </a:cubicBezTo>
                <a:lnTo>
                  <a:pt x="33145" y="227246"/>
                </a:lnTo>
                <a:cubicBezTo>
                  <a:pt x="33865" y="228689"/>
                  <a:pt x="35306" y="229050"/>
                  <a:pt x="36747" y="228328"/>
                </a:cubicBezTo>
                <a:lnTo>
                  <a:pt x="53680" y="218589"/>
                </a:lnTo>
                <a:cubicBezTo>
                  <a:pt x="55481" y="217507"/>
                  <a:pt x="58004" y="218229"/>
                  <a:pt x="59445" y="219671"/>
                </a:cubicBezTo>
                <a:cubicBezTo>
                  <a:pt x="64489" y="226164"/>
                  <a:pt x="70613" y="232296"/>
                  <a:pt x="77098" y="237346"/>
                </a:cubicBezTo>
                <a:cubicBezTo>
                  <a:pt x="78900" y="238789"/>
                  <a:pt x="79260" y="240953"/>
                  <a:pt x="77819" y="243478"/>
                </a:cubicBezTo>
                <a:lnTo>
                  <a:pt x="68452" y="260071"/>
                </a:lnTo>
                <a:cubicBezTo>
                  <a:pt x="68091" y="260792"/>
                  <a:pt x="68091" y="261514"/>
                  <a:pt x="68091" y="261874"/>
                </a:cubicBezTo>
                <a:cubicBezTo>
                  <a:pt x="68091" y="262596"/>
                  <a:pt x="68812" y="263317"/>
                  <a:pt x="69532" y="263678"/>
                </a:cubicBezTo>
                <a:lnTo>
                  <a:pt x="88267" y="274499"/>
                </a:lnTo>
                <a:cubicBezTo>
                  <a:pt x="89347" y="275221"/>
                  <a:pt x="90788" y="274860"/>
                  <a:pt x="91869" y="273417"/>
                </a:cubicBezTo>
                <a:lnTo>
                  <a:pt x="101597" y="256464"/>
                </a:lnTo>
                <a:cubicBezTo>
                  <a:pt x="102317" y="255382"/>
                  <a:pt x="103758" y="254660"/>
                  <a:pt x="105199" y="254660"/>
                </a:cubicBezTo>
                <a:cubicBezTo>
                  <a:pt x="105920" y="254660"/>
                  <a:pt x="106280" y="254660"/>
                  <a:pt x="107001" y="254660"/>
                </a:cubicBezTo>
                <a:cubicBezTo>
                  <a:pt x="114927" y="257907"/>
                  <a:pt x="122853" y="260071"/>
                  <a:pt x="131139" y="261514"/>
                </a:cubicBezTo>
                <a:cubicBezTo>
                  <a:pt x="133300" y="261514"/>
                  <a:pt x="135102" y="263317"/>
                  <a:pt x="135102" y="265842"/>
                </a:cubicBezTo>
                <a:lnTo>
                  <a:pt x="135102" y="284960"/>
                </a:lnTo>
                <a:cubicBezTo>
                  <a:pt x="135102" y="286403"/>
                  <a:pt x="136183" y="287845"/>
                  <a:pt x="137624" y="287845"/>
                </a:cubicBezTo>
                <a:lnTo>
                  <a:pt x="158880" y="287845"/>
                </a:lnTo>
                <a:cubicBezTo>
                  <a:pt x="160681" y="287845"/>
                  <a:pt x="161762" y="286403"/>
                  <a:pt x="161762" y="284960"/>
                </a:cubicBezTo>
                <a:lnTo>
                  <a:pt x="161762" y="265842"/>
                </a:lnTo>
                <a:cubicBezTo>
                  <a:pt x="161762" y="263317"/>
                  <a:pt x="163563" y="261514"/>
                  <a:pt x="165725" y="261514"/>
                </a:cubicBezTo>
                <a:cubicBezTo>
                  <a:pt x="173651" y="260071"/>
                  <a:pt x="181937" y="257907"/>
                  <a:pt x="189863" y="254660"/>
                </a:cubicBezTo>
                <a:cubicBezTo>
                  <a:pt x="191664" y="253939"/>
                  <a:pt x="194186" y="254660"/>
                  <a:pt x="195267" y="256464"/>
                </a:cubicBezTo>
                <a:lnTo>
                  <a:pt x="204994" y="273417"/>
                </a:lnTo>
                <a:cubicBezTo>
                  <a:pt x="205355" y="274138"/>
                  <a:pt x="205715" y="274499"/>
                  <a:pt x="206435" y="274499"/>
                </a:cubicBezTo>
                <a:cubicBezTo>
                  <a:pt x="207156" y="274860"/>
                  <a:pt x="207876" y="274860"/>
                  <a:pt x="208597" y="274499"/>
                </a:cubicBezTo>
                <a:lnTo>
                  <a:pt x="227331" y="263678"/>
                </a:lnTo>
                <a:cubicBezTo>
                  <a:pt x="228772" y="262956"/>
                  <a:pt x="229132" y="261514"/>
                  <a:pt x="228052" y="260071"/>
                </a:cubicBezTo>
                <a:lnTo>
                  <a:pt x="218685" y="243478"/>
                </a:lnTo>
                <a:cubicBezTo>
                  <a:pt x="217243" y="240953"/>
                  <a:pt x="217964" y="238789"/>
                  <a:pt x="219765" y="237346"/>
                </a:cubicBezTo>
                <a:cubicBezTo>
                  <a:pt x="226250" y="232296"/>
                  <a:pt x="232015" y="226164"/>
                  <a:pt x="237419" y="219671"/>
                </a:cubicBezTo>
                <a:cubicBezTo>
                  <a:pt x="238860" y="218229"/>
                  <a:pt x="241021" y="217507"/>
                  <a:pt x="242823" y="218589"/>
                </a:cubicBezTo>
                <a:lnTo>
                  <a:pt x="260116" y="228328"/>
                </a:lnTo>
                <a:cubicBezTo>
                  <a:pt x="260476" y="228689"/>
                  <a:pt x="261196" y="229050"/>
                  <a:pt x="261917" y="228689"/>
                </a:cubicBezTo>
                <a:cubicBezTo>
                  <a:pt x="262638" y="228328"/>
                  <a:pt x="262998" y="227968"/>
                  <a:pt x="263718" y="227246"/>
                </a:cubicBezTo>
                <a:lnTo>
                  <a:pt x="274526" y="208850"/>
                </a:lnTo>
                <a:cubicBezTo>
                  <a:pt x="274887" y="207407"/>
                  <a:pt x="274526" y="205965"/>
                  <a:pt x="273446" y="204882"/>
                </a:cubicBezTo>
                <a:lnTo>
                  <a:pt x="256513" y="195504"/>
                </a:lnTo>
                <a:cubicBezTo>
                  <a:pt x="254712" y="194061"/>
                  <a:pt x="253631" y="191897"/>
                  <a:pt x="254712" y="189733"/>
                </a:cubicBezTo>
                <a:cubicBezTo>
                  <a:pt x="257594" y="181797"/>
                  <a:pt x="260116" y="173861"/>
                  <a:pt x="261196" y="165565"/>
                </a:cubicBezTo>
                <a:cubicBezTo>
                  <a:pt x="261557" y="163401"/>
                  <a:pt x="263358" y="161597"/>
                  <a:pt x="265520" y="161597"/>
                </a:cubicBezTo>
                <a:lnTo>
                  <a:pt x="284974" y="161597"/>
                </a:lnTo>
                <a:cubicBezTo>
                  <a:pt x="286415" y="161597"/>
                  <a:pt x="287856" y="160515"/>
                  <a:pt x="287856" y="159072"/>
                </a:cubicBezTo>
                <a:lnTo>
                  <a:pt x="287856" y="137430"/>
                </a:lnTo>
                <a:cubicBezTo>
                  <a:pt x="287856" y="135987"/>
                  <a:pt x="286415" y="134905"/>
                  <a:pt x="284974" y="134905"/>
                </a:cubicBezTo>
                <a:lnTo>
                  <a:pt x="265520" y="134905"/>
                </a:lnTo>
                <a:cubicBezTo>
                  <a:pt x="263358" y="134905"/>
                  <a:pt x="261557" y="133101"/>
                  <a:pt x="261196" y="130937"/>
                </a:cubicBezTo>
                <a:cubicBezTo>
                  <a:pt x="260116" y="122641"/>
                  <a:pt x="257594" y="114705"/>
                  <a:pt x="254712" y="106770"/>
                </a:cubicBezTo>
                <a:cubicBezTo>
                  <a:pt x="253631" y="104605"/>
                  <a:pt x="254712" y="102441"/>
                  <a:pt x="256513" y="101359"/>
                </a:cubicBezTo>
                <a:lnTo>
                  <a:pt x="273446" y="91620"/>
                </a:lnTo>
                <a:cubicBezTo>
                  <a:pt x="274526" y="90899"/>
                  <a:pt x="274887" y="89456"/>
                  <a:pt x="274526" y="88013"/>
                </a:cubicBezTo>
                <a:lnTo>
                  <a:pt x="263718" y="69256"/>
                </a:lnTo>
                <a:cubicBezTo>
                  <a:pt x="262998" y="68535"/>
                  <a:pt x="262638" y="68174"/>
                  <a:pt x="261917" y="68174"/>
                </a:cubicBezTo>
                <a:cubicBezTo>
                  <a:pt x="261196" y="67813"/>
                  <a:pt x="260476" y="67813"/>
                  <a:pt x="260116" y="68174"/>
                </a:cubicBezTo>
                <a:lnTo>
                  <a:pt x="242823" y="77913"/>
                </a:lnTo>
                <a:cubicBezTo>
                  <a:pt x="241021" y="78995"/>
                  <a:pt x="238860" y="78634"/>
                  <a:pt x="237419" y="76831"/>
                </a:cubicBezTo>
                <a:cubicBezTo>
                  <a:pt x="232015" y="70338"/>
                  <a:pt x="226250" y="64567"/>
                  <a:pt x="219765" y="59156"/>
                </a:cubicBezTo>
                <a:cubicBezTo>
                  <a:pt x="217964" y="57713"/>
                  <a:pt x="217243" y="55188"/>
                  <a:pt x="218685" y="53385"/>
                </a:cubicBezTo>
                <a:lnTo>
                  <a:pt x="228052" y="36792"/>
                </a:lnTo>
                <a:cubicBezTo>
                  <a:pt x="229132" y="35349"/>
                  <a:pt x="228772" y="33907"/>
                  <a:pt x="227331" y="32824"/>
                </a:cubicBezTo>
                <a:lnTo>
                  <a:pt x="208597" y="22003"/>
                </a:lnTo>
                <a:cubicBezTo>
                  <a:pt x="207876" y="22003"/>
                  <a:pt x="207156" y="21642"/>
                  <a:pt x="206435" y="22003"/>
                </a:cubicBezTo>
                <a:cubicBezTo>
                  <a:pt x="205715" y="22003"/>
                  <a:pt x="205355" y="22364"/>
                  <a:pt x="204994" y="23085"/>
                </a:cubicBezTo>
                <a:lnTo>
                  <a:pt x="195267" y="40039"/>
                </a:lnTo>
                <a:cubicBezTo>
                  <a:pt x="194186" y="41842"/>
                  <a:pt x="191664" y="42564"/>
                  <a:pt x="189863" y="41842"/>
                </a:cubicBezTo>
                <a:cubicBezTo>
                  <a:pt x="181937" y="38956"/>
                  <a:pt x="173651" y="36792"/>
                  <a:pt x="165725" y="35349"/>
                </a:cubicBezTo>
                <a:cubicBezTo>
                  <a:pt x="163563" y="34989"/>
                  <a:pt x="161762" y="33185"/>
                  <a:pt x="161762" y="31021"/>
                </a:cubicBezTo>
                <a:lnTo>
                  <a:pt x="161762" y="11543"/>
                </a:lnTo>
                <a:cubicBezTo>
                  <a:pt x="161762" y="10100"/>
                  <a:pt x="160681" y="9018"/>
                  <a:pt x="158880" y="9018"/>
                </a:cubicBezTo>
                <a:lnTo>
                  <a:pt x="137624" y="9018"/>
                </a:lnTo>
                <a:close/>
                <a:moveTo>
                  <a:pt x="137624" y="0"/>
                </a:moveTo>
                <a:lnTo>
                  <a:pt x="158880" y="0"/>
                </a:lnTo>
                <a:cubicBezTo>
                  <a:pt x="165725" y="0"/>
                  <a:pt x="170769" y="5050"/>
                  <a:pt x="170769" y="11543"/>
                </a:cubicBezTo>
                <a:lnTo>
                  <a:pt x="170769" y="27053"/>
                </a:lnTo>
                <a:cubicBezTo>
                  <a:pt x="176893" y="28135"/>
                  <a:pt x="183378" y="29939"/>
                  <a:pt x="189503" y="32103"/>
                </a:cubicBezTo>
                <a:lnTo>
                  <a:pt x="197068" y="18757"/>
                </a:lnTo>
                <a:cubicBezTo>
                  <a:pt x="198870" y="15871"/>
                  <a:pt x="201392" y="14068"/>
                  <a:pt x="204274" y="13346"/>
                </a:cubicBezTo>
                <a:cubicBezTo>
                  <a:pt x="207156" y="12264"/>
                  <a:pt x="210398" y="12985"/>
                  <a:pt x="213280" y="14428"/>
                </a:cubicBezTo>
                <a:lnTo>
                  <a:pt x="231654" y="25250"/>
                </a:lnTo>
                <a:cubicBezTo>
                  <a:pt x="237419" y="28496"/>
                  <a:pt x="239220" y="35710"/>
                  <a:pt x="235978" y="41121"/>
                </a:cubicBezTo>
                <a:lnTo>
                  <a:pt x="228052" y="54828"/>
                </a:lnTo>
                <a:cubicBezTo>
                  <a:pt x="233095" y="58795"/>
                  <a:pt x="237779" y="63485"/>
                  <a:pt x="242102" y="68174"/>
                </a:cubicBezTo>
                <a:lnTo>
                  <a:pt x="255432" y="60599"/>
                </a:lnTo>
                <a:cubicBezTo>
                  <a:pt x="257954" y="58795"/>
                  <a:pt x="261196" y="58435"/>
                  <a:pt x="264079" y="59517"/>
                </a:cubicBezTo>
                <a:cubicBezTo>
                  <a:pt x="267321" y="59878"/>
                  <a:pt x="269843" y="62042"/>
                  <a:pt x="271284" y="64567"/>
                </a:cubicBezTo>
                <a:lnTo>
                  <a:pt x="282092" y="83684"/>
                </a:lnTo>
                <a:cubicBezTo>
                  <a:pt x="285335" y="89095"/>
                  <a:pt x="283533" y="96309"/>
                  <a:pt x="278129" y="99556"/>
                </a:cubicBezTo>
                <a:lnTo>
                  <a:pt x="264439" y="107130"/>
                </a:lnTo>
                <a:cubicBezTo>
                  <a:pt x="266601" y="113262"/>
                  <a:pt x="268042" y="119394"/>
                  <a:pt x="269483" y="125887"/>
                </a:cubicBezTo>
                <a:lnTo>
                  <a:pt x="284974" y="125887"/>
                </a:lnTo>
                <a:cubicBezTo>
                  <a:pt x="291459" y="125887"/>
                  <a:pt x="296503" y="130937"/>
                  <a:pt x="296503" y="137430"/>
                </a:cubicBezTo>
                <a:lnTo>
                  <a:pt x="296503" y="159072"/>
                </a:lnTo>
                <a:cubicBezTo>
                  <a:pt x="296503" y="165565"/>
                  <a:pt x="291459" y="170976"/>
                  <a:pt x="284974" y="170976"/>
                </a:cubicBezTo>
                <a:lnTo>
                  <a:pt x="269483" y="170976"/>
                </a:lnTo>
                <a:cubicBezTo>
                  <a:pt x="268042" y="177108"/>
                  <a:pt x="266601" y="183240"/>
                  <a:pt x="264439" y="189372"/>
                </a:cubicBezTo>
                <a:lnTo>
                  <a:pt x="278129" y="196947"/>
                </a:lnTo>
                <a:cubicBezTo>
                  <a:pt x="283533" y="200554"/>
                  <a:pt x="285335" y="207768"/>
                  <a:pt x="282092" y="213179"/>
                </a:cubicBezTo>
                <a:lnTo>
                  <a:pt x="271284" y="231936"/>
                </a:lnTo>
                <a:cubicBezTo>
                  <a:pt x="269843" y="234460"/>
                  <a:pt x="267321" y="236625"/>
                  <a:pt x="264079" y="237346"/>
                </a:cubicBezTo>
                <a:cubicBezTo>
                  <a:pt x="261196" y="238068"/>
                  <a:pt x="257954" y="237707"/>
                  <a:pt x="255432" y="236264"/>
                </a:cubicBezTo>
                <a:lnTo>
                  <a:pt x="242102" y="228328"/>
                </a:lnTo>
                <a:cubicBezTo>
                  <a:pt x="237779" y="233378"/>
                  <a:pt x="233095" y="237707"/>
                  <a:pt x="228052" y="242035"/>
                </a:cubicBezTo>
                <a:lnTo>
                  <a:pt x="235978" y="255382"/>
                </a:lnTo>
                <a:cubicBezTo>
                  <a:pt x="239220" y="261153"/>
                  <a:pt x="237419" y="268367"/>
                  <a:pt x="231654" y="271613"/>
                </a:cubicBezTo>
                <a:lnTo>
                  <a:pt x="213280" y="282074"/>
                </a:lnTo>
                <a:cubicBezTo>
                  <a:pt x="210398" y="283878"/>
                  <a:pt x="207156" y="284238"/>
                  <a:pt x="204274" y="283517"/>
                </a:cubicBezTo>
                <a:cubicBezTo>
                  <a:pt x="201392" y="282795"/>
                  <a:pt x="198870" y="280631"/>
                  <a:pt x="197068" y="278106"/>
                </a:cubicBezTo>
                <a:lnTo>
                  <a:pt x="189503" y="264399"/>
                </a:lnTo>
                <a:cubicBezTo>
                  <a:pt x="183378" y="266564"/>
                  <a:pt x="176893" y="268367"/>
                  <a:pt x="170769" y="269449"/>
                </a:cubicBezTo>
                <a:lnTo>
                  <a:pt x="170769" y="284960"/>
                </a:lnTo>
                <a:cubicBezTo>
                  <a:pt x="170769" y="291452"/>
                  <a:pt x="165725" y="296502"/>
                  <a:pt x="158880" y="296502"/>
                </a:cubicBezTo>
                <a:lnTo>
                  <a:pt x="137624" y="296502"/>
                </a:lnTo>
                <a:cubicBezTo>
                  <a:pt x="131139" y="296502"/>
                  <a:pt x="125735" y="291452"/>
                  <a:pt x="125735" y="284960"/>
                </a:cubicBezTo>
                <a:lnTo>
                  <a:pt x="125735" y="269449"/>
                </a:lnTo>
                <a:cubicBezTo>
                  <a:pt x="119610" y="268367"/>
                  <a:pt x="113485" y="266564"/>
                  <a:pt x="107001" y="264399"/>
                </a:cubicBezTo>
                <a:lnTo>
                  <a:pt x="99435" y="278106"/>
                </a:lnTo>
                <a:cubicBezTo>
                  <a:pt x="97994" y="280631"/>
                  <a:pt x="95472" y="282795"/>
                  <a:pt x="92230" y="283517"/>
                </a:cubicBezTo>
                <a:cubicBezTo>
                  <a:pt x="89347" y="284238"/>
                  <a:pt x="86105" y="283878"/>
                  <a:pt x="83583" y="282074"/>
                </a:cubicBezTo>
                <a:lnTo>
                  <a:pt x="64849" y="271613"/>
                </a:lnTo>
                <a:cubicBezTo>
                  <a:pt x="62327" y="269810"/>
                  <a:pt x="60165" y="267285"/>
                  <a:pt x="59445" y="264399"/>
                </a:cubicBezTo>
                <a:cubicBezTo>
                  <a:pt x="58724" y="261514"/>
                  <a:pt x="59085" y="258267"/>
                  <a:pt x="60526" y="255382"/>
                </a:cubicBezTo>
                <a:lnTo>
                  <a:pt x="68452" y="242035"/>
                </a:lnTo>
                <a:cubicBezTo>
                  <a:pt x="63408" y="237707"/>
                  <a:pt x="59085" y="233378"/>
                  <a:pt x="54761" y="228328"/>
                </a:cubicBezTo>
                <a:lnTo>
                  <a:pt x="41431" y="236264"/>
                </a:lnTo>
                <a:cubicBezTo>
                  <a:pt x="35667" y="239510"/>
                  <a:pt x="28821" y="237346"/>
                  <a:pt x="25219" y="231936"/>
                </a:cubicBezTo>
                <a:lnTo>
                  <a:pt x="14411" y="213179"/>
                </a:lnTo>
                <a:cubicBezTo>
                  <a:pt x="12969" y="210654"/>
                  <a:pt x="12609" y="207407"/>
                  <a:pt x="13330" y="204161"/>
                </a:cubicBezTo>
                <a:cubicBezTo>
                  <a:pt x="14411" y="201275"/>
                  <a:pt x="16212" y="198750"/>
                  <a:pt x="19094" y="196947"/>
                </a:cubicBezTo>
                <a:lnTo>
                  <a:pt x="32424" y="189372"/>
                </a:lnTo>
                <a:cubicBezTo>
                  <a:pt x="30262" y="183240"/>
                  <a:pt x="28461" y="177108"/>
                  <a:pt x="27380" y="170976"/>
                </a:cubicBezTo>
                <a:lnTo>
                  <a:pt x="11889" y="170976"/>
                </a:lnTo>
                <a:cubicBezTo>
                  <a:pt x="5404" y="170976"/>
                  <a:pt x="0" y="165565"/>
                  <a:pt x="0" y="159072"/>
                </a:cubicBezTo>
                <a:lnTo>
                  <a:pt x="0" y="137430"/>
                </a:lnTo>
                <a:cubicBezTo>
                  <a:pt x="0" y="130937"/>
                  <a:pt x="5404" y="125887"/>
                  <a:pt x="11889" y="125887"/>
                </a:cubicBezTo>
                <a:lnTo>
                  <a:pt x="27380" y="125887"/>
                </a:lnTo>
                <a:cubicBezTo>
                  <a:pt x="28461" y="119394"/>
                  <a:pt x="30262" y="113262"/>
                  <a:pt x="32424" y="107130"/>
                </a:cubicBezTo>
                <a:lnTo>
                  <a:pt x="19094" y="99556"/>
                </a:lnTo>
                <a:cubicBezTo>
                  <a:pt x="16212" y="98113"/>
                  <a:pt x="14411" y="95227"/>
                  <a:pt x="13330" y="92341"/>
                </a:cubicBezTo>
                <a:cubicBezTo>
                  <a:pt x="12609" y="89456"/>
                  <a:pt x="12969" y="86209"/>
                  <a:pt x="14411" y="83684"/>
                </a:cubicBezTo>
                <a:lnTo>
                  <a:pt x="25219" y="64567"/>
                </a:lnTo>
                <a:cubicBezTo>
                  <a:pt x="27020" y="62042"/>
                  <a:pt x="29542" y="59878"/>
                  <a:pt x="32424" y="59517"/>
                </a:cubicBezTo>
                <a:cubicBezTo>
                  <a:pt x="35306" y="58435"/>
                  <a:pt x="38549" y="58795"/>
                  <a:pt x="41431" y="60599"/>
                </a:cubicBezTo>
                <a:lnTo>
                  <a:pt x="54761" y="68174"/>
                </a:lnTo>
                <a:cubicBezTo>
                  <a:pt x="59085" y="63485"/>
                  <a:pt x="63408" y="58795"/>
                  <a:pt x="68452" y="54828"/>
                </a:cubicBezTo>
                <a:lnTo>
                  <a:pt x="60526" y="41121"/>
                </a:lnTo>
                <a:cubicBezTo>
                  <a:pt x="59085" y="38596"/>
                  <a:pt x="58724" y="35349"/>
                  <a:pt x="59445" y="32103"/>
                </a:cubicBezTo>
                <a:cubicBezTo>
                  <a:pt x="60165" y="29217"/>
                  <a:pt x="62327" y="26692"/>
                  <a:pt x="64849" y="25250"/>
                </a:cubicBezTo>
                <a:lnTo>
                  <a:pt x="83583" y="14428"/>
                </a:lnTo>
                <a:cubicBezTo>
                  <a:pt x="86105" y="12985"/>
                  <a:pt x="89347" y="12264"/>
                  <a:pt x="92230" y="13346"/>
                </a:cubicBezTo>
                <a:cubicBezTo>
                  <a:pt x="95472" y="14068"/>
                  <a:pt x="97994" y="15871"/>
                  <a:pt x="99435" y="18757"/>
                </a:cubicBezTo>
                <a:lnTo>
                  <a:pt x="107001" y="32103"/>
                </a:lnTo>
                <a:cubicBezTo>
                  <a:pt x="113485" y="29939"/>
                  <a:pt x="119610" y="28135"/>
                  <a:pt x="125735" y="27053"/>
                </a:cubicBezTo>
                <a:lnTo>
                  <a:pt x="125735" y="11543"/>
                </a:lnTo>
                <a:cubicBezTo>
                  <a:pt x="125735" y="5050"/>
                  <a:pt x="131139" y="0"/>
                  <a:pt x="137624"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198" name="Freeform 927">
            <a:extLst>
              <a:ext uri="{FF2B5EF4-FFF2-40B4-BE49-F238E27FC236}">
                <a16:creationId xmlns:a16="http://schemas.microsoft.com/office/drawing/2014/main" id="{6396A4D7-A96B-E744-9921-7E656A8C0F4E}"/>
              </a:ext>
            </a:extLst>
          </p:cNvPr>
          <p:cNvSpPr>
            <a:spLocks noChangeArrowheads="1"/>
          </p:cNvSpPr>
          <p:nvPr/>
        </p:nvSpPr>
        <p:spPr bwMode="auto">
          <a:xfrm>
            <a:off x="6966009" y="3480114"/>
            <a:ext cx="574566" cy="697960"/>
          </a:xfrm>
          <a:custGeom>
            <a:avLst/>
            <a:gdLst>
              <a:gd name="T0" fmla="*/ 798435 w 236178"/>
              <a:gd name="T1" fmla="*/ 3144734 h 296502"/>
              <a:gd name="T2" fmla="*/ 1998058 w 236178"/>
              <a:gd name="T3" fmla="*/ 2703379 h 296502"/>
              <a:gd name="T4" fmla="*/ 1298699 w 236178"/>
              <a:gd name="T5" fmla="*/ 2462792 h 296502"/>
              <a:gd name="T6" fmla="*/ 1298699 w 236178"/>
              <a:gd name="T7" fmla="*/ 2736271 h 296502"/>
              <a:gd name="T8" fmla="*/ 1298699 w 236178"/>
              <a:gd name="T9" fmla="*/ 2462792 h 296502"/>
              <a:gd name="T10" fmla="*/ 1860611 w 236178"/>
              <a:gd name="T11" fmla="*/ 2504153 h 296502"/>
              <a:gd name="T12" fmla="*/ 1780364 w 236178"/>
              <a:gd name="T13" fmla="*/ 2556198 h 296502"/>
              <a:gd name="T14" fmla="*/ 883792 w 236178"/>
              <a:gd name="T15" fmla="*/ 2340054 h 296502"/>
              <a:gd name="T16" fmla="*/ 769356 w 236178"/>
              <a:gd name="T17" fmla="*/ 2580216 h 296502"/>
              <a:gd name="T18" fmla="*/ 814304 w 236178"/>
              <a:gd name="T19" fmla="*/ 2360069 h 296502"/>
              <a:gd name="T20" fmla="*/ 2222502 w 236178"/>
              <a:gd name="T21" fmla="*/ 2111222 h 296502"/>
              <a:gd name="T22" fmla="*/ 2171188 w 236178"/>
              <a:gd name="T23" fmla="*/ 2194695 h 296502"/>
              <a:gd name="T24" fmla="*/ 2076426 w 236178"/>
              <a:gd name="T25" fmla="*/ 2023788 h 296502"/>
              <a:gd name="T26" fmla="*/ 555562 w 236178"/>
              <a:gd name="T27" fmla="*/ 2111222 h 296502"/>
              <a:gd name="T28" fmla="*/ 345556 w 236178"/>
              <a:gd name="T29" fmla="*/ 2178795 h 296502"/>
              <a:gd name="T30" fmla="*/ 2171451 w 236178"/>
              <a:gd name="T31" fmla="*/ 1578281 h 296502"/>
              <a:gd name="T32" fmla="*/ 2340605 w 236178"/>
              <a:gd name="T33" fmla="*/ 1678334 h 296502"/>
              <a:gd name="T34" fmla="*/ 2171451 w 236178"/>
              <a:gd name="T35" fmla="*/ 1578281 h 296502"/>
              <a:gd name="T36" fmla="*/ 447764 w 236178"/>
              <a:gd name="T37" fmla="*/ 1626302 h 296502"/>
              <a:gd name="T38" fmla="*/ 191081 w 236178"/>
              <a:gd name="T39" fmla="*/ 1626302 h 296502"/>
              <a:gd name="T40" fmla="*/ 2238282 w 236178"/>
              <a:gd name="T41" fmla="*/ 1071766 h 296502"/>
              <a:gd name="T42" fmla="*/ 2052744 w 236178"/>
              <a:gd name="T43" fmla="*/ 1227507 h 296502"/>
              <a:gd name="T44" fmla="*/ 2171188 w 236178"/>
              <a:gd name="T45" fmla="*/ 1052300 h 296502"/>
              <a:gd name="T46" fmla="*/ 571121 w 236178"/>
              <a:gd name="T47" fmla="*/ 1204150 h 296502"/>
              <a:gd name="T48" fmla="*/ 365024 w 236178"/>
              <a:gd name="T49" fmla="*/ 1137954 h 296502"/>
              <a:gd name="T50" fmla="*/ 1298047 w 236178"/>
              <a:gd name="T51" fmla="*/ 953907 h 296502"/>
              <a:gd name="T52" fmla="*/ 1681593 w 236178"/>
              <a:gd name="T53" fmla="*/ 1579968 h 296502"/>
              <a:gd name="T54" fmla="*/ 1298047 w 236178"/>
              <a:gd name="T55" fmla="*/ 1678413 h 296502"/>
              <a:gd name="T56" fmla="*/ 1298047 w 236178"/>
              <a:gd name="T57" fmla="*/ 953907 h 296502"/>
              <a:gd name="T58" fmla="*/ 1780364 w 236178"/>
              <a:gd name="T59" fmla="*/ 891210 h 296502"/>
              <a:gd name="T60" fmla="*/ 1696297 w 236178"/>
              <a:gd name="T61" fmla="*/ 843157 h 296502"/>
              <a:gd name="T62" fmla="*/ 744833 w 236178"/>
              <a:gd name="T63" fmla="*/ 675059 h 296502"/>
              <a:gd name="T64" fmla="*/ 883792 w 236178"/>
              <a:gd name="T65" fmla="*/ 911223 h 296502"/>
              <a:gd name="T66" fmla="*/ 728494 w 236178"/>
              <a:gd name="T67" fmla="*/ 743105 h 296502"/>
              <a:gd name="T68" fmla="*/ 1350821 w 236178"/>
              <a:gd name="T69" fmla="*/ 583560 h 296502"/>
              <a:gd name="T70" fmla="*/ 1250602 w 236178"/>
              <a:gd name="T71" fmla="*/ 748080 h 296502"/>
              <a:gd name="T72" fmla="*/ 1290080 w 236178"/>
              <a:gd name="T73" fmla="*/ 425601 h 296502"/>
              <a:gd name="T74" fmla="*/ 2481839 w 236178"/>
              <a:gd name="T75" fmla="*/ 1619664 h 296502"/>
              <a:gd name="T76" fmla="*/ 652908 w 236178"/>
              <a:gd name="T77" fmla="*/ 212813 h 296502"/>
              <a:gd name="T78" fmla="*/ 1998058 w 236178"/>
              <a:gd name="T79" fmla="*/ 539874 h 296502"/>
              <a:gd name="T80" fmla="*/ 798435 w 236178"/>
              <a:gd name="T81" fmla="*/ 98520 h 296502"/>
              <a:gd name="T82" fmla="*/ 2025594 w 236178"/>
              <a:gd name="T83" fmla="*/ 193122 h 296502"/>
              <a:gd name="T84" fmla="*/ 2116055 w 236178"/>
              <a:gd name="T85" fmla="*/ 2616686 h 296502"/>
              <a:gd name="T86" fmla="*/ 798435 w 236178"/>
              <a:gd name="T87" fmla="*/ 3239316 h 296502"/>
              <a:gd name="T88" fmla="*/ 0 w 236178"/>
              <a:gd name="T89" fmla="*/ 1619664 h 296502"/>
              <a:gd name="T90" fmla="*/ 798435 w 236178"/>
              <a:gd name="T91" fmla="*/ 0 h 2965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36178" h="296502">
                <a:moveTo>
                  <a:pt x="53562" y="247446"/>
                </a:moveTo>
                <a:lnTo>
                  <a:pt x="59673" y="277024"/>
                </a:lnTo>
                <a:cubicBezTo>
                  <a:pt x="60752" y="283517"/>
                  <a:pt x="66503" y="287845"/>
                  <a:pt x="72974" y="287845"/>
                </a:cubicBezTo>
                <a:lnTo>
                  <a:pt x="163204" y="287845"/>
                </a:lnTo>
                <a:cubicBezTo>
                  <a:pt x="169674" y="287845"/>
                  <a:pt x="175066" y="283517"/>
                  <a:pt x="176145" y="277024"/>
                </a:cubicBezTo>
                <a:lnTo>
                  <a:pt x="182615" y="247446"/>
                </a:lnTo>
                <a:cubicBezTo>
                  <a:pt x="163923" y="259710"/>
                  <a:pt x="141635" y="266924"/>
                  <a:pt x="117909" y="266924"/>
                </a:cubicBezTo>
                <a:cubicBezTo>
                  <a:pt x="94183" y="266924"/>
                  <a:pt x="72255" y="259710"/>
                  <a:pt x="53562" y="247446"/>
                </a:cubicBezTo>
                <a:close/>
                <a:moveTo>
                  <a:pt x="118696" y="225425"/>
                </a:moveTo>
                <a:cubicBezTo>
                  <a:pt x="121261" y="225425"/>
                  <a:pt x="123459" y="227266"/>
                  <a:pt x="123459" y="230211"/>
                </a:cubicBezTo>
                <a:lnTo>
                  <a:pt x="123459" y="245671"/>
                </a:lnTo>
                <a:cubicBezTo>
                  <a:pt x="123459" y="248248"/>
                  <a:pt x="121261" y="250457"/>
                  <a:pt x="118696" y="250457"/>
                </a:cubicBezTo>
                <a:cubicBezTo>
                  <a:pt x="116498" y="250457"/>
                  <a:pt x="114300" y="248248"/>
                  <a:pt x="114300" y="245671"/>
                </a:cubicBezTo>
                <a:lnTo>
                  <a:pt x="114300" y="230211"/>
                </a:lnTo>
                <a:cubicBezTo>
                  <a:pt x="114300" y="227266"/>
                  <a:pt x="116498" y="225425"/>
                  <a:pt x="118696" y="225425"/>
                </a:cubicBezTo>
                <a:close/>
                <a:moveTo>
                  <a:pt x="156781" y="214190"/>
                </a:moveTo>
                <a:cubicBezTo>
                  <a:pt x="158528" y="212725"/>
                  <a:pt x="161322" y="213458"/>
                  <a:pt x="162719" y="216022"/>
                </a:cubicBezTo>
                <a:lnTo>
                  <a:pt x="170053" y="229211"/>
                </a:lnTo>
                <a:cubicBezTo>
                  <a:pt x="171101" y="231409"/>
                  <a:pt x="170752" y="233974"/>
                  <a:pt x="168656" y="235439"/>
                </a:cubicBezTo>
                <a:cubicBezTo>
                  <a:pt x="167608" y="235805"/>
                  <a:pt x="167259" y="236172"/>
                  <a:pt x="166211" y="236172"/>
                </a:cubicBezTo>
                <a:cubicBezTo>
                  <a:pt x="164814" y="236172"/>
                  <a:pt x="163417" y="235439"/>
                  <a:pt x="162719" y="233974"/>
                </a:cubicBezTo>
                <a:lnTo>
                  <a:pt x="155035" y="220418"/>
                </a:lnTo>
                <a:cubicBezTo>
                  <a:pt x="153987" y="218220"/>
                  <a:pt x="154686" y="215290"/>
                  <a:pt x="156781" y="214190"/>
                </a:cubicBezTo>
                <a:close/>
                <a:moveTo>
                  <a:pt x="80775" y="214190"/>
                </a:moveTo>
                <a:cubicBezTo>
                  <a:pt x="83016" y="215290"/>
                  <a:pt x="83763" y="218220"/>
                  <a:pt x="82269" y="220418"/>
                </a:cubicBezTo>
                <a:lnTo>
                  <a:pt x="74425" y="233974"/>
                </a:lnTo>
                <a:cubicBezTo>
                  <a:pt x="73678" y="235439"/>
                  <a:pt x="71810" y="236172"/>
                  <a:pt x="70316" y="236172"/>
                </a:cubicBezTo>
                <a:cubicBezTo>
                  <a:pt x="69569" y="236172"/>
                  <a:pt x="68822" y="235805"/>
                  <a:pt x="68075" y="235439"/>
                </a:cubicBezTo>
                <a:cubicBezTo>
                  <a:pt x="65834" y="233974"/>
                  <a:pt x="65087" y="231409"/>
                  <a:pt x="66581" y="229211"/>
                </a:cubicBezTo>
                <a:lnTo>
                  <a:pt x="74425" y="216022"/>
                </a:lnTo>
                <a:cubicBezTo>
                  <a:pt x="75546" y="213458"/>
                  <a:pt x="78534" y="212725"/>
                  <a:pt x="80775" y="214190"/>
                </a:cubicBezTo>
                <a:close/>
                <a:moveTo>
                  <a:pt x="189778" y="185241"/>
                </a:moveTo>
                <a:lnTo>
                  <a:pt x="203128" y="193245"/>
                </a:lnTo>
                <a:cubicBezTo>
                  <a:pt x="205293" y="194337"/>
                  <a:pt x="206014" y="197247"/>
                  <a:pt x="204571" y="199430"/>
                </a:cubicBezTo>
                <a:cubicBezTo>
                  <a:pt x="203850" y="200885"/>
                  <a:pt x="202406" y="201249"/>
                  <a:pt x="200963" y="201249"/>
                </a:cubicBezTo>
                <a:cubicBezTo>
                  <a:pt x="199881" y="201249"/>
                  <a:pt x="199520" y="201249"/>
                  <a:pt x="198438" y="200885"/>
                </a:cubicBezTo>
                <a:lnTo>
                  <a:pt x="185088" y="193245"/>
                </a:lnTo>
                <a:cubicBezTo>
                  <a:pt x="182923" y="191790"/>
                  <a:pt x="182562" y="189243"/>
                  <a:pt x="183645" y="186697"/>
                </a:cubicBezTo>
                <a:cubicBezTo>
                  <a:pt x="185088" y="184878"/>
                  <a:pt x="187613" y="184150"/>
                  <a:pt x="189778" y="185241"/>
                </a:cubicBezTo>
                <a:close/>
                <a:moveTo>
                  <a:pt x="46156" y="185241"/>
                </a:moveTo>
                <a:cubicBezTo>
                  <a:pt x="48643" y="184150"/>
                  <a:pt x="51131" y="184878"/>
                  <a:pt x="52198" y="186697"/>
                </a:cubicBezTo>
                <a:cubicBezTo>
                  <a:pt x="53619" y="189243"/>
                  <a:pt x="52908" y="191790"/>
                  <a:pt x="50776" y="193245"/>
                </a:cubicBezTo>
                <a:lnTo>
                  <a:pt x="37626" y="200885"/>
                </a:lnTo>
                <a:cubicBezTo>
                  <a:pt x="36915" y="201249"/>
                  <a:pt x="36204" y="201249"/>
                  <a:pt x="35493" y="201249"/>
                </a:cubicBezTo>
                <a:cubicBezTo>
                  <a:pt x="33716" y="201249"/>
                  <a:pt x="32650" y="200885"/>
                  <a:pt x="31583" y="199430"/>
                </a:cubicBezTo>
                <a:cubicBezTo>
                  <a:pt x="30162" y="197247"/>
                  <a:pt x="31228" y="194337"/>
                  <a:pt x="33361" y="193245"/>
                </a:cubicBezTo>
                <a:lnTo>
                  <a:pt x="46156" y="185241"/>
                </a:lnTo>
                <a:close/>
                <a:moveTo>
                  <a:pt x="198461" y="144463"/>
                </a:moveTo>
                <a:lnTo>
                  <a:pt x="213922" y="144463"/>
                </a:lnTo>
                <a:cubicBezTo>
                  <a:pt x="216498" y="144463"/>
                  <a:pt x="218707" y="146295"/>
                  <a:pt x="218707" y="148859"/>
                </a:cubicBezTo>
                <a:cubicBezTo>
                  <a:pt x="218707" y="151424"/>
                  <a:pt x="216498" y="153622"/>
                  <a:pt x="213922" y="153622"/>
                </a:cubicBezTo>
                <a:lnTo>
                  <a:pt x="198461" y="153622"/>
                </a:lnTo>
                <a:cubicBezTo>
                  <a:pt x="195884" y="153622"/>
                  <a:pt x="193675" y="151424"/>
                  <a:pt x="193675" y="148859"/>
                </a:cubicBezTo>
                <a:cubicBezTo>
                  <a:pt x="193675" y="146295"/>
                  <a:pt x="195884" y="144463"/>
                  <a:pt x="198461" y="144463"/>
                </a:cubicBezTo>
                <a:close/>
                <a:moveTo>
                  <a:pt x="21664" y="144463"/>
                </a:moveTo>
                <a:lnTo>
                  <a:pt x="36722" y="144463"/>
                </a:lnTo>
                <a:cubicBezTo>
                  <a:pt x="39174" y="144463"/>
                  <a:pt x="40925" y="146295"/>
                  <a:pt x="40925" y="148859"/>
                </a:cubicBezTo>
                <a:cubicBezTo>
                  <a:pt x="40925" y="151424"/>
                  <a:pt x="39174" y="153622"/>
                  <a:pt x="36722" y="153622"/>
                </a:cubicBezTo>
                <a:lnTo>
                  <a:pt x="21664" y="153622"/>
                </a:lnTo>
                <a:cubicBezTo>
                  <a:pt x="19213" y="153622"/>
                  <a:pt x="17462" y="151424"/>
                  <a:pt x="17462" y="148859"/>
                </a:cubicBezTo>
                <a:cubicBezTo>
                  <a:pt x="17462" y="146295"/>
                  <a:pt x="19213" y="144463"/>
                  <a:pt x="21664" y="144463"/>
                </a:cubicBezTo>
                <a:close/>
                <a:moveTo>
                  <a:pt x="198438" y="96319"/>
                </a:moveTo>
                <a:cubicBezTo>
                  <a:pt x="200602" y="95250"/>
                  <a:pt x="203489" y="95963"/>
                  <a:pt x="204571" y="98101"/>
                </a:cubicBezTo>
                <a:cubicBezTo>
                  <a:pt x="206014" y="100239"/>
                  <a:pt x="205293" y="103091"/>
                  <a:pt x="203128" y="104160"/>
                </a:cubicBezTo>
                <a:lnTo>
                  <a:pt x="189778" y="111644"/>
                </a:lnTo>
                <a:cubicBezTo>
                  <a:pt x="189057" y="112000"/>
                  <a:pt x="188335" y="112357"/>
                  <a:pt x="187613" y="112357"/>
                </a:cubicBezTo>
                <a:cubicBezTo>
                  <a:pt x="186170" y="112357"/>
                  <a:pt x="184727" y="111644"/>
                  <a:pt x="183645" y="110218"/>
                </a:cubicBezTo>
                <a:cubicBezTo>
                  <a:pt x="182562" y="108080"/>
                  <a:pt x="182923" y="105229"/>
                  <a:pt x="185088" y="104160"/>
                </a:cubicBezTo>
                <a:lnTo>
                  <a:pt x="198438" y="96319"/>
                </a:lnTo>
                <a:close/>
                <a:moveTo>
                  <a:pt x="37626" y="96319"/>
                </a:moveTo>
                <a:lnTo>
                  <a:pt x="50776" y="104160"/>
                </a:lnTo>
                <a:cubicBezTo>
                  <a:pt x="52908" y="105229"/>
                  <a:pt x="53619" y="108080"/>
                  <a:pt x="52198" y="110218"/>
                </a:cubicBezTo>
                <a:cubicBezTo>
                  <a:pt x="51487" y="111644"/>
                  <a:pt x="50065" y="112357"/>
                  <a:pt x="48643" y="112357"/>
                </a:cubicBezTo>
                <a:cubicBezTo>
                  <a:pt x="47577" y="112357"/>
                  <a:pt x="47222" y="112000"/>
                  <a:pt x="46156" y="111644"/>
                </a:cubicBezTo>
                <a:lnTo>
                  <a:pt x="33361" y="104160"/>
                </a:lnTo>
                <a:cubicBezTo>
                  <a:pt x="31228" y="103091"/>
                  <a:pt x="30162" y="100239"/>
                  <a:pt x="31583" y="98101"/>
                </a:cubicBezTo>
                <a:cubicBezTo>
                  <a:pt x="33005" y="95963"/>
                  <a:pt x="35493" y="95250"/>
                  <a:pt x="37626" y="96319"/>
                </a:cubicBezTo>
                <a:close/>
                <a:moveTo>
                  <a:pt x="118637" y="87313"/>
                </a:moveTo>
                <a:cubicBezTo>
                  <a:pt x="121167" y="87313"/>
                  <a:pt x="123335" y="89115"/>
                  <a:pt x="123335" y="91638"/>
                </a:cubicBezTo>
                <a:lnTo>
                  <a:pt x="123335" y="144617"/>
                </a:lnTo>
                <a:lnTo>
                  <a:pt x="153691" y="144617"/>
                </a:lnTo>
                <a:cubicBezTo>
                  <a:pt x="156221" y="144617"/>
                  <a:pt x="158389" y="146420"/>
                  <a:pt x="158389" y="148942"/>
                </a:cubicBezTo>
                <a:cubicBezTo>
                  <a:pt x="158389" y="151465"/>
                  <a:pt x="156221" y="153628"/>
                  <a:pt x="153691" y="153628"/>
                </a:cubicBezTo>
                <a:lnTo>
                  <a:pt x="118637" y="153628"/>
                </a:lnTo>
                <a:cubicBezTo>
                  <a:pt x="116469" y="153628"/>
                  <a:pt x="114300" y="151465"/>
                  <a:pt x="114300" y="148942"/>
                </a:cubicBezTo>
                <a:lnTo>
                  <a:pt x="114300" y="91638"/>
                </a:lnTo>
                <a:cubicBezTo>
                  <a:pt x="114300" y="89115"/>
                  <a:pt x="116469" y="87313"/>
                  <a:pt x="118637" y="87313"/>
                </a:cubicBezTo>
                <a:close/>
                <a:moveTo>
                  <a:pt x="168656" y="61790"/>
                </a:moveTo>
                <a:cubicBezTo>
                  <a:pt x="170752" y="62889"/>
                  <a:pt x="171101" y="65820"/>
                  <a:pt x="170053" y="68018"/>
                </a:cubicBezTo>
                <a:lnTo>
                  <a:pt x="162719" y="81574"/>
                </a:lnTo>
                <a:cubicBezTo>
                  <a:pt x="161671" y="83039"/>
                  <a:pt x="160274" y="83772"/>
                  <a:pt x="158877" y="83772"/>
                </a:cubicBezTo>
                <a:cubicBezTo>
                  <a:pt x="158178" y="83772"/>
                  <a:pt x="157480" y="83772"/>
                  <a:pt x="156781" y="83405"/>
                </a:cubicBezTo>
                <a:cubicBezTo>
                  <a:pt x="154686" y="81940"/>
                  <a:pt x="153987" y="79375"/>
                  <a:pt x="155035" y="77177"/>
                </a:cubicBezTo>
                <a:lnTo>
                  <a:pt x="162719" y="63622"/>
                </a:lnTo>
                <a:cubicBezTo>
                  <a:pt x="163767" y="61424"/>
                  <a:pt x="166211" y="60325"/>
                  <a:pt x="168656" y="61790"/>
                </a:cubicBezTo>
                <a:close/>
                <a:moveTo>
                  <a:pt x="68075" y="61790"/>
                </a:moveTo>
                <a:cubicBezTo>
                  <a:pt x="70316" y="60325"/>
                  <a:pt x="73304" y="61424"/>
                  <a:pt x="74425" y="63622"/>
                </a:cubicBezTo>
                <a:lnTo>
                  <a:pt x="82269" y="77177"/>
                </a:lnTo>
                <a:cubicBezTo>
                  <a:pt x="83763" y="79375"/>
                  <a:pt x="83016" y="81940"/>
                  <a:pt x="80775" y="83405"/>
                </a:cubicBezTo>
                <a:cubicBezTo>
                  <a:pt x="80028" y="83772"/>
                  <a:pt x="79281" y="83772"/>
                  <a:pt x="78160" y="83772"/>
                </a:cubicBezTo>
                <a:cubicBezTo>
                  <a:pt x="76666" y="83772"/>
                  <a:pt x="75172" y="83039"/>
                  <a:pt x="74425" y="81574"/>
                </a:cubicBezTo>
                <a:lnTo>
                  <a:pt x="66581" y="68018"/>
                </a:lnTo>
                <a:cubicBezTo>
                  <a:pt x="65087" y="65820"/>
                  <a:pt x="65834" y="62889"/>
                  <a:pt x="68075" y="61790"/>
                </a:cubicBezTo>
                <a:close/>
                <a:moveTo>
                  <a:pt x="118696" y="49213"/>
                </a:moveTo>
                <a:cubicBezTo>
                  <a:pt x="121261" y="49213"/>
                  <a:pt x="123459" y="50964"/>
                  <a:pt x="123459" y="53415"/>
                </a:cubicBezTo>
                <a:lnTo>
                  <a:pt x="123459" y="68473"/>
                </a:lnTo>
                <a:cubicBezTo>
                  <a:pt x="123459" y="70924"/>
                  <a:pt x="121261" y="72675"/>
                  <a:pt x="118696" y="72675"/>
                </a:cubicBezTo>
                <a:cubicBezTo>
                  <a:pt x="116498" y="72675"/>
                  <a:pt x="114300" y="70924"/>
                  <a:pt x="114300" y="68473"/>
                </a:cubicBezTo>
                <a:lnTo>
                  <a:pt x="114300" y="53415"/>
                </a:lnTo>
                <a:cubicBezTo>
                  <a:pt x="114300" y="50964"/>
                  <a:pt x="116498" y="49213"/>
                  <a:pt x="118696" y="49213"/>
                </a:cubicBezTo>
                <a:close/>
                <a:moveTo>
                  <a:pt x="117909" y="38956"/>
                </a:moveTo>
                <a:cubicBezTo>
                  <a:pt x="57876" y="38956"/>
                  <a:pt x="8987" y="88013"/>
                  <a:pt x="8987" y="148251"/>
                </a:cubicBezTo>
                <a:cubicBezTo>
                  <a:pt x="8987" y="208850"/>
                  <a:pt x="57876" y="257907"/>
                  <a:pt x="117909" y="257907"/>
                </a:cubicBezTo>
                <a:cubicBezTo>
                  <a:pt x="177942" y="257907"/>
                  <a:pt x="226831" y="208850"/>
                  <a:pt x="226831" y="148251"/>
                </a:cubicBezTo>
                <a:cubicBezTo>
                  <a:pt x="226831" y="88013"/>
                  <a:pt x="177942" y="38956"/>
                  <a:pt x="117909" y="38956"/>
                </a:cubicBezTo>
                <a:close/>
                <a:moveTo>
                  <a:pt x="72974" y="9018"/>
                </a:moveTo>
                <a:cubicBezTo>
                  <a:pt x="66503" y="9018"/>
                  <a:pt x="60752" y="13346"/>
                  <a:pt x="59673" y="19478"/>
                </a:cubicBezTo>
                <a:lnTo>
                  <a:pt x="53562" y="49417"/>
                </a:lnTo>
                <a:cubicBezTo>
                  <a:pt x="72255" y="37153"/>
                  <a:pt x="94183" y="29939"/>
                  <a:pt x="117909" y="29939"/>
                </a:cubicBezTo>
                <a:cubicBezTo>
                  <a:pt x="141635" y="29939"/>
                  <a:pt x="163923" y="37153"/>
                  <a:pt x="182615" y="49417"/>
                </a:cubicBezTo>
                <a:lnTo>
                  <a:pt x="176145" y="19478"/>
                </a:lnTo>
                <a:cubicBezTo>
                  <a:pt x="175066" y="13346"/>
                  <a:pt x="169674" y="9018"/>
                  <a:pt x="163204" y="9018"/>
                </a:cubicBezTo>
                <a:lnTo>
                  <a:pt x="72974" y="9018"/>
                </a:lnTo>
                <a:close/>
                <a:moveTo>
                  <a:pt x="72974" y="0"/>
                </a:moveTo>
                <a:lnTo>
                  <a:pt x="163204" y="0"/>
                </a:lnTo>
                <a:cubicBezTo>
                  <a:pt x="173988" y="0"/>
                  <a:pt x="182975" y="7575"/>
                  <a:pt x="185132" y="17675"/>
                </a:cubicBezTo>
                <a:lnTo>
                  <a:pt x="193400" y="57353"/>
                </a:lnTo>
                <a:cubicBezTo>
                  <a:pt x="219282" y="78995"/>
                  <a:pt x="236178" y="111820"/>
                  <a:pt x="236178" y="148251"/>
                </a:cubicBezTo>
                <a:cubicBezTo>
                  <a:pt x="236178" y="185043"/>
                  <a:pt x="219282" y="217507"/>
                  <a:pt x="193400" y="239510"/>
                </a:cubicBezTo>
                <a:lnTo>
                  <a:pt x="185132" y="278828"/>
                </a:lnTo>
                <a:cubicBezTo>
                  <a:pt x="182975" y="289288"/>
                  <a:pt x="173988" y="296502"/>
                  <a:pt x="163204" y="296502"/>
                </a:cubicBezTo>
                <a:lnTo>
                  <a:pt x="72974" y="296502"/>
                </a:lnTo>
                <a:cubicBezTo>
                  <a:pt x="62190" y="296502"/>
                  <a:pt x="53203" y="289288"/>
                  <a:pt x="51046" y="278828"/>
                </a:cubicBezTo>
                <a:lnTo>
                  <a:pt x="42778" y="239510"/>
                </a:lnTo>
                <a:cubicBezTo>
                  <a:pt x="16536" y="217507"/>
                  <a:pt x="0" y="185043"/>
                  <a:pt x="0" y="148251"/>
                </a:cubicBezTo>
                <a:cubicBezTo>
                  <a:pt x="0" y="111820"/>
                  <a:pt x="16536" y="78995"/>
                  <a:pt x="42778" y="57353"/>
                </a:cubicBezTo>
                <a:lnTo>
                  <a:pt x="51046" y="17675"/>
                </a:lnTo>
                <a:cubicBezTo>
                  <a:pt x="53203" y="7575"/>
                  <a:pt x="62190" y="0"/>
                  <a:pt x="72974"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199" name="Freeform 928">
            <a:extLst>
              <a:ext uri="{FF2B5EF4-FFF2-40B4-BE49-F238E27FC236}">
                <a16:creationId xmlns:a16="http://schemas.microsoft.com/office/drawing/2014/main" id="{F269BB70-9F89-F847-A1C6-F370F13D7285}"/>
              </a:ext>
            </a:extLst>
          </p:cNvPr>
          <p:cNvSpPr>
            <a:spLocks noChangeArrowheads="1"/>
          </p:cNvSpPr>
          <p:nvPr/>
        </p:nvSpPr>
        <p:spPr bwMode="auto">
          <a:xfrm>
            <a:off x="10254911" y="3480114"/>
            <a:ext cx="721401" cy="697960"/>
          </a:xfrm>
          <a:custGeom>
            <a:avLst/>
            <a:gdLst>
              <a:gd name="T0" fmla="*/ 2652783 w 296503"/>
              <a:gd name="T1" fmla="*/ 3144734 h 296502"/>
              <a:gd name="T2" fmla="*/ 255275 w 296503"/>
              <a:gd name="T3" fmla="*/ 1715088 h 296502"/>
              <a:gd name="T4" fmla="*/ 330227 w 296503"/>
              <a:gd name="T5" fmla="*/ 1784468 h 296502"/>
              <a:gd name="T6" fmla="*/ 242802 w 296503"/>
              <a:gd name="T7" fmla="*/ 1749775 h 296502"/>
              <a:gd name="T8" fmla="*/ 342694 w 296503"/>
              <a:gd name="T9" fmla="*/ 1227390 h 296502"/>
              <a:gd name="T10" fmla="*/ 292772 w 296503"/>
              <a:gd name="T11" fmla="*/ 1179373 h 296502"/>
              <a:gd name="T12" fmla="*/ 1688499 w 296503"/>
              <a:gd name="T13" fmla="*/ 2289596 h 296502"/>
              <a:gd name="T14" fmla="*/ 1342148 w 296503"/>
              <a:gd name="T15" fmla="*/ 2309302 h 296502"/>
              <a:gd name="T16" fmla="*/ 1294897 w 296503"/>
              <a:gd name="T17" fmla="*/ 2529985 h 296502"/>
              <a:gd name="T18" fmla="*/ 1920713 w 296503"/>
              <a:gd name="T19" fmla="*/ 2880715 h 296502"/>
              <a:gd name="T20" fmla="*/ 2538651 w 296503"/>
              <a:gd name="T21" fmla="*/ 1828537 h 296502"/>
              <a:gd name="T22" fmla="*/ 2412686 w 296503"/>
              <a:gd name="T23" fmla="*/ 1812770 h 296502"/>
              <a:gd name="T24" fmla="*/ 2184411 w 296503"/>
              <a:gd name="T25" fmla="*/ 1765466 h 296502"/>
              <a:gd name="T26" fmla="*/ 1916779 w 296503"/>
              <a:gd name="T27" fmla="*/ 1761537 h 296502"/>
              <a:gd name="T28" fmla="*/ 1786901 w 296503"/>
              <a:gd name="T29" fmla="*/ 1079774 h 296502"/>
              <a:gd name="T30" fmla="*/ 2996363 w 296503"/>
              <a:gd name="T31" fmla="*/ 1458082 h 296502"/>
              <a:gd name="T32" fmla="*/ 2896304 w 296503"/>
              <a:gd name="T33" fmla="*/ 1000817 h 296502"/>
              <a:gd name="T34" fmla="*/ 330227 w 296503"/>
              <a:gd name="T35" fmla="*/ 678341 h 296502"/>
              <a:gd name="T36" fmla="*/ 292772 w 296503"/>
              <a:gd name="T37" fmla="*/ 759273 h 296502"/>
              <a:gd name="T38" fmla="*/ 255275 w 296503"/>
              <a:gd name="T39" fmla="*/ 678341 h 296502"/>
              <a:gd name="T40" fmla="*/ 2320052 w 296503"/>
              <a:gd name="T41" fmla="*/ 847667 h 296502"/>
              <a:gd name="T42" fmla="*/ 2221957 w 296503"/>
              <a:gd name="T43" fmla="*/ 1487294 h 296502"/>
              <a:gd name="T44" fmla="*/ 1229199 w 296503"/>
              <a:gd name="T45" fmla="*/ 635766 h 296502"/>
              <a:gd name="T46" fmla="*/ 1229199 w 296503"/>
              <a:gd name="T47" fmla="*/ 1840460 h 296502"/>
              <a:gd name="T48" fmla="*/ 1445011 w 296503"/>
              <a:gd name="T49" fmla="*/ 1938568 h 296502"/>
              <a:gd name="T50" fmla="*/ 919190 w 296503"/>
              <a:gd name="T51" fmla="*/ 847667 h 296502"/>
              <a:gd name="T52" fmla="*/ 590384 w 296503"/>
              <a:gd name="T53" fmla="*/ 2356600 h 296502"/>
              <a:gd name="T54" fmla="*/ 1590103 w 296503"/>
              <a:gd name="T55" fmla="*/ 2226535 h 296502"/>
              <a:gd name="T56" fmla="*/ 1979754 w 296503"/>
              <a:gd name="T57" fmla="*/ 1150713 h 296502"/>
              <a:gd name="T58" fmla="*/ 2302493 w 296503"/>
              <a:gd name="T59" fmla="*/ 1623605 h 296502"/>
              <a:gd name="T60" fmla="*/ 2747245 w 296503"/>
              <a:gd name="T61" fmla="*/ 1923108 h 296502"/>
              <a:gd name="T62" fmla="*/ 2944039 w 296503"/>
              <a:gd name="T63" fmla="*/ 2356600 h 296502"/>
              <a:gd name="T64" fmla="*/ 2944039 w 296503"/>
              <a:gd name="T65" fmla="*/ 98520 h 296502"/>
              <a:gd name="T66" fmla="*/ 2700021 w 296503"/>
              <a:gd name="T67" fmla="*/ 1670885 h 296502"/>
              <a:gd name="T68" fmla="*/ 590384 w 296503"/>
              <a:gd name="T69" fmla="*/ 98520 h 296502"/>
              <a:gd name="T70" fmla="*/ 98402 w 296503"/>
              <a:gd name="T71" fmla="*/ 2159554 h 296502"/>
              <a:gd name="T72" fmla="*/ 491997 w 296503"/>
              <a:gd name="T73" fmla="*/ 98520 h 296502"/>
              <a:gd name="T74" fmla="*/ 2944039 w 296503"/>
              <a:gd name="T75" fmla="*/ 0 h 296502"/>
              <a:gd name="T76" fmla="*/ 2944039 w 296503"/>
              <a:gd name="T77" fmla="*/ 2455117 h 296502"/>
              <a:gd name="T78" fmla="*/ 2700021 w 296503"/>
              <a:gd name="T79" fmla="*/ 3239316 h 296502"/>
              <a:gd name="T80" fmla="*/ 1869556 w 296503"/>
              <a:gd name="T81" fmla="*/ 2971357 h 296502"/>
              <a:gd name="T82" fmla="*/ 1054823 w 296503"/>
              <a:gd name="T83" fmla="*/ 2656076 h 296502"/>
              <a:gd name="T84" fmla="*/ 980035 w 296503"/>
              <a:gd name="T85" fmla="*/ 2455117 h 296502"/>
              <a:gd name="T86" fmla="*/ 0 w 296503"/>
              <a:gd name="T87" fmla="*/ 295553 h 2965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6503" h="296502">
                <a:moveTo>
                  <a:pt x="180496" y="272696"/>
                </a:moveTo>
                <a:lnTo>
                  <a:pt x="180496" y="287845"/>
                </a:lnTo>
                <a:lnTo>
                  <a:pt x="242822" y="287845"/>
                </a:lnTo>
                <a:lnTo>
                  <a:pt x="242822" y="272696"/>
                </a:lnTo>
                <a:lnTo>
                  <a:pt x="180496" y="272696"/>
                </a:lnTo>
                <a:close/>
                <a:moveTo>
                  <a:pt x="23368" y="156986"/>
                </a:moveTo>
                <a:cubicBezTo>
                  <a:pt x="25273" y="155575"/>
                  <a:pt x="28321" y="155575"/>
                  <a:pt x="30226" y="156986"/>
                </a:cubicBezTo>
                <a:cubicBezTo>
                  <a:pt x="30988" y="158044"/>
                  <a:pt x="31369" y="159103"/>
                  <a:pt x="31369" y="160161"/>
                </a:cubicBezTo>
                <a:cubicBezTo>
                  <a:pt x="31369" y="161572"/>
                  <a:pt x="30988" y="162631"/>
                  <a:pt x="30226" y="163336"/>
                </a:cubicBezTo>
                <a:cubicBezTo>
                  <a:pt x="29083" y="164042"/>
                  <a:pt x="27940" y="164747"/>
                  <a:pt x="26797" y="164747"/>
                </a:cubicBezTo>
                <a:cubicBezTo>
                  <a:pt x="25654" y="164747"/>
                  <a:pt x="24130" y="164042"/>
                  <a:pt x="23368" y="163336"/>
                </a:cubicBezTo>
                <a:cubicBezTo>
                  <a:pt x="22606" y="162631"/>
                  <a:pt x="22225" y="161572"/>
                  <a:pt x="22225" y="160161"/>
                </a:cubicBezTo>
                <a:cubicBezTo>
                  <a:pt x="22225" y="159103"/>
                  <a:pt x="22606" y="158044"/>
                  <a:pt x="23368" y="156986"/>
                </a:cubicBezTo>
                <a:close/>
                <a:moveTo>
                  <a:pt x="26797" y="107950"/>
                </a:moveTo>
                <a:cubicBezTo>
                  <a:pt x="29464" y="107950"/>
                  <a:pt x="31369" y="109782"/>
                  <a:pt x="31369" y="112346"/>
                </a:cubicBezTo>
                <a:cubicBezTo>
                  <a:pt x="31369" y="115277"/>
                  <a:pt x="29464" y="117109"/>
                  <a:pt x="26797" y="117109"/>
                </a:cubicBezTo>
                <a:cubicBezTo>
                  <a:pt x="24130" y="117109"/>
                  <a:pt x="22225" y="115277"/>
                  <a:pt x="22225" y="112346"/>
                </a:cubicBezTo>
                <a:cubicBezTo>
                  <a:pt x="22225" y="109782"/>
                  <a:pt x="24130" y="107950"/>
                  <a:pt x="26797" y="107950"/>
                </a:cubicBezTo>
                <a:close/>
                <a:moveTo>
                  <a:pt x="163563" y="98834"/>
                </a:moveTo>
                <a:cubicBezTo>
                  <a:pt x="158880" y="98834"/>
                  <a:pt x="154556" y="101720"/>
                  <a:pt x="154556" y="105327"/>
                </a:cubicBezTo>
                <a:lnTo>
                  <a:pt x="154556" y="209572"/>
                </a:lnTo>
                <a:cubicBezTo>
                  <a:pt x="154556" y="211014"/>
                  <a:pt x="153836" y="212457"/>
                  <a:pt x="152755" y="213179"/>
                </a:cubicBezTo>
                <a:cubicBezTo>
                  <a:pt x="152034" y="213900"/>
                  <a:pt x="150233" y="214261"/>
                  <a:pt x="148792" y="213900"/>
                </a:cubicBezTo>
                <a:cubicBezTo>
                  <a:pt x="145189" y="212818"/>
                  <a:pt x="134741" y="210654"/>
                  <a:pt x="122853" y="211375"/>
                </a:cubicBezTo>
                <a:cubicBezTo>
                  <a:pt x="109162" y="212818"/>
                  <a:pt x="99075" y="218950"/>
                  <a:pt x="98354" y="226164"/>
                </a:cubicBezTo>
                <a:cubicBezTo>
                  <a:pt x="98354" y="229411"/>
                  <a:pt x="98714" y="231936"/>
                  <a:pt x="99075" y="233378"/>
                </a:cubicBezTo>
                <a:cubicBezTo>
                  <a:pt x="103758" y="232657"/>
                  <a:pt x="112044" y="231575"/>
                  <a:pt x="118529" y="231575"/>
                </a:cubicBezTo>
                <a:cubicBezTo>
                  <a:pt x="121772" y="231575"/>
                  <a:pt x="124654" y="231575"/>
                  <a:pt x="126816" y="232296"/>
                </a:cubicBezTo>
                <a:cubicBezTo>
                  <a:pt x="138344" y="236264"/>
                  <a:pt x="148792" y="244560"/>
                  <a:pt x="158519" y="252496"/>
                </a:cubicBezTo>
                <a:cubicBezTo>
                  <a:pt x="165004" y="257907"/>
                  <a:pt x="172570" y="263678"/>
                  <a:pt x="175812" y="263678"/>
                </a:cubicBezTo>
                <a:lnTo>
                  <a:pt x="242822" y="263678"/>
                </a:lnTo>
                <a:lnTo>
                  <a:pt x="242822" y="177108"/>
                </a:lnTo>
                <a:cubicBezTo>
                  <a:pt x="242102" y="171337"/>
                  <a:pt x="237418" y="167369"/>
                  <a:pt x="232375" y="167369"/>
                </a:cubicBezTo>
                <a:cubicBezTo>
                  <a:pt x="230573" y="167369"/>
                  <a:pt x="228772" y="167729"/>
                  <a:pt x="227331" y="168812"/>
                </a:cubicBezTo>
                <a:cubicBezTo>
                  <a:pt x="226250" y="169533"/>
                  <a:pt x="224809" y="169533"/>
                  <a:pt x="223368" y="168812"/>
                </a:cubicBezTo>
                <a:cubicBezTo>
                  <a:pt x="221927" y="168090"/>
                  <a:pt x="221206" y="167008"/>
                  <a:pt x="220846" y="165926"/>
                </a:cubicBezTo>
                <a:cubicBezTo>
                  <a:pt x="219765" y="160876"/>
                  <a:pt x="215442" y="157269"/>
                  <a:pt x="210758" y="157269"/>
                </a:cubicBezTo>
                <a:cubicBezTo>
                  <a:pt x="208236" y="157269"/>
                  <a:pt x="205715" y="158712"/>
                  <a:pt x="203553" y="160515"/>
                </a:cubicBezTo>
                <a:cubicBezTo>
                  <a:pt x="202832" y="161237"/>
                  <a:pt x="201391" y="161597"/>
                  <a:pt x="199950" y="161597"/>
                </a:cubicBezTo>
                <a:cubicBezTo>
                  <a:pt x="198869" y="161597"/>
                  <a:pt x="197789" y="160876"/>
                  <a:pt x="197068" y="159794"/>
                </a:cubicBezTo>
                <a:cubicBezTo>
                  <a:pt x="193105" y="154383"/>
                  <a:pt x="184459" y="154383"/>
                  <a:pt x="180496" y="159794"/>
                </a:cubicBezTo>
                <a:cubicBezTo>
                  <a:pt x="179415" y="161237"/>
                  <a:pt x="177253" y="161958"/>
                  <a:pt x="175452" y="161237"/>
                </a:cubicBezTo>
                <a:cubicBezTo>
                  <a:pt x="173651" y="160515"/>
                  <a:pt x="172570" y="159072"/>
                  <a:pt x="172570" y="156908"/>
                </a:cubicBezTo>
                <a:lnTo>
                  <a:pt x="172570" y="105327"/>
                </a:lnTo>
                <a:cubicBezTo>
                  <a:pt x="172570" y="101720"/>
                  <a:pt x="168247" y="98834"/>
                  <a:pt x="163563" y="98834"/>
                </a:cubicBezTo>
                <a:close/>
                <a:moveTo>
                  <a:pt x="269509" y="87313"/>
                </a:moveTo>
                <a:cubicBezTo>
                  <a:pt x="272074" y="87313"/>
                  <a:pt x="274272" y="89102"/>
                  <a:pt x="274272" y="91606"/>
                </a:cubicBezTo>
                <a:lnTo>
                  <a:pt x="274272" y="133462"/>
                </a:lnTo>
                <a:cubicBezTo>
                  <a:pt x="274272" y="135967"/>
                  <a:pt x="272074" y="137755"/>
                  <a:pt x="269509" y="137755"/>
                </a:cubicBezTo>
                <a:cubicBezTo>
                  <a:pt x="267311" y="137755"/>
                  <a:pt x="265113" y="135967"/>
                  <a:pt x="265113" y="133462"/>
                </a:cubicBezTo>
                <a:lnTo>
                  <a:pt x="265113" y="91606"/>
                </a:lnTo>
                <a:cubicBezTo>
                  <a:pt x="265113" y="89102"/>
                  <a:pt x="267311" y="87313"/>
                  <a:pt x="269509" y="87313"/>
                </a:cubicBezTo>
                <a:close/>
                <a:moveTo>
                  <a:pt x="23368" y="62089"/>
                </a:moveTo>
                <a:cubicBezTo>
                  <a:pt x="25273" y="60325"/>
                  <a:pt x="28321" y="60325"/>
                  <a:pt x="30226" y="62089"/>
                </a:cubicBezTo>
                <a:cubicBezTo>
                  <a:pt x="30988" y="62794"/>
                  <a:pt x="31369" y="63853"/>
                  <a:pt x="31369" y="65264"/>
                </a:cubicBezTo>
                <a:cubicBezTo>
                  <a:pt x="31369" y="66322"/>
                  <a:pt x="30988" y="67381"/>
                  <a:pt x="30226" y="68439"/>
                </a:cubicBezTo>
                <a:cubicBezTo>
                  <a:pt x="29083" y="68792"/>
                  <a:pt x="27940" y="69497"/>
                  <a:pt x="26797" y="69497"/>
                </a:cubicBezTo>
                <a:cubicBezTo>
                  <a:pt x="25273" y="69497"/>
                  <a:pt x="24130" y="68792"/>
                  <a:pt x="23368" y="68439"/>
                </a:cubicBezTo>
                <a:cubicBezTo>
                  <a:pt x="22606" y="67381"/>
                  <a:pt x="22225" y="66322"/>
                  <a:pt x="22225" y="65264"/>
                </a:cubicBezTo>
                <a:cubicBezTo>
                  <a:pt x="22225" y="63853"/>
                  <a:pt x="22606" y="62794"/>
                  <a:pt x="23368" y="62089"/>
                </a:cubicBezTo>
                <a:close/>
                <a:moveTo>
                  <a:pt x="112514" y="49213"/>
                </a:moveTo>
                <a:lnTo>
                  <a:pt x="183990" y="49213"/>
                </a:lnTo>
                <a:cubicBezTo>
                  <a:pt x="199794" y="49213"/>
                  <a:pt x="212366" y="61784"/>
                  <a:pt x="212366" y="77588"/>
                </a:cubicBezTo>
                <a:lnTo>
                  <a:pt x="212366" y="136135"/>
                </a:lnTo>
                <a:cubicBezTo>
                  <a:pt x="212366" y="138649"/>
                  <a:pt x="210570" y="140445"/>
                  <a:pt x="208056" y="140445"/>
                </a:cubicBezTo>
                <a:cubicBezTo>
                  <a:pt x="205541" y="140445"/>
                  <a:pt x="203386" y="138649"/>
                  <a:pt x="203386" y="136135"/>
                </a:cubicBezTo>
                <a:lnTo>
                  <a:pt x="203386" y="77588"/>
                </a:lnTo>
                <a:cubicBezTo>
                  <a:pt x="203386" y="66813"/>
                  <a:pt x="194766" y="58193"/>
                  <a:pt x="183990" y="58193"/>
                </a:cubicBezTo>
                <a:lnTo>
                  <a:pt x="112514" y="58193"/>
                </a:lnTo>
                <a:cubicBezTo>
                  <a:pt x="101738" y="58193"/>
                  <a:pt x="93118" y="66813"/>
                  <a:pt x="93118" y="77588"/>
                </a:cubicBezTo>
                <a:lnTo>
                  <a:pt x="93118" y="149065"/>
                </a:lnTo>
                <a:cubicBezTo>
                  <a:pt x="93118" y="159841"/>
                  <a:pt x="101738" y="168461"/>
                  <a:pt x="112514" y="168461"/>
                </a:cubicBezTo>
                <a:lnTo>
                  <a:pt x="132269" y="168461"/>
                </a:lnTo>
                <a:cubicBezTo>
                  <a:pt x="134783" y="168461"/>
                  <a:pt x="136579" y="170616"/>
                  <a:pt x="136579" y="173131"/>
                </a:cubicBezTo>
                <a:cubicBezTo>
                  <a:pt x="136579" y="175645"/>
                  <a:pt x="134783" y="177441"/>
                  <a:pt x="132269" y="177441"/>
                </a:cubicBezTo>
                <a:lnTo>
                  <a:pt x="112514" y="177441"/>
                </a:lnTo>
                <a:cubicBezTo>
                  <a:pt x="96710" y="177441"/>
                  <a:pt x="84138" y="164869"/>
                  <a:pt x="84138" y="149065"/>
                </a:cubicBezTo>
                <a:lnTo>
                  <a:pt x="84138" y="77588"/>
                </a:lnTo>
                <a:cubicBezTo>
                  <a:pt x="84138" y="61784"/>
                  <a:pt x="96710" y="49213"/>
                  <a:pt x="112514" y="49213"/>
                </a:cubicBezTo>
                <a:close/>
                <a:moveTo>
                  <a:pt x="54040" y="9018"/>
                </a:moveTo>
                <a:lnTo>
                  <a:pt x="54040" y="215704"/>
                </a:lnTo>
                <a:lnTo>
                  <a:pt x="93310" y="215704"/>
                </a:lnTo>
                <a:cubicBezTo>
                  <a:pt x="98354" y="208850"/>
                  <a:pt x="108802" y="203800"/>
                  <a:pt x="122132" y="202718"/>
                </a:cubicBezTo>
                <a:cubicBezTo>
                  <a:pt x="131499" y="201636"/>
                  <a:pt x="139785" y="202718"/>
                  <a:pt x="145550" y="203800"/>
                </a:cubicBezTo>
                <a:lnTo>
                  <a:pt x="145550" y="105327"/>
                </a:lnTo>
                <a:cubicBezTo>
                  <a:pt x="145550" y="97031"/>
                  <a:pt x="153836" y="89816"/>
                  <a:pt x="163563" y="89816"/>
                </a:cubicBezTo>
                <a:cubicBezTo>
                  <a:pt x="173290" y="89816"/>
                  <a:pt x="181216" y="97031"/>
                  <a:pt x="181216" y="105327"/>
                </a:cubicBezTo>
                <a:lnTo>
                  <a:pt x="181216" y="147890"/>
                </a:lnTo>
                <a:cubicBezTo>
                  <a:pt x="187701" y="145366"/>
                  <a:pt x="195627" y="146808"/>
                  <a:pt x="201031" y="151137"/>
                </a:cubicBezTo>
                <a:cubicBezTo>
                  <a:pt x="203913" y="149333"/>
                  <a:pt x="207156" y="148612"/>
                  <a:pt x="210758" y="148612"/>
                </a:cubicBezTo>
                <a:cubicBezTo>
                  <a:pt x="217964" y="148612"/>
                  <a:pt x="224449" y="152940"/>
                  <a:pt x="227691" y="159072"/>
                </a:cubicBezTo>
                <a:cubicBezTo>
                  <a:pt x="229132" y="158712"/>
                  <a:pt x="230933" y="158351"/>
                  <a:pt x="232375" y="158351"/>
                </a:cubicBezTo>
                <a:cubicBezTo>
                  <a:pt x="242102" y="158351"/>
                  <a:pt x="250388" y="165926"/>
                  <a:pt x="251469" y="176026"/>
                </a:cubicBezTo>
                <a:cubicBezTo>
                  <a:pt x="251469" y="176026"/>
                  <a:pt x="251469" y="176747"/>
                  <a:pt x="251469" y="177108"/>
                </a:cubicBezTo>
                <a:lnTo>
                  <a:pt x="251469" y="215704"/>
                </a:lnTo>
                <a:lnTo>
                  <a:pt x="269482" y="215704"/>
                </a:lnTo>
                <a:cubicBezTo>
                  <a:pt x="279570" y="215704"/>
                  <a:pt x="287496" y="207768"/>
                  <a:pt x="287496" y="197668"/>
                </a:cubicBezTo>
                <a:lnTo>
                  <a:pt x="287496" y="27053"/>
                </a:lnTo>
                <a:cubicBezTo>
                  <a:pt x="287496" y="16953"/>
                  <a:pt x="279570" y="9018"/>
                  <a:pt x="269482" y="9018"/>
                </a:cubicBezTo>
                <a:lnTo>
                  <a:pt x="251469" y="9018"/>
                </a:lnTo>
                <a:lnTo>
                  <a:pt x="251469" y="148251"/>
                </a:lnTo>
                <a:cubicBezTo>
                  <a:pt x="251469" y="150776"/>
                  <a:pt x="249668" y="152940"/>
                  <a:pt x="247146" y="152940"/>
                </a:cubicBezTo>
                <a:cubicBezTo>
                  <a:pt x="244624" y="152940"/>
                  <a:pt x="242822" y="150776"/>
                  <a:pt x="242822" y="148251"/>
                </a:cubicBezTo>
                <a:lnTo>
                  <a:pt x="242822" y="9018"/>
                </a:lnTo>
                <a:lnTo>
                  <a:pt x="54040" y="9018"/>
                </a:lnTo>
                <a:close/>
                <a:moveTo>
                  <a:pt x="27020" y="9018"/>
                </a:moveTo>
                <a:cubicBezTo>
                  <a:pt x="16932" y="9018"/>
                  <a:pt x="9007" y="16953"/>
                  <a:pt x="9007" y="27053"/>
                </a:cubicBezTo>
                <a:lnTo>
                  <a:pt x="9007" y="197668"/>
                </a:lnTo>
                <a:cubicBezTo>
                  <a:pt x="9007" y="207768"/>
                  <a:pt x="16932" y="215704"/>
                  <a:pt x="27020" y="215704"/>
                </a:cubicBezTo>
                <a:lnTo>
                  <a:pt x="45034" y="215704"/>
                </a:lnTo>
                <a:lnTo>
                  <a:pt x="45034" y="9018"/>
                </a:lnTo>
                <a:lnTo>
                  <a:pt x="27020" y="9018"/>
                </a:lnTo>
                <a:close/>
                <a:moveTo>
                  <a:pt x="27020" y="0"/>
                </a:moveTo>
                <a:lnTo>
                  <a:pt x="269482" y="0"/>
                </a:lnTo>
                <a:cubicBezTo>
                  <a:pt x="284614" y="0"/>
                  <a:pt x="296503" y="11903"/>
                  <a:pt x="296503" y="27053"/>
                </a:cubicBezTo>
                <a:lnTo>
                  <a:pt x="296503" y="197668"/>
                </a:lnTo>
                <a:cubicBezTo>
                  <a:pt x="296503" y="212457"/>
                  <a:pt x="284614" y="224721"/>
                  <a:pt x="269482" y="224721"/>
                </a:cubicBezTo>
                <a:lnTo>
                  <a:pt x="251469" y="224721"/>
                </a:lnTo>
                <a:lnTo>
                  <a:pt x="251469" y="292174"/>
                </a:lnTo>
                <a:cubicBezTo>
                  <a:pt x="251469" y="294699"/>
                  <a:pt x="249668" y="296502"/>
                  <a:pt x="247146" y="296502"/>
                </a:cubicBezTo>
                <a:lnTo>
                  <a:pt x="175812" y="296502"/>
                </a:lnTo>
                <a:cubicBezTo>
                  <a:pt x="173290" y="296502"/>
                  <a:pt x="171129" y="294699"/>
                  <a:pt x="171129" y="292174"/>
                </a:cubicBezTo>
                <a:lnTo>
                  <a:pt x="171129" y="271974"/>
                </a:lnTo>
                <a:cubicBezTo>
                  <a:pt x="165725" y="269810"/>
                  <a:pt x="159960" y="265121"/>
                  <a:pt x="152755" y="259349"/>
                </a:cubicBezTo>
                <a:cubicBezTo>
                  <a:pt x="143748" y="252135"/>
                  <a:pt x="134021" y="244200"/>
                  <a:pt x="123933" y="240953"/>
                </a:cubicBezTo>
                <a:cubicBezTo>
                  <a:pt x="119610" y="239510"/>
                  <a:pt x="105199" y="241314"/>
                  <a:pt x="96553" y="243117"/>
                </a:cubicBezTo>
                <a:cubicBezTo>
                  <a:pt x="94751" y="243478"/>
                  <a:pt x="92950" y="242757"/>
                  <a:pt x="91869" y="240953"/>
                </a:cubicBezTo>
                <a:cubicBezTo>
                  <a:pt x="91509" y="240232"/>
                  <a:pt x="89347" y="235903"/>
                  <a:pt x="89708" y="225803"/>
                </a:cubicBezTo>
                <a:cubicBezTo>
                  <a:pt x="89708" y="225443"/>
                  <a:pt x="89708" y="225082"/>
                  <a:pt x="89708" y="224721"/>
                </a:cubicBezTo>
                <a:lnTo>
                  <a:pt x="27020" y="224721"/>
                </a:lnTo>
                <a:cubicBezTo>
                  <a:pt x="12249" y="224721"/>
                  <a:pt x="0" y="212457"/>
                  <a:pt x="0" y="197668"/>
                </a:cubicBezTo>
                <a:lnTo>
                  <a:pt x="0" y="27053"/>
                </a:lnTo>
                <a:cubicBezTo>
                  <a:pt x="0" y="11903"/>
                  <a:pt x="12249" y="0"/>
                  <a:pt x="27020"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200" name="Freeform 934">
            <a:extLst>
              <a:ext uri="{FF2B5EF4-FFF2-40B4-BE49-F238E27FC236}">
                <a16:creationId xmlns:a16="http://schemas.microsoft.com/office/drawing/2014/main" id="{E91C6B79-566E-2543-A67F-7CF1DBEB5628}"/>
              </a:ext>
            </a:extLst>
          </p:cNvPr>
          <p:cNvSpPr>
            <a:spLocks noChangeArrowheads="1"/>
          </p:cNvSpPr>
          <p:nvPr/>
        </p:nvSpPr>
        <p:spPr bwMode="auto">
          <a:xfrm>
            <a:off x="8684576" y="3477495"/>
            <a:ext cx="721401" cy="697962"/>
          </a:xfrm>
          <a:custGeom>
            <a:avLst/>
            <a:gdLst>
              <a:gd name="T0" fmla="*/ 2272781 w 296503"/>
              <a:gd name="T1" fmla="*/ 1180774 h 296503"/>
              <a:gd name="T2" fmla="*/ 2322929 w 296503"/>
              <a:gd name="T3" fmla="*/ 1227945 h 296503"/>
              <a:gd name="T4" fmla="*/ 2322929 w 296503"/>
              <a:gd name="T5" fmla="*/ 2796622 h 296503"/>
              <a:gd name="T6" fmla="*/ 2272781 w 296503"/>
              <a:gd name="T7" fmla="*/ 2843817 h 296503"/>
              <a:gd name="T8" fmla="*/ 2222616 w 296503"/>
              <a:gd name="T9" fmla="*/ 2796622 h 296503"/>
              <a:gd name="T10" fmla="*/ 2222616 w 296503"/>
              <a:gd name="T11" fmla="*/ 1227945 h 296503"/>
              <a:gd name="T12" fmla="*/ 2272781 w 296503"/>
              <a:gd name="T13" fmla="*/ 1180774 h 296503"/>
              <a:gd name="T14" fmla="*/ 1632228 w 296503"/>
              <a:gd name="T15" fmla="*/ 1180774 h 296503"/>
              <a:gd name="T16" fmla="*/ 1680323 w 296503"/>
              <a:gd name="T17" fmla="*/ 1227945 h 296503"/>
              <a:gd name="T18" fmla="*/ 1680323 w 296503"/>
              <a:gd name="T19" fmla="*/ 2796622 h 296503"/>
              <a:gd name="T20" fmla="*/ 1632228 w 296503"/>
              <a:gd name="T21" fmla="*/ 2843817 h 296503"/>
              <a:gd name="T22" fmla="*/ 1580138 w 296503"/>
              <a:gd name="T23" fmla="*/ 2796622 h 296503"/>
              <a:gd name="T24" fmla="*/ 1580138 w 296503"/>
              <a:gd name="T25" fmla="*/ 1227945 h 296503"/>
              <a:gd name="T26" fmla="*/ 1632228 w 296503"/>
              <a:gd name="T27" fmla="*/ 1180774 h 296503"/>
              <a:gd name="T28" fmla="*/ 968393 w 296503"/>
              <a:gd name="T29" fmla="*/ 1180774 h 296503"/>
              <a:gd name="T30" fmla="*/ 1020479 w 296503"/>
              <a:gd name="T31" fmla="*/ 1227945 h 296503"/>
              <a:gd name="T32" fmla="*/ 1020479 w 296503"/>
              <a:gd name="T33" fmla="*/ 2796622 h 296503"/>
              <a:gd name="T34" fmla="*/ 968393 w 296503"/>
              <a:gd name="T35" fmla="*/ 2843817 h 296503"/>
              <a:gd name="T36" fmla="*/ 920306 w 296503"/>
              <a:gd name="T37" fmla="*/ 2796622 h 296503"/>
              <a:gd name="T38" fmla="*/ 920306 w 296503"/>
              <a:gd name="T39" fmla="*/ 1227945 h 296503"/>
              <a:gd name="T40" fmla="*/ 968393 w 296503"/>
              <a:gd name="T41" fmla="*/ 1180774 h 296503"/>
              <a:gd name="T42" fmla="*/ 133984 w 296503"/>
              <a:gd name="T43" fmla="*/ 882707 h 296503"/>
              <a:gd name="T44" fmla="*/ 295550 w 296503"/>
              <a:gd name="T45" fmla="*/ 1544750 h 296503"/>
              <a:gd name="T46" fmla="*/ 295550 w 296503"/>
              <a:gd name="T47" fmla="*/ 2868817 h 296503"/>
              <a:gd name="T48" fmla="*/ 575330 w 296503"/>
              <a:gd name="T49" fmla="*/ 3144662 h 296503"/>
              <a:gd name="T50" fmla="*/ 2671776 w 296503"/>
              <a:gd name="T51" fmla="*/ 3144662 h 296503"/>
              <a:gd name="T52" fmla="*/ 2951561 w 296503"/>
              <a:gd name="T53" fmla="*/ 2868817 h 296503"/>
              <a:gd name="T54" fmla="*/ 2951561 w 296503"/>
              <a:gd name="T55" fmla="*/ 1544750 h 296503"/>
              <a:gd name="T56" fmla="*/ 3113128 w 296503"/>
              <a:gd name="T57" fmla="*/ 882707 h 296503"/>
              <a:gd name="T58" fmla="*/ 445292 w 296503"/>
              <a:gd name="T59" fmla="*/ 492597 h 296503"/>
              <a:gd name="T60" fmla="*/ 102431 w 296503"/>
              <a:gd name="T61" fmla="*/ 788140 h 296503"/>
              <a:gd name="T62" fmla="*/ 3140711 w 296503"/>
              <a:gd name="T63" fmla="*/ 788140 h 296503"/>
              <a:gd name="T64" fmla="*/ 2801819 w 296503"/>
              <a:gd name="T65" fmla="*/ 492597 h 296503"/>
              <a:gd name="T66" fmla="*/ 1296480 w 296503"/>
              <a:gd name="T67" fmla="*/ 98520 h 296503"/>
              <a:gd name="T68" fmla="*/ 953624 w 296503"/>
              <a:gd name="T69" fmla="*/ 394077 h 296503"/>
              <a:gd name="T70" fmla="*/ 2289518 w 296503"/>
              <a:gd name="T71" fmla="*/ 394077 h 296503"/>
              <a:gd name="T72" fmla="*/ 1950639 w 296503"/>
              <a:gd name="T73" fmla="*/ 98520 h 296503"/>
              <a:gd name="T74" fmla="*/ 1296480 w 296503"/>
              <a:gd name="T75" fmla="*/ 0 h 296503"/>
              <a:gd name="T76" fmla="*/ 1950639 w 296503"/>
              <a:gd name="T77" fmla="*/ 0 h 296503"/>
              <a:gd name="T78" fmla="*/ 2388037 w 296503"/>
              <a:gd name="T79" fmla="*/ 394077 h 296503"/>
              <a:gd name="T80" fmla="*/ 2801819 w 296503"/>
              <a:gd name="T81" fmla="*/ 394077 h 296503"/>
              <a:gd name="T82" fmla="*/ 3243166 w 296503"/>
              <a:gd name="T83" fmla="*/ 835417 h 296503"/>
              <a:gd name="T84" fmla="*/ 3235277 w 296503"/>
              <a:gd name="T85" fmla="*/ 859070 h 296503"/>
              <a:gd name="T86" fmla="*/ 3046128 w 296503"/>
              <a:gd name="T87" fmla="*/ 1544750 h 296503"/>
              <a:gd name="T88" fmla="*/ 3046128 w 296503"/>
              <a:gd name="T89" fmla="*/ 2868817 h 296503"/>
              <a:gd name="T90" fmla="*/ 2671776 w 296503"/>
              <a:gd name="T91" fmla="*/ 3243184 h 296503"/>
              <a:gd name="T92" fmla="*/ 575330 w 296503"/>
              <a:gd name="T93" fmla="*/ 3243184 h 296503"/>
              <a:gd name="T94" fmla="*/ 197031 w 296503"/>
              <a:gd name="T95" fmla="*/ 2868817 h 296503"/>
              <a:gd name="T96" fmla="*/ 197031 w 296503"/>
              <a:gd name="T97" fmla="*/ 1544750 h 296503"/>
              <a:gd name="T98" fmla="*/ 7881 w 296503"/>
              <a:gd name="T99" fmla="*/ 859070 h 296503"/>
              <a:gd name="T100" fmla="*/ 0 w 296503"/>
              <a:gd name="T101" fmla="*/ 835417 h 296503"/>
              <a:gd name="T102" fmla="*/ 445292 w 296503"/>
              <a:gd name="T103" fmla="*/ 394077 h 296503"/>
              <a:gd name="T104" fmla="*/ 855104 w 296503"/>
              <a:gd name="T105" fmla="*/ 394077 h 296503"/>
              <a:gd name="T106" fmla="*/ 1296480 w 296503"/>
              <a:gd name="T107" fmla="*/ 0 h 29650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6503" h="296503">
                <a:moveTo>
                  <a:pt x="207786" y="107950"/>
                </a:moveTo>
                <a:cubicBezTo>
                  <a:pt x="210256" y="107950"/>
                  <a:pt x="212372" y="109747"/>
                  <a:pt x="212372" y="112263"/>
                </a:cubicBezTo>
                <a:lnTo>
                  <a:pt x="212372" y="255677"/>
                </a:lnTo>
                <a:cubicBezTo>
                  <a:pt x="212372" y="258193"/>
                  <a:pt x="210256" y="259991"/>
                  <a:pt x="207786" y="259991"/>
                </a:cubicBezTo>
                <a:cubicBezTo>
                  <a:pt x="205317" y="259991"/>
                  <a:pt x="203200" y="258193"/>
                  <a:pt x="203200" y="255677"/>
                </a:cubicBezTo>
                <a:lnTo>
                  <a:pt x="203200" y="112263"/>
                </a:lnTo>
                <a:cubicBezTo>
                  <a:pt x="203200" y="109747"/>
                  <a:pt x="205317" y="107950"/>
                  <a:pt x="207786" y="107950"/>
                </a:cubicBezTo>
                <a:close/>
                <a:moveTo>
                  <a:pt x="149225" y="107950"/>
                </a:moveTo>
                <a:cubicBezTo>
                  <a:pt x="151790" y="107950"/>
                  <a:pt x="153621" y="109747"/>
                  <a:pt x="153621" y="112263"/>
                </a:cubicBezTo>
                <a:lnTo>
                  <a:pt x="153621" y="255677"/>
                </a:lnTo>
                <a:cubicBezTo>
                  <a:pt x="153621" y="258193"/>
                  <a:pt x="151790" y="259991"/>
                  <a:pt x="149225" y="259991"/>
                </a:cubicBezTo>
                <a:cubicBezTo>
                  <a:pt x="146661" y="259991"/>
                  <a:pt x="144463" y="258193"/>
                  <a:pt x="144463" y="255677"/>
                </a:cubicBezTo>
                <a:lnTo>
                  <a:pt x="144463" y="112263"/>
                </a:lnTo>
                <a:cubicBezTo>
                  <a:pt x="144463" y="109747"/>
                  <a:pt x="146661" y="107950"/>
                  <a:pt x="149225" y="107950"/>
                </a:cubicBezTo>
                <a:close/>
                <a:moveTo>
                  <a:pt x="88534" y="107950"/>
                </a:moveTo>
                <a:cubicBezTo>
                  <a:pt x="91098" y="107950"/>
                  <a:pt x="93296" y="109747"/>
                  <a:pt x="93296" y="112263"/>
                </a:cubicBezTo>
                <a:lnTo>
                  <a:pt x="93296" y="255677"/>
                </a:lnTo>
                <a:cubicBezTo>
                  <a:pt x="93296" y="258193"/>
                  <a:pt x="91098" y="259991"/>
                  <a:pt x="88534" y="259991"/>
                </a:cubicBezTo>
                <a:cubicBezTo>
                  <a:pt x="86336" y="259991"/>
                  <a:pt x="84138" y="258193"/>
                  <a:pt x="84138" y="255677"/>
                </a:cubicBezTo>
                <a:lnTo>
                  <a:pt x="84138" y="112263"/>
                </a:lnTo>
                <a:cubicBezTo>
                  <a:pt x="84138" y="109747"/>
                  <a:pt x="86336" y="107950"/>
                  <a:pt x="88534" y="107950"/>
                </a:cubicBezTo>
                <a:close/>
                <a:moveTo>
                  <a:pt x="12249" y="80701"/>
                </a:moveTo>
                <a:cubicBezTo>
                  <a:pt x="21976" y="99435"/>
                  <a:pt x="27020" y="120330"/>
                  <a:pt x="27020" y="141226"/>
                </a:cubicBezTo>
                <a:lnTo>
                  <a:pt x="27020" y="262277"/>
                </a:lnTo>
                <a:cubicBezTo>
                  <a:pt x="27020" y="275967"/>
                  <a:pt x="38549" y="287496"/>
                  <a:pt x="52599" y="287496"/>
                </a:cubicBezTo>
                <a:lnTo>
                  <a:pt x="244264" y="287496"/>
                </a:lnTo>
                <a:cubicBezTo>
                  <a:pt x="258314" y="287496"/>
                  <a:pt x="269843" y="275967"/>
                  <a:pt x="269843" y="262277"/>
                </a:cubicBezTo>
                <a:lnTo>
                  <a:pt x="269843" y="141226"/>
                </a:lnTo>
                <a:cubicBezTo>
                  <a:pt x="269843" y="120330"/>
                  <a:pt x="274887" y="99435"/>
                  <a:pt x="284614" y="80701"/>
                </a:cubicBezTo>
                <a:lnTo>
                  <a:pt x="12249" y="80701"/>
                </a:lnTo>
                <a:close/>
                <a:moveTo>
                  <a:pt x="40710" y="45034"/>
                </a:moveTo>
                <a:cubicBezTo>
                  <a:pt x="24498" y="45034"/>
                  <a:pt x="11528" y="56562"/>
                  <a:pt x="9367" y="72054"/>
                </a:cubicBezTo>
                <a:lnTo>
                  <a:pt x="287136" y="72054"/>
                </a:lnTo>
                <a:cubicBezTo>
                  <a:pt x="285335" y="56562"/>
                  <a:pt x="272005" y="45034"/>
                  <a:pt x="256153" y="45034"/>
                </a:cubicBezTo>
                <a:lnTo>
                  <a:pt x="40710" y="45034"/>
                </a:lnTo>
                <a:close/>
                <a:moveTo>
                  <a:pt x="118529" y="9007"/>
                </a:moveTo>
                <a:cubicBezTo>
                  <a:pt x="102677" y="9007"/>
                  <a:pt x="89347" y="20896"/>
                  <a:pt x="87185" y="36027"/>
                </a:cubicBezTo>
                <a:lnTo>
                  <a:pt x="209317" y="36027"/>
                </a:lnTo>
                <a:cubicBezTo>
                  <a:pt x="207156" y="20896"/>
                  <a:pt x="194186" y="9007"/>
                  <a:pt x="178334" y="9007"/>
                </a:cubicBezTo>
                <a:lnTo>
                  <a:pt x="118529" y="9007"/>
                </a:lnTo>
                <a:close/>
                <a:moveTo>
                  <a:pt x="118529" y="0"/>
                </a:moveTo>
                <a:lnTo>
                  <a:pt x="178334" y="0"/>
                </a:lnTo>
                <a:cubicBezTo>
                  <a:pt x="198869" y="0"/>
                  <a:pt x="216163" y="15852"/>
                  <a:pt x="218324" y="36027"/>
                </a:cubicBezTo>
                <a:lnTo>
                  <a:pt x="256153" y="36027"/>
                </a:lnTo>
                <a:cubicBezTo>
                  <a:pt x="278489" y="36027"/>
                  <a:pt x="296503" y="54041"/>
                  <a:pt x="296503" y="76377"/>
                </a:cubicBezTo>
                <a:cubicBezTo>
                  <a:pt x="296503" y="77098"/>
                  <a:pt x="296503" y="78179"/>
                  <a:pt x="295782" y="78539"/>
                </a:cubicBezTo>
                <a:cubicBezTo>
                  <a:pt x="284614" y="97633"/>
                  <a:pt x="278489" y="119250"/>
                  <a:pt x="278489" y="141226"/>
                </a:cubicBezTo>
                <a:lnTo>
                  <a:pt x="278489" y="262277"/>
                </a:lnTo>
                <a:cubicBezTo>
                  <a:pt x="278489" y="281011"/>
                  <a:pt x="262998" y="296503"/>
                  <a:pt x="244264" y="296503"/>
                </a:cubicBezTo>
                <a:lnTo>
                  <a:pt x="52599" y="296503"/>
                </a:lnTo>
                <a:cubicBezTo>
                  <a:pt x="33505" y="296503"/>
                  <a:pt x="18013" y="281011"/>
                  <a:pt x="18013" y="262277"/>
                </a:cubicBezTo>
                <a:lnTo>
                  <a:pt x="18013" y="141226"/>
                </a:lnTo>
                <a:cubicBezTo>
                  <a:pt x="18013" y="119250"/>
                  <a:pt x="12249" y="97633"/>
                  <a:pt x="720" y="78539"/>
                </a:cubicBezTo>
                <a:cubicBezTo>
                  <a:pt x="360" y="78179"/>
                  <a:pt x="0" y="77098"/>
                  <a:pt x="0" y="76377"/>
                </a:cubicBezTo>
                <a:cubicBezTo>
                  <a:pt x="0" y="54041"/>
                  <a:pt x="18374" y="36027"/>
                  <a:pt x="40710" y="36027"/>
                </a:cubicBezTo>
                <a:lnTo>
                  <a:pt x="78178" y="36027"/>
                </a:lnTo>
                <a:cubicBezTo>
                  <a:pt x="80700" y="15852"/>
                  <a:pt x="97633" y="0"/>
                  <a:pt x="118529"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201" name="Freeform 935">
            <a:extLst>
              <a:ext uri="{FF2B5EF4-FFF2-40B4-BE49-F238E27FC236}">
                <a16:creationId xmlns:a16="http://schemas.microsoft.com/office/drawing/2014/main" id="{2C4490AB-5416-3946-A300-1F33E5D8FF7B}"/>
              </a:ext>
            </a:extLst>
          </p:cNvPr>
          <p:cNvSpPr>
            <a:spLocks noChangeArrowheads="1"/>
          </p:cNvSpPr>
          <p:nvPr/>
        </p:nvSpPr>
        <p:spPr bwMode="auto">
          <a:xfrm>
            <a:off x="3307161" y="3480113"/>
            <a:ext cx="721401" cy="697962"/>
          </a:xfrm>
          <a:custGeom>
            <a:avLst/>
            <a:gdLst>
              <a:gd name="T0" fmla="*/ 1609031 w 296503"/>
              <a:gd name="T1" fmla="*/ 2567389 h 296502"/>
              <a:gd name="T2" fmla="*/ 1609031 w 296503"/>
              <a:gd name="T3" fmla="*/ 2133286 h 296502"/>
              <a:gd name="T4" fmla="*/ 1352774 w 296503"/>
              <a:gd name="T5" fmla="*/ 2400113 h 296502"/>
              <a:gd name="T6" fmla="*/ 1489529 w 296503"/>
              <a:gd name="T7" fmla="*/ 1900576 h 296502"/>
              <a:gd name="T8" fmla="*/ 1344564 w 296503"/>
              <a:gd name="T9" fmla="*/ 1959795 h 296502"/>
              <a:gd name="T10" fmla="*/ 1176115 w 296503"/>
              <a:gd name="T11" fmla="*/ 2133576 h 296502"/>
              <a:gd name="T12" fmla="*/ 1113440 w 296503"/>
              <a:gd name="T13" fmla="*/ 2279681 h 296502"/>
              <a:gd name="T14" fmla="*/ 882295 w 296503"/>
              <a:gd name="T15" fmla="*/ 2488986 h 296502"/>
              <a:gd name="T16" fmla="*/ 1176115 w 296503"/>
              <a:gd name="T17" fmla="*/ 2619311 h 296502"/>
              <a:gd name="T18" fmla="*/ 1156538 w 296503"/>
              <a:gd name="T19" fmla="*/ 2982644 h 296502"/>
              <a:gd name="T20" fmla="*/ 1458184 w 296503"/>
              <a:gd name="T21" fmla="*/ 2864168 h 296502"/>
              <a:gd name="T22" fmla="*/ 1697162 w 296503"/>
              <a:gd name="T23" fmla="*/ 3136656 h 296502"/>
              <a:gd name="T24" fmla="*/ 1826423 w 296503"/>
              <a:gd name="T25" fmla="*/ 2840478 h 296502"/>
              <a:gd name="T26" fmla="*/ 2186842 w 296503"/>
              <a:gd name="T27" fmla="*/ 2860218 h 296502"/>
              <a:gd name="T28" fmla="*/ 2069322 w 296503"/>
              <a:gd name="T29" fmla="*/ 2556139 h 296502"/>
              <a:gd name="T30" fmla="*/ 2343543 w 296503"/>
              <a:gd name="T31" fmla="*/ 2406057 h 296502"/>
              <a:gd name="T32" fmla="*/ 2069322 w 296503"/>
              <a:gd name="T33" fmla="*/ 2248105 h 296502"/>
              <a:gd name="T34" fmla="*/ 2186842 w 296503"/>
              <a:gd name="T35" fmla="*/ 1944008 h 296502"/>
              <a:gd name="T36" fmla="*/ 1826423 w 296503"/>
              <a:gd name="T37" fmla="*/ 1963748 h 296502"/>
              <a:gd name="T38" fmla="*/ 1697162 w 296503"/>
              <a:gd name="T39" fmla="*/ 1667573 h 296502"/>
              <a:gd name="T40" fmla="*/ 1748086 w 296503"/>
              <a:gd name="T41" fmla="*/ 1576734 h 296502"/>
              <a:gd name="T42" fmla="*/ 1842107 w 296503"/>
              <a:gd name="T43" fmla="*/ 1865023 h 296502"/>
              <a:gd name="T44" fmla="*/ 2284783 w 296503"/>
              <a:gd name="T45" fmla="*/ 1916372 h 296502"/>
              <a:gd name="T46" fmla="*/ 2155509 w 296503"/>
              <a:gd name="T47" fmla="*/ 2188855 h 296502"/>
              <a:gd name="T48" fmla="*/ 2441491 w 296503"/>
              <a:gd name="T49" fmla="*/ 2406057 h 296502"/>
              <a:gd name="T50" fmla="*/ 2155509 w 296503"/>
              <a:gd name="T51" fmla="*/ 2615371 h 296502"/>
              <a:gd name="T52" fmla="*/ 2284783 w 296503"/>
              <a:gd name="T53" fmla="*/ 2891805 h 296502"/>
              <a:gd name="T54" fmla="*/ 1842107 w 296503"/>
              <a:gd name="T55" fmla="*/ 2939205 h 296502"/>
              <a:gd name="T56" fmla="*/ 1748086 w 296503"/>
              <a:gd name="T57" fmla="*/ 3231441 h 296502"/>
              <a:gd name="T58" fmla="*/ 1438589 w 296503"/>
              <a:gd name="T59" fmla="*/ 3187994 h 296502"/>
              <a:gd name="T60" fmla="*/ 1183952 w 296503"/>
              <a:gd name="T61" fmla="*/ 3085323 h 296502"/>
              <a:gd name="T62" fmla="*/ 937144 w 296503"/>
              <a:gd name="T63" fmla="*/ 2832575 h 296502"/>
              <a:gd name="T64" fmla="*/ 831382 w 296503"/>
              <a:gd name="T65" fmla="*/ 2579831 h 296502"/>
              <a:gd name="T66" fmla="*/ 792192 w 296503"/>
              <a:gd name="T67" fmla="*/ 2267842 h 296502"/>
              <a:gd name="T68" fmla="*/ 1078168 w 296503"/>
              <a:gd name="T69" fmla="*/ 2169116 h 296502"/>
              <a:gd name="T70" fmla="*/ 1129105 w 296503"/>
              <a:gd name="T71" fmla="*/ 1722843 h 296502"/>
              <a:gd name="T72" fmla="*/ 1399426 w 296503"/>
              <a:gd name="T73" fmla="*/ 1857116 h 296502"/>
              <a:gd name="T74" fmla="*/ 377111 w 296503"/>
              <a:gd name="T75" fmla="*/ 1179379 h 296502"/>
              <a:gd name="T76" fmla="*/ 1162464 w 296503"/>
              <a:gd name="T77" fmla="*/ 1279277 h 296502"/>
              <a:gd name="T78" fmla="*/ 377111 w 296503"/>
              <a:gd name="T79" fmla="*/ 1179379 h 296502"/>
              <a:gd name="T80" fmla="*/ 2528163 w 296503"/>
              <a:gd name="T81" fmla="*/ 830439 h 296502"/>
              <a:gd name="T82" fmla="*/ 1647612 w 296503"/>
              <a:gd name="T83" fmla="*/ 830439 h 296502"/>
              <a:gd name="T84" fmla="*/ 488035 w 296503"/>
              <a:gd name="T85" fmla="*/ 784665 h 296502"/>
              <a:gd name="T86" fmla="*/ 1558615 w 296503"/>
              <a:gd name="T87" fmla="*/ 1094591 h 296502"/>
              <a:gd name="T88" fmla="*/ 2747263 w 296503"/>
              <a:gd name="T89" fmla="*/ 490420 h 296502"/>
              <a:gd name="T90" fmla="*/ 94476 w 296503"/>
              <a:gd name="T91" fmla="*/ 309954 h 296502"/>
              <a:gd name="T92" fmla="*/ 393596 w 296503"/>
              <a:gd name="T93" fmla="*/ 784665 h 296502"/>
              <a:gd name="T94" fmla="*/ 2794501 w 296503"/>
              <a:gd name="T95" fmla="*/ 392334 h 296502"/>
              <a:gd name="T96" fmla="*/ 2928316 w 296503"/>
              <a:gd name="T97" fmla="*/ 1176977 h 296502"/>
              <a:gd name="T98" fmla="*/ 2928316 w 296503"/>
              <a:gd name="T99" fmla="*/ 98087 h 296502"/>
              <a:gd name="T100" fmla="*/ 2928316 w 296503"/>
              <a:gd name="T101" fmla="*/ 0 h 296502"/>
              <a:gd name="T102" fmla="*/ 2928316 w 296503"/>
              <a:gd name="T103" fmla="*/ 2840456 h 296502"/>
              <a:gd name="T104" fmla="*/ 2471753 w 296503"/>
              <a:gd name="T105" fmla="*/ 2738445 h 296502"/>
              <a:gd name="T106" fmla="*/ 3140847 w 296503"/>
              <a:gd name="T107" fmla="*/ 1482991 h 296502"/>
              <a:gd name="T108" fmla="*/ 1487783 w 296503"/>
              <a:gd name="T109" fmla="*/ 1165209 h 296502"/>
              <a:gd name="T110" fmla="*/ 306988 w 296503"/>
              <a:gd name="T111" fmla="*/ 878799 h 296502"/>
              <a:gd name="T112" fmla="*/ 306988 w 296503"/>
              <a:gd name="T113" fmla="*/ 2738445 h 296502"/>
              <a:gd name="T114" fmla="*/ 767511 w 296503"/>
              <a:gd name="T115" fmla="*/ 2840456 h 296502"/>
              <a:gd name="T116" fmla="*/ 0 w 296503"/>
              <a:gd name="T117" fmla="*/ 309954 h 2965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6503" h="296502">
                <a:moveTo>
                  <a:pt x="147282" y="204741"/>
                </a:moveTo>
                <a:cubicBezTo>
                  <a:pt x="139463" y="204741"/>
                  <a:pt x="132711" y="211303"/>
                  <a:pt x="132711" y="219687"/>
                </a:cubicBezTo>
                <a:cubicBezTo>
                  <a:pt x="132711" y="228071"/>
                  <a:pt x="139463" y="234997"/>
                  <a:pt x="147282" y="234997"/>
                </a:cubicBezTo>
                <a:cubicBezTo>
                  <a:pt x="155457" y="234997"/>
                  <a:pt x="162210" y="228071"/>
                  <a:pt x="162210" y="219687"/>
                </a:cubicBezTo>
                <a:cubicBezTo>
                  <a:pt x="162210" y="211303"/>
                  <a:pt x="155457" y="204741"/>
                  <a:pt x="147282" y="204741"/>
                </a:cubicBezTo>
                <a:close/>
                <a:moveTo>
                  <a:pt x="147282" y="195263"/>
                </a:moveTo>
                <a:cubicBezTo>
                  <a:pt x="160433" y="195263"/>
                  <a:pt x="171095" y="206199"/>
                  <a:pt x="171095" y="219687"/>
                </a:cubicBezTo>
                <a:cubicBezTo>
                  <a:pt x="171095" y="233175"/>
                  <a:pt x="160433" y="244111"/>
                  <a:pt x="147282" y="244111"/>
                </a:cubicBezTo>
                <a:cubicBezTo>
                  <a:pt x="134488" y="244111"/>
                  <a:pt x="123825" y="233175"/>
                  <a:pt x="123825" y="219687"/>
                </a:cubicBezTo>
                <a:cubicBezTo>
                  <a:pt x="123825" y="206199"/>
                  <a:pt x="134488" y="195263"/>
                  <a:pt x="147282" y="195263"/>
                </a:cubicBezTo>
                <a:close/>
                <a:moveTo>
                  <a:pt x="139929" y="152635"/>
                </a:moveTo>
                <a:lnTo>
                  <a:pt x="136343" y="173962"/>
                </a:lnTo>
                <a:cubicBezTo>
                  <a:pt x="136343" y="175769"/>
                  <a:pt x="134908" y="177215"/>
                  <a:pt x="133474" y="177576"/>
                </a:cubicBezTo>
                <a:cubicBezTo>
                  <a:pt x="131681" y="178299"/>
                  <a:pt x="129530" y="179022"/>
                  <a:pt x="127737" y="179745"/>
                </a:cubicBezTo>
                <a:cubicBezTo>
                  <a:pt x="126302" y="180830"/>
                  <a:pt x="124509" y="180468"/>
                  <a:pt x="123074" y="179384"/>
                </a:cubicBezTo>
                <a:lnTo>
                  <a:pt x="105862" y="167094"/>
                </a:lnTo>
                <a:cubicBezTo>
                  <a:pt x="101918" y="169985"/>
                  <a:pt x="98332" y="173962"/>
                  <a:pt x="95105" y="177938"/>
                </a:cubicBezTo>
                <a:lnTo>
                  <a:pt x="107655" y="195289"/>
                </a:lnTo>
                <a:cubicBezTo>
                  <a:pt x="108372" y="196735"/>
                  <a:pt x="108731" y="198542"/>
                  <a:pt x="107655" y="199988"/>
                </a:cubicBezTo>
                <a:cubicBezTo>
                  <a:pt x="106938" y="202157"/>
                  <a:pt x="106221" y="203964"/>
                  <a:pt x="105504" y="205772"/>
                </a:cubicBezTo>
                <a:cubicBezTo>
                  <a:pt x="105145" y="207217"/>
                  <a:pt x="103711" y="208663"/>
                  <a:pt x="101918" y="208663"/>
                </a:cubicBezTo>
                <a:lnTo>
                  <a:pt x="80761" y="212278"/>
                </a:lnTo>
                <a:cubicBezTo>
                  <a:pt x="80761" y="214808"/>
                  <a:pt x="80402" y="217339"/>
                  <a:pt x="80402" y="220231"/>
                </a:cubicBezTo>
                <a:cubicBezTo>
                  <a:pt x="80402" y="222761"/>
                  <a:pt x="80761" y="224930"/>
                  <a:pt x="80761" y="227821"/>
                </a:cubicBezTo>
                <a:lnTo>
                  <a:pt x="101918" y="231075"/>
                </a:lnTo>
                <a:cubicBezTo>
                  <a:pt x="103711" y="231436"/>
                  <a:pt x="105145" y="232521"/>
                  <a:pt x="105504" y="233967"/>
                </a:cubicBezTo>
                <a:cubicBezTo>
                  <a:pt x="106221" y="235774"/>
                  <a:pt x="106938" y="237943"/>
                  <a:pt x="107655" y="239750"/>
                </a:cubicBezTo>
                <a:cubicBezTo>
                  <a:pt x="108731" y="241196"/>
                  <a:pt x="108372" y="243003"/>
                  <a:pt x="107655" y="244449"/>
                </a:cubicBezTo>
                <a:lnTo>
                  <a:pt x="95105" y="261800"/>
                </a:lnTo>
                <a:cubicBezTo>
                  <a:pt x="98332" y="265776"/>
                  <a:pt x="101918" y="269753"/>
                  <a:pt x="105862" y="273006"/>
                </a:cubicBezTo>
                <a:lnTo>
                  <a:pt x="123074" y="260354"/>
                </a:lnTo>
                <a:cubicBezTo>
                  <a:pt x="124509" y="259270"/>
                  <a:pt x="126302" y="259270"/>
                  <a:pt x="127737" y="259993"/>
                </a:cubicBezTo>
                <a:cubicBezTo>
                  <a:pt x="129530" y="260716"/>
                  <a:pt x="131322" y="261439"/>
                  <a:pt x="133474" y="262162"/>
                </a:cubicBezTo>
                <a:cubicBezTo>
                  <a:pt x="134908" y="262523"/>
                  <a:pt x="136343" y="264330"/>
                  <a:pt x="136343" y="265776"/>
                </a:cubicBezTo>
                <a:lnTo>
                  <a:pt x="139929" y="287103"/>
                </a:lnTo>
                <a:cubicBezTo>
                  <a:pt x="144949" y="287826"/>
                  <a:pt x="150328" y="287826"/>
                  <a:pt x="155348" y="287103"/>
                </a:cubicBezTo>
                <a:lnTo>
                  <a:pt x="158575" y="265776"/>
                </a:lnTo>
                <a:cubicBezTo>
                  <a:pt x="158934" y="264330"/>
                  <a:pt x="160010" y="262523"/>
                  <a:pt x="161444" y="262162"/>
                </a:cubicBezTo>
                <a:cubicBezTo>
                  <a:pt x="163595" y="261439"/>
                  <a:pt x="165388" y="260716"/>
                  <a:pt x="167181" y="259993"/>
                </a:cubicBezTo>
                <a:cubicBezTo>
                  <a:pt x="168616" y="259270"/>
                  <a:pt x="170767" y="259270"/>
                  <a:pt x="171843" y="260354"/>
                </a:cubicBezTo>
                <a:lnTo>
                  <a:pt x="189055" y="273006"/>
                </a:lnTo>
                <a:cubicBezTo>
                  <a:pt x="193358" y="269753"/>
                  <a:pt x="196944" y="265776"/>
                  <a:pt x="200171" y="261800"/>
                </a:cubicBezTo>
                <a:lnTo>
                  <a:pt x="187262" y="244449"/>
                </a:lnTo>
                <a:cubicBezTo>
                  <a:pt x="186545" y="243003"/>
                  <a:pt x="186545" y="241196"/>
                  <a:pt x="187262" y="239750"/>
                </a:cubicBezTo>
                <a:cubicBezTo>
                  <a:pt x="187979" y="237943"/>
                  <a:pt x="189055" y="235774"/>
                  <a:pt x="189414" y="233967"/>
                </a:cubicBezTo>
                <a:cubicBezTo>
                  <a:pt x="190131" y="232521"/>
                  <a:pt x="191565" y="231436"/>
                  <a:pt x="193000" y="231075"/>
                </a:cubicBezTo>
                <a:lnTo>
                  <a:pt x="214156" y="227821"/>
                </a:lnTo>
                <a:cubicBezTo>
                  <a:pt x="214515" y="224930"/>
                  <a:pt x="214515" y="222399"/>
                  <a:pt x="214515" y="220231"/>
                </a:cubicBezTo>
                <a:cubicBezTo>
                  <a:pt x="214515" y="217339"/>
                  <a:pt x="214515" y="214808"/>
                  <a:pt x="214156" y="212278"/>
                </a:cubicBezTo>
                <a:lnTo>
                  <a:pt x="193000" y="208663"/>
                </a:lnTo>
                <a:cubicBezTo>
                  <a:pt x="191565" y="208663"/>
                  <a:pt x="190131" y="207217"/>
                  <a:pt x="189414" y="205772"/>
                </a:cubicBezTo>
                <a:cubicBezTo>
                  <a:pt x="189055" y="203964"/>
                  <a:pt x="187979" y="202157"/>
                  <a:pt x="187262" y="199988"/>
                </a:cubicBezTo>
                <a:cubicBezTo>
                  <a:pt x="186545" y="198542"/>
                  <a:pt x="186545" y="196735"/>
                  <a:pt x="187262" y="195289"/>
                </a:cubicBezTo>
                <a:lnTo>
                  <a:pt x="200171" y="177938"/>
                </a:lnTo>
                <a:cubicBezTo>
                  <a:pt x="196944" y="173962"/>
                  <a:pt x="193358" y="169985"/>
                  <a:pt x="189055" y="167094"/>
                </a:cubicBezTo>
                <a:lnTo>
                  <a:pt x="171843" y="179745"/>
                </a:lnTo>
                <a:cubicBezTo>
                  <a:pt x="170767" y="180468"/>
                  <a:pt x="168616" y="180830"/>
                  <a:pt x="167181" y="179745"/>
                </a:cubicBezTo>
                <a:cubicBezTo>
                  <a:pt x="165388" y="179022"/>
                  <a:pt x="163595" y="178299"/>
                  <a:pt x="161444" y="177576"/>
                </a:cubicBezTo>
                <a:cubicBezTo>
                  <a:pt x="160010" y="177215"/>
                  <a:pt x="158934" y="175769"/>
                  <a:pt x="158575" y="173962"/>
                </a:cubicBezTo>
                <a:lnTo>
                  <a:pt x="155348" y="152635"/>
                </a:lnTo>
                <a:cubicBezTo>
                  <a:pt x="150328" y="151912"/>
                  <a:pt x="144949" y="151912"/>
                  <a:pt x="139929" y="152635"/>
                </a:cubicBezTo>
                <a:close/>
                <a:moveTo>
                  <a:pt x="135267" y="144321"/>
                </a:moveTo>
                <a:cubicBezTo>
                  <a:pt x="143514" y="142875"/>
                  <a:pt x="151762" y="142875"/>
                  <a:pt x="160010" y="144321"/>
                </a:cubicBezTo>
                <a:cubicBezTo>
                  <a:pt x="161802" y="144682"/>
                  <a:pt x="163237" y="146128"/>
                  <a:pt x="163595" y="147936"/>
                </a:cubicBezTo>
                <a:lnTo>
                  <a:pt x="167181" y="169985"/>
                </a:lnTo>
                <a:cubicBezTo>
                  <a:pt x="167540" y="169985"/>
                  <a:pt x="168257" y="170347"/>
                  <a:pt x="168616" y="170708"/>
                </a:cubicBezTo>
                <a:lnTo>
                  <a:pt x="186545" y="157695"/>
                </a:lnTo>
                <a:cubicBezTo>
                  <a:pt x="187979" y="156611"/>
                  <a:pt x="190131" y="156611"/>
                  <a:pt x="191924" y="157695"/>
                </a:cubicBezTo>
                <a:cubicBezTo>
                  <a:pt x="198737" y="162395"/>
                  <a:pt x="204474" y="168540"/>
                  <a:pt x="209136" y="175408"/>
                </a:cubicBezTo>
                <a:cubicBezTo>
                  <a:pt x="210570" y="176854"/>
                  <a:pt x="210570" y="179022"/>
                  <a:pt x="209136" y="180468"/>
                </a:cubicBezTo>
                <a:lnTo>
                  <a:pt x="196227" y="198542"/>
                </a:lnTo>
                <a:cubicBezTo>
                  <a:pt x="196586" y="198904"/>
                  <a:pt x="196944" y="199627"/>
                  <a:pt x="197303" y="200349"/>
                </a:cubicBezTo>
                <a:lnTo>
                  <a:pt x="218818" y="203603"/>
                </a:lnTo>
                <a:cubicBezTo>
                  <a:pt x="220611" y="203964"/>
                  <a:pt x="222045" y="205772"/>
                  <a:pt x="222762" y="207579"/>
                </a:cubicBezTo>
                <a:cubicBezTo>
                  <a:pt x="223121" y="211917"/>
                  <a:pt x="223480" y="215893"/>
                  <a:pt x="223480" y="220231"/>
                </a:cubicBezTo>
                <a:cubicBezTo>
                  <a:pt x="223480" y="224207"/>
                  <a:pt x="223121" y="228183"/>
                  <a:pt x="222762" y="232159"/>
                </a:cubicBezTo>
                <a:cubicBezTo>
                  <a:pt x="222045" y="234328"/>
                  <a:pt x="220611" y="235774"/>
                  <a:pt x="218818" y="236135"/>
                </a:cubicBezTo>
                <a:lnTo>
                  <a:pt x="197303" y="239389"/>
                </a:lnTo>
                <a:cubicBezTo>
                  <a:pt x="196944" y="240112"/>
                  <a:pt x="196586" y="240835"/>
                  <a:pt x="196227" y="241196"/>
                </a:cubicBezTo>
                <a:lnTo>
                  <a:pt x="209136" y="259270"/>
                </a:lnTo>
                <a:cubicBezTo>
                  <a:pt x="210570" y="260716"/>
                  <a:pt x="210570" y="262884"/>
                  <a:pt x="209136" y="264692"/>
                </a:cubicBezTo>
                <a:cubicBezTo>
                  <a:pt x="204474" y="271560"/>
                  <a:pt x="198737" y="277343"/>
                  <a:pt x="191924" y="282404"/>
                </a:cubicBezTo>
                <a:cubicBezTo>
                  <a:pt x="190131" y="283127"/>
                  <a:pt x="187979" y="283127"/>
                  <a:pt x="186545" y="282404"/>
                </a:cubicBezTo>
                <a:lnTo>
                  <a:pt x="168616" y="269030"/>
                </a:lnTo>
                <a:cubicBezTo>
                  <a:pt x="168257" y="269391"/>
                  <a:pt x="167540" y="269753"/>
                  <a:pt x="167181" y="269753"/>
                </a:cubicBezTo>
                <a:lnTo>
                  <a:pt x="163595" y="291802"/>
                </a:lnTo>
                <a:cubicBezTo>
                  <a:pt x="163237" y="293610"/>
                  <a:pt x="161802" y="295056"/>
                  <a:pt x="160010" y="295779"/>
                </a:cubicBezTo>
                <a:cubicBezTo>
                  <a:pt x="155706" y="296140"/>
                  <a:pt x="151762" y="296502"/>
                  <a:pt x="147459" y="296502"/>
                </a:cubicBezTo>
                <a:cubicBezTo>
                  <a:pt x="143514" y="296502"/>
                  <a:pt x="139211" y="296140"/>
                  <a:pt x="135267" y="295779"/>
                </a:cubicBezTo>
                <a:cubicBezTo>
                  <a:pt x="133115" y="295056"/>
                  <a:pt x="131681" y="293610"/>
                  <a:pt x="131681" y="291802"/>
                </a:cubicBezTo>
                <a:lnTo>
                  <a:pt x="128095" y="269753"/>
                </a:lnTo>
                <a:cubicBezTo>
                  <a:pt x="127378" y="269753"/>
                  <a:pt x="126661" y="269391"/>
                  <a:pt x="126302" y="269030"/>
                </a:cubicBezTo>
                <a:lnTo>
                  <a:pt x="108372" y="282404"/>
                </a:lnTo>
                <a:cubicBezTo>
                  <a:pt x="106938" y="283127"/>
                  <a:pt x="104786" y="283127"/>
                  <a:pt x="103352" y="282404"/>
                </a:cubicBezTo>
                <a:cubicBezTo>
                  <a:pt x="96539" y="277343"/>
                  <a:pt x="90443" y="271560"/>
                  <a:pt x="85781" y="264692"/>
                </a:cubicBezTo>
                <a:cubicBezTo>
                  <a:pt x="84706" y="262884"/>
                  <a:pt x="84706" y="260716"/>
                  <a:pt x="85781" y="259270"/>
                </a:cubicBezTo>
                <a:lnTo>
                  <a:pt x="98690" y="241196"/>
                </a:lnTo>
                <a:cubicBezTo>
                  <a:pt x="98690" y="240835"/>
                  <a:pt x="98332" y="240112"/>
                  <a:pt x="97973" y="239389"/>
                </a:cubicBezTo>
                <a:lnTo>
                  <a:pt x="76099" y="236135"/>
                </a:lnTo>
                <a:cubicBezTo>
                  <a:pt x="74306" y="235774"/>
                  <a:pt x="72872" y="234328"/>
                  <a:pt x="72514" y="232159"/>
                </a:cubicBezTo>
                <a:cubicBezTo>
                  <a:pt x="71796" y="228183"/>
                  <a:pt x="71438" y="224207"/>
                  <a:pt x="71438" y="220231"/>
                </a:cubicBezTo>
                <a:cubicBezTo>
                  <a:pt x="71438" y="215893"/>
                  <a:pt x="71796" y="211555"/>
                  <a:pt x="72514" y="207579"/>
                </a:cubicBezTo>
                <a:cubicBezTo>
                  <a:pt x="72872" y="205772"/>
                  <a:pt x="74306" y="203964"/>
                  <a:pt x="76099" y="203603"/>
                </a:cubicBezTo>
                <a:lnTo>
                  <a:pt x="97973" y="200349"/>
                </a:lnTo>
                <a:cubicBezTo>
                  <a:pt x="98332" y="199627"/>
                  <a:pt x="98690" y="198904"/>
                  <a:pt x="98690" y="198542"/>
                </a:cubicBezTo>
                <a:lnTo>
                  <a:pt x="85781" y="180468"/>
                </a:lnTo>
                <a:cubicBezTo>
                  <a:pt x="84706" y="179022"/>
                  <a:pt x="84706" y="176854"/>
                  <a:pt x="85781" y="175408"/>
                </a:cubicBezTo>
                <a:cubicBezTo>
                  <a:pt x="90443" y="168540"/>
                  <a:pt x="96539" y="162395"/>
                  <a:pt x="103352" y="157695"/>
                </a:cubicBezTo>
                <a:cubicBezTo>
                  <a:pt x="104786" y="156611"/>
                  <a:pt x="106938" y="156611"/>
                  <a:pt x="108372" y="157695"/>
                </a:cubicBezTo>
                <a:lnTo>
                  <a:pt x="126302" y="170708"/>
                </a:lnTo>
                <a:cubicBezTo>
                  <a:pt x="127019" y="170347"/>
                  <a:pt x="127378" y="169985"/>
                  <a:pt x="128095" y="169985"/>
                </a:cubicBezTo>
                <a:lnTo>
                  <a:pt x="131681" y="147936"/>
                </a:lnTo>
                <a:cubicBezTo>
                  <a:pt x="131681" y="146128"/>
                  <a:pt x="133115" y="144682"/>
                  <a:pt x="135267" y="144321"/>
                </a:cubicBezTo>
                <a:close/>
                <a:moveTo>
                  <a:pt x="34519" y="107950"/>
                </a:moveTo>
                <a:lnTo>
                  <a:pt x="106405" y="107950"/>
                </a:lnTo>
                <a:cubicBezTo>
                  <a:pt x="108946" y="107950"/>
                  <a:pt x="110762" y="109855"/>
                  <a:pt x="110762" y="112522"/>
                </a:cubicBezTo>
                <a:cubicBezTo>
                  <a:pt x="110762" y="115189"/>
                  <a:pt x="108946" y="117094"/>
                  <a:pt x="106405" y="117094"/>
                </a:cubicBezTo>
                <a:lnTo>
                  <a:pt x="34519" y="117094"/>
                </a:lnTo>
                <a:cubicBezTo>
                  <a:pt x="32341" y="117094"/>
                  <a:pt x="30163" y="115189"/>
                  <a:pt x="30163" y="112522"/>
                </a:cubicBezTo>
                <a:cubicBezTo>
                  <a:pt x="30163" y="109855"/>
                  <a:pt x="32341" y="107950"/>
                  <a:pt x="34519" y="107950"/>
                </a:cubicBezTo>
                <a:close/>
                <a:moveTo>
                  <a:pt x="155512" y="71438"/>
                </a:moveTo>
                <a:lnTo>
                  <a:pt x="227077" y="71438"/>
                </a:lnTo>
                <a:cubicBezTo>
                  <a:pt x="229245" y="71438"/>
                  <a:pt x="231414" y="73343"/>
                  <a:pt x="231414" y="76010"/>
                </a:cubicBezTo>
                <a:cubicBezTo>
                  <a:pt x="231414" y="78677"/>
                  <a:pt x="229245" y="80582"/>
                  <a:pt x="227077" y="80582"/>
                </a:cubicBezTo>
                <a:lnTo>
                  <a:pt x="155512" y="80582"/>
                </a:lnTo>
                <a:cubicBezTo>
                  <a:pt x="152982" y="80582"/>
                  <a:pt x="150813" y="78677"/>
                  <a:pt x="150813" y="76010"/>
                </a:cubicBezTo>
                <a:cubicBezTo>
                  <a:pt x="150813" y="73343"/>
                  <a:pt x="152982" y="71438"/>
                  <a:pt x="155512" y="71438"/>
                </a:cubicBezTo>
                <a:close/>
                <a:moveTo>
                  <a:pt x="44673" y="44888"/>
                </a:moveTo>
                <a:lnTo>
                  <a:pt x="44673" y="71821"/>
                </a:lnTo>
                <a:lnTo>
                  <a:pt x="99795" y="71821"/>
                </a:lnTo>
                <a:cubicBezTo>
                  <a:pt x="109162" y="71821"/>
                  <a:pt x="117448" y="75412"/>
                  <a:pt x="124294" y="81876"/>
                </a:cubicBezTo>
                <a:lnTo>
                  <a:pt x="142667" y="100190"/>
                </a:lnTo>
                <a:cubicBezTo>
                  <a:pt x="147351" y="104858"/>
                  <a:pt x="153836" y="107731"/>
                  <a:pt x="160681" y="107731"/>
                </a:cubicBezTo>
                <a:lnTo>
                  <a:pt x="251469" y="107731"/>
                </a:lnTo>
                <a:lnTo>
                  <a:pt x="251469" y="44888"/>
                </a:lnTo>
                <a:lnTo>
                  <a:pt x="44673" y="44888"/>
                </a:lnTo>
                <a:close/>
                <a:moveTo>
                  <a:pt x="28101" y="8978"/>
                </a:moveTo>
                <a:cubicBezTo>
                  <a:pt x="17653" y="8978"/>
                  <a:pt x="8646" y="17596"/>
                  <a:pt x="8646" y="28369"/>
                </a:cubicBezTo>
                <a:lnTo>
                  <a:pt x="8646" y="79362"/>
                </a:lnTo>
                <a:cubicBezTo>
                  <a:pt x="14050" y="74693"/>
                  <a:pt x="20895" y="71821"/>
                  <a:pt x="28101" y="71821"/>
                </a:cubicBezTo>
                <a:lnTo>
                  <a:pt x="36027" y="71821"/>
                </a:lnTo>
                <a:lnTo>
                  <a:pt x="36027" y="40220"/>
                </a:lnTo>
                <a:cubicBezTo>
                  <a:pt x="36027" y="38065"/>
                  <a:pt x="37828" y="35910"/>
                  <a:pt x="40350" y="35910"/>
                </a:cubicBezTo>
                <a:lnTo>
                  <a:pt x="255792" y="35910"/>
                </a:lnTo>
                <a:cubicBezTo>
                  <a:pt x="258314" y="35910"/>
                  <a:pt x="260476" y="38065"/>
                  <a:pt x="260476" y="40220"/>
                </a:cubicBezTo>
                <a:lnTo>
                  <a:pt x="260476" y="107731"/>
                </a:lnTo>
                <a:lnTo>
                  <a:pt x="268042" y="107731"/>
                </a:lnTo>
                <a:cubicBezTo>
                  <a:pt x="275247" y="107731"/>
                  <a:pt x="282452" y="110604"/>
                  <a:pt x="287496" y="115272"/>
                </a:cubicBezTo>
                <a:lnTo>
                  <a:pt x="287496" y="28369"/>
                </a:lnTo>
                <a:cubicBezTo>
                  <a:pt x="287496" y="17596"/>
                  <a:pt x="278489" y="8978"/>
                  <a:pt x="268042" y="8978"/>
                </a:cubicBezTo>
                <a:lnTo>
                  <a:pt x="28101" y="8978"/>
                </a:lnTo>
                <a:close/>
                <a:moveTo>
                  <a:pt x="28101" y="0"/>
                </a:moveTo>
                <a:lnTo>
                  <a:pt x="268042" y="0"/>
                </a:lnTo>
                <a:cubicBezTo>
                  <a:pt x="283533" y="0"/>
                  <a:pt x="296503" y="12928"/>
                  <a:pt x="296503" y="28369"/>
                </a:cubicBezTo>
                <a:lnTo>
                  <a:pt x="296503" y="231263"/>
                </a:lnTo>
                <a:cubicBezTo>
                  <a:pt x="296503" y="247063"/>
                  <a:pt x="283533" y="259991"/>
                  <a:pt x="268042" y="259991"/>
                </a:cubicBezTo>
                <a:lnTo>
                  <a:pt x="226250" y="259991"/>
                </a:lnTo>
                <a:cubicBezTo>
                  <a:pt x="223728" y="259991"/>
                  <a:pt x="221567" y="257836"/>
                  <a:pt x="221567" y="255323"/>
                </a:cubicBezTo>
                <a:cubicBezTo>
                  <a:pt x="221567" y="252809"/>
                  <a:pt x="223728" y="250654"/>
                  <a:pt x="226250" y="250654"/>
                </a:cubicBezTo>
                <a:lnTo>
                  <a:pt x="268042" y="250654"/>
                </a:lnTo>
                <a:cubicBezTo>
                  <a:pt x="278489" y="250654"/>
                  <a:pt x="287496" y="242036"/>
                  <a:pt x="287496" y="231263"/>
                </a:cubicBezTo>
                <a:lnTo>
                  <a:pt x="287496" y="135741"/>
                </a:lnTo>
                <a:cubicBezTo>
                  <a:pt x="287496" y="124968"/>
                  <a:pt x="278489" y="116349"/>
                  <a:pt x="268042" y="116349"/>
                </a:cubicBezTo>
                <a:lnTo>
                  <a:pt x="160681" y="116349"/>
                </a:lnTo>
                <a:cubicBezTo>
                  <a:pt x="151314" y="116349"/>
                  <a:pt x="142667" y="112758"/>
                  <a:pt x="136183" y="106654"/>
                </a:cubicBezTo>
                <a:lnTo>
                  <a:pt x="117808" y="88339"/>
                </a:lnTo>
                <a:cubicBezTo>
                  <a:pt x="112764" y="83312"/>
                  <a:pt x="106640" y="80439"/>
                  <a:pt x="99795" y="80439"/>
                </a:cubicBezTo>
                <a:lnTo>
                  <a:pt x="28101" y="80439"/>
                </a:lnTo>
                <a:cubicBezTo>
                  <a:pt x="17653" y="80439"/>
                  <a:pt x="8646" y="89417"/>
                  <a:pt x="8646" y="99831"/>
                </a:cubicBezTo>
                <a:lnTo>
                  <a:pt x="8646" y="231263"/>
                </a:lnTo>
                <a:cubicBezTo>
                  <a:pt x="8646" y="242036"/>
                  <a:pt x="17653" y="250654"/>
                  <a:pt x="28101" y="250654"/>
                </a:cubicBezTo>
                <a:lnTo>
                  <a:pt x="70253" y="250654"/>
                </a:lnTo>
                <a:cubicBezTo>
                  <a:pt x="72774" y="250654"/>
                  <a:pt x="74936" y="252809"/>
                  <a:pt x="74936" y="255323"/>
                </a:cubicBezTo>
                <a:cubicBezTo>
                  <a:pt x="74936" y="257836"/>
                  <a:pt x="72774" y="259991"/>
                  <a:pt x="70253" y="259991"/>
                </a:cubicBezTo>
                <a:lnTo>
                  <a:pt x="28101" y="259991"/>
                </a:lnTo>
                <a:cubicBezTo>
                  <a:pt x="12609" y="259991"/>
                  <a:pt x="0" y="247063"/>
                  <a:pt x="0" y="231263"/>
                </a:cubicBezTo>
                <a:lnTo>
                  <a:pt x="0" y="28369"/>
                </a:lnTo>
                <a:cubicBezTo>
                  <a:pt x="0" y="12928"/>
                  <a:pt x="12609" y="0"/>
                  <a:pt x="28101"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202" name="Freeform 936">
            <a:extLst>
              <a:ext uri="{FF2B5EF4-FFF2-40B4-BE49-F238E27FC236}">
                <a16:creationId xmlns:a16="http://schemas.microsoft.com/office/drawing/2014/main" id="{5BDEF785-B153-1743-801D-B9F050088319}"/>
              </a:ext>
            </a:extLst>
          </p:cNvPr>
          <p:cNvSpPr>
            <a:spLocks noChangeArrowheads="1"/>
          </p:cNvSpPr>
          <p:nvPr/>
        </p:nvSpPr>
        <p:spPr bwMode="auto">
          <a:xfrm>
            <a:off x="1737833" y="3480113"/>
            <a:ext cx="721401" cy="697962"/>
          </a:xfrm>
          <a:custGeom>
            <a:avLst/>
            <a:gdLst>
              <a:gd name="T0" fmla="*/ 1806716 w 296503"/>
              <a:gd name="T1" fmla="*/ 2521042 h 296053"/>
              <a:gd name="T2" fmla="*/ 1728165 w 296503"/>
              <a:gd name="T3" fmla="*/ 2548969 h 296053"/>
              <a:gd name="T4" fmla="*/ 1476798 w 296503"/>
              <a:gd name="T5" fmla="*/ 2660632 h 296053"/>
              <a:gd name="T6" fmla="*/ 1500362 w 296503"/>
              <a:gd name="T7" fmla="*/ 2780290 h 296053"/>
              <a:gd name="T8" fmla="*/ 1315761 w 296503"/>
              <a:gd name="T9" fmla="*/ 2991678 h 296053"/>
              <a:gd name="T10" fmla="*/ 2525481 w 296503"/>
              <a:gd name="T11" fmla="*/ 3179152 h 296053"/>
              <a:gd name="T12" fmla="*/ 2470489 w 296503"/>
              <a:gd name="T13" fmla="*/ 2672592 h 296053"/>
              <a:gd name="T14" fmla="*/ 2415490 w 296503"/>
              <a:gd name="T15" fmla="*/ 2616767 h 296053"/>
              <a:gd name="T16" fmla="*/ 2113062 w 296503"/>
              <a:gd name="T17" fmla="*/ 2245832 h 296053"/>
              <a:gd name="T18" fmla="*/ 620564 w 296503"/>
              <a:gd name="T19" fmla="*/ 1950682 h 296053"/>
              <a:gd name="T20" fmla="*/ 616653 w 296503"/>
              <a:gd name="T21" fmla="*/ 2082305 h 296053"/>
              <a:gd name="T22" fmla="*/ 490982 w 296503"/>
              <a:gd name="T23" fmla="*/ 2086293 h 296053"/>
              <a:gd name="T24" fmla="*/ 490982 w 296503"/>
              <a:gd name="T25" fmla="*/ 2883965 h 296053"/>
              <a:gd name="T26" fmla="*/ 1390395 w 296503"/>
              <a:gd name="T27" fmla="*/ 2728441 h 296053"/>
              <a:gd name="T28" fmla="*/ 1626051 w 296503"/>
              <a:gd name="T29" fmla="*/ 2409355 h 296053"/>
              <a:gd name="T30" fmla="*/ 2050226 w 296503"/>
              <a:gd name="T31" fmla="*/ 2154103 h 296053"/>
              <a:gd name="T32" fmla="*/ 1810640 w 296503"/>
              <a:gd name="T33" fmla="*/ 1854948 h 296053"/>
              <a:gd name="T34" fmla="*/ 1598554 w 296503"/>
              <a:gd name="T35" fmla="*/ 1926755 h 296053"/>
              <a:gd name="T36" fmla="*/ 1095805 w 296503"/>
              <a:gd name="T37" fmla="*/ 1464107 h 296053"/>
              <a:gd name="T38" fmla="*/ 1225427 w 296503"/>
              <a:gd name="T39" fmla="*/ 1380337 h 296053"/>
              <a:gd name="T40" fmla="*/ 1810640 w 296503"/>
              <a:gd name="T41" fmla="*/ 1755248 h 296053"/>
              <a:gd name="T42" fmla="*/ 2446917 w 296503"/>
              <a:gd name="T43" fmla="*/ 1416233 h 296053"/>
              <a:gd name="T44" fmla="*/ 1834210 w 296503"/>
              <a:gd name="T45" fmla="*/ 698292 h 296053"/>
              <a:gd name="T46" fmla="*/ 2148417 w 296503"/>
              <a:gd name="T47" fmla="*/ 2058369 h 296053"/>
              <a:gd name="T48" fmla="*/ 2148417 w 296503"/>
              <a:gd name="T49" fmla="*/ 2150122 h 296053"/>
              <a:gd name="T50" fmla="*/ 2517618 w 296503"/>
              <a:gd name="T51" fmla="*/ 2568903 h 296053"/>
              <a:gd name="T52" fmla="*/ 2525481 w 296503"/>
              <a:gd name="T53" fmla="*/ 3278851 h 296053"/>
              <a:gd name="T54" fmla="*/ 1217570 w 296503"/>
              <a:gd name="T55" fmla="*/ 2991678 h 296053"/>
              <a:gd name="T56" fmla="*/ 490982 w 296503"/>
              <a:gd name="T57" fmla="*/ 2983689 h 296053"/>
              <a:gd name="T58" fmla="*/ 526313 w 296503"/>
              <a:gd name="T59" fmla="*/ 1990572 h 296053"/>
              <a:gd name="T60" fmla="*/ 1095805 w 296503"/>
              <a:gd name="T61" fmla="*/ 1368373 h 296053"/>
              <a:gd name="T62" fmla="*/ 1834210 w 296503"/>
              <a:gd name="T63" fmla="*/ 698292 h 296053"/>
              <a:gd name="T64" fmla="*/ 1873792 w 296503"/>
              <a:gd name="T65" fmla="*/ 14933 h 296053"/>
              <a:gd name="T66" fmla="*/ 2794579 w 296503"/>
              <a:gd name="T67" fmla="*/ 400998 h 296053"/>
              <a:gd name="T68" fmla="*/ 2841802 w 296503"/>
              <a:gd name="T69" fmla="*/ 994075 h 296053"/>
              <a:gd name="T70" fmla="*/ 3239232 w 296503"/>
              <a:gd name="T71" fmla="*/ 1415991 h 296053"/>
              <a:gd name="T72" fmla="*/ 2841802 w 296503"/>
              <a:gd name="T73" fmla="*/ 1837894 h 296053"/>
              <a:gd name="T74" fmla="*/ 2794579 w 296503"/>
              <a:gd name="T75" fmla="*/ 2434932 h 296053"/>
              <a:gd name="T76" fmla="*/ 2578164 w 296503"/>
              <a:gd name="T77" fmla="*/ 2383192 h 296053"/>
              <a:gd name="T78" fmla="*/ 2743420 w 296503"/>
              <a:gd name="T79" fmla="*/ 2335427 h 296053"/>
              <a:gd name="T80" fmla="*/ 2759168 w 296503"/>
              <a:gd name="T81" fmla="*/ 1782153 h 296053"/>
              <a:gd name="T82" fmla="*/ 2759168 w 296503"/>
              <a:gd name="T83" fmla="*/ 1049779 h 296053"/>
              <a:gd name="T84" fmla="*/ 2743420 w 296503"/>
              <a:gd name="T85" fmla="*/ 500517 h 296053"/>
              <a:gd name="T86" fmla="*/ 2200401 w 296503"/>
              <a:gd name="T87" fmla="*/ 484585 h 296053"/>
              <a:gd name="T88" fmla="*/ 1476353 w 296503"/>
              <a:gd name="T89" fmla="*/ 484585 h 296053"/>
              <a:gd name="T90" fmla="*/ 933332 w 296503"/>
              <a:gd name="T91" fmla="*/ 500517 h 296053"/>
              <a:gd name="T92" fmla="*/ 917581 w 296503"/>
              <a:gd name="T93" fmla="*/ 1049779 h 296053"/>
              <a:gd name="T94" fmla="*/ 590998 w 296503"/>
              <a:gd name="T95" fmla="*/ 1451815 h 296053"/>
              <a:gd name="T96" fmla="*/ 524086 w 296503"/>
              <a:gd name="T97" fmla="*/ 1519446 h 296053"/>
              <a:gd name="T98" fmla="*/ 453259 w 296503"/>
              <a:gd name="T99" fmla="*/ 1380163 h 296053"/>
              <a:gd name="T100" fmla="*/ 834959 w 296503"/>
              <a:gd name="T101" fmla="*/ 448764 h 296053"/>
              <a:gd name="T102" fmla="*/ 1425206 w 296503"/>
              <a:gd name="T103" fmla="*/ 400998 h 2960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96503" h="296053">
                <a:moveTo>
                  <a:pt x="193419" y="202780"/>
                </a:moveTo>
                <a:cubicBezTo>
                  <a:pt x="179398" y="202780"/>
                  <a:pt x="167175" y="213584"/>
                  <a:pt x="165377" y="227629"/>
                </a:cubicBezTo>
                <a:cubicBezTo>
                  <a:pt x="165377" y="229069"/>
                  <a:pt x="164299" y="230510"/>
                  <a:pt x="162501" y="231230"/>
                </a:cubicBezTo>
                <a:cubicBezTo>
                  <a:pt x="161063" y="231590"/>
                  <a:pt x="159266" y="231230"/>
                  <a:pt x="158187" y="230150"/>
                </a:cubicBezTo>
                <a:cubicBezTo>
                  <a:pt x="155671" y="227989"/>
                  <a:pt x="152075" y="226548"/>
                  <a:pt x="148840" y="226548"/>
                </a:cubicBezTo>
                <a:cubicBezTo>
                  <a:pt x="141290" y="226548"/>
                  <a:pt x="135178" y="232670"/>
                  <a:pt x="135178" y="240233"/>
                </a:cubicBezTo>
                <a:cubicBezTo>
                  <a:pt x="135178" y="242754"/>
                  <a:pt x="135897" y="244915"/>
                  <a:pt x="136976" y="246715"/>
                </a:cubicBezTo>
                <a:cubicBezTo>
                  <a:pt x="137695" y="248156"/>
                  <a:pt x="137695" y="249596"/>
                  <a:pt x="137335" y="251037"/>
                </a:cubicBezTo>
                <a:cubicBezTo>
                  <a:pt x="136616" y="252477"/>
                  <a:pt x="135538" y="253198"/>
                  <a:pt x="134100" y="253558"/>
                </a:cubicBezTo>
                <a:cubicBezTo>
                  <a:pt x="125831" y="255358"/>
                  <a:pt x="120438" y="262201"/>
                  <a:pt x="120438" y="270124"/>
                </a:cubicBezTo>
                <a:cubicBezTo>
                  <a:pt x="120438" y="279487"/>
                  <a:pt x="127988" y="287050"/>
                  <a:pt x="137335" y="287050"/>
                </a:cubicBezTo>
                <a:lnTo>
                  <a:pt x="231169" y="287050"/>
                </a:lnTo>
                <a:cubicBezTo>
                  <a:pt x="243752" y="287050"/>
                  <a:pt x="254178" y="276606"/>
                  <a:pt x="254178" y="264002"/>
                </a:cubicBezTo>
                <a:cubicBezTo>
                  <a:pt x="254178" y="249957"/>
                  <a:pt x="241235" y="238432"/>
                  <a:pt x="226135" y="241313"/>
                </a:cubicBezTo>
                <a:cubicBezTo>
                  <a:pt x="224697" y="242034"/>
                  <a:pt x="223259" y="241313"/>
                  <a:pt x="222181" y="240233"/>
                </a:cubicBezTo>
                <a:cubicBezTo>
                  <a:pt x="221102" y="239153"/>
                  <a:pt x="220743" y="237712"/>
                  <a:pt x="221102" y="236272"/>
                </a:cubicBezTo>
                <a:cubicBezTo>
                  <a:pt x="221462" y="234471"/>
                  <a:pt x="221462" y="232670"/>
                  <a:pt x="221462" y="231230"/>
                </a:cubicBezTo>
                <a:cubicBezTo>
                  <a:pt x="221462" y="215744"/>
                  <a:pt x="208879" y="202780"/>
                  <a:pt x="193419" y="202780"/>
                </a:cubicBezTo>
                <a:close/>
                <a:moveTo>
                  <a:pt x="100305" y="132195"/>
                </a:moveTo>
                <a:cubicBezTo>
                  <a:pt x="76577" y="132195"/>
                  <a:pt x="56804" y="152002"/>
                  <a:pt x="56804" y="176130"/>
                </a:cubicBezTo>
                <a:cubicBezTo>
                  <a:pt x="56804" y="178651"/>
                  <a:pt x="57163" y="181172"/>
                  <a:pt x="57882" y="184053"/>
                </a:cubicBezTo>
                <a:cubicBezTo>
                  <a:pt x="57882" y="185494"/>
                  <a:pt x="57523" y="186934"/>
                  <a:pt x="56444" y="188015"/>
                </a:cubicBezTo>
                <a:cubicBezTo>
                  <a:pt x="55366" y="189095"/>
                  <a:pt x="53928" y="189455"/>
                  <a:pt x="52490" y="189095"/>
                </a:cubicBezTo>
                <a:cubicBezTo>
                  <a:pt x="49973" y="188735"/>
                  <a:pt x="47456" y="188375"/>
                  <a:pt x="44940" y="188375"/>
                </a:cubicBezTo>
                <a:cubicBezTo>
                  <a:pt x="25166" y="188375"/>
                  <a:pt x="8988" y="204580"/>
                  <a:pt x="8988" y="224387"/>
                </a:cubicBezTo>
                <a:cubicBezTo>
                  <a:pt x="8988" y="244555"/>
                  <a:pt x="25166" y="260400"/>
                  <a:pt x="44940" y="260400"/>
                </a:cubicBezTo>
                <a:lnTo>
                  <a:pt x="113248" y="260400"/>
                </a:lnTo>
                <a:cubicBezTo>
                  <a:pt x="115764" y="254278"/>
                  <a:pt x="120798" y="249236"/>
                  <a:pt x="127269" y="246355"/>
                </a:cubicBezTo>
                <a:cubicBezTo>
                  <a:pt x="126550" y="244555"/>
                  <a:pt x="126550" y="242394"/>
                  <a:pt x="126550" y="240233"/>
                </a:cubicBezTo>
                <a:cubicBezTo>
                  <a:pt x="126550" y="227989"/>
                  <a:pt x="136616" y="217545"/>
                  <a:pt x="148840" y="217545"/>
                </a:cubicBezTo>
                <a:cubicBezTo>
                  <a:pt x="152075" y="217545"/>
                  <a:pt x="155311" y="218265"/>
                  <a:pt x="158187" y="219706"/>
                </a:cubicBezTo>
                <a:cubicBezTo>
                  <a:pt x="162142" y="206381"/>
                  <a:pt x="174006" y="196658"/>
                  <a:pt x="187667" y="194497"/>
                </a:cubicBezTo>
                <a:cubicBezTo>
                  <a:pt x="188027" y="192696"/>
                  <a:pt x="188027" y="191256"/>
                  <a:pt x="188027" y="189455"/>
                </a:cubicBezTo>
                <a:cubicBezTo>
                  <a:pt x="188027" y="177211"/>
                  <a:pt x="177960" y="167487"/>
                  <a:pt x="165737" y="167487"/>
                </a:cubicBezTo>
                <a:cubicBezTo>
                  <a:pt x="160344" y="167487"/>
                  <a:pt x="155311" y="169288"/>
                  <a:pt x="150997" y="173249"/>
                </a:cubicBezTo>
                <a:cubicBezTo>
                  <a:pt x="149918" y="173970"/>
                  <a:pt x="148121" y="174690"/>
                  <a:pt x="146323" y="173970"/>
                </a:cubicBezTo>
                <a:cubicBezTo>
                  <a:pt x="144885" y="173609"/>
                  <a:pt x="143807" y="172169"/>
                  <a:pt x="143807" y="170368"/>
                </a:cubicBezTo>
                <a:cubicBezTo>
                  <a:pt x="140930" y="148761"/>
                  <a:pt x="122236" y="132195"/>
                  <a:pt x="100305" y="132195"/>
                </a:cubicBezTo>
                <a:close/>
                <a:moveTo>
                  <a:pt x="167894" y="71693"/>
                </a:moveTo>
                <a:cubicBezTo>
                  <a:pt x="138054" y="71693"/>
                  <a:pt x="113607" y="95462"/>
                  <a:pt x="112169" y="124632"/>
                </a:cubicBezTo>
                <a:cubicBezTo>
                  <a:pt x="130864" y="128954"/>
                  <a:pt x="145964" y="143359"/>
                  <a:pt x="150997" y="162085"/>
                </a:cubicBezTo>
                <a:cubicBezTo>
                  <a:pt x="155671" y="159564"/>
                  <a:pt x="160704" y="158484"/>
                  <a:pt x="165737" y="158484"/>
                </a:cubicBezTo>
                <a:cubicBezTo>
                  <a:pt x="178679" y="158484"/>
                  <a:pt x="189465" y="166047"/>
                  <a:pt x="194498" y="176851"/>
                </a:cubicBezTo>
                <a:cubicBezTo>
                  <a:pt x="212114" y="167487"/>
                  <a:pt x="223978" y="149121"/>
                  <a:pt x="223978" y="127873"/>
                </a:cubicBezTo>
                <a:cubicBezTo>
                  <a:pt x="223978" y="96902"/>
                  <a:pt x="198812" y="71693"/>
                  <a:pt x="167894" y="71693"/>
                </a:cubicBezTo>
                <a:close/>
                <a:moveTo>
                  <a:pt x="167894" y="63050"/>
                </a:moveTo>
                <a:cubicBezTo>
                  <a:pt x="203486" y="63050"/>
                  <a:pt x="232966" y="92220"/>
                  <a:pt x="232966" y="127873"/>
                </a:cubicBezTo>
                <a:cubicBezTo>
                  <a:pt x="232966" y="153442"/>
                  <a:pt x="217867" y="175410"/>
                  <a:pt x="196655" y="185854"/>
                </a:cubicBezTo>
                <a:cubicBezTo>
                  <a:pt x="197015" y="187294"/>
                  <a:pt x="197015" y="188375"/>
                  <a:pt x="197015" y="189455"/>
                </a:cubicBezTo>
                <a:cubicBezTo>
                  <a:pt x="197015" y="191256"/>
                  <a:pt x="197015" y="192696"/>
                  <a:pt x="196655" y="194137"/>
                </a:cubicBezTo>
                <a:cubicBezTo>
                  <a:pt x="215709" y="195577"/>
                  <a:pt x="230450" y="211783"/>
                  <a:pt x="230450" y="231230"/>
                </a:cubicBezTo>
                <a:cubicBezTo>
                  <a:pt x="230450" y="231590"/>
                  <a:pt x="230450" y="231590"/>
                  <a:pt x="230450" y="231950"/>
                </a:cubicBezTo>
                <a:cubicBezTo>
                  <a:pt x="248425" y="231950"/>
                  <a:pt x="263165" y="246355"/>
                  <a:pt x="263165" y="264002"/>
                </a:cubicBezTo>
                <a:cubicBezTo>
                  <a:pt x="263165" y="281648"/>
                  <a:pt x="248785" y="296053"/>
                  <a:pt x="231169" y="296053"/>
                </a:cubicBezTo>
                <a:lnTo>
                  <a:pt x="137335" y="296053"/>
                </a:lnTo>
                <a:cubicBezTo>
                  <a:pt x="122955" y="296053"/>
                  <a:pt x="111450" y="284529"/>
                  <a:pt x="111450" y="270124"/>
                </a:cubicBezTo>
                <a:cubicBezTo>
                  <a:pt x="111450" y="270124"/>
                  <a:pt x="111450" y="269764"/>
                  <a:pt x="111450" y="269403"/>
                </a:cubicBezTo>
                <a:lnTo>
                  <a:pt x="44940" y="269403"/>
                </a:lnTo>
                <a:cubicBezTo>
                  <a:pt x="20133" y="269403"/>
                  <a:pt x="0" y="249236"/>
                  <a:pt x="0" y="224387"/>
                </a:cubicBezTo>
                <a:cubicBezTo>
                  <a:pt x="0" y="198818"/>
                  <a:pt x="21931" y="177571"/>
                  <a:pt x="48175" y="179732"/>
                </a:cubicBezTo>
                <a:cubicBezTo>
                  <a:pt x="48175" y="178291"/>
                  <a:pt x="48175" y="177211"/>
                  <a:pt x="48175" y="176130"/>
                </a:cubicBezTo>
                <a:cubicBezTo>
                  <a:pt x="48175" y="146960"/>
                  <a:pt x="71544" y="123552"/>
                  <a:pt x="100305" y="123552"/>
                </a:cubicBezTo>
                <a:cubicBezTo>
                  <a:pt x="101384" y="123552"/>
                  <a:pt x="102462" y="123552"/>
                  <a:pt x="103181" y="123552"/>
                </a:cubicBezTo>
                <a:cubicBezTo>
                  <a:pt x="105338" y="89700"/>
                  <a:pt x="133740" y="63050"/>
                  <a:pt x="167894" y="63050"/>
                </a:cubicBezTo>
                <a:close/>
                <a:moveTo>
                  <a:pt x="165394" y="1347"/>
                </a:moveTo>
                <a:cubicBezTo>
                  <a:pt x="166835" y="-450"/>
                  <a:pt x="169717" y="-450"/>
                  <a:pt x="171517" y="1347"/>
                </a:cubicBezTo>
                <a:lnTo>
                  <a:pt x="206456" y="36207"/>
                </a:lnTo>
                <a:lnTo>
                  <a:pt x="255801" y="36207"/>
                </a:lnTo>
                <a:cubicBezTo>
                  <a:pt x="258323" y="36207"/>
                  <a:pt x="260124" y="38004"/>
                  <a:pt x="260124" y="40520"/>
                </a:cubicBezTo>
                <a:lnTo>
                  <a:pt x="260124" y="89756"/>
                </a:lnTo>
                <a:lnTo>
                  <a:pt x="295062" y="124616"/>
                </a:lnTo>
                <a:cubicBezTo>
                  <a:pt x="295782" y="125335"/>
                  <a:pt x="296503" y="126773"/>
                  <a:pt x="296503" y="127851"/>
                </a:cubicBezTo>
                <a:cubicBezTo>
                  <a:pt x="296503" y="128929"/>
                  <a:pt x="295782" y="130007"/>
                  <a:pt x="295062" y="131085"/>
                </a:cubicBezTo>
                <a:lnTo>
                  <a:pt x="260124" y="165946"/>
                </a:lnTo>
                <a:lnTo>
                  <a:pt x="260124" y="215182"/>
                </a:lnTo>
                <a:cubicBezTo>
                  <a:pt x="260124" y="217697"/>
                  <a:pt x="258323" y="219854"/>
                  <a:pt x="255801" y="219854"/>
                </a:cubicBezTo>
                <a:lnTo>
                  <a:pt x="240313" y="219854"/>
                </a:lnTo>
                <a:cubicBezTo>
                  <a:pt x="238152" y="219854"/>
                  <a:pt x="235991" y="217697"/>
                  <a:pt x="235991" y="215182"/>
                </a:cubicBezTo>
                <a:cubicBezTo>
                  <a:pt x="235991" y="212666"/>
                  <a:pt x="238152" y="210869"/>
                  <a:pt x="240313" y="210869"/>
                </a:cubicBezTo>
                <a:lnTo>
                  <a:pt x="251119" y="210869"/>
                </a:lnTo>
                <a:lnTo>
                  <a:pt x="251119" y="164149"/>
                </a:lnTo>
                <a:cubicBezTo>
                  <a:pt x="251119" y="162711"/>
                  <a:pt x="251839" y="161993"/>
                  <a:pt x="252560" y="160914"/>
                </a:cubicBezTo>
                <a:lnTo>
                  <a:pt x="285697" y="127851"/>
                </a:lnTo>
                <a:lnTo>
                  <a:pt x="252560" y="94787"/>
                </a:lnTo>
                <a:cubicBezTo>
                  <a:pt x="251839" y="94069"/>
                  <a:pt x="251119" y="92990"/>
                  <a:pt x="251119" y="91912"/>
                </a:cubicBezTo>
                <a:lnTo>
                  <a:pt x="251119" y="45192"/>
                </a:lnTo>
                <a:lnTo>
                  <a:pt x="204655" y="45192"/>
                </a:lnTo>
                <a:cubicBezTo>
                  <a:pt x="203214" y="45192"/>
                  <a:pt x="202133" y="44833"/>
                  <a:pt x="201413" y="43754"/>
                </a:cubicBezTo>
                <a:lnTo>
                  <a:pt x="168276" y="10691"/>
                </a:lnTo>
                <a:lnTo>
                  <a:pt x="135138" y="43754"/>
                </a:lnTo>
                <a:cubicBezTo>
                  <a:pt x="134418" y="44833"/>
                  <a:pt x="133337" y="45192"/>
                  <a:pt x="131897" y="45192"/>
                </a:cubicBezTo>
                <a:lnTo>
                  <a:pt x="85432" y="45192"/>
                </a:lnTo>
                <a:lnTo>
                  <a:pt x="85432" y="91912"/>
                </a:lnTo>
                <a:cubicBezTo>
                  <a:pt x="85432" y="92990"/>
                  <a:pt x="84712" y="94069"/>
                  <a:pt x="83992" y="94787"/>
                </a:cubicBezTo>
                <a:lnTo>
                  <a:pt x="50854" y="127851"/>
                </a:lnTo>
                <a:lnTo>
                  <a:pt x="54096" y="131085"/>
                </a:lnTo>
                <a:cubicBezTo>
                  <a:pt x="55897" y="132523"/>
                  <a:pt x="55897" y="135757"/>
                  <a:pt x="54096" y="137195"/>
                </a:cubicBezTo>
                <a:cubicBezTo>
                  <a:pt x="52295" y="138992"/>
                  <a:pt x="49413" y="138992"/>
                  <a:pt x="47973" y="137195"/>
                </a:cubicBezTo>
                <a:lnTo>
                  <a:pt x="41489" y="131085"/>
                </a:lnTo>
                <a:cubicBezTo>
                  <a:pt x="39688" y="129288"/>
                  <a:pt x="39688" y="126413"/>
                  <a:pt x="41489" y="124616"/>
                </a:cubicBezTo>
                <a:lnTo>
                  <a:pt x="76428" y="89756"/>
                </a:lnTo>
                <a:lnTo>
                  <a:pt x="76428" y="40520"/>
                </a:lnTo>
                <a:cubicBezTo>
                  <a:pt x="76428" y="38004"/>
                  <a:pt x="78228" y="36207"/>
                  <a:pt x="80750" y="36207"/>
                </a:cubicBezTo>
                <a:lnTo>
                  <a:pt x="130456" y="36207"/>
                </a:lnTo>
                <a:lnTo>
                  <a:pt x="165394" y="1347"/>
                </a:ln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203" name="TextBox 54">
            <a:extLst>
              <a:ext uri="{FF2B5EF4-FFF2-40B4-BE49-F238E27FC236}">
                <a16:creationId xmlns:a16="http://schemas.microsoft.com/office/drawing/2014/main" id="{67298133-59C8-E245-9161-5E87874E9BF5}"/>
              </a:ext>
            </a:extLst>
          </p:cNvPr>
          <p:cNvSpPr txBox="1"/>
          <p:nvPr/>
        </p:nvSpPr>
        <p:spPr>
          <a:xfrm>
            <a:off x="832606" y="5434082"/>
            <a:ext cx="2045688" cy="584775"/>
          </a:xfrm>
          <a:prstGeom prst="rect">
            <a:avLst/>
          </a:prstGeom>
          <a:noFill/>
        </p:spPr>
        <p:txBody>
          <a:bodyPr wrap="none" rtlCol="0" anchor="ctr" anchorCtr="0">
            <a:spAutoFit/>
          </a:bodyPr>
          <a:lstStyle/>
          <a:p>
            <a:r>
              <a:rPr lang="en-US" sz="3200" b="1" dirty="0">
                <a:solidFill>
                  <a:schemeClr val="accent1"/>
                </a:solidFill>
                <a:latin typeface="Poppins" pitchFamily="2" charset="77"/>
                <a:ea typeface="League Spartan" charset="0"/>
                <a:cs typeface="Poppins" pitchFamily="2" charset="77"/>
              </a:rPr>
              <a:t>1. Aviation</a:t>
            </a:r>
          </a:p>
        </p:txBody>
      </p:sp>
      <p:sp>
        <p:nvSpPr>
          <p:cNvPr id="204" name="Subtitle 2">
            <a:extLst>
              <a:ext uri="{FF2B5EF4-FFF2-40B4-BE49-F238E27FC236}">
                <a16:creationId xmlns:a16="http://schemas.microsoft.com/office/drawing/2014/main" id="{2A08814F-7A2F-F44B-B3B8-10541D39D0AC}"/>
              </a:ext>
            </a:extLst>
          </p:cNvPr>
          <p:cNvSpPr txBox="1">
            <a:spLocks/>
          </p:cNvSpPr>
          <p:nvPr/>
        </p:nvSpPr>
        <p:spPr>
          <a:xfrm>
            <a:off x="832606" y="5894864"/>
            <a:ext cx="2108757" cy="861774"/>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000"/>
              </a:lnSpc>
            </a:pPr>
            <a:r>
              <a:rPr lang="en-US" sz="20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Airport Passenger Operations</a:t>
            </a:r>
          </a:p>
        </p:txBody>
      </p:sp>
      <p:sp>
        <p:nvSpPr>
          <p:cNvPr id="205" name="TextBox 58">
            <a:extLst>
              <a:ext uri="{FF2B5EF4-FFF2-40B4-BE49-F238E27FC236}">
                <a16:creationId xmlns:a16="http://schemas.microsoft.com/office/drawing/2014/main" id="{7ED697A9-B807-C44B-BAC1-2C2E98850B41}"/>
              </a:ext>
            </a:extLst>
          </p:cNvPr>
          <p:cNvSpPr txBox="1"/>
          <p:nvPr/>
        </p:nvSpPr>
        <p:spPr>
          <a:xfrm>
            <a:off x="8701616" y="5383157"/>
            <a:ext cx="1415772" cy="584775"/>
          </a:xfrm>
          <a:prstGeom prst="rect">
            <a:avLst/>
          </a:prstGeom>
          <a:noFill/>
        </p:spPr>
        <p:txBody>
          <a:bodyPr wrap="none" rtlCol="0" anchor="ctr" anchorCtr="0">
            <a:spAutoFit/>
          </a:bodyPr>
          <a:lstStyle/>
          <a:p>
            <a:r>
              <a:rPr lang="en-US" sz="3200" b="1" dirty="0">
                <a:solidFill>
                  <a:schemeClr val="accent5"/>
                </a:solidFill>
                <a:latin typeface="Poppins" pitchFamily="2" charset="77"/>
                <a:ea typeface="League Spartan" charset="0"/>
                <a:cs typeface="Poppins" pitchFamily="2" charset="77"/>
              </a:rPr>
              <a:t>5. DAS</a:t>
            </a:r>
          </a:p>
        </p:txBody>
      </p:sp>
      <p:sp>
        <p:nvSpPr>
          <p:cNvPr id="206" name="Subtitle 2">
            <a:extLst>
              <a:ext uri="{FF2B5EF4-FFF2-40B4-BE49-F238E27FC236}">
                <a16:creationId xmlns:a16="http://schemas.microsoft.com/office/drawing/2014/main" id="{F4F35257-691B-8046-A9C6-A1087A7775D5}"/>
              </a:ext>
            </a:extLst>
          </p:cNvPr>
          <p:cNvSpPr txBox="1">
            <a:spLocks/>
          </p:cNvSpPr>
          <p:nvPr/>
        </p:nvSpPr>
        <p:spPr>
          <a:xfrm>
            <a:off x="8701616" y="5713104"/>
            <a:ext cx="2421360" cy="1246495"/>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000"/>
              </a:lnSpc>
            </a:pPr>
            <a:r>
              <a:rPr lang="en-US" sz="20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Anomaly Detection by Distributed Acoustics Sensing</a:t>
            </a:r>
          </a:p>
        </p:txBody>
      </p:sp>
      <p:sp>
        <p:nvSpPr>
          <p:cNvPr id="207" name="TextBox 61">
            <a:extLst>
              <a:ext uri="{FF2B5EF4-FFF2-40B4-BE49-F238E27FC236}">
                <a16:creationId xmlns:a16="http://schemas.microsoft.com/office/drawing/2014/main" id="{89327226-F423-914A-8C74-A55B4EE6AF23}"/>
              </a:ext>
            </a:extLst>
          </p:cNvPr>
          <p:cNvSpPr txBox="1"/>
          <p:nvPr/>
        </p:nvSpPr>
        <p:spPr>
          <a:xfrm>
            <a:off x="5027793" y="5585724"/>
            <a:ext cx="1643399" cy="584775"/>
          </a:xfrm>
          <a:prstGeom prst="rect">
            <a:avLst/>
          </a:prstGeom>
          <a:noFill/>
        </p:spPr>
        <p:txBody>
          <a:bodyPr wrap="none" rtlCol="0" anchor="ctr" anchorCtr="0">
            <a:spAutoFit/>
          </a:bodyPr>
          <a:lstStyle/>
          <a:p>
            <a:r>
              <a:rPr lang="en-US" sz="3200" b="1" dirty="0">
                <a:solidFill>
                  <a:schemeClr val="accent3"/>
                </a:solidFill>
                <a:latin typeface="Poppins" pitchFamily="2" charset="77"/>
                <a:ea typeface="League Spartan" charset="0"/>
                <a:cs typeface="Poppins" pitchFamily="2" charset="77"/>
              </a:rPr>
              <a:t>3. Retail</a:t>
            </a:r>
          </a:p>
        </p:txBody>
      </p:sp>
      <p:sp>
        <p:nvSpPr>
          <p:cNvPr id="208" name="Subtitle 2">
            <a:extLst>
              <a:ext uri="{FF2B5EF4-FFF2-40B4-BE49-F238E27FC236}">
                <a16:creationId xmlns:a16="http://schemas.microsoft.com/office/drawing/2014/main" id="{E02F232E-C15B-1645-B5D0-012A30D10519}"/>
              </a:ext>
            </a:extLst>
          </p:cNvPr>
          <p:cNvSpPr txBox="1">
            <a:spLocks/>
          </p:cNvSpPr>
          <p:nvPr/>
        </p:nvSpPr>
        <p:spPr>
          <a:xfrm>
            <a:off x="5027793" y="6046506"/>
            <a:ext cx="2108757" cy="825675"/>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000"/>
              </a:lnSpc>
            </a:pPr>
            <a:r>
              <a:rPr lang="en-US" sz="20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Customer Emotion Detection</a:t>
            </a:r>
          </a:p>
        </p:txBody>
      </p:sp>
      <p:sp>
        <p:nvSpPr>
          <p:cNvPr id="209" name="TextBox 65">
            <a:extLst>
              <a:ext uri="{FF2B5EF4-FFF2-40B4-BE49-F238E27FC236}">
                <a16:creationId xmlns:a16="http://schemas.microsoft.com/office/drawing/2014/main" id="{6ED98FEF-942B-8F4F-A95F-88589BB95B3F}"/>
              </a:ext>
            </a:extLst>
          </p:cNvPr>
          <p:cNvSpPr txBox="1"/>
          <p:nvPr/>
        </p:nvSpPr>
        <p:spPr>
          <a:xfrm>
            <a:off x="937871" y="1023983"/>
            <a:ext cx="3409909" cy="584775"/>
          </a:xfrm>
          <a:prstGeom prst="rect">
            <a:avLst/>
          </a:prstGeom>
          <a:noFill/>
        </p:spPr>
        <p:txBody>
          <a:bodyPr wrap="none" rtlCol="0" anchor="ctr" anchorCtr="0">
            <a:spAutoFit/>
          </a:bodyPr>
          <a:lstStyle/>
          <a:p>
            <a:pPr algn="r"/>
            <a:r>
              <a:rPr lang="en-US" sz="3200" b="1" dirty="0">
                <a:solidFill>
                  <a:schemeClr val="accent4"/>
                </a:solidFill>
                <a:latin typeface="Poppins" pitchFamily="2" charset="77"/>
                <a:ea typeface="League Spartan" charset="0"/>
                <a:cs typeface="Poppins" pitchFamily="2" charset="77"/>
              </a:rPr>
              <a:t>2. Smart Factories</a:t>
            </a:r>
          </a:p>
        </p:txBody>
      </p:sp>
      <p:sp>
        <p:nvSpPr>
          <p:cNvPr id="210" name="Subtitle 2">
            <a:extLst>
              <a:ext uri="{FF2B5EF4-FFF2-40B4-BE49-F238E27FC236}">
                <a16:creationId xmlns:a16="http://schemas.microsoft.com/office/drawing/2014/main" id="{BF8FBC7D-5F39-6C4F-B4C8-6722E8ADCE5E}"/>
              </a:ext>
            </a:extLst>
          </p:cNvPr>
          <p:cNvSpPr txBox="1">
            <a:spLocks/>
          </p:cNvSpPr>
          <p:nvPr/>
        </p:nvSpPr>
        <p:spPr>
          <a:xfrm>
            <a:off x="2323688" y="1484765"/>
            <a:ext cx="2108757" cy="861774"/>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3000"/>
              </a:lnSpc>
            </a:pPr>
            <a:r>
              <a:rPr lang="en-US" sz="20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Remaining Useful Lifetime</a:t>
            </a:r>
          </a:p>
        </p:txBody>
      </p:sp>
      <p:sp>
        <p:nvSpPr>
          <p:cNvPr id="211" name="TextBox 69">
            <a:extLst>
              <a:ext uri="{FF2B5EF4-FFF2-40B4-BE49-F238E27FC236}">
                <a16:creationId xmlns:a16="http://schemas.microsoft.com/office/drawing/2014/main" id="{B21BFC88-0D74-BF4E-BA96-8DCA87835DE5}"/>
              </a:ext>
            </a:extLst>
          </p:cNvPr>
          <p:cNvSpPr txBox="1"/>
          <p:nvPr/>
        </p:nvSpPr>
        <p:spPr>
          <a:xfrm>
            <a:off x="8378383" y="1023983"/>
            <a:ext cx="2997937" cy="584775"/>
          </a:xfrm>
          <a:prstGeom prst="rect">
            <a:avLst/>
          </a:prstGeom>
          <a:noFill/>
        </p:spPr>
        <p:txBody>
          <a:bodyPr wrap="none" rtlCol="0" anchor="ctr" anchorCtr="0">
            <a:spAutoFit/>
          </a:bodyPr>
          <a:lstStyle/>
          <a:p>
            <a:pPr algn="r"/>
            <a:r>
              <a:rPr lang="en-US" sz="3200" b="1" dirty="0">
                <a:solidFill>
                  <a:schemeClr val="accent6">
                    <a:lumMod val="50000"/>
                  </a:schemeClr>
                </a:solidFill>
                <a:latin typeface="Poppins" pitchFamily="2" charset="77"/>
                <a:ea typeface="League Spartan" charset="0"/>
                <a:cs typeface="Poppins" pitchFamily="2" charset="77"/>
              </a:rPr>
              <a:t>6. Supply Chain</a:t>
            </a:r>
          </a:p>
        </p:txBody>
      </p:sp>
      <p:sp>
        <p:nvSpPr>
          <p:cNvPr id="212" name="Subtitle 2">
            <a:extLst>
              <a:ext uri="{FF2B5EF4-FFF2-40B4-BE49-F238E27FC236}">
                <a16:creationId xmlns:a16="http://schemas.microsoft.com/office/drawing/2014/main" id="{2B41A6FF-1C21-9A41-8025-E964C78835E7}"/>
              </a:ext>
            </a:extLst>
          </p:cNvPr>
          <p:cNvSpPr txBox="1">
            <a:spLocks/>
          </p:cNvSpPr>
          <p:nvPr/>
        </p:nvSpPr>
        <p:spPr>
          <a:xfrm>
            <a:off x="9267563" y="1484765"/>
            <a:ext cx="2108757" cy="861774"/>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3000"/>
              </a:lnSpc>
            </a:pPr>
            <a:r>
              <a:rPr lang="en-US" sz="20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Blockchain Based Management</a:t>
            </a:r>
          </a:p>
        </p:txBody>
      </p:sp>
      <p:sp>
        <p:nvSpPr>
          <p:cNvPr id="213" name="TextBox 72">
            <a:extLst>
              <a:ext uri="{FF2B5EF4-FFF2-40B4-BE49-F238E27FC236}">
                <a16:creationId xmlns:a16="http://schemas.microsoft.com/office/drawing/2014/main" id="{8CE09A01-9B3D-EA4F-8914-E351714BEFC7}"/>
              </a:ext>
            </a:extLst>
          </p:cNvPr>
          <p:cNvSpPr txBox="1"/>
          <p:nvPr/>
        </p:nvSpPr>
        <p:spPr>
          <a:xfrm>
            <a:off x="6001281" y="848059"/>
            <a:ext cx="1759008" cy="584775"/>
          </a:xfrm>
          <a:prstGeom prst="rect">
            <a:avLst/>
          </a:prstGeom>
          <a:noFill/>
        </p:spPr>
        <p:txBody>
          <a:bodyPr wrap="none" rtlCol="0" anchor="ctr" anchorCtr="0">
            <a:spAutoFit/>
          </a:bodyPr>
          <a:lstStyle/>
          <a:p>
            <a:pPr algn="r"/>
            <a:r>
              <a:rPr lang="en-US" sz="3200" b="1" dirty="0">
                <a:solidFill>
                  <a:srgbClr val="00B0F0"/>
                </a:solidFill>
                <a:latin typeface="Poppins" pitchFamily="2" charset="77"/>
                <a:ea typeface="League Spartan" charset="0"/>
                <a:cs typeface="Poppins" pitchFamily="2" charset="77"/>
              </a:rPr>
              <a:t>4. Textile</a:t>
            </a:r>
          </a:p>
        </p:txBody>
      </p:sp>
      <p:sp>
        <p:nvSpPr>
          <p:cNvPr id="214" name="Subtitle 2">
            <a:extLst>
              <a:ext uri="{FF2B5EF4-FFF2-40B4-BE49-F238E27FC236}">
                <a16:creationId xmlns:a16="http://schemas.microsoft.com/office/drawing/2014/main" id="{63883A8B-995E-1745-A63F-005F6A15B810}"/>
              </a:ext>
            </a:extLst>
          </p:cNvPr>
          <p:cNvSpPr txBox="1">
            <a:spLocks/>
          </p:cNvSpPr>
          <p:nvPr/>
        </p:nvSpPr>
        <p:spPr>
          <a:xfrm>
            <a:off x="5647992" y="1189758"/>
            <a:ext cx="2108757" cy="825675"/>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3000"/>
              </a:lnSpc>
            </a:pPr>
            <a:r>
              <a:rPr lang="en-US" sz="20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Manufacturing Process</a:t>
            </a:r>
          </a:p>
        </p:txBody>
      </p:sp>
      <p:sp>
        <p:nvSpPr>
          <p:cNvPr id="246" name="Dikdörtgen 245"/>
          <p:cNvSpPr/>
          <p:nvPr/>
        </p:nvSpPr>
        <p:spPr>
          <a:xfrm>
            <a:off x="5159482" y="89354"/>
            <a:ext cx="1845377" cy="584775"/>
          </a:xfrm>
          <a:prstGeom prst="rect">
            <a:avLst/>
          </a:prstGeom>
          <a:solidFill>
            <a:srgbClr val="2F5597"/>
          </a:solidFill>
          <a:ln>
            <a:noFill/>
          </a:ln>
          <a:effectLst>
            <a:softEdge rad="114300"/>
          </a:effectLst>
        </p:spPr>
        <p:txBody>
          <a:bodyPr wrap="none">
            <a:spAutoFit/>
          </a:bodyPr>
          <a:lstStyle/>
          <a:p>
            <a:r>
              <a:rPr lang="de-DE" sz="3200" dirty="0" err="1">
                <a:solidFill>
                  <a:schemeClr val="bg1"/>
                </a:solidFill>
                <a:latin typeface="Calibri" charset="0"/>
                <a:ea typeface="Calibri" charset="0"/>
                <a:cs typeface="Calibri" charset="0"/>
              </a:rPr>
              <a:t>Use</a:t>
            </a:r>
            <a:r>
              <a:rPr lang="de-DE" sz="3200" dirty="0">
                <a:solidFill>
                  <a:schemeClr val="bg1"/>
                </a:solidFill>
                <a:latin typeface="Calibri" charset="0"/>
                <a:ea typeface="Calibri" charset="0"/>
                <a:cs typeface="Calibri" charset="0"/>
              </a:rPr>
              <a:t> Cases</a:t>
            </a:r>
            <a:endParaRPr lang="tr-TR" sz="3200" dirty="0">
              <a:solidFill>
                <a:schemeClr val="bg1"/>
              </a:solidFill>
              <a:latin typeface="Calibri" charset="0"/>
              <a:ea typeface="Calibri" charset="0"/>
              <a:cs typeface="Calibri" charset="0"/>
            </a:endParaRPr>
          </a:p>
        </p:txBody>
      </p:sp>
    </p:spTree>
    <p:extLst>
      <p:ext uri="{BB962C8B-B14F-4D97-AF65-F5344CB8AC3E}">
        <p14:creationId xmlns:p14="http://schemas.microsoft.com/office/powerpoint/2010/main" val="1965851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12</a:t>
            </a:fld>
            <a:endParaRPr lang="fr-FR"/>
          </a:p>
        </p:txBody>
      </p:sp>
      <p:grpSp>
        <p:nvGrpSpPr>
          <p:cNvPr id="2" name="Grup 1"/>
          <p:cNvGrpSpPr/>
          <p:nvPr/>
        </p:nvGrpSpPr>
        <p:grpSpPr>
          <a:xfrm>
            <a:off x="179882" y="1327446"/>
            <a:ext cx="11870662" cy="4655688"/>
            <a:chOff x="1971586" y="2361230"/>
            <a:chExt cx="20467141" cy="10685945"/>
          </a:xfrm>
        </p:grpSpPr>
        <p:sp>
          <p:nvSpPr>
            <p:cNvPr id="3" name="Chevron 20">
              <a:extLst>
                <a:ext uri="{FF2B5EF4-FFF2-40B4-BE49-F238E27FC236}">
                  <a16:creationId xmlns:a16="http://schemas.microsoft.com/office/drawing/2014/main" id="{0CE88AC2-F276-AA4B-BB22-6779848D0A61}"/>
                </a:ext>
              </a:extLst>
            </p:cNvPr>
            <p:cNvSpPr/>
            <p:nvPr/>
          </p:nvSpPr>
          <p:spPr>
            <a:xfrm>
              <a:off x="10862252" y="4581248"/>
              <a:ext cx="11576475" cy="1992230"/>
            </a:xfrm>
            <a:prstGeom prst="chevron">
              <a:avLst>
                <a:gd name="adj" fmla="val 29730"/>
              </a:avLst>
            </a:prstGeom>
            <a:gradFill>
              <a:gsLst>
                <a:gs pos="0">
                  <a:schemeClr val="accent2">
                    <a:lumMod val="75000"/>
                  </a:schemeClr>
                </a:gs>
                <a:gs pos="100000">
                  <a:schemeClr val="accent2"/>
                </a:gs>
              </a:gsLst>
              <a:lin ang="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Lato Light" panose="020F0502020204030203" pitchFamily="34" charset="0"/>
              </a:endParaRPr>
            </a:p>
          </p:txBody>
        </p:sp>
        <p:sp>
          <p:nvSpPr>
            <p:cNvPr id="5" name="Chevron 10">
              <a:extLst>
                <a:ext uri="{FF2B5EF4-FFF2-40B4-BE49-F238E27FC236}">
                  <a16:creationId xmlns:a16="http://schemas.microsoft.com/office/drawing/2014/main" id="{0ED94C60-2040-6B4D-B753-E2405B7C82A3}"/>
                </a:ext>
              </a:extLst>
            </p:cNvPr>
            <p:cNvSpPr/>
            <p:nvPr/>
          </p:nvSpPr>
          <p:spPr>
            <a:xfrm flipH="1">
              <a:off x="1971586" y="2454408"/>
              <a:ext cx="11576475" cy="1992230"/>
            </a:xfrm>
            <a:prstGeom prst="chevron">
              <a:avLst>
                <a:gd name="adj" fmla="val 29730"/>
              </a:avLst>
            </a:prstGeom>
            <a:gradFill flip="none" rotWithShape="1">
              <a:gsLst>
                <a:gs pos="0">
                  <a:schemeClr val="accent1">
                    <a:lumMod val="75000"/>
                  </a:schemeClr>
                </a:gs>
                <a:gs pos="100000">
                  <a:schemeClr val="accent1"/>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Lato Light" panose="020F0502020204030203" pitchFamily="34" charset="0"/>
              </a:endParaRPr>
            </a:p>
          </p:txBody>
        </p:sp>
        <p:sp>
          <p:nvSpPr>
            <p:cNvPr id="6" name="Chevron 18">
              <a:extLst>
                <a:ext uri="{FF2B5EF4-FFF2-40B4-BE49-F238E27FC236}">
                  <a16:creationId xmlns:a16="http://schemas.microsoft.com/office/drawing/2014/main" id="{FBB3E0A7-7128-6541-B03D-8EEA84613FB7}"/>
                </a:ext>
              </a:extLst>
            </p:cNvPr>
            <p:cNvSpPr/>
            <p:nvPr/>
          </p:nvSpPr>
          <p:spPr>
            <a:xfrm flipH="1">
              <a:off x="1971586" y="6708089"/>
              <a:ext cx="11576475" cy="1992230"/>
            </a:xfrm>
            <a:prstGeom prst="chevron">
              <a:avLst>
                <a:gd name="adj" fmla="val 29730"/>
              </a:avLst>
            </a:prstGeom>
            <a:gradFill>
              <a:gsLst>
                <a:gs pos="0">
                  <a:schemeClr val="accent3">
                    <a:lumMod val="75000"/>
                  </a:schemeClr>
                </a:gs>
                <a:gs pos="100000">
                  <a:schemeClr val="accent3"/>
                </a:gs>
              </a:gsLst>
              <a:lin ang="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Lato Light" panose="020F0502020204030203" pitchFamily="34" charset="0"/>
              </a:endParaRPr>
            </a:p>
          </p:txBody>
        </p:sp>
        <p:sp>
          <p:nvSpPr>
            <p:cNvPr id="7" name="Chevron 19">
              <a:extLst>
                <a:ext uri="{FF2B5EF4-FFF2-40B4-BE49-F238E27FC236}">
                  <a16:creationId xmlns:a16="http://schemas.microsoft.com/office/drawing/2014/main" id="{98B97338-4315-9C44-8F0F-C28C6A45756D}"/>
                </a:ext>
              </a:extLst>
            </p:cNvPr>
            <p:cNvSpPr/>
            <p:nvPr/>
          </p:nvSpPr>
          <p:spPr>
            <a:xfrm flipH="1">
              <a:off x="1971586" y="10961770"/>
              <a:ext cx="11576475" cy="1992230"/>
            </a:xfrm>
            <a:prstGeom prst="chevron">
              <a:avLst>
                <a:gd name="adj" fmla="val 29730"/>
              </a:avLst>
            </a:prstGeom>
            <a:gradFill>
              <a:gsLst>
                <a:gs pos="0">
                  <a:schemeClr val="accent5">
                    <a:lumMod val="75000"/>
                    <a:lumOff val="25000"/>
                  </a:schemeClr>
                </a:gs>
                <a:gs pos="100000">
                  <a:schemeClr val="accent5"/>
                </a:gs>
              </a:gsLst>
              <a:lin ang="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Lato Light" panose="020F0502020204030203" pitchFamily="34" charset="0"/>
              </a:endParaRPr>
            </a:p>
          </p:txBody>
        </p:sp>
        <p:sp>
          <p:nvSpPr>
            <p:cNvPr id="8" name="Chevron 21">
              <a:extLst>
                <a:ext uri="{FF2B5EF4-FFF2-40B4-BE49-F238E27FC236}">
                  <a16:creationId xmlns:a16="http://schemas.microsoft.com/office/drawing/2014/main" id="{BCEA65D1-82A7-524D-9FAF-89EC71A6754F}"/>
                </a:ext>
              </a:extLst>
            </p:cNvPr>
            <p:cNvSpPr/>
            <p:nvPr/>
          </p:nvSpPr>
          <p:spPr>
            <a:xfrm>
              <a:off x="10862252" y="8834929"/>
              <a:ext cx="11576475" cy="1992230"/>
            </a:xfrm>
            <a:prstGeom prst="chevron">
              <a:avLst>
                <a:gd name="adj" fmla="val 29730"/>
              </a:avLst>
            </a:prstGeom>
            <a:gradFill>
              <a:gsLst>
                <a:gs pos="0">
                  <a:schemeClr val="accent4">
                    <a:lumMod val="75000"/>
                  </a:schemeClr>
                </a:gs>
                <a:gs pos="100000">
                  <a:schemeClr val="accent4"/>
                </a:gs>
              </a:gsLst>
              <a:lin ang="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Lato Light" panose="020F0502020204030203" pitchFamily="34" charset="0"/>
              </a:endParaRPr>
            </a:p>
          </p:txBody>
        </p:sp>
        <p:sp>
          <p:nvSpPr>
            <p:cNvPr id="9" name="Rectangle 23">
              <a:extLst>
                <a:ext uri="{FF2B5EF4-FFF2-40B4-BE49-F238E27FC236}">
                  <a16:creationId xmlns:a16="http://schemas.microsoft.com/office/drawing/2014/main" id="{F823D414-E03C-A644-B55D-1C20C6F6E35F}"/>
                </a:ext>
              </a:extLst>
            </p:cNvPr>
            <p:cNvSpPr/>
            <p:nvPr/>
          </p:nvSpPr>
          <p:spPr>
            <a:xfrm>
              <a:off x="12035766" y="2942694"/>
              <a:ext cx="473206" cy="1015662"/>
            </a:xfrm>
            <a:prstGeom prst="rect">
              <a:avLst/>
            </a:prstGeom>
          </p:spPr>
          <p:txBody>
            <a:bodyPr wrap="none" anchor="ctr">
              <a:spAutoFit/>
            </a:bodyPr>
            <a:lstStyle/>
            <a:p>
              <a:pPr algn="ctr"/>
              <a:r>
                <a:rPr lang="en-US" sz="6000" b="1" dirty="0">
                  <a:solidFill>
                    <a:schemeClr val="bg1"/>
                  </a:solidFill>
                  <a:latin typeface="Poppins" pitchFamily="2" charset="77"/>
                  <a:cs typeface="Poppins" pitchFamily="2" charset="77"/>
                </a:rPr>
                <a:t>1</a:t>
              </a:r>
              <a:endParaRPr lang="en-US" sz="6000" dirty="0">
                <a:solidFill>
                  <a:schemeClr val="bg1"/>
                </a:solidFill>
                <a:latin typeface="Lato Light" panose="020F0502020204030203" pitchFamily="34" charset="0"/>
              </a:endParaRPr>
            </a:p>
          </p:txBody>
        </p:sp>
        <p:sp>
          <p:nvSpPr>
            <p:cNvPr id="10" name="Rectangle 24">
              <a:extLst>
                <a:ext uri="{FF2B5EF4-FFF2-40B4-BE49-F238E27FC236}">
                  <a16:creationId xmlns:a16="http://schemas.microsoft.com/office/drawing/2014/main" id="{A945D880-497D-134F-A3F9-5E5639D1BD03}"/>
                </a:ext>
              </a:extLst>
            </p:cNvPr>
            <p:cNvSpPr/>
            <p:nvPr/>
          </p:nvSpPr>
          <p:spPr>
            <a:xfrm>
              <a:off x="11931935" y="7196372"/>
              <a:ext cx="649537" cy="1015662"/>
            </a:xfrm>
            <a:prstGeom prst="rect">
              <a:avLst/>
            </a:prstGeom>
          </p:spPr>
          <p:txBody>
            <a:bodyPr wrap="none" anchor="ctr">
              <a:spAutoFit/>
            </a:bodyPr>
            <a:lstStyle/>
            <a:p>
              <a:pPr algn="ctr"/>
              <a:r>
                <a:rPr lang="en-US" sz="6000" b="1" dirty="0">
                  <a:solidFill>
                    <a:schemeClr val="bg1"/>
                  </a:solidFill>
                  <a:latin typeface="Poppins" pitchFamily="2" charset="77"/>
                  <a:cs typeface="Poppins" pitchFamily="2" charset="77"/>
                </a:rPr>
                <a:t>3</a:t>
              </a:r>
              <a:endParaRPr lang="en-US" sz="6000" dirty="0">
                <a:solidFill>
                  <a:schemeClr val="bg1"/>
                </a:solidFill>
                <a:latin typeface="Lato Light" panose="020F0502020204030203" pitchFamily="34" charset="0"/>
              </a:endParaRPr>
            </a:p>
          </p:txBody>
        </p:sp>
        <p:sp>
          <p:nvSpPr>
            <p:cNvPr id="11" name="Rectangle 25">
              <a:extLst>
                <a:ext uri="{FF2B5EF4-FFF2-40B4-BE49-F238E27FC236}">
                  <a16:creationId xmlns:a16="http://schemas.microsoft.com/office/drawing/2014/main" id="{F0891ED8-86EC-3D4C-9431-926829BB0804}"/>
                </a:ext>
              </a:extLst>
            </p:cNvPr>
            <p:cNvSpPr/>
            <p:nvPr/>
          </p:nvSpPr>
          <p:spPr>
            <a:xfrm>
              <a:off x="11911168" y="11450052"/>
              <a:ext cx="684803" cy="1015662"/>
            </a:xfrm>
            <a:prstGeom prst="rect">
              <a:avLst/>
            </a:prstGeom>
          </p:spPr>
          <p:txBody>
            <a:bodyPr wrap="none" anchor="ctr">
              <a:spAutoFit/>
            </a:bodyPr>
            <a:lstStyle/>
            <a:p>
              <a:pPr algn="ctr"/>
              <a:r>
                <a:rPr lang="en-US" sz="6000" b="1" dirty="0">
                  <a:solidFill>
                    <a:schemeClr val="bg1"/>
                  </a:solidFill>
                  <a:latin typeface="Poppins" pitchFamily="2" charset="77"/>
                  <a:cs typeface="Poppins" pitchFamily="2" charset="77"/>
                </a:rPr>
                <a:t>5</a:t>
              </a:r>
              <a:endParaRPr lang="en-US" sz="6000" dirty="0">
                <a:solidFill>
                  <a:schemeClr val="bg1"/>
                </a:solidFill>
                <a:latin typeface="Lato Light" panose="020F0502020204030203" pitchFamily="34" charset="0"/>
              </a:endParaRPr>
            </a:p>
          </p:txBody>
        </p:sp>
        <p:sp>
          <p:nvSpPr>
            <p:cNvPr id="12" name="Rectangle 26">
              <a:extLst>
                <a:ext uri="{FF2B5EF4-FFF2-40B4-BE49-F238E27FC236}">
                  <a16:creationId xmlns:a16="http://schemas.microsoft.com/office/drawing/2014/main" id="{FA6877A1-403A-EA4D-B29F-B19C1844544D}"/>
                </a:ext>
              </a:extLst>
            </p:cNvPr>
            <p:cNvSpPr/>
            <p:nvPr/>
          </p:nvSpPr>
          <p:spPr>
            <a:xfrm>
              <a:off x="11899590" y="5068532"/>
              <a:ext cx="623889" cy="1015662"/>
            </a:xfrm>
            <a:prstGeom prst="rect">
              <a:avLst/>
            </a:prstGeom>
          </p:spPr>
          <p:txBody>
            <a:bodyPr wrap="none" anchor="ctr">
              <a:spAutoFit/>
            </a:bodyPr>
            <a:lstStyle/>
            <a:p>
              <a:pPr algn="ctr"/>
              <a:r>
                <a:rPr lang="en-US" sz="6000" b="1" dirty="0">
                  <a:solidFill>
                    <a:schemeClr val="bg1"/>
                  </a:solidFill>
                  <a:latin typeface="Poppins" pitchFamily="2" charset="77"/>
                  <a:cs typeface="Poppins" pitchFamily="2" charset="77"/>
                </a:rPr>
                <a:t>2</a:t>
              </a:r>
              <a:endParaRPr lang="en-US" sz="6000" dirty="0">
                <a:solidFill>
                  <a:schemeClr val="bg1"/>
                </a:solidFill>
                <a:latin typeface="Lato Light" panose="020F0502020204030203" pitchFamily="34" charset="0"/>
              </a:endParaRPr>
            </a:p>
          </p:txBody>
        </p:sp>
        <p:sp>
          <p:nvSpPr>
            <p:cNvPr id="13" name="Rectangle 27">
              <a:extLst>
                <a:ext uri="{FF2B5EF4-FFF2-40B4-BE49-F238E27FC236}">
                  <a16:creationId xmlns:a16="http://schemas.microsoft.com/office/drawing/2014/main" id="{BBADCC3C-F437-B14C-8DBB-1E89674F39C0}"/>
                </a:ext>
              </a:extLst>
            </p:cNvPr>
            <p:cNvSpPr/>
            <p:nvPr/>
          </p:nvSpPr>
          <p:spPr>
            <a:xfrm>
              <a:off x="11851449" y="9323212"/>
              <a:ext cx="705642" cy="1015662"/>
            </a:xfrm>
            <a:prstGeom prst="rect">
              <a:avLst/>
            </a:prstGeom>
          </p:spPr>
          <p:txBody>
            <a:bodyPr wrap="none" anchor="ctr">
              <a:spAutoFit/>
            </a:bodyPr>
            <a:lstStyle/>
            <a:p>
              <a:pPr algn="ctr"/>
              <a:r>
                <a:rPr lang="en-US" sz="6000" b="1" dirty="0">
                  <a:solidFill>
                    <a:schemeClr val="bg1"/>
                  </a:solidFill>
                  <a:latin typeface="Poppins" pitchFamily="2" charset="77"/>
                  <a:cs typeface="Poppins" pitchFamily="2" charset="77"/>
                </a:rPr>
                <a:t>4</a:t>
              </a:r>
              <a:endParaRPr lang="en-US" sz="6000" dirty="0">
                <a:solidFill>
                  <a:schemeClr val="bg1"/>
                </a:solidFill>
                <a:latin typeface="Lato Light" panose="020F0502020204030203" pitchFamily="34" charset="0"/>
              </a:endParaRPr>
            </a:p>
          </p:txBody>
        </p:sp>
        <p:sp>
          <p:nvSpPr>
            <p:cNvPr id="14" name="Subtitle 2">
              <a:extLst>
                <a:ext uri="{FF2B5EF4-FFF2-40B4-BE49-F238E27FC236}">
                  <a16:creationId xmlns:a16="http://schemas.microsoft.com/office/drawing/2014/main" id="{E16F21FE-2B54-B44A-9FF2-BA685841750A}"/>
                </a:ext>
              </a:extLst>
            </p:cNvPr>
            <p:cNvSpPr txBox="1">
              <a:spLocks/>
            </p:cNvSpPr>
            <p:nvPr/>
          </p:nvSpPr>
          <p:spPr>
            <a:xfrm>
              <a:off x="4395317" y="2361230"/>
              <a:ext cx="6894261" cy="2178580"/>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b="1" dirty="0">
                  <a:solidFill>
                    <a:schemeClr val="bg1"/>
                  </a:solidFill>
                  <a:latin typeface="Calibri" charset="0"/>
                  <a:ea typeface="Calibri" charset="0"/>
                  <a:cs typeface="Calibri" charset="0"/>
                </a:rPr>
                <a:t>Enhanced Data Privacy and Security</a:t>
              </a:r>
            </a:p>
          </p:txBody>
        </p:sp>
        <p:sp>
          <p:nvSpPr>
            <p:cNvPr id="15" name="Subtitle 2">
              <a:extLst>
                <a:ext uri="{FF2B5EF4-FFF2-40B4-BE49-F238E27FC236}">
                  <a16:creationId xmlns:a16="http://schemas.microsoft.com/office/drawing/2014/main" id="{BAE6F511-7418-9E4A-BDCD-68C394B6C06D}"/>
                </a:ext>
              </a:extLst>
            </p:cNvPr>
            <p:cNvSpPr txBox="1">
              <a:spLocks/>
            </p:cNvSpPr>
            <p:nvPr/>
          </p:nvSpPr>
          <p:spPr>
            <a:xfrm>
              <a:off x="4395317" y="7123538"/>
              <a:ext cx="6894261" cy="1161330"/>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b="1" dirty="0">
                  <a:solidFill>
                    <a:schemeClr val="bg1"/>
                  </a:solidFill>
                  <a:latin typeface="Calibri" charset="0"/>
                  <a:ea typeface="Calibri" charset="0"/>
                  <a:cs typeface="Calibri" charset="0"/>
                </a:rPr>
                <a:t>Customization and Flexibility</a:t>
              </a:r>
              <a:endParaRPr lang="en-US" dirty="0">
                <a:solidFill>
                  <a:schemeClr val="bg1"/>
                </a:solidFill>
                <a:latin typeface="Calibri" charset="0"/>
                <a:ea typeface="Calibri" charset="0"/>
                <a:cs typeface="Calibri" charset="0"/>
              </a:endParaRPr>
            </a:p>
          </p:txBody>
        </p:sp>
        <p:sp>
          <p:nvSpPr>
            <p:cNvPr id="16" name="Subtitle 2">
              <a:extLst>
                <a:ext uri="{FF2B5EF4-FFF2-40B4-BE49-F238E27FC236}">
                  <a16:creationId xmlns:a16="http://schemas.microsoft.com/office/drawing/2014/main" id="{C1D347EF-D8EE-D943-85CB-ABC4E3726025}"/>
                </a:ext>
              </a:extLst>
            </p:cNvPr>
            <p:cNvSpPr txBox="1">
              <a:spLocks/>
            </p:cNvSpPr>
            <p:nvPr/>
          </p:nvSpPr>
          <p:spPr>
            <a:xfrm>
              <a:off x="4395317" y="10868595"/>
              <a:ext cx="6894261" cy="2178580"/>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b="1" dirty="0">
                  <a:solidFill>
                    <a:schemeClr val="bg1"/>
                  </a:solidFill>
                  <a:latin typeface="Calibri" charset="0"/>
                  <a:ea typeface="Calibri" charset="0"/>
                  <a:cs typeface="Calibri" charset="0"/>
                </a:rPr>
                <a:t> Sustainability and Resource Optimization</a:t>
              </a:r>
              <a:endParaRPr lang="en-US" dirty="0">
                <a:solidFill>
                  <a:schemeClr val="bg1"/>
                </a:solidFill>
                <a:latin typeface="Calibri" charset="0"/>
                <a:ea typeface="Calibri" charset="0"/>
                <a:cs typeface="Calibri" charset="0"/>
              </a:endParaRPr>
            </a:p>
          </p:txBody>
        </p:sp>
        <p:sp>
          <p:nvSpPr>
            <p:cNvPr id="17" name="Subtitle 2">
              <a:extLst>
                <a:ext uri="{FF2B5EF4-FFF2-40B4-BE49-F238E27FC236}">
                  <a16:creationId xmlns:a16="http://schemas.microsoft.com/office/drawing/2014/main" id="{225DBE74-BC36-FE46-9B5C-D129D3BB7A6E}"/>
                </a:ext>
              </a:extLst>
            </p:cNvPr>
            <p:cNvSpPr txBox="1">
              <a:spLocks/>
            </p:cNvSpPr>
            <p:nvPr/>
          </p:nvSpPr>
          <p:spPr>
            <a:xfrm>
              <a:off x="12639855" y="4477419"/>
              <a:ext cx="6894261" cy="2178580"/>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b="1" dirty="0">
                  <a:solidFill>
                    <a:schemeClr val="bg1"/>
                  </a:solidFill>
                  <a:latin typeface="Calibri" charset="0"/>
                  <a:ea typeface="Calibri" charset="0"/>
                  <a:cs typeface="Calibri" charset="0"/>
                </a:rPr>
                <a:t>Cost Reduction and Efficiency Gains</a:t>
              </a:r>
              <a:endParaRPr lang="en-US" dirty="0">
                <a:solidFill>
                  <a:schemeClr val="bg1"/>
                </a:solidFill>
                <a:latin typeface="Calibri" charset="0"/>
                <a:ea typeface="Calibri" charset="0"/>
                <a:cs typeface="Calibri" charset="0"/>
              </a:endParaRPr>
            </a:p>
          </p:txBody>
        </p:sp>
        <p:sp>
          <p:nvSpPr>
            <p:cNvPr id="18" name="Subtitle 2">
              <a:extLst>
                <a:ext uri="{FF2B5EF4-FFF2-40B4-BE49-F238E27FC236}">
                  <a16:creationId xmlns:a16="http://schemas.microsoft.com/office/drawing/2014/main" id="{BB5BE425-5F0E-E140-AC95-1911A8CB999C}"/>
                </a:ext>
              </a:extLst>
            </p:cNvPr>
            <p:cNvSpPr txBox="1">
              <a:spLocks/>
            </p:cNvSpPr>
            <p:nvPr/>
          </p:nvSpPr>
          <p:spPr>
            <a:xfrm>
              <a:off x="12639855" y="9239722"/>
              <a:ext cx="6894261" cy="1161330"/>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b="1" dirty="0">
                  <a:solidFill>
                    <a:schemeClr val="bg1"/>
                  </a:solidFill>
                  <a:latin typeface="Calibri" charset="0"/>
                  <a:ea typeface="Calibri" charset="0"/>
                  <a:cs typeface="Calibri" charset="0"/>
                </a:rPr>
                <a:t>Operational Resilience</a:t>
              </a:r>
              <a:endParaRPr lang="en-US" dirty="0">
                <a:solidFill>
                  <a:schemeClr val="bg1"/>
                </a:solidFill>
                <a:latin typeface="Calibri" charset="0"/>
                <a:ea typeface="Calibri" charset="0"/>
                <a:cs typeface="Calibri" charset="0"/>
              </a:endParaRPr>
            </a:p>
          </p:txBody>
        </p:sp>
        <p:sp>
          <p:nvSpPr>
            <p:cNvPr id="19" name="Freeform 975">
              <a:extLst>
                <a:ext uri="{FF2B5EF4-FFF2-40B4-BE49-F238E27FC236}">
                  <a16:creationId xmlns:a16="http://schemas.microsoft.com/office/drawing/2014/main" id="{52D763B9-CE29-5442-8376-B6027A1815AC}"/>
                </a:ext>
              </a:extLst>
            </p:cNvPr>
            <p:cNvSpPr>
              <a:spLocks noChangeAspect="1" noChangeArrowheads="1"/>
            </p:cNvSpPr>
            <p:nvPr/>
          </p:nvSpPr>
          <p:spPr bwMode="auto">
            <a:xfrm>
              <a:off x="2954241" y="2970561"/>
              <a:ext cx="983401" cy="983401"/>
            </a:xfrm>
            <a:custGeom>
              <a:avLst/>
              <a:gdLst>
                <a:gd name="T0" fmla="*/ 353924 w 290152"/>
                <a:gd name="T1" fmla="*/ 466839 h 290152"/>
                <a:gd name="T2" fmla="*/ 40274 w 290152"/>
                <a:gd name="T3" fmla="*/ 450333 h 290152"/>
                <a:gd name="T4" fmla="*/ 15849 w 290152"/>
                <a:gd name="T5" fmla="*/ 402130 h 290152"/>
                <a:gd name="T6" fmla="*/ 103005 w 290152"/>
                <a:gd name="T7" fmla="*/ 331478 h 290152"/>
                <a:gd name="T8" fmla="*/ 452452 w 290152"/>
                <a:gd name="T9" fmla="*/ 318842 h 290152"/>
                <a:gd name="T10" fmla="*/ 368865 w 290152"/>
                <a:gd name="T11" fmla="*/ 310798 h 290152"/>
                <a:gd name="T12" fmla="*/ 210638 w 290152"/>
                <a:gd name="T13" fmla="*/ 267428 h 290152"/>
                <a:gd name="T14" fmla="*/ 484408 w 290152"/>
                <a:gd name="T15" fmla="*/ 263974 h 290152"/>
                <a:gd name="T16" fmla="*/ 368810 w 290152"/>
                <a:gd name="T17" fmla="*/ 255609 h 290152"/>
                <a:gd name="T18" fmla="*/ 103005 w 290152"/>
                <a:gd name="T19" fmla="*/ 258841 h 290152"/>
                <a:gd name="T20" fmla="*/ 317607 w 290152"/>
                <a:gd name="T21" fmla="*/ 386283 h 290152"/>
                <a:gd name="T22" fmla="*/ 178282 w 290152"/>
                <a:gd name="T23" fmla="*/ 190169 h 290152"/>
                <a:gd name="T24" fmla="*/ 48649 w 290152"/>
                <a:gd name="T25" fmla="*/ 159757 h 290152"/>
                <a:gd name="T26" fmla="*/ 48649 w 290152"/>
                <a:gd name="T27" fmla="*/ 176487 h 290152"/>
                <a:gd name="T28" fmla="*/ 285250 w 290152"/>
                <a:gd name="T29" fmla="*/ 139987 h 290152"/>
                <a:gd name="T30" fmla="*/ 103837 w 290152"/>
                <a:gd name="T31" fmla="*/ 107471 h 290152"/>
                <a:gd name="T32" fmla="*/ 103837 w 290152"/>
                <a:gd name="T33" fmla="*/ 124205 h 290152"/>
                <a:gd name="T34" fmla="*/ 58313 w 290152"/>
                <a:gd name="T35" fmla="*/ 107471 h 290152"/>
                <a:gd name="T36" fmla="*/ 40668 w 290152"/>
                <a:gd name="T37" fmla="*/ 115838 h 290152"/>
                <a:gd name="T38" fmla="*/ 333373 w 290152"/>
                <a:gd name="T39" fmla="*/ 62859 h 290152"/>
                <a:gd name="T40" fmla="*/ 208317 w 290152"/>
                <a:gd name="T41" fmla="*/ 55193 h 290152"/>
                <a:gd name="T42" fmla="*/ 162909 w 290152"/>
                <a:gd name="T43" fmla="*/ 71919 h 290152"/>
                <a:gd name="T44" fmla="*/ 48506 w 290152"/>
                <a:gd name="T45" fmla="*/ 55193 h 290152"/>
                <a:gd name="T46" fmla="*/ 48506 w 290152"/>
                <a:gd name="T47" fmla="*/ 71919 h 290152"/>
                <a:gd name="T48" fmla="*/ 429484 w 290152"/>
                <a:gd name="T49" fmla="*/ 60187 h 290152"/>
                <a:gd name="T50" fmla="*/ 446112 w 290152"/>
                <a:gd name="T51" fmla="*/ 101026 h 290152"/>
                <a:gd name="T52" fmla="*/ 464075 w 290152"/>
                <a:gd name="T53" fmla="*/ 172164 h 290152"/>
                <a:gd name="T54" fmla="*/ 412854 w 290152"/>
                <a:gd name="T55" fmla="*/ 220905 h 290152"/>
                <a:gd name="T56" fmla="*/ 395561 w 290152"/>
                <a:gd name="T57" fmla="*/ 180726 h 290152"/>
                <a:gd name="T58" fmla="*/ 377600 w 290152"/>
                <a:gd name="T59" fmla="*/ 108928 h 290152"/>
                <a:gd name="T60" fmla="*/ 40274 w 290152"/>
                <a:gd name="T61" fmla="*/ 15849 h 290152"/>
                <a:gd name="T62" fmla="*/ 87156 w 290152"/>
                <a:gd name="T63" fmla="*/ 226488 h 290152"/>
                <a:gd name="T64" fmla="*/ 194126 w 290152"/>
                <a:gd name="T65" fmla="*/ 157815 h 290152"/>
                <a:gd name="T66" fmla="*/ 301760 w 290152"/>
                <a:gd name="T67" fmla="*/ 107629 h 290152"/>
                <a:gd name="T68" fmla="*/ 226485 w 290152"/>
                <a:gd name="T69" fmla="*/ 184227 h 290152"/>
                <a:gd name="T70" fmla="*/ 117532 w 290152"/>
                <a:gd name="T71" fmla="*/ 248936 h 290152"/>
                <a:gd name="T72" fmla="*/ 15849 w 290152"/>
                <a:gd name="T73" fmla="*/ 281292 h 290152"/>
                <a:gd name="T74" fmla="*/ 62731 w 290152"/>
                <a:gd name="T75" fmla="*/ 315631 h 290152"/>
                <a:gd name="T76" fmla="*/ 162437 w 290152"/>
                <a:gd name="T77" fmla="*/ 386283 h 290152"/>
                <a:gd name="T78" fmla="*/ 226485 w 290152"/>
                <a:gd name="T79" fmla="*/ 258841 h 290152"/>
                <a:gd name="T80" fmla="*/ 277989 w 290152"/>
                <a:gd name="T81" fmla="*/ 204037 h 290152"/>
                <a:gd name="T82" fmla="*/ 515039 w 290152"/>
                <a:gd name="T83" fmla="*/ 386283 h 290152"/>
                <a:gd name="T84" fmla="*/ 40274 w 290152"/>
                <a:gd name="T85" fmla="*/ 0 h 290152"/>
                <a:gd name="T86" fmla="*/ 530884 w 290152"/>
                <a:gd name="T87" fmla="*/ 425901 h 290152"/>
                <a:gd name="T88" fmla="*/ 426557 w 290152"/>
                <a:gd name="T89" fmla="*/ 515044 h 290152"/>
                <a:gd name="T90" fmla="*/ 97063 w 290152"/>
                <a:gd name="T91" fmla="*/ 522968 h 290152"/>
                <a:gd name="T92" fmla="*/ 40274 w 290152"/>
                <a:gd name="T93" fmla="*/ 466839 h 290152"/>
                <a:gd name="T94" fmla="*/ 40274 w 290152"/>
                <a:gd name="T95" fmla="*/ 0 h 29015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90152" h="290152">
                  <a:moveTo>
                    <a:pt x="96717" y="255146"/>
                  </a:moveTo>
                  <a:lnTo>
                    <a:pt x="96717" y="281491"/>
                  </a:lnTo>
                  <a:lnTo>
                    <a:pt x="193435" y="281491"/>
                  </a:lnTo>
                  <a:lnTo>
                    <a:pt x="193435" y="255146"/>
                  </a:lnTo>
                  <a:lnTo>
                    <a:pt x="96717" y="255146"/>
                  </a:lnTo>
                  <a:close/>
                  <a:moveTo>
                    <a:pt x="8661" y="219780"/>
                  </a:moveTo>
                  <a:lnTo>
                    <a:pt x="8661" y="232771"/>
                  </a:lnTo>
                  <a:cubicBezTo>
                    <a:pt x="8661" y="240350"/>
                    <a:pt x="14796" y="246124"/>
                    <a:pt x="22014" y="246124"/>
                  </a:cubicBezTo>
                  <a:lnTo>
                    <a:pt x="268138" y="246124"/>
                  </a:lnTo>
                  <a:cubicBezTo>
                    <a:pt x="275717" y="246124"/>
                    <a:pt x="281491" y="240350"/>
                    <a:pt x="281491" y="232771"/>
                  </a:cubicBezTo>
                  <a:lnTo>
                    <a:pt x="281491" y="219780"/>
                  </a:lnTo>
                  <a:lnTo>
                    <a:pt x="8661" y="219780"/>
                  </a:lnTo>
                  <a:close/>
                  <a:moveTo>
                    <a:pt x="38975" y="181165"/>
                  </a:moveTo>
                  <a:lnTo>
                    <a:pt x="38975" y="211118"/>
                  </a:lnTo>
                  <a:lnTo>
                    <a:pt x="56298" y="211118"/>
                  </a:lnTo>
                  <a:lnTo>
                    <a:pt x="56298" y="181165"/>
                  </a:lnTo>
                  <a:lnTo>
                    <a:pt x="38975" y="181165"/>
                  </a:lnTo>
                  <a:close/>
                  <a:moveTo>
                    <a:pt x="201601" y="169863"/>
                  </a:moveTo>
                  <a:lnTo>
                    <a:pt x="243265" y="169863"/>
                  </a:lnTo>
                  <a:cubicBezTo>
                    <a:pt x="245457" y="169863"/>
                    <a:pt x="247285" y="172061"/>
                    <a:pt x="247285" y="174259"/>
                  </a:cubicBezTo>
                  <a:cubicBezTo>
                    <a:pt x="247285" y="176824"/>
                    <a:pt x="245457" y="179022"/>
                    <a:pt x="243265" y="179022"/>
                  </a:cubicBezTo>
                  <a:lnTo>
                    <a:pt x="201601" y="179022"/>
                  </a:lnTo>
                  <a:cubicBezTo>
                    <a:pt x="199043" y="179022"/>
                    <a:pt x="196850" y="176824"/>
                    <a:pt x="196850" y="174259"/>
                  </a:cubicBezTo>
                  <a:cubicBezTo>
                    <a:pt x="196850" y="172061"/>
                    <a:pt x="199043" y="169863"/>
                    <a:pt x="201601" y="169863"/>
                  </a:cubicBezTo>
                  <a:close/>
                  <a:moveTo>
                    <a:pt x="97439" y="146159"/>
                  </a:moveTo>
                  <a:lnTo>
                    <a:pt x="97439" y="211118"/>
                  </a:lnTo>
                  <a:lnTo>
                    <a:pt x="115122" y="211118"/>
                  </a:lnTo>
                  <a:lnTo>
                    <a:pt x="115122" y="146159"/>
                  </a:lnTo>
                  <a:lnTo>
                    <a:pt x="97439" y="146159"/>
                  </a:lnTo>
                  <a:close/>
                  <a:moveTo>
                    <a:pt x="201571" y="139700"/>
                  </a:moveTo>
                  <a:lnTo>
                    <a:pt x="260393" y="139700"/>
                  </a:lnTo>
                  <a:cubicBezTo>
                    <a:pt x="262935" y="139700"/>
                    <a:pt x="264750" y="141605"/>
                    <a:pt x="264750" y="144272"/>
                  </a:cubicBezTo>
                  <a:cubicBezTo>
                    <a:pt x="264750" y="146939"/>
                    <a:pt x="262935" y="148844"/>
                    <a:pt x="260393" y="148844"/>
                  </a:cubicBezTo>
                  <a:lnTo>
                    <a:pt x="201571" y="148844"/>
                  </a:lnTo>
                  <a:cubicBezTo>
                    <a:pt x="199029" y="148844"/>
                    <a:pt x="196850" y="146939"/>
                    <a:pt x="196850" y="144272"/>
                  </a:cubicBezTo>
                  <a:cubicBezTo>
                    <a:pt x="196850" y="141605"/>
                    <a:pt x="199029" y="139700"/>
                    <a:pt x="201571" y="139700"/>
                  </a:cubicBezTo>
                  <a:close/>
                  <a:moveTo>
                    <a:pt x="47637" y="132445"/>
                  </a:moveTo>
                  <a:cubicBezTo>
                    <a:pt x="42945" y="132445"/>
                    <a:pt x="38975" y="136415"/>
                    <a:pt x="38975" y="141467"/>
                  </a:cubicBezTo>
                  <a:cubicBezTo>
                    <a:pt x="38975" y="146159"/>
                    <a:pt x="42945" y="150128"/>
                    <a:pt x="47637" y="150128"/>
                  </a:cubicBezTo>
                  <a:cubicBezTo>
                    <a:pt x="52689" y="150128"/>
                    <a:pt x="56298" y="146159"/>
                    <a:pt x="56298" y="141467"/>
                  </a:cubicBezTo>
                  <a:cubicBezTo>
                    <a:pt x="56298" y="136415"/>
                    <a:pt x="52689" y="132445"/>
                    <a:pt x="47637" y="132445"/>
                  </a:cubicBezTo>
                  <a:close/>
                  <a:moveTo>
                    <a:pt x="155902" y="120175"/>
                  </a:moveTo>
                  <a:lnTo>
                    <a:pt x="155902" y="211118"/>
                  </a:lnTo>
                  <a:lnTo>
                    <a:pt x="173586" y="211118"/>
                  </a:lnTo>
                  <a:lnTo>
                    <a:pt x="173586" y="120175"/>
                  </a:lnTo>
                  <a:lnTo>
                    <a:pt x="155902" y="120175"/>
                  </a:lnTo>
                  <a:close/>
                  <a:moveTo>
                    <a:pt x="106100" y="94913"/>
                  </a:moveTo>
                  <a:cubicBezTo>
                    <a:pt x="101409" y="94913"/>
                    <a:pt x="97439" y="98883"/>
                    <a:pt x="97439" y="103935"/>
                  </a:cubicBezTo>
                  <a:cubicBezTo>
                    <a:pt x="97439" y="108626"/>
                    <a:pt x="101409" y="112596"/>
                    <a:pt x="106100" y="112596"/>
                  </a:cubicBezTo>
                  <a:cubicBezTo>
                    <a:pt x="111153" y="112596"/>
                    <a:pt x="115122" y="108626"/>
                    <a:pt x="115122" y="103935"/>
                  </a:cubicBezTo>
                  <a:cubicBezTo>
                    <a:pt x="115122" y="98883"/>
                    <a:pt x="111153" y="94913"/>
                    <a:pt x="106100" y="94913"/>
                  </a:cubicBezTo>
                  <a:close/>
                  <a:moveTo>
                    <a:pt x="26590" y="87313"/>
                  </a:moveTo>
                  <a:lnTo>
                    <a:pt x="69519" y="87313"/>
                  </a:lnTo>
                  <a:cubicBezTo>
                    <a:pt x="72066" y="87313"/>
                    <a:pt x="74249" y="89218"/>
                    <a:pt x="74249" y="91885"/>
                  </a:cubicBezTo>
                  <a:cubicBezTo>
                    <a:pt x="74249" y="94552"/>
                    <a:pt x="72066" y="96457"/>
                    <a:pt x="69519" y="96457"/>
                  </a:cubicBezTo>
                  <a:lnTo>
                    <a:pt x="26590" y="96457"/>
                  </a:lnTo>
                  <a:cubicBezTo>
                    <a:pt x="24408" y="96457"/>
                    <a:pt x="22225" y="94552"/>
                    <a:pt x="22225" y="91885"/>
                  </a:cubicBezTo>
                  <a:cubicBezTo>
                    <a:pt x="22225" y="89218"/>
                    <a:pt x="24408" y="87313"/>
                    <a:pt x="26590" y="87313"/>
                  </a:cubicBezTo>
                  <a:close/>
                  <a:moveTo>
                    <a:pt x="164925" y="67846"/>
                  </a:moveTo>
                  <a:cubicBezTo>
                    <a:pt x="160233" y="67846"/>
                    <a:pt x="155902" y="71455"/>
                    <a:pt x="155902" y="76508"/>
                  </a:cubicBezTo>
                  <a:cubicBezTo>
                    <a:pt x="155902" y="81560"/>
                    <a:pt x="160233" y="85530"/>
                    <a:pt x="164925" y="85530"/>
                  </a:cubicBezTo>
                  <a:cubicBezTo>
                    <a:pt x="169977" y="85530"/>
                    <a:pt x="173586" y="81560"/>
                    <a:pt x="173586" y="76508"/>
                  </a:cubicBezTo>
                  <a:cubicBezTo>
                    <a:pt x="173586" y="71455"/>
                    <a:pt x="169977" y="67846"/>
                    <a:pt x="164925" y="67846"/>
                  </a:cubicBezTo>
                  <a:close/>
                  <a:moveTo>
                    <a:pt x="56750" y="58738"/>
                  </a:moveTo>
                  <a:lnTo>
                    <a:pt x="125813" y="58738"/>
                  </a:lnTo>
                  <a:cubicBezTo>
                    <a:pt x="127994" y="58738"/>
                    <a:pt x="129811" y="60643"/>
                    <a:pt x="129811" y="63310"/>
                  </a:cubicBezTo>
                  <a:cubicBezTo>
                    <a:pt x="129811" y="65977"/>
                    <a:pt x="127994" y="67882"/>
                    <a:pt x="125813" y="67882"/>
                  </a:cubicBezTo>
                  <a:lnTo>
                    <a:pt x="56750" y="67882"/>
                  </a:lnTo>
                  <a:cubicBezTo>
                    <a:pt x="54569" y="67882"/>
                    <a:pt x="52388" y="65977"/>
                    <a:pt x="52388" y="63310"/>
                  </a:cubicBezTo>
                  <a:cubicBezTo>
                    <a:pt x="52388" y="60643"/>
                    <a:pt x="54569" y="58738"/>
                    <a:pt x="56750" y="58738"/>
                  </a:cubicBezTo>
                  <a:close/>
                  <a:moveTo>
                    <a:pt x="26511" y="58738"/>
                  </a:moveTo>
                  <a:lnTo>
                    <a:pt x="31869" y="58738"/>
                  </a:lnTo>
                  <a:cubicBezTo>
                    <a:pt x="34370" y="58738"/>
                    <a:pt x="36156" y="60643"/>
                    <a:pt x="36156" y="63310"/>
                  </a:cubicBezTo>
                  <a:cubicBezTo>
                    <a:pt x="36156" y="65977"/>
                    <a:pt x="34370" y="67882"/>
                    <a:pt x="31869" y="67882"/>
                  </a:cubicBezTo>
                  <a:lnTo>
                    <a:pt x="26511" y="67882"/>
                  </a:lnTo>
                  <a:cubicBezTo>
                    <a:pt x="24368" y="67882"/>
                    <a:pt x="22225" y="65977"/>
                    <a:pt x="22225" y="63310"/>
                  </a:cubicBezTo>
                  <a:cubicBezTo>
                    <a:pt x="22225" y="60643"/>
                    <a:pt x="24368" y="58738"/>
                    <a:pt x="26511" y="58738"/>
                  </a:cubicBezTo>
                  <a:close/>
                  <a:moveTo>
                    <a:pt x="113854" y="30163"/>
                  </a:moveTo>
                  <a:lnTo>
                    <a:pt x="177886" y="30163"/>
                  </a:lnTo>
                  <a:cubicBezTo>
                    <a:pt x="180404" y="30163"/>
                    <a:pt x="182203" y="32068"/>
                    <a:pt x="182203" y="34354"/>
                  </a:cubicBezTo>
                  <a:cubicBezTo>
                    <a:pt x="182203" y="37021"/>
                    <a:pt x="180404" y="39307"/>
                    <a:pt x="177886" y="39307"/>
                  </a:cubicBezTo>
                  <a:lnTo>
                    <a:pt x="113854" y="39307"/>
                  </a:lnTo>
                  <a:cubicBezTo>
                    <a:pt x="111336" y="39307"/>
                    <a:pt x="109538" y="37021"/>
                    <a:pt x="109538" y="34354"/>
                  </a:cubicBezTo>
                  <a:cubicBezTo>
                    <a:pt x="109538" y="32068"/>
                    <a:pt x="111336" y="30163"/>
                    <a:pt x="113854" y="30163"/>
                  </a:cubicBezTo>
                  <a:close/>
                  <a:moveTo>
                    <a:pt x="56658" y="30163"/>
                  </a:moveTo>
                  <a:lnTo>
                    <a:pt x="89037" y="30163"/>
                  </a:lnTo>
                  <a:cubicBezTo>
                    <a:pt x="91172" y="30163"/>
                    <a:pt x="93307" y="32068"/>
                    <a:pt x="93307" y="34354"/>
                  </a:cubicBezTo>
                  <a:cubicBezTo>
                    <a:pt x="93307" y="37021"/>
                    <a:pt x="91172" y="39307"/>
                    <a:pt x="89037" y="39307"/>
                  </a:cubicBezTo>
                  <a:lnTo>
                    <a:pt x="56658" y="39307"/>
                  </a:lnTo>
                  <a:cubicBezTo>
                    <a:pt x="54523" y="39307"/>
                    <a:pt x="52388" y="37021"/>
                    <a:pt x="52388" y="34354"/>
                  </a:cubicBezTo>
                  <a:cubicBezTo>
                    <a:pt x="52388" y="32068"/>
                    <a:pt x="54523" y="30163"/>
                    <a:pt x="56658" y="30163"/>
                  </a:cubicBezTo>
                  <a:close/>
                  <a:moveTo>
                    <a:pt x="26511" y="30163"/>
                  </a:moveTo>
                  <a:lnTo>
                    <a:pt x="31869" y="30163"/>
                  </a:lnTo>
                  <a:cubicBezTo>
                    <a:pt x="34370" y="30163"/>
                    <a:pt x="36156" y="32068"/>
                    <a:pt x="36156" y="34354"/>
                  </a:cubicBezTo>
                  <a:cubicBezTo>
                    <a:pt x="36156" y="37021"/>
                    <a:pt x="34370" y="39307"/>
                    <a:pt x="31869" y="39307"/>
                  </a:cubicBezTo>
                  <a:lnTo>
                    <a:pt x="26511" y="39307"/>
                  </a:lnTo>
                  <a:cubicBezTo>
                    <a:pt x="24368" y="39307"/>
                    <a:pt x="22225" y="37021"/>
                    <a:pt x="22225" y="34354"/>
                  </a:cubicBezTo>
                  <a:cubicBezTo>
                    <a:pt x="22225" y="32068"/>
                    <a:pt x="24368" y="30163"/>
                    <a:pt x="26511" y="30163"/>
                  </a:cubicBezTo>
                  <a:close/>
                  <a:moveTo>
                    <a:pt x="230006" y="28575"/>
                  </a:moveTo>
                  <a:cubicBezTo>
                    <a:pt x="232187" y="28575"/>
                    <a:pt x="234732" y="30735"/>
                    <a:pt x="234732" y="32895"/>
                  </a:cubicBezTo>
                  <a:lnTo>
                    <a:pt x="234732" y="38655"/>
                  </a:lnTo>
                  <a:cubicBezTo>
                    <a:pt x="242367" y="40095"/>
                    <a:pt x="248911" y="44775"/>
                    <a:pt x="251819" y="51974"/>
                  </a:cubicBezTo>
                  <a:cubicBezTo>
                    <a:pt x="252910" y="54134"/>
                    <a:pt x="251819" y="56654"/>
                    <a:pt x="249638" y="57734"/>
                  </a:cubicBezTo>
                  <a:cubicBezTo>
                    <a:pt x="247456" y="58814"/>
                    <a:pt x="244912" y="57734"/>
                    <a:pt x="243821" y="55214"/>
                  </a:cubicBezTo>
                  <a:cubicBezTo>
                    <a:pt x="241640" y="50534"/>
                    <a:pt x="235823" y="46934"/>
                    <a:pt x="230006" y="46934"/>
                  </a:cubicBezTo>
                  <a:cubicBezTo>
                    <a:pt x="222008" y="46934"/>
                    <a:pt x="215464" y="52694"/>
                    <a:pt x="215464" y="59534"/>
                  </a:cubicBezTo>
                  <a:cubicBezTo>
                    <a:pt x="215464" y="65654"/>
                    <a:pt x="218009" y="72494"/>
                    <a:pt x="230006" y="72494"/>
                  </a:cubicBezTo>
                  <a:cubicBezTo>
                    <a:pt x="247456" y="72494"/>
                    <a:pt x="253637" y="83654"/>
                    <a:pt x="253637" y="94094"/>
                  </a:cubicBezTo>
                  <a:cubicBezTo>
                    <a:pt x="253637" y="104893"/>
                    <a:pt x="245275" y="113533"/>
                    <a:pt x="234732" y="115333"/>
                  </a:cubicBezTo>
                  <a:lnTo>
                    <a:pt x="234732" y="120733"/>
                  </a:lnTo>
                  <a:cubicBezTo>
                    <a:pt x="234732" y="123253"/>
                    <a:pt x="232187" y="125053"/>
                    <a:pt x="230006" y="125053"/>
                  </a:cubicBezTo>
                  <a:cubicBezTo>
                    <a:pt x="227461" y="125053"/>
                    <a:pt x="225643" y="123253"/>
                    <a:pt x="225643" y="120733"/>
                  </a:cubicBezTo>
                  <a:lnTo>
                    <a:pt x="225643" y="115333"/>
                  </a:lnTo>
                  <a:cubicBezTo>
                    <a:pt x="217645" y="113893"/>
                    <a:pt x="211101" y="108853"/>
                    <a:pt x="208193" y="102013"/>
                  </a:cubicBezTo>
                  <a:cubicBezTo>
                    <a:pt x="207102" y="99853"/>
                    <a:pt x="208193" y="96973"/>
                    <a:pt x="210374" y="96253"/>
                  </a:cubicBezTo>
                  <a:cubicBezTo>
                    <a:pt x="212919" y="95173"/>
                    <a:pt x="215464" y="96253"/>
                    <a:pt x="216191" y="98773"/>
                  </a:cubicBezTo>
                  <a:cubicBezTo>
                    <a:pt x="218372" y="103453"/>
                    <a:pt x="223826" y="107053"/>
                    <a:pt x="230006" y="107053"/>
                  </a:cubicBezTo>
                  <a:cubicBezTo>
                    <a:pt x="238368" y="107053"/>
                    <a:pt x="244912" y="101293"/>
                    <a:pt x="244912" y="94094"/>
                  </a:cubicBezTo>
                  <a:cubicBezTo>
                    <a:pt x="244912" y="88334"/>
                    <a:pt x="242367" y="81134"/>
                    <a:pt x="230006" y="81134"/>
                  </a:cubicBezTo>
                  <a:cubicBezTo>
                    <a:pt x="212556" y="81134"/>
                    <a:pt x="206375" y="70334"/>
                    <a:pt x="206375" y="59534"/>
                  </a:cubicBezTo>
                  <a:cubicBezTo>
                    <a:pt x="206375" y="49454"/>
                    <a:pt x="214737" y="40455"/>
                    <a:pt x="225643" y="38655"/>
                  </a:cubicBezTo>
                  <a:lnTo>
                    <a:pt x="225643" y="32895"/>
                  </a:lnTo>
                  <a:cubicBezTo>
                    <a:pt x="225643" y="30735"/>
                    <a:pt x="227461" y="28575"/>
                    <a:pt x="230006" y="28575"/>
                  </a:cubicBezTo>
                  <a:close/>
                  <a:moveTo>
                    <a:pt x="22014" y="8661"/>
                  </a:moveTo>
                  <a:cubicBezTo>
                    <a:pt x="14796" y="8661"/>
                    <a:pt x="8661" y="14796"/>
                    <a:pt x="8661" y="22014"/>
                  </a:cubicBezTo>
                  <a:lnTo>
                    <a:pt x="8661" y="144354"/>
                  </a:lnTo>
                  <a:lnTo>
                    <a:pt x="30314" y="140384"/>
                  </a:lnTo>
                  <a:cubicBezTo>
                    <a:pt x="30675" y="131362"/>
                    <a:pt x="38615" y="123784"/>
                    <a:pt x="47637" y="123784"/>
                  </a:cubicBezTo>
                  <a:cubicBezTo>
                    <a:pt x="52328" y="123784"/>
                    <a:pt x="56298" y="125588"/>
                    <a:pt x="59546" y="128475"/>
                  </a:cubicBezTo>
                  <a:lnTo>
                    <a:pt x="89860" y="108987"/>
                  </a:lnTo>
                  <a:cubicBezTo>
                    <a:pt x="89139" y="107544"/>
                    <a:pt x="88778" y="105739"/>
                    <a:pt x="88778" y="103935"/>
                  </a:cubicBezTo>
                  <a:cubicBezTo>
                    <a:pt x="88778" y="94191"/>
                    <a:pt x="96717" y="86252"/>
                    <a:pt x="106100" y="86252"/>
                  </a:cubicBezTo>
                  <a:cubicBezTo>
                    <a:pt x="111874" y="86252"/>
                    <a:pt x="116566" y="88778"/>
                    <a:pt x="119814" y="92747"/>
                  </a:cubicBezTo>
                  <a:lnTo>
                    <a:pt x="147602" y="79756"/>
                  </a:lnTo>
                  <a:cubicBezTo>
                    <a:pt x="147602" y="78673"/>
                    <a:pt x="147241" y="77590"/>
                    <a:pt x="147241" y="76508"/>
                  </a:cubicBezTo>
                  <a:cubicBezTo>
                    <a:pt x="147241" y="66764"/>
                    <a:pt x="155181" y="58824"/>
                    <a:pt x="164925" y="58824"/>
                  </a:cubicBezTo>
                  <a:cubicBezTo>
                    <a:pt x="174668" y="58824"/>
                    <a:pt x="182608" y="66764"/>
                    <a:pt x="182608" y="76508"/>
                  </a:cubicBezTo>
                  <a:cubicBezTo>
                    <a:pt x="182608" y="86252"/>
                    <a:pt x="174668" y="94191"/>
                    <a:pt x="164925" y="94191"/>
                  </a:cubicBezTo>
                  <a:cubicBezTo>
                    <a:pt x="159511" y="94191"/>
                    <a:pt x="154459" y="91665"/>
                    <a:pt x="151572" y="87695"/>
                  </a:cubicBezTo>
                  <a:lnTo>
                    <a:pt x="123784" y="100687"/>
                  </a:lnTo>
                  <a:cubicBezTo>
                    <a:pt x="123784" y="101409"/>
                    <a:pt x="123784" y="102491"/>
                    <a:pt x="123784" y="103935"/>
                  </a:cubicBezTo>
                  <a:cubicBezTo>
                    <a:pt x="123784" y="113318"/>
                    <a:pt x="115844" y="121618"/>
                    <a:pt x="106100" y="121618"/>
                  </a:cubicBezTo>
                  <a:cubicBezTo>
                    <a:pt x="101770" y="121618"/>
                    <a:pt x="97439" y="119453"/>
                    <a:pt x="94552" y="116566"/>
                  </a:cubicBezTo>
                  <a:lnTo>
                    <a:pt x="64237" y="136054"/>
                  </a:lnTo>
                  <a:cubicBezTo>
                    <a:pt x="64959" y="137497"/>
                    <a:pt x="65320" y="139663"/>
                    <a:pt x="65320" y="141467"/>
                  </a:cubicBezTo>
                  <a:cubicBezTo>
                    <a:pt x="65320" y="150850"/>
                    <a:pt x="57381" y="158790"/>
                    <a:pt x="47637" y="158790"/>
                  </a:cubicBezTo>
                  <a:cubicBezTo>
                    <a:pt x="40780" y="158790"/>
                    <a:pt x="35006" y="154820"/>
                    <a:pt x="31758" y="149046"/>
                  </a:cubicBezTo>
                  <a:lnTo>
                    <a:pt x="8661" y="153737"/>
                  </a:lnTo>
                  <a:lnTo>
                    <a:pt x="8661" y="211118"/>
                  </a:lnTo>
                  <a:lnTo>
                    <a:pt x="30314" y="211118"/>
                  </a:lnTo>
                  <a:lnTo>
                    <a:pt x="30314" y="176834"/>
                  </a:lnTo>
                  <a:cubicBezTo>
                    <a:pt x="30314" y="174308"/>
                    <a:pt x="32119" y="172504"/>
                    <a:pt x="34284" y="172504"/>
                  </a:cubicBezTo>
                  <a:lnTo>
                    <a:pt x="60989" y="172504"/>
                  </a:lnTo>
                  <a:cubicBezTo>
                    <a:pt x="63155" y="172504"/>
                    <a:pt x="65320" y="174308"/>
                    <a:pt x="65320" y="176834"/>
                  </a:cubicBezTo>
                  <a:lnTo>
                    <a:pt x="65320" y="211118"/>
                  </a:lnTo>
                  <a:lnTo>
                    <a:pt x="88778" y="211118"/>
                  </a:lnTo>
                  <a:lnTo>
                    <a:pt x="88778" y="141467"/>
                  </a:lnTo>
                  <a:cubicBezTo>
                    <a:pt x="88778" y="139302"/>
                    <a:pt x="90943" y="137136"/>
                    <a:pt x="93108" y="137136"/>
                  </a:cubicBezTo>
                  <a:lnTo>
                    <a:pt x="119453" y="137136"/>
                  </a:lnTo>
                  <a:cubicBezTo>
                    <a:pt x="121979" y="137136"/>
                    <a:pt x="123784" y="139302"/>
                    <a:pt x="123784" y="141467"/>
                  </a:cubicBezTo>
                  <a:lnTo>
                    <a:pt x="123784" y="211118"/>
                  </a:lnTo>
                  <a:lnTo>
                    <a:pt x="147241" y="211118"/>
                  </a:lnTo>
                  <a:lnTo>
                    <a:pt x="147241" y="115844"/>
                  </a:lnTo>
                  <a:cubicBezTo>
                    <a:pt x="147241" y="113318"/>
                    <a:pt x="149406" y="111514"/>
                    <a:pt x="151933" y="111514"/>
                  </a:cubicBezTo>
                  <a:lnTo>
                    <a:pt x="178277" y="111514"/>
                  </a:lnTo>
                  <a:cubicBezTo>
                    <a:pt x="180804" y="111514"/>
                    <a:pt x="182608" y="113318"/>
                    <a:pt x="182608" y="115844"/>
                  </a:cubicBezTo>
                  <a:lnTo>
                    <a:pt x="182608" y="211118"/>
                  </a:lnTo>
                  <a:lnTo>
                    <a:pt x="281491" y="211118"/>
                  </a:lnTo>
                  <a:lnTo>
                    <a:pt x="281491" y="22014"/>
                  </a:lnTo>
                  <a:cubicBezTo>
                    <a:pt x="281491" y="14796"/>
                    <a:pt x="275717" y="8661"/>
                    <a:pt x="268138" y="8661"/>
                  </a:cubicBezTo>
                  <a:lnTo>
                    <a:pt x="22014" y="8661"/>
                  </a:lnTo>
                  <a:close/>
                  <a:moveTo>
                    <a:pt x="22014" y="0"/>
                  </a:moveTo>
                  <a:lnTo>
                    <a:pt x="268138" y="0"/>
                  </a:lnTo>
                  <a:cubicBezTo>
                    <a:pt x="280408" y="0"/>
                    <a:pt x="290152" y="9744"/>
                    <a:pt x="290152" y="22014"/>
                  </a:cubicBezTo>
                  <a:lnTo>
                    <a:pt x="290152" y="215449"/>
                  </a:lnTo>
                  <a:lnTo>
                    <a:pt x="290152" y="232771"/>
                  </a:lnTo>
                  <a:cubicBezTo>
                    <a:pt x="290152" y="245402"/>
                    <a:pt x="280408" y="255146"/>
                    <a:pt x="268138" y="255146"/>
                  </a:cubicBezTo>
                  <a:lnTo>
                    <a:pt x="202457" y="255146"/>
                  </a:lnTo>
                  <a:lnTo>
                    <a:pt x="202457" y="281491"/>
                  </a:lnTo>
                  <a:lnTo>
                    <a:pt x="233132" y="281491"/>
                  </a:lnTo>
                  <a:cubicBezTo>
                    <a:pt x="235659" y="281491"/>
                    <a:pt x="237463" y="283295"/>
                    <a:pt x="237463" y="285822"/>
                  </a:cubicBezTo>
                  <a:cubicBezTo>
                    <a:pt x="237463" y="288348"/>
                    <a:pt x="235659" y="290152"/>
                    <a:pt x="233132" y="290152"/>
                  </a:cubicBezTo>
                  <a:lnTo>
                    <a:pt x="57381" y="290152"/>
                  </a:lnTo>
                  <a:cubicBezTo>
                    <a:pt x="54854" y="290152"/>
                    <a:pt x="53050" y="288348"/>
                    <a:pt x="53050" y="285822"/>
                  </a:cubicBezTo>
                  <a:cubicBezTo>
                    <a:pt x="53050" y="283295"/>
                    <a:pt x="54854" y="281491"/>
                    <a:pt x="57381" y="281491"/>
                  </a:cubicBezTo>
                  <a:lnTo>
                    <a:pt x="88056" y="281491"/>
                  </a:lnTo>
                  <a:lnTo>
                    <a:pt x="88056" y="255146"/>
                  </a:lnTo>
                  <a:lnTo>
                    <a:pt x="22014" y="255146"/>
                  </a:lnTo>
                  <a:cubicBezTo>
                    <a:pt x="10105" y="255146"/>
                    <a:pt x="0" y="245402"/>
                    <a:pt x="0" y="232771"/>
                  </a:cubicBezTo>
                  <a:lnTo>
                    <a:pt x="0" y="215449"/>
                  </a:lnTo>
                  <a:lnTo>
                    <a:pt x="0" y="22014"/>
                  </a:lnTo>
                  <a:cubicBezTo>
                    <a:pt x="0" y="9744"/>
                    <a:pt x="10105" y="0"/>
                    <a:pt x="22014"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20" name="Freeform 982">
              <a:extLst>
                <a:ext uri="{FF2B5EF4-FFF2-40B4-BE49-F238E27FC236}">
                  <a16:creationId xmlns:a16="http://schemas.microsoft.com/office/drawing/2014/main" id="{304572E3-CE35-E84C-B8DE-46ABD71BF843}"/>
                </a:ext>
              </a:extLst>
            </p:cNvPr>
            <p:cNvSpPr>
              <a:spLocks noChangeAspect="1" noChangeArrowheads="1"/>
            </p:cNvSpPr>
            <p:nvPr/>
          </p:nvSpPr>
          <p:spPr bwMode="auto">
            <a:xfrm>
              <a:off x="2954241" y="7215463"/>
              <a:ext cx="983401" cy="977479"/>
            </a:xfrm>
            <a:custGeom>
              <a:avLst/>
              <a:gdLst>
                <a:gd name="T0" fmla="*/ 120216 w 290152"/>
                <a:gd name="T1" fmla="*/ 396833 h 288566"/>
                <a:gd name="T2" fmla="*/ 147102 w 290152"/>
                <a:gd name="T3" fmla="*/ 392852 h 288566"/>
                <a:gd name="T4" fmla="*/ 147102 w 290152"/>
                <a:gd name="T5" fmla="*/ 435285 h 288566"/>
                <a:gd name="T6" fmla="*/ 120216 w 290152"/>
                <a:gd name="T7" fmla="*/ 420037 h 288566"/>
                <a:gd name="T8" fmla="*/ 93327 w 290152"/>
                <a:gd name="T9" fmla="*/ 435285 h 288566"/>
                <a:gd name="T10" fmla="*/ 93327 w 290152"/>
                <a:gd name="T11" fmla="*/ 392852 h 288566"/>
                <a:gd name="T12" fmla="*/ 68659 w 290152"/>
                <a:gd name="T13" fmla="*/ 361742 h 288566"/>
                <a:gd name="T14" fmla="*/ 166903 w 290152"/>
                <a:gd name="T15" fmla="*/ 459989 h 288566"/>
                <a:gd name="T16" fmla="*/ 166903 w 290152"/>
                <a:gd name="T17" fmla="*/ 358467 h 288566"/>
                <a:gd name="T18" fmla="*/ 401989 w 290152"/>
                <a:gd name="T19" fmla="*/ 350275 h 288566"/>
                <a:gd name="T20" fmla="*/ 429982 w 290152"/>
                <a:gd name="T21" fmla="*/ 378514 h 288566"/>
                <a:gd name="T22" fmla="*/ 71280 w 290152"/>
                <a:gd name="T23" fmla="*/ 342749 h 288566"/>
                <a:gd name="T24" fmla="*/ 185238 w 290152"/>
                <a:gd name="T25" fmla="*/ 457369 h 288566"/>
                <a:gd name="T26" fmla="*/ 52287 w 290152"/>
                <a:gd name="T27" fmla="*/ 457369 h 288566"/>
                <a:gd name="T28" fmla="*/ 415987 w 290152"/>
                <a:gd name="T29" fmla="*/ 328769 h 288566"/>
                <a:gd name="T30" fmla="*/ 416312 w 290152"/>
                <a:gd name="T31" fmla="*/ 400183 h 288566"/>
                <a:gd name="T32" fmla="*/ 390921 w 290152"/>
                <a:gd name="T33" fmla="*/ 339111 h 288566"/>
                <a:gd name="T34" fmla="*/ 309230 w 290152"/>
                <a:gd name="T35" fmla="*/ 256219 h 288566"/>
                <a:gd name="T36" fmla="*/ 337466 w 290152"/>
                <a:gd name="T37" fmla="*/ 285369 h 288566"/>
                <a:gd name="T38" fmla="*/ 441434 w 290152"/>
                <a:gd name="T39" fmla="*/ 237895 h 288566"/>
                <a:gd name="T40" fmla="*/ 302149 w 290152"/>
                <a:gd name="T41" fmla="*/ 398222 h 288566"/>
                <a:gd name="T42" fmla="*/ 290212 w 290152"/>
                <a:gd name="T43" fmla="*/ 387100 h 288566"/>
                <a:gd name="T44" fmla="*/ 348632 w 290152"/>
                <a:gd name="T45" fmla="*/ 245620 h 288566"/>
                <a:gd name="T46" fmla="*/ 298064 w 290152"/>
                <a:gd name="T47" fmla="*/ 296631 h 288566"/>
                <a:gd name="T48" fmla="*/ 323348 w 290152"/>
                <a:gd name="T49" fmla="*/ 235683 h 288566"/>
                <a:gd name="T50" fmla="*/ 126580 w 290152"/>
                <a:gd name="T51" fmla="*/ 218671 h 288566"/>
                <a:gd name="T52" fmla="*/ 144826 w 290152"/>
                <a:gd name="T53" fmla="*/ 234453 h 288566"/>
                <a:gd name="T54" fmla="*/ 118765 w 290152"/>
                <a:gd name="T55" fmla="*/ 260759 h 288566"/>
                <a:gd name="T56" fmla="*/ 92056 w 290152"/>
                <a:gd name="T57" fmla="*/ 234453 h 288566"/>
                <a:gd name="T58" fmla="*/ 110293 w 290152"/>
                <a:gd name="T59" fmla="*/ 218671 h 288566"/>
                <a:gd name="T60" fmla="*/ 373075 w 290152"/>
                <a:gd name="T61" fmla="*/ 176874 h 288566"/>
                <a:gd name="T62" fmla="*/ 515039 w 290152"/>
                <a:gd name="T63" fmla="*/ 317580 h 288566"/>
                <a:gd name="T64" fmla="*/ 68659 w 290152"/>
                <a:gd name="T65" fmla="*/ 178183 h 288566"/>
                <a:gd name="T66" fmla="*/ 166903 w 290152"/>
                <a:gd name="T67" fmla="*/ 276914 h 288566"/>
                <a:gd name="T68" fmla="*/ 166903 w 290152"/>
                <a:gd name="T69" fmla="*/ 175552 h 288566"/>
                <a:gd name="T70" fmla="*/ 166903 w 290152"/>
                <a:gd name="T71" fmla="*/ 159755 h 288566"/>
                <a:gd name="T72" fmla="*/ 166903 w 290152"/>
                <a:gd name="T73" fmla="*/ 292710 h 288566"/>
                <a:gd name="T74" fmla="*/ 52287 w 290152"/>
                <a:gd name="T75" fmla="*/ 178183 h 288566"/>
                <a:gd name="T76" fmla="*/ 15849 w 290152"/>
                <a:gd name="T77" fmla="*/ 147284 h 288566"/>
                <a:gd name="T78" fmla="*/ 383639 w 290152"/>
                <a:gd name="T79" fmla="*/ 512208 h 288566"/>
                <a:gd name="T80" fmla="*/ 373075 w 290152"/>
                <a:gd name="T81" fmla="*/ 475386 h 288566"/>
                <a:gd name="T82" fmla="*/ 407410 w 290152"/>
                <a:gd name="T83" fmla="*/ 165036 h 288566"/>
                <a:gd name="T84" fmla="*/ 40274 w 290152"/>
                <a:gd name="T85" fmla="*/ 122957 h 288566"/>
                <a:gd name="T86" fmla="*/ 368216 w 290152"/>
                <a:gd name="T87" fmla="*/ 61322 h 288566"/>
                <a:gd name="T88" fmla="*/ 354142 w 290152"/>
                <a:gd name="T89" fmla="*/ 66480 h 288566"/>
                <a:gd name="T90" fmla="*/ 246081 w 290152"/>
                <a:gd name="T91" fmla="*/ 55513 h 288566"/>
                <a:gd name="T92" fmla="*/ 258626 w 290152"/>
                <a:gd name="T93" fmla="*/ 66480 h 288566"/>
                <a:gd name="T94" fmla="*/ 243987 w 290152"/>
                <a:gd name="T95" fmla="*/ 61322 h 288566"/>
                <a:gd name="T96" fmla="*/ 315908 w 290152"/>
                <a:gd name="T97" fmla="*/ 63549 h 288566"/>
                <a:gd name="T98" fmla="*/ 307543 w 290152"/>
                <a:gd name="T99" fmla="*/ 55191 h 288566"/>
                <a:gd name="T100" fmla="*/ 15849 w 290152"/>
                <a:gd name="T101" fmla="*/ 82847 h 288566"/>
                <a:gd name="T102" fmla="*/ 407410 w 290152"/>
                <a:gd name="T103" fmla="*/ 82847 h 288566"/>
                <a:gd name="T104" fmla="*/ 40274 w 290152"/>
                <a:gd name="T105" fmla="*/ 15784 h 288566"/>
                <a:gd name="T106" fmla="*/ 423916 w 290152"/>
                <a:gd name="T107" fmla="*/ 40105 h 288566"/>
                <a:gd name="T108" fmla="*/ 423916 w 290152"/>
                <a:gd name="T109" fmla="*/ 147284 h 288566"/>
                <a:gd name="T110" fmla="*/ 423916 w 290152"/>
                <a:gd name="T111" fmla="*/ 466838 h 288566"/>
                <a:gd name="T112" fmla="*/ 40274 w 290152"/>
                <a:gd name="T113" fmla="*/ 527988 h 288566"/>
                <a:gd name="T114" fmla="*/ 16505 w 290152"/>
                <a:gd name="T115" fmla="*/ 115066 h 288566"/>
                <a:gd name="T116" fmla="*/ 40274 w 290152"/>
                <a:gd name="T117" fmla="*/ 0 h 28856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0152" h="288566">
                  <a:moveTo>
                    <a:pt x="51006" y="208187"/>
                  </a:moveTo>
                  <a:cubicBezTo>
                    <a:pt x="52798" y="206375"/>
                    <a:pt x="55307" y="206375"/>
                    <a:pt x="57099" y="208187"/>
                  </a:cubicBezTo>
                  <a:lnTo>
                    <a:pt x="65703" y="216884"/>
                  </a:lnTo>
                  <a:lnTo>
                    <a:pt x="74306" y="208187"/>
                  </a:lnTo>
                  <a:cubicBezTo>
                    <a:pt x="76098" y="206375"/>
                    <a:pt x="78607" y="206375"/>
                    <a:pt x="80399" y="208187"/>
                  </a:cubicBezTo>
                  <a:cubicBezTo>
                    <a:pt x="82192" y="209999"/>
                    <a:pt x="82192" y="212898"/>
                    <a:pt x="80399" y="214709"/>
                  </a:cubicBezTo>
                  <a:lnTo>
                    <a:pt x="71796" y="223044"/>
                  </a:lnTo>
                  <a:lnTo>
                    <a:pt x="80399" y="231740"/>
                  </a:lnTo>
                  <a:cubicBezTo>
                    <a:pt x="82192" y="233552"/>
                    <a:pt x="82192" y="236451"/>
                    <a:pt x="80399" y="237900"/>
                  </a:cubicBezTo>
                  <a:cubicBezTo>
                    <a:pt x="79683" y="238987"/>
                    <a:pt x="78607" y="239350"/>
                    <a:pt x="77173" y="239350"/>
                  </a:cubicBezTo>
                  <a:cubicBezTo>
                    <a:pt x="76098" y="239350"/>
                    <a:pt x="75023" y="238987"/>
                    <a:pt x="74306" y="237900"/>
                  </a:cubicBezTo>
                  <a:lnTo>
                    <a:pt x="65703" y="229566"/>
                  </a:lnTo>
                  <a:lnTo>
                    <a:pt x="57099" y="237900"/>
                  </a:lnTo>
                  <a:cubicBezTo>
                    <a:pt x="56024" y="238987"/>
                    <a:pt x="54949" y="239350"/>
                    <a:pt x="53873" y="239350"/>
                  </a:cubicBezTo>
                  <a:cubicBezTo>
                    <a:pt x="53156" y="239350"/>
                    <a:pt x="51722" y="238987"/>
                    <a:pt x="51006" y="237900"/>
                  </a:cubicBezTo>
                  <a:cubicBezTo>
                    <a:pt x="49213" y="236451"/>
                    <a:pt x="49213" y="233552"/>
                    <a:pt x="51006" y="231740"/>
                  </a:cubicBezTo>
                  <a:lnTo>
                    <a:pt x="59609" y="223044"/>
                  </a:lnTo>
                  <a:lnTo>
                    <a:pt x="51006" y="214709"/>
                  </a:lnTo>
                  <a:cubicBezTo>
                    <a:pt x="49213" y="212898"/>
                    <a:pt x="49213" y="209999"/>
                    <a:pt x="51006" y="208187"/>
                  </a:cubicBezTo>
                  <a:close/>
                  <a:moveTo>
                    <a:pt x="38956" y="195916"/>
                  </a:moveTo>
                  <a:cubicBezTo>
                    <a:pt x="38240" y="195916"/>
                    <a:pt x="37524" y="196632"/>
                    <a:pt x="37524" y="197706"/>
                  </a:cubicBezTo>
                  <a:lnTo>
                    <a:pt x="37524" y="249969"/>
                  </a:lnTo>
                  <a:cubicBezTo>
                    <a:pt x="37524" y="250685"/>
                    <a:pt x="38240" y="251401"/>
                    <a:pt x="38956" y="251401"/>
                  </a:cubicBezTo>
                  <a:lnTo>
                    <a:pt x="91219" y="251401"/>
                  </a:lnTo>
                  <a:cubicBezTo>
                    <a:pt x="91935" y="251401"/>
                    <a:pt x="92651" y="250685"/>
                    <a:pt x="92651" y="249969"/>
                  </a:cubicBezTo>
                  <a:lnTo>
                    <a:pt x="92651" y="197706"/>
                  </a:lnTo>
                  <a:cubicBezTo>
                    <a:pt x="92651" y="196632"/>
                    <a:pt x="91935" y="195916"/>
                    <a:pt x="91219" y="195916"/>
                  </a:cubicBezTo>
                  <a:lnTo>
                    <a:pt x="38956" y="195916"/>
                  </a:lnTo>
                  <a:close/>
                  <a:moveTo>
                    <a:pt x="227533" y="188208"/>
                  </a:moveTo>
                  <a:cubicBezTo>
                    <a:pt x="224687" y="188208"/>
                    <a:pt x="221840" y="189285"/>
                    <a:pt x="219705" y="191439"/>
                  </a:cubicBezTo>
                  <a:cubicBezTo>
                    <a:pt x="217926" y="193592"/>
                    <a:pt x="216503" y="196104"/>
                    <a:pt x="216503" y="198976"/>
                  </a:cubicBezTo>
                  <a:cubicBezTo>
                    <a:pt x="216503" y="202206"/>
                    <a:pt x="217926" y="204718"/>
                    <a:pt x="219705" y="206872"/>
                  </a:cubicBezTo>
                  <a:cubicBezTo>
                    <a:pt x="223975" y="211179"/>
                    <a:pt x="231091" y="211179"/>
                    <a:pt x="235005" y="206872"/>
                  </a:cubicBezTo>
                  <a:cubicBezTo>
                    <a:pt x="239275" y="202565"/>
                    <a:pt x="239275" y="195746"/>
                    <a:pt x="235005" y="191439"/>
                  </a:cubicBezTo>
                  <a:cubicBezTo>
                    <a:pt x="233226" y="189285"/>
                    <a:pt x="230024" y="188208"/>
                    <a:pt x="227533" y="188208"/>
                  </a:cubicBezTo>
                  <a:close/>
                  <a:moveTo>
                    <a:pt x="38956" y="187325"/>
                  </a:moveTo>
                  <a:lnTo>
                    <a:pt x="91219" y="187325"/>
                  </a:lnTo>
                  <a:cubicBezTo>
                    <a:pt x="96589" y="187325"/>
                    <a:pt x="101242" y="191620"/>
                    <a:pt x="101242" y="197706"/>
                  </a:cubicBezTo>
                  <a:lnTo>
                    <a:pt x="101242" y="249969"/>
                  </a:lnTo>
                  <a:cubicBezTo>
                    <a:pt x="101242" y="255697"/>
                    <a:pt x="96589" y="259992"/>
                    <a:pt x="91219" y="259992"/>
                  </a:cubicBezTo>
                  <a:lnTo>
                    <a:pt x="38956" y="259992"/>
                  </a:lnTo>
                  <a:cubicBezTo>
                    <a:pt x="33228" y="259992"/>
                    <a:pt x="28575" y="255697"/>
                    <a:pt x="28575" y="249969"/>
                  </a:cubicBezTo>
                  <a:lnTo>
                    <a:pt x="28575" y="197706"/>
                  </a:lnTo>
                  <a:cubicBezTo>
                    <a:pt x="28575" y="191620"/>
                    <a:pt x="33228" y="187325"/>
                    <a:pt x="38956" y="187325"/>
                  </a:cubicBezTo>
                  <a:close/>
                  <a:moveTo>
                    <a:pt x="227355" y="179684"/>
                  </a:moveTo>
                  <a:cubicBezTo>
                    <a:pt x="232426" y="179684"/>
                    <a:pt x="237496" y="181568"/>
                    <a:pt x="241054" y="185337"/>
                  </a:cubicBezTo>
                  <a:cubicBezTo>
                    <a:pt x="248882" y="192874"/>
                    <a:pt x="248882" y="205436"/>
                    <a:pt x="241054" y="212974"/>
                  </a:cubicBezTo>
                  <a:cubicBezTo>
                    <a:pt x="237496" y="216922"/>
                    <a:pt x="232515" y="218716"/>
                    <a:pt x="227533" y="218716"/>
                  </a:cubicBezTo>
                  <a:cubicBezTo>
                    <a:pt x="222552" y="218716"/>
                    <a:pt x="217215" y="216922"/>
                    <a:pt x="213656" y="212974"/>
                  </a:cubicBezTo>
                  <a:cubicBezTo>
                    <a:pt x="209742" y="209384"/>
                    <a:pt x="207963" y="204359"/>
                    <a:pt x="207963" y="198976"/>
                  </a:cubicBezTo>
                  <a:cubicBezTo>
                    <a:pt x="207963" y="193951"/>
                    <a:pt x="209742" y="188926"/>
                    <a:pt x="213656" y="185337"/>
                  </a:cubicBezTo>
                  <a:cubicBezTo>
                    <a:pt x="217214" y="181568"/>
                    <a:pt x="222285" y="179684"/>
                    <a:pt x="227355" y="179684"/>
                  </a:cubicBezTo>
                  <a:close/>
                  <a:moveTo>
                    <a:pt x="176903" y="137138"/>
                  </a:moveTo>
                  <a:cubicBezTo>
                    <a:pt x="174032" y="137138"/>
                    <a:pt x="171161" y="138224"/>
                    <a:pt x="169007" y="140034"/>
                  </a:cubicBezTo>
                  <a:cubicBezTo>
                    <a:pt x="166854" y="142569"/>
                    <a:pt x="165777" y="145103"/>
                    <a:pt x="165777" y="147999"/>
                  </a:cubicBezTo>
                  <a:cubicBezTo>
                    <a:pt x="165777" y="150896"/>
                    <a:pt x="166854" y="153792"/>
                    <a:pt x="169007" y="155965"/>
                  </a:cubicBezTo>
                  <a:cubicBezTo>
                    <a:pt x="173314" y="160310"/>
                    <a:pt x="180493" y="160310"/>
                    <a:pt x="184441" y="155965"/>
                  </a:cubicBezTo>
                  <a:cubicBezTo>
                    <a:pt x="188748" y="151620"/>
                    <a:pt x="188748" y="144741"/>
                    <a:pt x="184441" y="140034"/>
                  </a:cubicBezTo>
                  <a:cubicBezTo>
                    <a:pt x="182287" y="138224"/>
                    <a:pt x="179416" y="137138"/>
                    <a:pt x="176903" y="137138"/>
                  </a:cubicBezTo>
                  <a:close/>
                  <a:moveTo>
                    <a:pt x="241263" y="130018"/>
                  </a:moveTo>
                  <a:cubicBezTo>
                    <a:pt x="242713" y="128587"/>
                    <a:pt x="245613" y="128587"/>
                    <a:pt x="247426" y="130018"/>
                  </a:cubicBezTo>
                  <a:cubicBezTo>
                    <a:pt x="248876" y="131806"/>
                    <a:pt x="248876" y="134667"/>
                    <a:pt x="247426" y="136098"/>
                  </a:cubicBezTo>
                  <a:lnTo>
                    <a:pt x="165138" y="217644"/>
                  </a:lnTo>
                  <a:cubicBezTo>
                    <a:pt x="164051" y="218360"/>
                    <a:pt x="162963" y="218717"/>
                    <a:pt x="161876" y="218717"/>
                  </a:cubicBezTo>
                  <a:cubicBezTo>
                    <a:pt x="160788" y="218717"/>
                    <a:pt x="159701" y="218360"/>
                    <a:pt x="158613" y="217644"/>
                  </a:cubicBezTo>
                  <a:cubicBezTo>
                    <a:pt x="157163" y="215856"/>
                    <a:pt x="157163" y="212995"/>
                    <a:pt x="158613" y="211564"/>
                  </a:cubicBezTo>
                  <a:lnTo>
                    <a:pt x="241263" y="130018"/>
                  </a:lnTo>
                  <a:close/>
                  <a:moveTo>
                    <a:pt x="176724" y="128810"/>
                  </a:moveTo>
                  <a:cubicBezTo>
                    <a:pt x="181838" y="128810"/>
                    <a:pt x="186953" y="130621"/>
                    <a:pt x="190542" y="134241"/>
                  </a:cubicBezTo>
                  <a:cubicBezTo>
                    <a:pt x="198079" y="141844"/>
                    <a:pt x="198079" y="154517"/>
                    <a:pt x="190542" y="162120"/>
                  </a:cubicBezTo>
                  <a:cubicBezTo>
                    <a:pt x="186953" y="166103"/>
                    <a:pt x="181928" y="167913"/>
                    <a:pt x="176903" y="167913"/>
                  </a:cubicBezTo>
                  <a:cubicBezTo>
                    <a:pt x="171520" y="167913"/>
                    <a:pt x="166495" y="166103"/>
                    <a:pt x="162906" y="162120"/>
                  </a:cubicBezTo>
                  <a:cubicBezTo>
                    <a:pt x="158958" y="158137"/>
                    <a:pt x="157163" y="153430"/>
                    <a:pt x="157163" y="147999"/>
                  </a:cubicBezTo>
                  <a:cubicBezTo>
                    <a:pt x="157163" y="142931"/>
                    <a:pt x="158958" y="137862"/>
                    <a:pt x="162906" y="134241"/>
                  </a:cubicBezTo>
                  <a:cubicBezTo>
                    <a:pt x="166495" y="130621"/>
                    <a:pt x="171609" y="128810"/>
                    <a:pt x="176724" y="128810"/>
                  </a:cubicBezTo>
                  <a:close/>
                  <a:moveTo>
                    <a:pt x="64910" y="104775"/>
                  </a:moveTo>
                  <a:cubicBezTo>
                    <a:pt x="67403" y="104775"/>
                    <a:pt x="69183" y="106931"/>
                    <a:pt x="69183" y="109448"/>
                  </a:cubicBezTo>
                  <a:lnTo>
                    <a:pt x="69183" y="119512"/>
                  </a:lnTo>
                  <a:lnTo>
                    <a:pt x="79153" y="119512"/>
                  </a:lnTo>
                  <a:cubicBezTo>
                    <a:pt x="81646" y="119512"/>
                    <a:pt x="83782" y="121668"/>
                    <a:pt x="83782" y="123825"/>
                  </a:cubicBezTo>
                  <a:cubicBezTo>
                    <a:pt x="83782" y="126341"/>
                    <a:pt x="81646" y="128138"/>
                    <a:pt x="79153" y="128138"/>
                  </a:cubicBezTo>
                  <a:lnTo>
                    <a:pt x="69183" y="128138"/>
                  </a:lnTo>
                  <a:lnTo>
                    <a:pt x="69183" y="138202"/>
                  </a:lnTo>
                  <a:cubicBezTo>
                    <a:pt x="69183" y="140718"/>
                    <a:pt x="67403" y="142515"/>
                    <a:pt x="64910" y="142515"/>
                  </a:cubicBezTo>
                  <a:cubicBezTo>
                    <a:pt x="62418" y="142515"/>
                    <a:pt x="60281" y="140718"/>
                    <a:pt x="60281" y="138202"/>
                  </a:cubicBezTo>
                  <a:lnTo>
                    <a:pt x="60281" y="128138"/>
                  </a:lnTo>
                  <a:lnTo>
                    <a:pt x="50311" y="128138"/>
                  </a:lnTo>
                  <a:cubicBezTo>
                    <a:pt x="48174" y="128138"/>
                    <a:pt x="46038" y="126341"/>
                    <a:pt x="46038" y="123825"/>
                  </a:cubicBezTo>
                  <a:cubicBezTo>
                    <a:pt x="46038" y="121668"/>
                    <a:pt x="48174" y="119512"/>
                    <a:pt x="50311" y="119512"/>
                  </a:cubicBezTo>
                  <a:lnTo>
                    <a:pt x="60281" y="119512"/>
                  </a:lnTo>
                  <a:lnTo>
                    <a:pt x="60281" y="109448"/>
                  </a:lnTo>
                  <a:cubicBezTo>
                    <a:pt x="60281" y="106931"/>
                    <a:pt x="62418" y="104775"/>
                    <a:pt x="64910" y="104775"/>
                  </a:cubicBezTo>
                  <a:close/>
                  <a:moveTo>
                    <a:pt x="203901" y="96668"/>
                  </a:moveTo>
                  <a:cubicBezTo>
                    <a:pt x="160955" y="96668"/>
                    <a:pt x="126310" y="131166"/>
                    <a:pt x="126310" y="173570"/>
                  </a:cubicBezTo>
                  <a:cubicBezTo>
                    <a:pt x="126310" y="216335"/>
                    <a:pt x="160955" y="250833"/>
                    <a:pt x="203901" y="250833"/>
                  </a:cubicBezTo>
                  <a:cubicBezTo>
                    <a:pt x="246485" y="250833"/>
                    <a:pt x="281491" y="216335"/>
                    <a:pt x="281491" y="173570"/>
                  </a:cubicBezTo>
                  <a:cubicBezTo>
                    <a:pt x="281491" y="131166"/>
                    <a:pt x="246485" y="96668"/>
                    <a:pt x="203901" y="96668"/>
                  </a:cubicBezTo>
                  <a:close/>
                  <a:moveTo>
                    <a:pt x="38956" y="95945"/>
                  </a:moveTo>
                  <a:cubicBezTo>
                    <a:pt x="38240" y="95945"/>
                    <a:pt x="37524" y="96665"/>
                    <a:pt x="37524" y="97384"/>
                  </a:cubicBezTo>
                  <a:lnTo>
                    <a:pt x="37524" y="149905"/>
                  </a:lnTo>
                  <a:cubicBezTo>
                    <a:pt x="37524" y="150264"/>
                    <a:pt x="38240" y="151344"/>
                    <a:pt x="38956" y="151344"/>
                  </a:cubicBezTo>
                  <a:lnTo>
                    <a:pt x="91219" y="151344"/>
                  </a:lnTo>
                  <a:cubicBezTo>
                    <a:pt x="91935" y="151344"/>
                    <a:pt x="92651" y="150264"/>
                    <a:pt x="92651" y="149905"/>
                  </a:cubicBezTo>
                  <a:lnTo>
                    <a:pt x="92651" y="97384"/>
                  </a:lnTo>
                  <a:cubicBezTo>
                    <a:pt x="92651" y="96665"/>
                    <a:pt x="91935" y="95945"/>
                    <a:pt x="91219" y="95945"/>
                  </a:cubicBezTo>
                  <a:lnTo>
                    <a:pt x="38956" y="95945"/>
                  </a:lnTo>
                  <a:close/>
                  <a:moveTo>
                    <a:pt x="38956" y="87312"/>
                  </a:moveTo>
                  <a:lnTo>
                    <a:pt x="91219" y="87312"/>
                  </a:lnTo>
                  <a:cubicBezTo>
                    <a:pt x="96589" y="87312"/>
                    <a:pt x="101242" y="91988"/>
                    <a:pt x="101242" y="97384"/>
                  </a:cubicBezTo>
                  <a:lnTo>
                    <a:pt x="101242" y="149905"/>
                  </a:lnTo>
                  <a:cubicBezTo>
                    <a:pt x="101242" y="155301"/>
                    <a:pt x="96589" y="159977"/>
                    <a:pt x="91219" y="159977"/>
                  </a:cubicBezTo>
                  <a:lnTo>
                    <a:pt x="38956" y="159977"/>
                  </a:lnTo>
                  <a:cubicBezTo>
                    <a:pt x="33228" y="159977"/>
                    <a:pt x="28575" y="155301"/>
                    <a:pt x="28575" y="149905"/>
                  </a:cubicBezTo>
                  <a:lnTo>
                    <a:pt x="28575" y="97384"/>
                  </a:lnTo>
                  <a:cubicBezTo>
                    <a:pt x="28575" y="91988"/>
                    <a:pt x="33228" y="87312"/>
                    <a:pt x="38956" y="87312"/>
                  </a:cubicBezTo>
                  <a:close/>
                  <a:moveTo>
                    <a:pt x="22014" y="67200"/>
                  </a:moveTo>
                  <a:cubicBezTo>
                    <a:pt x="14796" y="67200"/>
                    <a:pt x="8661" y="72950"/>
                    <a:pt x="8661" y="80496"/>
                  </a:cubicBezTo>
                  <a:lnTo>
                    <a:pt x="8661" y="266645"/>
                  </a:lnTo>
                  <a:cubicBezTo>
                    <a:pt x="8661" y="273832"/>
                    <a:pt x="14796" y="279941"/>
                    <a:pt x="22014" y="279941"/>
                  </a:cubicBezTo>
                  <a:lnTo>
                    <a:pt x="209675" y="279941"/>
                  </a:lnTo>
                  <a:cubicBezTo>
                    <a:pt x="216893" y="279941"/>
                    <a:pt x="222667" y="273832"/>
                    <a:pt x="222667" y="266645"/>
                  </a:cubicBezTo>
                  <a:lnTo>
                    <a:pt x="222667" y="257661"/>
                  </a:lnTo>
                  <a:cubicBezTo>
                    <a:pt x="216532" y="259098"/>
                    <a:pt x="210397" y="259817"/>
                    <a:pt x="203901" y="259817"/>
                  </a:cubicBezTo>
                  <a:cubicBezTo>
                    <a:pt x="155903" y="259817"/>
                    <a:pt x="117288" y="221006"/>
                    <a:pt x="117288" y="173570"/>
                  </a:cubicBezTo>
                  <a:cubicBezTo>
                    <a:pt x="117288" y="126494"/>
                    <a:pt x="155903" y="88043"/>
                    <a:pt x="203901" y="88043"/>
                  </a:cubicBezTo>
                  <a:cubicBezTo>
                    <a:pt x="210397" y="88043"/>
                    <a:pt x="216532" y="88762"/>
                    <a:pt x="222667" y="90199"/>
                  </a:cubicBezTo>
                  <a:lnTo>
                    <a:pt x="222667" y="80496"/>
                  </a:lnTo>
                  <a:cubicBezTo>
                    <a:pt x="222667" y="72950"/>
                    <a:pt x="216893" y="67200"/>
                    <a:pt x="209675" y="67200"/>
                  </a:cubicBezTo>
                  <a:lnTo>
                    <a:pt x="22014" y="67200"/>
                  </a:lnTo>
                  <a:close/>
                  <a:moveTo>
                    <a:pt x="193554" y="30339"/>
                  </a:moveTo>
                  <a:cubicBezTo>
                    <a:pt x="195019" y="28575"/>
                    <a:pt x="197950" y="28575"/>
                    <a:pt x="199782" y="30339"/>
                  </a:cubicBezTo>
                  <a:cubicBezTo>
                    <a:pt x="200514" y="31044"/>
                    <a:pt x="201247" y="32103"/>
                    <a:pt x="201247" y="33514"/>
                  </a:cubicBezTo>
                  <a:cubicBezTo>
                    <a:pt x="201247" y="34572"/>
                    <a:pt x="200514" y="35630"/>
                    <a:pt x="199782" y="36336"/>
                  </a:cubicBezTo>
                  <a:cubicBezTo>
                    <a:pt x="199049" y="37042"/>
                    <a:pt x="197950" y="37747"/>
                    <a:pt x="196484" y="37747"/>
                  </a:cubicBezTo>
                  <a:cubicBezTo>
                    <a:pt x="195385" y="37747"/>
                    <a:pt x="194286" y="37042"/>
                    <a:pt x="193554" y="36336"/>
                  </a:cubicBezTo>
                  <a:cubicBezTo>
                    <a:pt x="192455" y="35630"/>
                    <a:pt x="192088" y="34572"/>
                    <a:pt x="192088" y="33514"/>
                  </a:cubicBezTo>
                  <a:cubicBezTo>
                    <a:pt x="192088" y="32103"/>
                    <a:pt x="192455" y="31044"/>
                    <a:pt x="193554" y="30339"/>
                  </a:cubicBezTo>
                  <a:close/>
                  <a:moveTo>
                    <a:pt x="134493" y="30339"/>
                  </a:moveTo>
                  <a:cubicBezTo>
                    <a:pt x="136398" y="28575"/>
                    <a:pt x="139446" y="28575"/>
                    <a:pt x="141351" y="30339"/>
                  </a:cubicBezTo>
                  <a:cubicBezTo>
                    <a:pt x="142113" y="31044"/>
                    <a:pt x="142494" y="32103"/>
                    <a:pt x="142494" y="33514"/>
                  </a:cubicBezTo>
                  <a:cubicBezTo>
                    <a:pt x="142494" y="34572"/>
                    <a:pt x="142113" y="35630"/>
                    <a:pt x="141351" y="36336"/>
                  </a:cubicBezTo>
                  <a:cubicBezTo>
                    <a:pt x="140589" y="37042"/>
                    <a:pt x="139065" y="37747"/>
                    <a:pt x="137922" y="37747"/>
                  </a:cubicBezTo>
                  <a:cubicBezTo>
                    <a:pt x="136779" y="37747"/>
                    <a:pt x="135636" y="37042"/>
                    <a:pt x="134493" y="36336"/>
                  </a:cubicBezTo>
                  <a:cubicBezTo>
                    <a:pt x="133731" y="35630"/>
                    <a:pt x="133350" y="34572"/>
                    <a:pt x="133350" y="33514"/>
                  </a:cubicBezTo>
                  <a:cubicBezTo>
                    <a:pt x="133350" y="32103"/>
                    <a:pt x="133731" y="31044"/>
                    <a:pt x="134493" y="30339"/>
                  </a:cubicBezTo>
                  <a:close/>
                  <a:moveTo>
                    <a:pt x="168085" y="30162"/>
                  </a:moveTo>
                  <a:cubicBezTo>
                    <a:pt x="170752" y="30162"/>
                    <a:pt x="172657" y="32067"/>
                    <a:pt x="172657" y="34734"/>
                  </a:cubicBezTo>
                  <a:cubicBezTo>
                    <a:pt x="172657" y="37020"/>
                    <a:pt x="170752" y="39306"/>
                    <a:pt x="168085" y="39306"/>
                  </a:cubicBezTo>
                  <a:cubicBezTo>
                    <a:pt x="165799" y="39306"/>
                    <a:pt x="163513" y="37020"/>
                    <a:pt x="163513" y="34734"/>
                  </a:cubicBezTo>
                  <a:cubicBezTo>
                    <a:pt x="163513" y="32067"/>
                    <a:pt x="165799" y="30162"/>
                    <a:pt x="168085" y="30162"/>
                  </a:cubicBezTo>
                  <a:close/>
                  <a:moveTo>
                    <a:pt x="22014" y="8625"/>
                  </a:moveTo>
                  <a:cubicBezTo>
                    <a:pt x="14796" y="8625"/>
                    <a:pt x="8661" y="14734"/>
                    <a:pt x="8661" y="21921"/>
                  </a:cubicBezTo>
                  <a:lnTo>
                    <a:pt x="8661" y="45279"/>
                  </a:lnTo>
                  <a:cubicBezTo>
                    <a:pt x="8661" y="52466"/>
                    <a:pt x="14796" y="58575"/>
                    <a:pt x="22014" y="58575"/>
                  </a:cubicBezTo>
                  <a:lnTo>
                    <a:pt x="209675" y="58575"/>
                  </a:lnTo>
                  <a:cubicBezTo>
                    <a:pt x="216893" y="58575"/>
                    <a:pt x="222667" y="52466"/>
                    <a:pt x="222667" y="45279"/>
                  </a:cubicBezTo>
                  <a:lnTo>
                    <a:pt x="222667" y="21921"/>
                  </a:lnTo>
                  <a:cubicBezTo>
                    <a:pt x="222667" y="14734"/>
                    <a:pt x="216893" y="8625"/>
                    <a:pt x="209675" y="8625"/>
                  </a:cubicBezTo>
                  <a:lnTo>
                    <a:pt x="22014" y="8625"/>
                  </a:lnTo>
                  <a:close/>
                  <a:moveTo>
                    <a:pt x="22014" y="0"/>
                  </a:moveTo>
                  <a:lnTo>
                    <a:pt x="209675" y="0"/>
                  </a:lnTo>
                  <a:cubicBezTo>
                    <a:pt x="221945" y="0"/>
                    <a:pt x="231689" y="9703"/>
                    <a:pt x="231689" y="21921"/>
                  </a:cubicBezTo>
                  <a:lnTo>
                    <a:pt x="231689" y="45279"/>
                  </a:lnTo>
                  <a:cubicBezTo>
                    <a:pt x="231689" y="52466"/>
                    <a:pt x="228080" y="58935"/>
                    <a:pt x="222667" y="62888"/>
                  </a:cubicBezTo>
                  <a:cubicBezTo>
                    <a:pt x="228080" y="66841"/>
                    <a:pt x="231689" y="73309"/>
                    <a:pt x="231689" y="80496"/>
                  </a:cubicBezTo>
                  <a:lnTo>
                    <a:pt x="231689" y="92715"/>
                  </a:lnTo>
                  <a:cubicBezTo>
                    <a:pt x="265612" y="104214"/>
                    <a:pt x="290152" y="135838"/>
                    <a:pt x="290152" y="173570"/>
                  </a:cubicBezTo>
                  <a:cubicBezTo>
                    <a:pt x="290152" y="211663"/>
                    <a:pt x="265612" y="243646"/>
                    <a:pt x="231689" y="255145"/>
                  </a:cubicBezTo>
                  <a:lnTo>
                    <a:pt x="231689" y="266645"/>
                  </a:lnTo>
                  <a:cubicBezTo>
                    <a:pt x="231689" y="278863"/>
                    <a:pt x="221945" y="288566"/>
                    <a:pt x="209675" y="288566"/>
                  </a:cubicBezTo>
                  <a:lnTo>
                    <a:pt x="22014" y="288566"/>
                  </a:lnTo>
                  <a:cubicBezTo>
                    <a:pt x="10105" y="288566"/>
                    <a:pt x="0" y="278863"/>
                    <a:pt x="0" y="266645"/>
                  </a:cubicBezTo>
                  <a:lnTo>
                    <a:pt x="0" y="80496"/>
                  </a:lnTo>
                  <a:cubicBezTo>
                    <a:pt x="0" y="73309"/>
                    <a:pt x="3609" y="66841"/>
                    <a:pt x="9022" y="62888"/>
                  </a:cubicBezTo>
                  <a:cubicBezTo>
                    <a:pt x="3609" y="58935"/>
                    <a:pt x="0" y="52466"/>
                    <a:pt x="0" y="45279"/>
                  </a:cubicBezTo>
                  <a:lnTo>
                    <a:pt x="0" y="21921"/>
                  </a:lnTo>
                  <a:cubicBezTo>
                    <a:pt x="0" y="9703"/>
                    <a:pt x="10105" y="0"/>
                    <a:pt x="22014"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21" name="Freeform 995">
              <a:extLst>
                <a:ext uri="{FF2B5EF4-FFF2-40B4-BE49-F238E27FC236}">
                  <a16:creationId xmlns:a16="http://schemas.microsoft.com/office/drawing/2014/main" id="{62BE017C-04A9-CA4F-AAA8-F2015F93889E}"/>
                </a:ext>
              </a:extLst>
            </p:cNvPr>
            <p:cNvSpPr>
              <a:spLocks noChangeAspect="1" noChangeArrowheads="1"/>
            </p:cNvSpPr>
            <p:nvPr/>
          </p:nvSpPr>
          <p:spPr bwMode="auto">
            <a:xfrm>
              <a:off x="20439393" y="5084663"/>
              <a:ext cx="983401" cy="983401"/>
            </a:xfrm>
            <a:custGeom>
              <a:avLst/>
              <a:gdLst>
                <a:gd name="T0" fmla="*/ 402125 w 290152"/>
                <a:gd name="T1" fmla="*/ 506459 h 290151"/>
                <a:gd name="T2" fmla="*/ 515039 w 290152"/>
                <a:gd name="T3" fmla="*/ 506459 h 290151"/>
                <a:gd name="T4" fmla="*/ 410709 w 290152"/>
                <a:gd name="T5" fmla="*/ 477405 h 290151"/>
                <a:gd name="T6" fmla="*/ 273366 w 290152"/>
                <a:gd name="T7" fmla="*/ 506459 h 290151"/>
                <a:gd name="T8" fmla="*/ 386279 w 290152"/>
                <a:gd name="T9" fmla="*/ 506459 h 290151"/>
                <a:gd name="T10" fmla="*/ 281291 w 290152"/>
                <a:gd name="T11" fmla="*/ 477405 h 290151"/>
                <a:gd name="T12" fmla="*/ 144608 w 290152"/>
                <a:gd name="T13" fmla="*/ 506459 h 290151"/>
                <a:gd name="T14" fmla="*/ 257518 w 290152"/>
                <a:gd name="T15" fmla="*/ 506459 h 290151"/>
                <a:gd name="T16" fmla="*/ 153189 w 290152"/>
                <a:gd name="T17" fmla="*/ 477405 h 290151"/>
                <a:gd name="T18" fmla="*/ 15849 w 290152"/>
                <a:gd name="T19" fmla="*/ 506459 h 290151"/>
                <a:gd name="T20" fmla="*/ 128761 w 290152"/>
                <a:gd name="T21" fmla="*/ 506459 h 290151"/>
                <a:gd name="T22" fmla="*/ 24436 w 290152"/>
                <a:gd name="T23" fmla="*/ 477405 h 290151"/>
                <a:gd name="T24" fmla="*/ 402125 w 290152"/>
                <a:gd name="T25" fmla="*/ 452973 h 290151"/>
                <a:gd name="T26" fmla="*/ 515039 w 290152"/>
                <a:gd name="T27" fmla="*/ 452973 h 290151"/>
                <a:gd name="T28" fmla="*/ 410709 w 290152"/>
                <a:gd name="T29" fmla="*/ 423919 h 290151"/>
                <a:gd name="T30" fmla="*/ 273366 w 290152"/>
                <a:gd name="T31" fmla="*/ 452973 h 290151"/>
                <a:gd name="T32" fmla="*/ 386279 w 290152"/>
                <a:gd name="T33" fmla="*/ 452973 h 290151"/>
                <a:gd name="T34" fmla="*/ 281291 w 290152"/>
                <a:gd name="T35" fmla="*/ 423919 h 290151"/>
                <a:gd name="T36" fmla="*/ 144608 w 290152"/>
                <a:gd name="T37" fmla="*/ 452973 h 290151"/>
                <a:gd name="T38" fmla="*/ 257518 w 290152"/>
                <a:gd name="T39" fmla="*/ 452973 h 290151"/>
                <a:gd name="T40" fmla="*/ 153189 w 290152"/>
                <a:gd name="T41" fmla="*/ 423919 h 290151"/>
                <a:gd name="T42" fmla="*/ 273366 w 290152"/>
                <a:gd name="T43" fmla="*/ 399487 h 290151"/>
                <a:gd name="T44" fmla="*/ 386279 w 290152"/>
                <a:gd name="T45" fmla="*/ 399487 h 290151"/>
                <a:gd name="T46" fmla="*/ 281291 w 290152"/>
                <a:gd name="T47" fmla="*/ 370433 h 290151"/>
                <a:gd name="T48" fmla="*/ 256857 w 290152"/>
                <a:gd name="T49" fmla="*/ 353927 h 290151"/>
                <a:gd name="T50" fmla="*/ 329494 w 290152"/>
                <a:gd name="T51" fmla="*/ 252240 h 290151"/>
                <a:gd name="T52" fmla="*/ 385618 w 290152"/>
                <a:gd name="T53" fmla="*/ 252240 h 290151"/>
                <a:gd name="T54" fmla="*/ 330456 w 290152"/>
                <a:gd name="T55" fmla="*/ 103897 h 290151"/>
                <a:gd name="T56" fmla="*/ 322415 w 290152"/>
                <a:gd name="T57" fmla="*/ 95852 h 290151"/>
                <a:gd name="T58" fmla="*/ 205878 w 290152"/>
                <a:gd name="T59" fmla="*/ 112613 h 290151"/>
                <a:gd name="T60" fmla="*/ 262545 w 290152"/>
                <a:gd name="T61" fmla="*/ 37762 h 290151"/>
                <a:gd name="T62" fmla="*/ 293675 w 290152"/>
                <a:gd name="T63" fmla="*/ 69854 h 290151"/>
                <a:gd name="T64" fmla="*/ 262545 w 290152"/>
                <a:gd name="T65" fmla="*/ 65923 h 290151"/>
                <a:gd name="T66" fmla="*/ 295622 w 290152"/>
                <a:gd name="T67" fmla="*/ 126835 h 290151"/>
                <a:gd name="T68" fmla="*/ 262545 w 290152"/>
                <a:gd name="T69" fmla="*/ 170719 h 290151"/>
                <a:gd name="T70" fmla="*/ 232059 w 290152"/>
                <a:gd name="T71" fmla="*/ 138625 h 290151"/>
                <a:gd name="T72" fmla="*/ 262545 w 290152"/>
                <a:gd name="T73" fmla="*/ 142555 h 290151"/>
                <a:gd name="T74" fmla="*/ 229465 w 290152"/>
                <a:gd name="T75" fmla="*/ 80985 h 290151"/>
                <a:gd name="T76" fmla="*/ 262545 w 290152"/>
                <a:gd name="T77" fmla="*/ 37762 h 290151"/>
                <a:gd name="T78" fmla="*/ 265444 w 290152"/>
                <a:gd name="T79" fmla="*/ 192810 h 290151"/>
                <a:gd name="T80" fmla="*/ 265444 w 290152"/>
                <a:gd name="T81" fmla="*/ 0 h 290151"/>
                <a:gd name="T82" fmla="*/ 273366 w 290152"/>
                <a:gd name="T83" fmla="*/ 262804 h 290151"/>
                <a:gd name="T84" fmla="*/ 402125 w 290152"/>
                <a:gd name="T85" fmla="*/ 244314 h 290151"/>
                <a:gd name="T86" fmla="*/ 273366 w 290152"/>
                <a:gd name="T87" fmla="*/ 355247 h 290151"/>
                <a:gd name="T88" fmla="*/ 402125 w 290152"/>
                <a:gd name="T89" fmla="*/ 377696 h 290151"/>
                <a:gd name="T90" fmla="*/ 410709 w 290152"/>
                <a:gd name="T91" fmla="*/ 407411 h 290151"/>
                <a:gd name="T92" fmla="*/ 530884 w 290152"/>
                <a:gd name="T93" fmla="*/ 452973 h 290151"/>
                <a:gd name="T94" fmla="*/ 530884 w 290152"/>
                <a:gd name="T95" fmla="*/ 506459 h 290151"/>
                <a:gd name="T96" fmla="*/ 394203 w 290152"/>
                <a:gd name="T97" fmla="*/ 524945 h 290151"/>
                <a:gd name="T98" fmla="*/ 265444 w 290152"/>
                <a:gd name="T99" fmla="*/ 524945 h 290151"/>
                <a:gd name="T100" fmla="*/ 137346 w 290152"/>
                <a:gd name="T101" fmla="*/ 524945 h 290151"/>
                <a:gd name="T102" fmla="*/ 0 w 290152"/>
                <a:gd name="T103" fmla="*/ 506459 h 290151"/>
                <a:gd name="T104" fmla="*/ 120832 w 290152"/>
                <a:gd name="T105" fmla="*/ 461556 h 290151"/>
                <a:gd name="T106" fmla="*/ 128761 w 290152"/>
                <a:gd name="T107" fmla="*/ 431843 h 290151"/>
                <a:gd name="T108" fmla="*/ 257518 w 290152"/>
                <a:gd name="T109" fmla="*/ 408733 h 290151"/>
                <a:gd name="T110" fmla="*/ 128761 w 290152"/>
                <a:gd name="T111" fmla="*/ 297802 h 290151"/>
                <a:gd name="T112" fmla="*/ 257518 w 290152"/>
                <a:gd name="T113" fmla="*/ 316951 h 290151"/>
                <a:gd name="T114" fmla="*/ 265444 w 290152"/>
                <a:gd name="T115" fmla="*/ 0 h 2901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0152" h="290151">
                  <a:moveTo>
                    <a:pt x="224471" y="260920"/>
                  </a:moveTo>
                  <a:cubicBezTo>
                    <a:pt x="221945" y="260920"/>
                    <a:pt x="219780" y="262724"/>
                    <a:pt x="219780" y="265250"/>
                  </a:cubicBezTo>
                  <a:lnTo>
                    <a:pt x="219780" y="276799"/>
                  </a:lnTo>
                  <a:cubicBezTo>
                    <a:pt x="219780" y="279686"/>
                    <a:pt x="221945" y="281490"/>
                    <a:pt x="224471" y="281490"/>
                  </a:cubicBezTo>
                  <a:lnTo>
                    <a:pt x="277160" y="281490"/>
                  </a:lnTo>
                  <a:cubicBezTo>
                    <a:pt x="279326" y="281490"/>
                    <a:pt x="281491" y="279686"/>
                    <a:pt x="281491" y="276799"/>
                  </a:cubicBezTo>
                  <a:lnTo>
                    <a:pt x="281491" y="265250"/>
                  </a:lnTo>
                  <a:cubicBezTo>
                    <a:pt x="281491" y="262724"/>
                    <a:pt x="279326" y="260920"/>
                    <a:pt x="277160" y="260920"/>
                  </a:cubicBezTo>
                  <a:lnTo>
                    <a:pt x="224471" y="260920"/>
                  </a:lnTo>
                  <a:close/>
                  <a:moveTo>
                    <a:pt x="153737" y="260920"/>
                  </a:moveTo>
                  <a:cubicBezTo>
                    <a:pt x="151572" y="260920"/>
                    <a:pt x="149406" y="262724"/>
                    <a:pt x="149406" y="265250"/>
                  </a:cubicBezTo>
                  <a:lnTo>
                    <a:pt x="149406" y="276799"/>
                  </a:lnTo>
                  <a:cubicBezTo>
                    <a:pt x="149406" y="279686"/>
                    <a:pt x="151572" y="281490"/>
                    <a:pt x="153737" y="281490"/>
                  </a:cubicBezTo>
                  <a:lnTo>
                    <a:pt x="206788" y="281490"/>
                  </a:lnTo>
                  <a:cubicBezTo>
                    <a:pt x="208953" y="281490"/>
                    <a:pt x="211118" y="279686"/>
                    <a:pt x="211118" y="276799"/>
                  </a:cubicBezTo>
                  <a:lnTo>
                    <a:pt x="211118" y="265250"/>
                  </a:lnTo>
                  <a:cubicBezTo>
                    <a:pt x="211118" y="262724"/>
                    <a:pt x="208953" y="260920"/>
                    <a:pt x="206788" y="260920"/>
                  </a:cubicBezTo>
                  <a:lnTo>
                    <a:pt x="153737" y="260920"/>
                  </a:lnTo>
                  <a:close/>
                  <a:moveTo>
                    <a:pt x="83725" y="260920"/>
                  </a:moveTo>
                  <a:cubicBezTo>
                    <a:pt x="81199" y="260920"/>
                    <a:pt x="79034" y="262724"/>
                    <a:pt x="79034" y="265250"/>
                  </a:cubicBezTo>
                  <a:lnTo>
                    <a:pt x="79034" y="276799"/>
                  </a:lnTo>
                  <a:cubicBezTo>
                    <a:pt x="79034" y="279686"/>
                    <a:pt x="81199" y="281490"/>
                    <a:pt x="83725" y="281490"/>
                  </a:cubicBezTo>
                  <a:lnTo>
                    <a:pt x="136415" y="281490"/>
                  </a:lnTo>
                  <a:cubicBezTo>
                    <a:pt x="138580" y="281490"/>
                    <a:pt x="140745" y="279686"/>
                    <a:pt x="140745" y="276799"/>
                  </a:cubicBezTo>
                  <a:lnTo>
                    <a:pt x="140745" y="265250"/>
                  </a:lnTo>
                  <a:cubicBezTo>
                    <a:pt x="140745" y="262724"/>
                    <a:pt x="138580" y="260920"/>
                    <a:pt x="136415" y="260920"/>
                  </a:cubicBezTo>
                  <a:lnTo>
                    <a:pt x="83725" y="260920"/>
                  </a:lnTo>
                  <a:close/>
                  <a:moveTo>
                    <a:pt x="13353" y="260920"/>
                  </a:moveTo>
                  <a:cubicBezTo>
                    <a:pt x="10826" y="260920"/>
                    <a:pt x="8661" y="262724"/>
                    <a:pt x="8661" y="265250"/>
                  </a:cubicBezTo>
                  <a:lnTo>
                    <a:pt x="8661" y="276799"/>
                  </a:lnTo>
                  <a:cubicBezTo>
                    <a:pt x="8661" y="279686"/>
                    <a:pt x="10826" y="281490"/>
                    <a:pt x="13353" y="281490"/>
                  </a:cubicBezTo>
                  <a:lnTo>
                    <a:pt x="66042" y="281490"/>
                  </a:lnTo>
                  <a:cubicBezTo>
                    <a:pt x="68568" y="281490"/>
                    <a:pt x="70372" y="279686"/>
                    <a:pt x="70372" y="276799"/>
                  </a:cubicBezTo>
                  <a:lnTo>
                    <a:pt x="70372" y="265250"/>
                  </a:lnTo>
                  <a:cubicBezTo>
                    <a:pt x="70372" y="262724"/>
                    <a:pt x="68568" y="260920"/>
                    <a:pt x="66042" y="260920"/>
                  </a:cubicBezTo>
                  <a:lnTo>
                    <a:pt x="13353" y="260920"/>
                  </a:lnTo>
                  <a:close/>
                  <a:moveTo>
                    <a:pt x="224471" y="231688"/>
                  </a:moveTo>
                  <a:cubicBezTo>
                    <a:pt x="221945" y="231688"/>
                    <a:pt x="219780" y="233492"/>
                    <a:pt x="219780" y="236019"/>
                  </a:cubicBezTo>
                  <a:lnTo>
                    <a:pt x="219780" y="247567"/>
                  </a:lnTo>
                  <a:cubicBezTo>
                    <a:pt x="219780" y="250093"/>
                    <a:pt x="221945" y="252258"/>
                    <a:pt x="224471" y="252258"/>
                  </a:cubicBezTo>
                  <a:lnTo>
                    <a:pt x="277160" y="252258"/>
                  </a:lnTo>
                  <a:cubicBezTo>
                    <a:pt x="279326" y="252258"/>
                    <a:pt x="281491" y="250093"/>
                    <a:pt x="281491" y="247567"/>
                  </a:cubicBezTo>
                  <a:lnTo>
                    <a:pt x="281491" y="236019"/>
                  </a:lnTo>
                  <a:cubicBezTo>
                    <a:pt x="281491" y="233492"/>
                    <a:pt x="279326" y="231688"/>
                    <a:pt x="277160" y="231688"/>
                  </a:cubicBezTo>
                  <a:lnTo>
                    <a:pt x="224471" y="231688"/>
                  </a:lnTo>
                  <a:close/>
                  <a:moveTo>
                    <a:pt x="153737" y="231688"/>
                  </a:moveTo>
                  <a:cubicBezTo>
                    <a:pt x="151572" y="231688"/>
                    <a:pt x="149406" y="233492"/>
                    <a:pt x="149406" y="236019"/>
                  </a:cubicBezTo>
                  <a:lnTo>
                    <a:pt x="149406" y="247567"/>
                  </a:lnTo>
                  <a:cubicBezTo>
                    <a:pt x="149406" y="250093"/>
                    <a:pt x="151572" y="252258"/>
                    <a:pt x="153737" y="252258"/>
                  </a:cubicBezTo>
                  <a:lnTo>
                    <a:pt x="206788" y="252258"/>
                  </a:lnTo>
                  <a:cubicBezTo>
                    <a:pt x="208953" y="252258"/>
                    <a:pt x="211118" y="250093"/>
                    <a:pt x="211118" y="247567"/>
                  </a:cubicBezTo>
                  <a:lnTo>
                    <a:pt x="211118" y="236019"/>
                  </a:lnTo>
                  <a:cubicBezTo>
                    <a:pt x="211118" y="233492"/>
                    <a:pt x="208953" y="231688"/>
                    <a:pt x="206788" y="231688"/>
                  </a:cubicBezTo>
                  <a:lnTo>
                    <a:pt x="153737" y="231688"/>
                  </a:lnTo>
                  <a:close/>
                  <a:moveTo>
                    <a:pt x="83725" y="231688"/>
                  </a:moveTo>
                  <a:cubicBezTo>
                    <a:pt x="81199" y="231688"/>
                    <a:pt x="79034" y="233492"/>
                    <a:pt x="79034" y="236019"/>
                  </a:cubicBezTo>
                  <a:lnTo>
                    <a:pt x="79034" y="247567"/>
                  </a:lnTo>
                  <a:cubicBezTo>
                    <a:pt x="79034" y="250093"/>
                    <a:pt x="81199" y="252258"/>
                    <a:pt x="83725" y="252258"/>
                  </a:cubicBezTo>
                  <a:lnTo>
                    <a:pt x="136415" y="252258"/>
                  </a:lnTo>
                  <a:cubicBezTo>
                    <a:pt x="138580" y="252258"/>
                    <a:pt x="140745" y="250093"/>
                    <a:pt x="140745" y="247567"/>
                  </a:cubicBezTo>
                  <a:lnTo>
                    <a:pt x="140745" y="236019"/>
                  </a:lnTo>
                  <a:cubicBezTo>
                    <a:pt x="140745" y="233492"/>
                    <a:pt x="138580" y="231688"/>
                    <a:pt x="136415" y="231688"/>
                  </a:cubicBezTo>
                  <a:lnTo>
                    <a:pt x="83725" y="231688"/>
                  </a:lnTo>
                  <a:close/>
                  <a:moveTo>
                    <a:pt x="153737" y="202456"/>
                  </a:moveTo>
                  <a:cubicBezTo>
                    <a:pt x="151572" y="202456"/>
                    <a:pt x="149406" y="204261"/>
                    <a:pt x="149406" y="206426"/>
                  </a:cubicBezTo>
                  <a:lnTo>
                    <a:pt x="149406" y="218335"/>
                  </a:lnTo>
                  <a:cubicBezTo>
                    <a:pt x="149406" y="220862"/>
                    <a:pt x="151572" y="222666"/>
                    <a:pt x="153737" y="222666"/>
                  </a:cubicBezTo>
                  <a:lnTo>
                    <a:pt x="206788" y="222666"/>
                  </a:lnTo>
                  <a:cubicBezTo>
                    <a:pt x="208953" y="222666"/>
                    <a:pt x="211118" y="220862"/>
                    <a:pt x="211118" y="218335"/>
                  </a:cubicBezTo>
                  <a:lnTo>
                    <a:pt x="211118" y="206426"/>
                  </a:lnTo>
                  <a:cubicBezTo>
                    <a:pt x="211118" y="204261"/>
                    <a:pt x="208953" y="202456"/>
                    <a:pt x="206788" y="202456"/>
                  </a:cubicBezTo>
                  <a:lnTo>
                    <a:pt x="153737" y="202456"/>
                  </a:lnTo>
                  <a:close/>
                  <a:moveTo>
                    <a:pt x="79395" y="167090"/>
                  </a:moveTo>
                  <a:cubicBezTo>
                    <a:pt x="81560" y="181886"/>
                    <a:pt x="94552" y="193434"/>
                    <a:pt x="110070" y="193434"/>
                  </a:cubicBezTo>
                  <a:lnTo>
                    <a:pt x="140384" y="193434"/>
                  </a:lnTo>
                  <a:cubicBezTo>
                    <a:pt x="138219" y="178638"/>
                    <a:pt x="125588" y="167090"/>
                    <a:pt x="110070" y="167090"/>
                  </a:cubicBezTo>
                  <a:lnTo>
                    <a:pt x="79395" y="167090"/>
                  </a:lnTo>
                  <a:close/>
                  <a:moveTo>
                    <a:pt x="180082" y="137858"/>
                  </a:moveTo>
                  <a:cubicBezTo>
                    <a:pt x="164564" y="137858"/>
                    <a:pt x="151933" y="149046"/>
                    <a:pt x="149767" y="164203"/>
                  </a:cubicBezTo>
                  <a:lnTo>
                    <a:pt x="180082" y="164203"/>
                  </a:lnTo>
                  <a:cubicBezTo>
                    <a:pt x="195600" y="164203"/>
                    <a:pt x="208592" y="152654"/>
                    <a:pt x="210757" y="137858"/>
                  </a:cubicBezTo>
                  <a:lnTo>
                    <a:pt x="180082" y="137858"/>
                  </a:lnTo>
                  <a:close/>
                  <a:moveTo>
                    <a:pt x="176213" y="52387"/>
                  </a:moveTo>
                  <a:cubicBezTo>
                    <a:pt x="178411" y="52387"/>
                    <a:pt x="180609" y="54585"/>
                    <a:pt x="180609" y="56783"/>
                  </a:cubicBezTo>
                  <a:cubicBezTo>
                    <a:pt x="180609" y="59348"/>
                    <a:pt x="178411" y="61546"/>
                    <a:pt x="176213" y="61546"/>
                  </a:cubicBezTo>
                  <a:cubicBezTo>
                    <a:pt x="173648" y="61546"/>
                    <a:pt x="171450" y="59348"/>
                    <a:pt x="171450" y="56783"/>
                  </a:cubicBezTo>
                  <a:cubicBezTo>
                    <a:pt x="171450" y="54585"/>
                    <a:pt x="173648" y="52387"/>
                    <a:pt x="176213" y="52387"/>
                  </a:cubicBezTo>
                  <a:close/>
                  <a:moveTo>
                    <a:pt x="112522" y="52387"/>
                  </a:moveTo>
                  <a:cubicBezTo>
                    <a:pt x="115189" y="52387"/>
                    <a:pt x="117094" y="54585"/>
                    <a:pt x="117094" y="56783"/>
                  </a:cubicBezTo>
                  <a:cubicBezTo>
                    <a:pt x="117094" y="59348"/>
                    <a:pt x="115189" y="61546"/>
                    <a:pt x="112522" y="61546"/>
                  </a:cubicBezTo>
                  <a:cubicBezTo>
                    <a:pt x="109855" y="61546"/>
                    <a:pt x="107950" y="59348"/>
                    <a:pt x="107950" y="56783"/>
                  </a:cubicBezTo>
                  <a:cubicBezTo>
                    <a:pt x="107950" y="54585"/>
                    <a:pt x="109855" y="52387"/>
                    <a:pt x="112522" y="52387"/>
                  </a:cubicBezTo>
                  <a:close/>
                  <a:moveTo>
                    <a:pt x="143492" y="20637"/>
                  </a:moveTo>
                  <a:cubicBezTo>
                    <a:pt x="145973" y="20637"/>
                    <a:pt x="147745" y="22427"/>
                    <a:pt x="147745" y="24932"/>
                  </a:cubicBezTo>
                  <a:lnTo>
                    <a:pt x="147745" y="27796"/>
                  </a:lnTo>
                  <a:cubicBezTo>
                    <a:pt x="153417" y="29228"/>
                    <a:pt x="158025" y="32808"/>
                    <a:pt x="160507" y="38177"/>
                  </a:cubicBezTo>
                  <a:cubicBezTo>
                    <a:pt x="161216" y="40325"/>
                    <a:pt x="160152" y="43189"/>
                    <a:pt x="158025" y="43905"/>
                  </a:cubicBezTo>
                  <a:cubicBezTo>
                    <a:pt x="155544" y="44979"/>
                    <a:pt x="153417" y="43905"/>
                    <a:pt x="152354" y="41757"/>
                  </a:cubicBezTo>
                  <a:cubicBezTo>
                    <a:pt x="150936" y="38535"/>
                    <a:pt x="147391" y="36029"/>
                    <a:pt x="143492" y="36029"/>
                  </a:cubicBezTo>
                  <a:cubicBezTo>
                    <a:pt x="138529" y="36029"/>
                    <a:pt x="133920" y="39967"/>
                    <a:pt x="133920" y="44263"/>
                  </a:cubicBezTo>
                  <a:cubicBezTo>
                    <a:pt x="133920" y="49990"/>
                    <a:pt x="137111" y="52496"/>
                    <a:pt x="143492" y="52496"/>
                  </a:cubicBezTo>
                  <a:cubicBezTo>
                    <a:pt x="154481" y="52496"/>
                    <a:pt x="161570" y="59297"/>
                    <a:pt x="161570" y="69320"/>
                  </a:cubicBezTo>
                  <a:cubicBezTo>
                    <a:pt x="161570" y="77196"/>
                    <a:pt x="155544" y="83997"/>
                    <a:pt x="147745" y="85787"/>
                  </a:cubicBezTo>
                  <a:lnTo>
                    <a:pt x="147745" y="89009"/>
                  </a:lnTo>
                  <a:cubicBezTo>
                    <a:pt x="147745" y="91514"/>
                    <a:pt x="145973" y="93304"/>
                    <a:pt x="143492" y="93304"/>
                  </a:cubicBezTo>
                  <a:cubicBezTo>
                    <a:pt x="141010" y="93304"/>
                    <a:pt x="139238" y="91514"/>
                    <a:pt x="139238" y="89009"/>
                  </a:cubicBezTo>
                  <a:lnTo>
                    <a:pt x="139238" y="85787"/>
                  </a:lnTo>
                  <a:cubicBezTo>
                    <a:pt x="133566" y="84355"/>
                    <a:pt x="128958" y="80775"/>
                    <a:pt x="126831" y="75764"/>
                  </a:cubicBezTo>
                  <a:cubicBezTo>
                    <a:pt x="126122" y="73258"/>
                    <a:pt x="126831" y="70752"/>
                    <a:pt x="128958" y="70036"/>
                  </a:cubicBezTo>
                  <a:cubicBezTo>
                    <a:pt x="131439" y="68962"/>
                    <a:pt x="133920" y="70036"/>
                    <a:pt x="134629" y="72184"/>
                  </a:cubicBezTo>
                  <a:cubicBezTo>
                    <a:pt x="136047" y="75406"/>
                    <a:pt x="139592" y="77912"/>
                    <a:pt x="143492" y="77912"/>
                  </a:cubicBezTo>
                  <a:cubicBezTo>
                    <a:pt x="148454" y="77912"/>
                    <a:pt x="153063" y="73974"/>
                    <a:pt x="153063" y="69320"/>
                  </a:cubicBezTo>
                  <a:cubicBezTo>
                    <a:pt x="153063" y="63951"/>
                    <a:pt x="149872" y="61445"/>
                    <a:pt x="143492" y="61445"/>
                  </a:cubicBezTo>
                  <a:cubicBezTo>
                    <a:pt x="130376" y="61445"/>
                    <a:pt x="125413" y="52496"/>
                    <a:pt x="125413" y="44263"/>
                  </a:cubicBezTo>
                  <a:cubicBezTo>
                    <a:pt x="125413" y="36387"/>
                    <a:pt x="131439" y="29586"/>
                    <a:pt x="139238" y="28154"/>
                  </a:cubicBezTo>
                  <a:lnTo>
                    <a:pt x="139238" y="24932"/>
                  </a:lnTo>
                  <a:cubicBezTo>
                    <a:pt x="139238" y="22427"/>
                    <a:pt x="141010" y="20637"/>
                    <a:pt x="143492" y="20637"/>
                  </a:cubicBezTo>
                  <a:close/>
                  <a:moveTo>
                    <a:pt x="145076" y="8661"/>
                  </a:moveTo>
                  <a:cubicBezTo>
                    <a:pt x="118731" y="8661"/>
                    <a:pt x="96717" y="30314"/>
                    <a:pt x="96717" y="57020"/>
                  </a:cubicBezTo>
                  <a:cubicBezTo>
                    <a:pt x="96717" y="83725"/>
                    <a:pt x="118731" y="105378"/>
                    <a:pt x="145076" y="105378"/>
                  </a:cubicBezTo>
                  <a:cubicBezTo>
                    <a:pt x="171782" y="105378"/>
                    <a:pt x="193435" y="83725"/>
                    <a:pt x="193435" y="57020"/>
                  </a:cubicBezTo>
                  <a:cubicBezTo>
                    <a:pt x="193435" y="30314"/>
                    <a:pt x="171782" y="8661"/>
                    <a:pt x="145076" y="8661"/>
                  </a:cubicBezTo>
                  <a:close/>
                  <a:moveTo>
                    <a:pt x="145076" y="0"/>
                  </a:moveTo>
                  <a:cubicBezTo>
                    <a:pt x="176473" y="0"/>
                    <a:pt x="202457" y="25623"/>
                    <a:pt x="202457" y="57020"/>
                  </a:cubicBezTo>
                  <a:cubicBezTo>
                    <a:pt x="202457" y="87334"/>
                    <a:pt x="179000" y="111874"/>
                    <a:pt x="149406" y="114040"/>
                  </a:cubicBezTo>
                  <a:lnTo>
                    <a:pt x="149406" y="143632"/>
                  </a:lnTo>
                  <a:cubicBezTo>
                    <a:pt x="156624" y="134610"/>
                    <a:pt x="167812" y="128836"/>
                    <a:pt x="180082" y="128836"/>
                  </a:cubicBezTo>
                  <a:lnTo>
                    <a:pt x="215449" y="128836"/>
                  </a:lnTo>
                  <a:cubicBezTo>
                    <a:pt x="217975" y="128836"/>
                    <a:pt x="219780" y="131001"/>
                    <a:pt x="219780" y="133527"/>
                  </a:cubicBezTo>
                  <a:cubicBezTo>
                    <a:pt x="219780" y="155181"/>
                    <a:pt x="202096" y="172864"/>
                    <a:pt x="180082" y="172864"/>
                  </a:cubicBezTo>
                  <a:lnTo>
                    <a:pt x="149406" y="172864"/>
                  </a:lnTo>
                  <a:lnTo>
                    <a:pt x="149406" y="194156"/>
                  </a:lnTo>
                  <a:cubicBezTo>
                    <a:pt x="150850" y="193795"/>
                    <a:pt x="152294" y="193434"/>
                    <a:pt x="153737" y="193434"/>
                  </a:cubicBezTo>
                  <a:lnTo>
                    <a:pt x="206788" y="193434"/>
                  </a:lnTo>
                  <a:cubicBezTo>
                    <a:pt x="214005" y="193434"/>
                    <a:pt x="219780" y="199569"/>
                    <a:pt x="219780" y="206426"/>
                  </a:cubicBezTo>
                  <a:lnTo>
                    <a:pt x="219780" y="218335"/>
                  </a:lnTo>
                  <a:cubicBezTo>
                    <a:pt x="219780" y="220501"/>
                    <a:pt x="219419" y="222305"/>
                    <a:pt x="218697" y="224109"/>
                  </a:cubicBezTo>
                  <a:cubicBezTo>
                    <a:pt x="220141" y="223388"/>
                    <a:pt x="222306" y="222666"/>
                    <a:pt x="224471" y="222666"/>
                  </a:cubicBezTo>
                  <a:lnTo>
                    <a:pt x="277160" y="222666"/>
                  </a:lnTo>
                  <a:cubicBezTo>
                    <a:pt x="284378" y="222666"/>
                    <a:pt x="290152" y="228801"/>
                    <a:pt x="290152" y="236019"/>
                  </a:cubicBezTo>
                  <a:lnTo>
                    <a:pt x="290152" y="247567"/>
                  </a:lnTo>
                  <a:cubicBezTo>
                    <a:pt x="290152" y="251176"/>
                    <a:pt x="289070" y="254063"/>
                    <a:pt x="286904" y="256228"/>
                  </a:cubicBezTo>
                  <a:cubicBezTo>
                    <a:pt x="289070" y="258754"/>
                    <a:pt x="290152" y="262002"/>
                    <a:pt x="290152" y="265250"/>
                  </a:cubicBezTo>
                  <a:lnTo>
                    <a:pt x="290152" y="276799"/>
                  </a:lnTo>
                  <a:cubicBezTo>
                    <a:pt x="290152" y="284016"/>
                    <a:pt x="284378" y="290151"/>
                    <a:pt x="277160" y="290151"/>
                  </a:cubicBezTo>
                  <a:lnTo>
                    <a:pt x="224471" y="290151"/>
                  </a:lnTo>
                  <a:cubicBezTo>
                    <a:pt x="220862" y="290151"/>
                    <a:pt x="217614" y="288708"/>
                    <a:pt x="215449" y="286903"/>
                  </a:cubicBezTo>
                  <a:cubicBezTo>
                    <a:pt x="212923" y="288708"/>
                    <a:pt x="210036" y="290151"/>
                    <a:pt x="206788" y="290151"/>
                  </a:cubicBezTo>
                  <a:lnTo>
                    <a:pt x="153737" y="290151"/>
                  </a:lnTo>
                  <a:cubicBezTo>
                    <a:pt x="150489" y="290151"/>
                    <a:pt x="147602" y="288708"/>
                    <a:pt x="145076" y="286903"/>
                  </a:cubicBezTo>
                  <a:cubicBezTo>
                    <a:pt x="142550" y="288708"/>
                    <a:pt x="139663" y="290151"/>
                    <a:pt x="136415" y="290151"/>
                  </a:cubicBezTo>
                  <a:lnTo>
                    <a:pt x="83725" y="290151"/>
                  </a:lnTo>
                  <a:cubicBezTo>
                    <a:pt x="80116" y="290151"/>
                    <a:pt x="77229" y="288708"/>
                    <a:pt x="75064" y="286903"/>
                  </a:cubicBezTo>
                  <a:cubicBezTo>
                    <a:pt x="72538" y="288708"/>
                    <a:pt x="69290" y="290151"/>
                    <a:pt x="66042" y="290151"/>
                  </a:cubicBezTo>
                  <a:lnTo>
                    <a:pt x="13353" y="290151"/>
                  </a:lnTo>
                  <a:cubicBezTo>
                    <a:pt x="6135" y="290151"/>
                    <a:pt x="0" y="284016"/>
                    <a:pt x="0" y="276799"/>
                  </a:cubicBezTo>
                  <a:lnTo>
                    <a:pt x="0" y="265250"/>
                  </a:lnTo>
                  <a:cubicBezTo>
                    <a:pt x="0" y="258033"/>
                    <a:pt x="6135" y="252258"/>
                    <a:pt x="13353" y="252258"/>
                  </a:cubicBezTo>
                  <a:lnTo>
                    <a:pt x="66042" y="252258"/>
                  </a:lnTo>
                  <a:cubicBezTo>
                    <a:pt x="68207" y="252258"/>
                    <a:pt x="70012" y="252619"/>
                    <a:pt x="71816" y="253341"/>
                  </a:cubicBezTo>
                  <a:cubicBezTo>
                    <a:pt x="70733" y="251537"/>
                    <a:pt x="70372" y="249732"/>
                    <a:pt x="70372" y="247567"/>
                  </a:cubicBezTo>
                  <a:lnTo>
                    <a:pt x="70372" y="236019"/>
                  </a:lnTo>
                  <a:cubicBezTo>
                    <a:pt x="70372" y="228801"/>
                    <a:pt x="76508" y="222666"/>
                    <a:pt x="83725" y="222666"/>
                  </a:cubicBezTo>
                  <a:lnTo>
                    <a:pt x="136415" y="222666"/>
                  </a:lnTo>
                  <a:cubicBezTo>
                    <a:pt x="137858" y="222666"/>
                    <a:pt x="139302" y="223027"/>
                    <a:pt x="140745" y="223388"/>
                  </a:cubicBezTo>
                  <a:lnTo>
                    <a:pt x="140745" y="202456"/>
                  </a:lnTo>
                  <a:lnTo>
                    <a:pt x="110070" y="202456"/>
                  </a:lnTo>
                  <a:cubicBezTo>
                    <a:pt x="88056" y="202456"/>
                    <a:pt x="70372" y="184412"/>
                    <a:pt x="70372" y="162759"/>
                  </a:cubicBezTo>
                  <a:cubicBezTo>
                    <a:pt x="70372" y="160233"/>
                    <a:pt x="72177" y="158068"/>
                    <a:pt x="75064" y="158068"/>
                  </a:cubicBezTo>
                  <a:lnTo>
                    <a:pt x="110070" y="158068"/>
                  </a:lnTo>
                  <a:cubicBezTo>
                    <a:pt x="122340" y="158068"/>
                    <a:pt x="133527" y="163842"/>
                    <a:pt x="140745" y="173225"/>
                  </a:cubicBezTo>
                  <a:lnTo>
                    <a:pt x="140745" y="114040"/>
                  </a:lnTo>
                  <a:cubicBezTo>
                    <a:pt x="111513" y="111874"/>
                    <a:pt x="88056" y="87334"/>
                    <a:pt x="88056" y="57020"/>
                  </a:cubicBezTo>
                  <a:cubicBezTo>
                    <a:pt x="88056" y="25623"/>
                    <a:pt x="113679" y="0"/>
                    <a:pt x="145076"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22" name="Freeform 1000">
              <a:extLst>
                <a:ext uri="{FF2B5EF4-FFF2-40B4-BE49-F238E27FC236}">
                  <a16:creationId xmlns:a16="http://schemas.microsoft.com/office/drawing/2014/main" id="{29CFED83-3D4C-C242-A9ED-6D5AABB3757B}"/>
                </a:ext>
              </a:extLst>
            </p:cNvPr>
            <p:cNvSpPr>
              <a:spLocks noChangeAspect="1" noChangeArrowheads="1"/>
            </p:cNvSpPr>
            <p:nvPr/>
          </p:nvSpPr>
          <p:spPr bwMode="auto">
            <a:xfrm>
              <a:off x="20439393" y="9342304"/>
              <a:ext cx="983401" cy="977479"/>
            </a:xfrm>
            <a:custGeom>
              <a:avLst/>
              <a:gdLst>
                <a:gd name="T0" fmla="*/ 40681 w 290132"/>
                <a:gd name="T1" fmla="*/ 391214 h 289197"/>
                <a:gd name="T2" fmla="*/ 478361 w 290132"/>
                <a:gd name="T3" fmla="*/ 372034 h 289197"/>
                <a:gd name="T4" fmla="*/ 374771 w 290132"/>
                <a:gd name="T5" fmla="*/ 420438 h 289197"/>
                <a:gd name="T6" fmla="*/ 473741 w 290132"/>
                <a:gd name="T7" fmla="*/ 393330 h 289197"/>
                <a:gd name="T8" fmla="*/ 83793 w 290132"/>
                <a:gd name="T9" fmla="*/ 355899 h 289197"/>
                <a:gd name="T10" fmla="*/ 514649 w 290132"/>
                <a:gd name="T11" fmla="*/ 406883 h 289197"/>
                <a:gd name="T12" fmla="*/ 348378 w 290132"/>
                <a:gd name="T13" fmla="*/ 449477 h 289197"/>
                <a:gd name="T14" fmla="*/ 220378 w 290132"/>
                <a:gd name="T15" fmla="*/ 451413 h 289197"/>
                <a:gd name="T16" fmla="*/ 343759 w 290132"/>
                <a:gd name="T17" fmla="*/ 434634 h 289197"/>
                <a:gd name="T18" fmla="*/ 352997 w 290132"/>
                <a:gd name="T19" fmla="*/ 398493 h 289197"/>
                <a:gd name="T20" fmla="*/ 83793 w 290132"/>
                <a:gd name="T21" fmla="*/ 355899 h 289197"/>
                <a:gd name="T22" fmla="*/ 67295 w 290132"/>
                <a:gd name="T23" fmla="*/ 481746 h 289197"/>
                <a:gd name="T24" fmla="*/ 7921 w 290132"/>
                <a:gd name="T25" fmla="*/ 340408 h 289197"/>
                <a:gd name="T26" fmla="*/ 337163 w 290132"/>
                <a:gd name="T27" fmla="*/ 376550 h 289197"/>
                <a:gd name="T28" fmla="*/ 433491 w 290132"/>
                <a:gd name="T29" fmla="*/ 370097 h 289197"/>
                <a:gd name="T30" fmla="*/ 498152 w 290132"/>
                <a:gd name="T31" fmla="*/ 384295 h 289197"/>
                <a:gd name="T32" fmla="*/ 510688 w 290132"/>
                <a:gd name="T33" fmla="*/ 436570 h 289197"/>
                <a:gd name="T34" fmla="*/ 7921 w 290132"/>
                <a:gd name="T35" fmla="*/ 497234 h 289197"/>
                <a:gd name="T36" fmla="*/ 7921 w 290132"/>
                <a:gd name="T37" fmla="*/ 340408 h 289197"/>
                <a:gd name="T38" fmla="*/ 228907 w 290132"/>
                <a:gd name="T39" fmla="*/ 334167 h 289197"/>
                <a:gd name="T40" fmla="*/ 212142 w 290132"/>
                <a:gd name="T41" fmla="*/ 293209 h 289197"/>
                <a:gd name="T42" fmla="*/ 304434 w 290132"/>
                <a:gd name="T43" fmla="*/ 230928 h 289197"/>
                <a:gd name="T44" fmla="*/ 287696 w 290132"/>
                <a:gd name="T45" fmla="*/ 357702 h 289197"/>
                <a:gd name="T46" fmla="*/ 371974 w 290132"/>
                <a:gd name="T47" fmla="*/ 180215 h 289197"/>
                <a:gd name="T48" fmla="*/ 371974 w 290132"/>
                <a:gd name="T49" fmla="*/ 374092 h 289197"/>
                <a:gd name="T50" fmla="*/ 371974 w 290132"/>
                <a:gd name="T51" fmla="*/ 180215 h 289197"/>
                <a:gd name="T52" fmla="*/ 455549 w 290132"/>
                <a:gd name="T53" fmla="*/ 345636 h 289197"/>
                <a:gd name="T54" fmla="*/ 438811 w 290132"/>
                <a:gd name="T55" fmla="*/ 147948 h 289197"/>
                <a:gd name="T56" fmla="*/ 531108 w 290132"/>
                <a:gd name="T57" fmla="*/ 73576 h 289197"/>
                <a:gd name="T58" fmla="*/ 514364 w 290132"/>
                <a:gd name="T59" fmla="*/ 368522 h 289197"/>
                <a:gd name="T60" fmla="*/ 514431 w 290132"/>
                <a:gd name="T61" fmla="*/ 17551 h 289197"/>
                <a:gd name="T62" fmla="*/ 391486 w 290132"/>
                <a:gd name="T63" fmla="*/ 160338 h 289197"/>
                <a:gd name="T64" fmla="*/ 225146 w 290132"/>
                <a:gd name="T65" fmla="*/ 261588 h 289197"/>
                <a:gd name="T66" fmla="*/ 107455 w 290132"/>
                <a:gd name="T67" fmla="*/ 320000 h 289197"/>
                <a:gd name="T68" fmla="*/ 96278 w 290132"/>
                <a:gd name="T69" fmla="*/ 308966 h 289197"/>
                <a:gd name="T70" fmla="*/ 219884 w 290132"/>
                <a:gd name="T71" fmla="*/ 244713 h 289197"/>
                <a:gd name="T72" fmla="*/ 386224 w 290132"/>
                <a:gd name="T73" fmla="*/ 144112 h 289197"/>
                <a:gd name="T74" fmla="*/ 94821 w 290132"/>
                <a:gd name="T75" fmla="*/ 106414 h 289197"/>
                <a:gd name="T76" fmla="*/ 259062 w 290132"/>
                <a:gd name="T77" fmla="*/ 132525 h 289197"/>
                <a:gd name="T78" fmla="*/ 86316 w 290132"/>
                <a:gd name="T79" fmla="*/ 0 h 289197"/>
                <a:gd name="T80" fmla="*/ 275419 w 290132"/>
                <a:gd name="T81" fmla="*/ 148845 h 289197"/>
                <a:gd name="T82" fmla="*/ 262333 w 290132"/>
                <a:gd name="T83" fmla="*/ 155373 h 289197"/>
                <a:gd name="T84" fmla="*/ 78462 w 290132"/>
                <a:gd name="T85" fmla="*/ 114246 h 28919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0132" h="289197">
                  <a:moveTo>
                    <a:pt x="22225" y="207963"/>
                  </a:moveTo>
                  <a:cubicBezTo>
                    <a:pt x="24423" y="207963"/>
                    <a:pt x="26621" y="210249"/>
                    <a:pt x="26621" y="212535"/>
                  </a:cubicBezTo>
                  <a:cubicBezTo>
                    <a:pt x="26621" y="215202"/>
                    <a:pt x="24423" y="217107"/>
                    <a:pt x="22225" y="217107"/>
                  </a:cubicBezTo>
                  <a:cubicBezTo>
                    <a:pt x="19661" y="217107"/>
                    <a:pt x="17463" y="215202"/>
                    <a:pt x="17463" y="212535"/>
                  </a:cubicBezTo>
                  <a:cubicBezTo>
                    <a:pt x="17463" y="210249"/>
                    <a:pt x="19661" y="207963"/>
                    <a:pt x="22225" y="207963"/>
                  </a:cubicBezTo>
                  <a:close/>
                  <a:moveTo>
                    <a:pt x="261318" y="206463"/>
                  </a:moveTo>
                  <a:cubicBezTo>
                    <a:pt x="259155" y="205030"/>
                    <a:pt x="247982" y="209686"/>
                    <a:pt x="240052" y="213268"/>
                  </a:cubicBezTo>
                  <a:cubicBezTo>
                    <a:pt x="230320" y="217566"/>
                    <a:pt x="218426" y="222580"/>
                    <a:pt x="204369" y="226520"/>
                  </a:cubicBezTo>
                  <a:cubicBezTo>
                    <a:pt x="204729" y="228669"/>
                    <a:pt x="205089" y="230817"/>
                    <a:pt x="204729" y="233325"/>
                  </a:cubicBezTo>
                  <a:cubicBezTo>
                    <a:pt x="204369" y="234757"/>
                    <a:pt x="204369" y="235832"/>
                    <a:pt x="204008" y="237264"/>
                  </a:cubicBezTo>
                  <a:cubicBezTo>
                    <a:pt x="227437" y="231534"/>
                    <a:pt x="244017" y="224371"/>
                    <a:pt x="255911" y="219356"/>
                  </a:cubicBezTo>
                  <a:cubicBezTo>
                    <a:pt x="256993" y="218998"/>
                    <a:pt x="258074" y="218640"/>
                    <a:pt x="258795" y="218282"/>
                  </a:cubicBezTo>
                  <a:cubicBezTo>
                    <a:pt x="262039" y="215417"/>
                    <a:pt x="263841" y="212193"/>
                    <a:pt x="263841" y="210403"/>
                  </a:cubicBezTo>
                  <a:cubicBezTo>
                    <a:pt x="263841" y="209686"/>
                    <a:pt x="263480" y="208254"/>
                    <a:pt x="261318" y="206463"/>
                  </a:cubicBezTo>
                  <a:close/>
                  <a:moveTo>
                    <a:pt x="45776" y="197509"/>
                  </a:moveTo>
                  <a:lnTo>
                    <a:pt x="45776" y="268424"/>
                  </a:lnTo>
                  <a:cubicBezTo>
                    <a:pt x="65960" y="274512"/>
                    <a:pt x="184184" y="306030"/>
                    <a:pt x="273933" y="235115"/>
                  </a:cubicBezTo>
                  <a:cubicBezTo>
                    <a:pt x="276096" y="233683"/>
                    <a:pt x="280781" y="229743"/>
                    <a:pt x="281142" y="225803"/>
                  </a:cubicBezTo>
                  <a:cubicBezTo>
                    <a:pt x="281142" y="225087"/>
                    <a:pt x="280781" y="223296"/>
                    <a:pt x="278979" y="221864"/>
                  </a:cubicBezTo>
                  <a:cubicBezTo>
                    <a:pt x="276817" y="220073"/>
                    <a:pt x="268166" y="223654"/>
                    <a:pt x="259155" y="227594"/>
                  </a:cubicBezTo>
                  <a:cubicBezTo>
                    <a:pt x="244738" y="233683"/>
                    <a:pt x="222751" y="242995"/>
                    <a:pt x="190311" y="249442"/>
                  </a:cubicBezTo>
                  <a:lnTo>
                    <a:pt x="189951" y="249442"/>
                  </a:lnTo>
                  <a:cubicBezTo>
                    <a:pt x="183103" y="251949"/>
                    <a:pt x="172650" y="253739"/>
                    <a:pt x="159674" y="253739"/>
                  </a:cubicBezTo>
                  <a:cubicBezTo>
                    <a:pt x="148501" y="253739"/>
                    <a:pt x="135525" y="252307"/>
                    <a:pt x="120387" y="250516"/>
                  </a:cubicBezTo>
                  <a:cubicBezTo>
                    <a:pt x="118224" y="250158"/>
                    <a:pt x="116422" y="248009"/>
                    <a:pt x="116782" y="245860"/>
                  </a:cubicBezTo>
                  <a:cubicBezTo>
                    <a:pt x="117143" y="243353"/>
                    <a:pt x="119305" y="241562"/>
                    <a:pt x="121828" y="241920"/>
                  </a:cubicBezTo>
                  <a:cubicBezTo>
                    <a:pt x="161476" y="246934"/>
                    <a:pt x="179498" y="244427"/>
                    <a:pt x="187788" y="241204"/>
                  </a:cubicBezTo>
                  <a:lnTo>
                    <a:pt x="187788" y="240846"/>
                  </a:lnTo>
                  <a:cubicBezTo>
                    <a:pt x="195718" y="237981"/>
                    <a:pt x="195718" y="234041"/>
                    <a:pt x="195718" y="232608"/>
                  </a:cubicBezTo>
                  <a:cubicBezTo>
                    <a:pt x="196439" y="227594"/>
                    <a:pt x="195358" y="223296"/>
                    <a:pt x="192835" y="221147"/>
                  </a:cubicBezTo>
                  <a:cubicBezTo>
                    <a:pt x="189591" y="217924"/>
                    <a:pt x="184544" y="217924"/>
                    <a:pt x="184544" y="217924"/>
                  </a:cubicBezTo>
                  <a:cubicBezTo>
                    <a:pt x="141292" y="218640"/>
                    <a:pt x="133723" y="213984"/>
                    <a:pt x="124351" y="208612"/>
                  </a:cubicBezTo>
                  <a:cubicBezTo>
                    <a:pt x="115701" y="203598"/>
                    <a:pt x="105609" y="197867"/>
                    <a:pt x="45776" y="197509"/>
                  </a:cubicBezTo>
                  <a:close/>
                  <a:moveTo>
                    <a:pt x="8650" y="197509"/>
                  </a:moveTo>
                  <a:lnTo>
                    <a:pt x="8650" y="267349"/>
                  </a:lnTo>
                  <a:lnTo>
                    <a:pt x="36764" y="267349"/>
                  </a:lnTo>
                  <a:lnTo>
                    <a:pt x="36764" y="197509"/>
                  </a:lnTo>
                  <a:lnTo>
                    <a:pt x="8650" y="197509"/>
                  </a:lnTo>
                  <a:close/>
                  <a:moveTo>
                    <a:pt x="4325" y="188913"/>
                  </a:moveTo>
                  <a:lnTo>
                    <a:pt x="41450" y="188913"/>
                  </a:lnTo>
                  <a:cubicBezTo>
                    <a:pt x="107771" y="188913"/>
                    <a:pt x="118945" y="195360"/>
                    <a:pt x="129037" y="201449"/>
                  </a:cubicBezTo>
                  <a:cubicBezTo>
                    <a:pt x="136967" y="205747"/>
                    <a:pt x="143815" y="210044"/>
                    <a:pt x="184184" y="208970"/>
                  </a:cubicBezTo>
                  <a:cubicBezTo>
                    <a:pt x="184184" y="208970"/>
                    <a:pt x="192835" y="208612"/>
                    <a:pt x="198962" y="215059"/>
                  </a:cubicBezTo>
                  <a:cubicBezTo>
                    <a:pt x="200043" y="215775"/>
                    <a:pt x="200764" y="216849"/>
                    <a:pt x="201485" y="218282"/>
                  </a:cubicBezTo>
                  <a:cubicBezTo>
                    <a:pt x="215182" y="214342"/>
                    <a:pt x="227076" y="209328"/>
                    <a:pt x="236808" y="205388"/>
                  </a:cubicBezTo>
                  <a:cubicBezTo>
                    <a:pt x="251586" y="198942"/>
                    <a:pt x="260597" y="195002"/>
                    <a:pt x="266724" y="199658"/>
                  </a:cubicBezTo>
                  <a:cubicBezTo>
                    <a:pt x="271410" y="203239"/>
                    <a:pt x="272491" y="207179"/>
                    <a:pt x="272491" y="209686"/>
                  </a:cubicBezTo>
                  <a:cubicBezTo>
                    <a:pt x="272852" y="211119"/>
                    <a:pt x="272491" y="212193"/>
                    <a:pt x="272131" y="213268"/>
                  </a:cubicBezTo>
                  <a:cubicBezTo>
                    <a:pt x="277177" y="212193"/>
                    <a:pt x="281142" y="212193"/>
                    <a:pt x="284386" y="215059"/>
                  </a:cubicBezTo>
                  <a:cubicBezTo>
                    <a:pt x="289071" y="218998"/>
                    <a:pt x="290153" y="223296"/>
                    <a:pt x="289792" y="226161"/>
                  </a:cubicBezTo>
                  <a:cubicBezTo>
                    <a:pt x="289432" y="234757"/>
                    <a:pt x="280061" y="241562"/>
                    <a:pt x="278979" y="242278"/>
                  </a:cubicBezTo>
                  <a:cubicBezTo>
                    <a:pt x="232122" y="279527"/>
                    <a:pt x="177336" y="289197"/>
                    <a:pt x="132281" y="289197"/>
                  </a:cubicBezTo>
                  <a:cubicBezTo>
                    <a:pt x="83622" y="289197"/>
                    <a:pt x="46136" y="278094"/>
                    <a:pt x="40729" y="275945"/>
                  </a:cubicBezTo>
                  <a:lnTo>
                    <a:pt x="4325" y="275945"/>
                  </a:lnTo>
                  <a:cubicBezTo>
                    <a:pt x="2163" y="275945"/>
                    <a:pt x="0" y="274154"/>
                    <a:pt x="0" y="272005"/>
                  </a:cubicBezTo>
                  <a:lnTo>
                    <a:pt x="0" y="193211"/>
                  </a:lnTo>
                  <a:cubicBezTo>
                    <a:pt x="0" y="190704"/>
                    <a:pt x="2163" y="188913"/>
                    <a:pt x="4325" y="188913"/>
                  </a:cubicBezTo>
                  <a:close/>
                  <a:moveTo>
                    <a:pt x="120284" y="158750"/>
                  </a:moveTo>
                  <a:cubicBezTo>
                    <a:pt x="122849" y="158750"/>
                    <a:pt x="125047" y="160554"/>
                    <a:pt x="125047" y="162719"/>
                  </a:cubicBezTo>
                  <a:lnTo>
                    <a:pt x="125047" y="185449"/>
                  </a:lnTo>
                  <a:cubicBezTo>
                    <a:pt x="125047" y="187975"/>
                    <a:pt x="122849" y="190139"/>
                    <a:pt x="120284" y="190139"/>
                  </a:cubicBezTo>
                  <a:cubicBezTo>
                    <a:pt x="117720" y="190139"/>
                    <a:pt x="115888" y="187975"/>
                    <a:pt x="115888" y="185449"/>
                  </a:cubicBezTo>
                  <a:lnTo>
                    <a:pt x="115888" y="162719"/>
                  </a:lnTo>
                  <a:cubicBezTo>
                    <a:pt x="115888" y="160554"/>
                    <a:pt x="117720" y="158750"/>
                    <a:pt x="120284" y="158750"/>
                  </a:cubicBezTo>
                  <a:close/>
                  <a:moveTo>
                    <a:pt x="161735" y="123825"/>
                  </a:moveTo>
                  <a:cubicBezTo>
                    <a:pt x="164402" y="123825"/>
                    <a:pt x="166307" y="125629"/>
                    <a:pt x="166307" y="128155"/>
                  </a:cubicBezTo>
                  <a:lnTo>
                    <a:pt x="166307" y="198510"/>
                  </a:lnTo>
                  <a:cubicBezTo>
                    <a:pt x="166307" y="201035"/>
                    <a:pt x="164402" y="202839"/>
                    <a:pt x="161735" y="202839"/>
                  </a:cubicBezTo>
                  <a:cubicBezTo>
                    <a:pt x="159068" y="202839"/>
                    <a:pt x="157163" y="201035"/>
                    <a:pt x="157163" y="198510"/>
                  </a:cubicBezTo>
                  <a:lnTo>
                    <a:pt x="157163" y="128155"/>
                  </a:lnTo>
                  <a:cubicBezTo>
                    <a:pt x="157163" y="125629"/>
                    <a:pt x="159068" y="123825"/>
                    <a:pt x="161735" y="123825"/>
                  </a:cubicBezTo>
                  <a:close/>
                  <a:moveTo>
                    <a:pt x="203201" y="100013"/>
                  </a:moveTo>
                  <a:cubicBezTo>
                    <a:pt x="205765" y="100013"/>
                    <a:pt x="207597" y="101801"/>
                    <a:pt x="207597" y="104303"/>
                  </a:cubicBezTo>
                  <a:lnTo>
                    <a:pt x="207597" y="202959"/>
                  </a:lnTo>
                  <a:cubicBezTo>
                    <a:pt x="207597" y="205461"/>
                    <a:pt x="205765" y="207606"/>
                    <a:pt x="203201" y="207606"/>
                  </a:cubicBezTo>
                  <a:cubicBezTo>
                    <a:pt x="200636" y="207606"/>
                    <a:pt x="198438" y="205461"/>
                    <a:pt x="198438" y="202959"/>
                  </a:cubicBezTo>
                  <a:lnTo>
                    <a:pt x="198438" y="104303"/>
                  </a:lnTo>
                  <a:cubicBezTo>
                    <a:pt x="198438" y="101801"/>
                    <a:pt x="200636" y="100013"/>
                    <a:pt x="203201" y="100013"/>
                  </a:cubicBezTo>
                  <a:close/>
                  <a:moveTo>
                    <a:pt x="244285" y="77788"/>
                  </a:moveTo>
                  <a:cubicBezTo>
                    <a:pt x="246952" y="77788"/>
                    <a:pt x="248857" y="79587"/>
                    <a:pt x="248857" y="82105"/>
                  </a:cubicBezTo>
                  <a:lnTo>
                    <a:pt x="248857" y="191814"/>
                  </a:lnTo>
                  <a:cubicBezTo>
                    <a:pt x="248857" y="194332"/>
                    <a:pt x="246952" y="196491"/>
                    <a:pt x="244285" y="196491"/>
                  </a:cubicBezTo>
                  <a:cubicBezTo>
                    <a:pt x="241618" y="196491"/>
                    <a:pt x="239713" y="194332"/>
                    <a:pt x="239713" y="191814"/>
                  </a:cubicBezTo>
                  <a:lnTo>
                    <a:pt x="239713" y="82105"/>
                  </a:lnTo>
                  <a:cubicBezTo>
                    <a:pt x="239713" y="79587"/>
                    <a:pt x="241618" y="77788"/>
                    <a:pt x="244285" y="77788"/>
                  </a:cubicBezTo>
                  <a:close/>
                  <a:moveTo>
                    <a:pt x="285560" y="36513"/>
                  </a:moveTo>
                  <a:cubicBezTo>
                    <a:pt x="288227" y="36513"/>
                    <a:pt x="290132" y="38672"/>
                    <a:pt x="290132" y="40830"/>
                  </a:cubicBezTo>
                  <a:lnTo>
                    <a:pt x="290132" y="204514"/>
                  </a:lnTo>
                  <a:cubicBezTo>
                    <a:pt x="290132" y="207032"/>
                    <a:pt x="288227" y="209190"/>
                    <a:pt x="285560" y="209190"/>
                  </a:cubicBezTo>
                  <a:cubicBezTo>
                    <a:pt x="283274" y="209190"/>
                    <a:pt x="280988" y="207032"/>
                    <a:pt x="280988" y="204514"/>
                  </a:cubicBezTo>
                  <a:lnTo>
                    <a:pt x="280988" y="40830"/>
                  </a:lnTo>
                  <a:cubicBezTo>
                    <a:pt x="280988" y="38672"/>
                    <a:pt x="283274" y="36513"/>
                    <a:pt x="285560" y="36513"/>
                  </a:cubicBezTo>
                  <a:close/>
                  <a:moveTo>
                    <a:pt x="281024" y="9739"/>
                  </a:moveTo>
                  <a:cubicBezTo>
                    <a:pt x="282460" y="7938"/>
                    <a:pt x="285334" y="7938"/>
                    <a:pt x="287129" y="9739"/>
                  </a:cubicBezTo>
                  <a:cubicBezTo>
                    <a:pt x="288566" y="11180"/>
                    <a:pt x="288566" y="14061"/>
                    <a:pt x="287129" y="15862"/>
                  </a:cubicBezTo>
                  <a:lnTo>
                    <a:pt x="213860" y="88981"/>
                  </a:lnTo>
                  <a:cubicBezTo>
                    <a:pt x="212064" y="91142"/>
                    <a:pt x="209550" y="91142"/>
                    <a:pt x="207754" y="88981"/>
                  </a:cubicBezTo>
                  <a:lnTo>
                    <a:pt x="193388" y="74933"/>
                  </a:lnTo>
                  <a:lnTo>
                    <a:pt x="122992" y="145170"/>
                  </a:lnTo>
                  <a:cubicBezTo>
                    <a:pt x="121555" y="146971"/>
                    <a:pt x="118682" y="146971"/>
                    <a:pt x="116886" y="145170"/>
                  </a:cubicBezTo>
                  <a:lnTo>
                    <a:pt x="103956" y="132203"/>
                  </a:lnTo>
                  <a:lnTo>
                    <a:pt x="58702" y="177587"/>
                  </a:lnTo>
                  <a:cubicBezTo>
                    <a:pt x="57984" y="178308"/>
                    <a:pt x="56906" y="179028"/>
                    <a:pt x="55829" y="179028"/>
                  </a:cubicBezTo>
                  <a:cubicBezTo>
                    <a:pt x="54392" y="179028"/>
                    <a:pt x="53314" y="178308"/>
                    <a:pt x="52596" y="177587"/>
                  </a:cubicBezTo>
                  <a:cubicBezTo>
                    <a:pt x="50800" y="175786"/>
                    <a:pt x="50800" y="172905"/>
                    <a:pt x="52596" y="171464"/>
                  </a:cubicBezTo>
                  <a:lnTo>
                    <a:pt x="101083" y="122839"/>
                  </a:lnTo>
                  <a:cubicBezTo>
                    <a:pt x="102520" y="121038"/>
                    <a:pt x="105393" y="121038"/>
                    <a:pt x="107189" y="122839"/>
                  </a:cubicBezTo>
                  <a:lnTo>
                    <a:pt x="120119" y="135805"/>
                  </a:lnTo>
                  <a:lnTo>
                    <a:pt x="190155" y="65569"/>
                  </a:lnTo>
                  <a:cubicBezTo>
                    <a:pt x="191951" y="63768"/>
                    <a:pt x="194465" y="63768"/>
                    <a:pt x="196261" y="65569"/>
                  </a:cubicBezTo>
                  <a:lnTo>
                    <a:pt x="210987" y="79976"/>
                  </a:lnTo>
                  <a:lnTo>
                    <a:pt x="281024" y="9739"/>
                  </a:lnTo>
                  <a:close/>
                  <a:moveTo>
                    <a:pt x="51800" y="9058"/>
                  </a:moveTo>
                  <a:lnTo>
                    <a:pt x="51800" y="59054"/>
                  </a:lnTo>
                  <a:lnTo>
                    <a:pt x="122217" y="59054"/>
                  </a:lnTo>
                  <a:cubicBezTo>
                    <a:pt x="122932" y="59054"/>
                    <a:pt x="124362" y="59417"/>
                    <a:pt x="124719" y="60141"/>
                  </a:cubicBezTo>
                  <a:lnTo>
                    <a:pt x="141520" y="73546"/>
                  </a:lnTo>
                  <a:lnTo>
                    <a:pt x="141520" y="9058"/>
                  </a:lnTo>
                  <a:lnTo>
                    <a:pt x="51800" y="9058"/>
                  </a:lnTo>
                  <a:close/>
                  <a:moveTo>
                    <a:pt x="47153" y="0"/>
                  </a:moveTo>
                  <a:lnTo>
                    <a:pt x="146166" y="0"/>
                  </a:lnTo>
                  <a:cubicBezTo>
                    <a:pt x="148311" y="0"/>
                    <a:pt x="150456" y="2174"/>
                    <a:pt x="150456" y="4710"/>
                  </a:cubicBezTo>
                  <a:lnTo>
                    <a:pt x="150456" y="82603"/>
                  </a:lnTo>
                  <a:cubicBezTo>
                    <a:pt x="150456" y="84053"/>
                    <a:pt x="149383" y="85864"/>
                    <a:pt x="147954" y="86589"/>
                  </a:cubicBezTo>
                  <a:cubicBezTo>
                    <a:pt x="147239" y="86589"/>
                    <a:pt x="146524" y="86951"/>
                    <a:pt x="146166" y="86951"/>
                  </a:cubicBezTo>
                  <a:cubicBezTo>
                    <a:pt x="145094" y="86951"/>
                    <a:pt x="144022" y="86589"/>
                    <a:pt x="143307" y="86226"/>
                  </a:cubicBezTo>
                  <a:lnTo>
                    <a:pt x="120787" y="68112"/>
                  </a:lnTo>
                  <a:lnTo>
                    <a:pt x="47153" y="68112"/>
                  </a:lnTo>
                  <a:cubicBezTo>
                    <a:pt x="45008" y="68112"/>
                    <a:pt x="42863" y="65938"/>
                    <a:pt x="42863" y="63402"/>
                  </a:cubicBezTo>
                  <a:lnTo>
                    <a:pt x="42863" y="4710"/>
                  </a:lnTo>
                  <a:cubicBezTo>
                    <a:pt x="42863" y="2174"/>
                    <a:pt x="45008" y="0"/>
                    <a:pt x="47153"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23" name="Freeform 1013">
              <a:extLst>
                <a:ext uri="{FF2B5EF4-FFF2-40B4-BE49-F238E27FC236}">
                  <a16:creationId xmlns:a16="http://schemas.microsoft.com/office/drawing/2014/main" id="{9BB3FF81-0AC7-1D4B-9D20-5519143223F1}"/>
                </a:ext>
              </a:extLst>
            </p:cNvPr>
            <p:cNvSpPr>
              <a:spLocks noChangeAspect="1" noChangeArrowheads="1"/>
            </p:cNvSpPr>
            <p:nvPr/>
          </p:nvSpPr>
          <p:spPr bwMode="auto">
            <a:xfrm>
              <a:off x="2954241" y="11466183"/>
              <a:ext cx="983401" cy="983401"/>
            </a:xfrm>
            <a:custGeom>
              <a:avLst/>
              <a:gdLst>
                <a:gd name="T0" fmla="*/ 421076 w 290152"/>
                <a:gd name="T1" fmla="*/ 478893 h 290151"/>
                <a:gd name="T2" fmla="*/ 348931 w 290152"/>
                <a:gd name="T3" fmla="*/ 407400 h 290151"/>
                <a:gd name="T4" fmla="*/ 219428 w 290152"/>
                <a:gd name="T5" fmla="*/ 305956 h 290151"/>
                <a:gd name="T6" fmla="*/ 327322 w 290152"/>
                <a:gd name="T7" fmla="*/ 337488 h 290151"/>
                <a:gd name="T8" fmla="*/ 264163 w 290152"/>
                <a:gd name="T9" fmla="*/ 218589 h 290151"/>
                <a:gd name="T10" fmla="*/ 264163 w 290152"/>
                <a:gd name="T11" fmla="*/ 218589 h 290151"/>
                <a:gd name="T12" fmla="*/ 312847 w 290152"/>
                <a:gd name="T13" fmla="*/ 301358 h 290151"/>
                <a:gd name="T14" fmla="*/ 376009 w 290152"/>
                <a:gd name="T15" fmla="*/ 169322 h 290151"/>
                <a:gd name="T16" fmla="*/ 365480 w 290152"/>
                <a:gd name="T17" fmla="*/ 157496 h 290151"/>
                <a:gd name="T18" fmla="*/ 140480 w 290152"/>
                <a:gd name="T19" fmla="*/ 342743 h 290151"/>
                <a:gd name="T20" fmla="*/ 256269 w 290152"/>
                <a:gd name="T21" fmla="*/ 117425 h 290151"/>
                <a:gd name="T22" fmla="*/ 495087 w 290152"/>
                <a:gd name="T23" fmla="*/ 332232 h 290151"/>
                <a:gd name="T24" fmla="*/ 314823 w 290152"/>
                <a:gd name="T25" fmla="*/ 413689 h 290151"/>
                <a:gd name="T26" fmla="*/ 527324 w 290152"/>
                <a:gd name="T27" fmla="*/ 429453 h 290151"/>
                <a:gd name="T28" fmla="*/ 101659 w 290152"/>
                <a:gd name="T29" fmla="*/ 263916 h 290151"/>
                <a:gd name="T30" fmla="*/ 305721 w 290152"/>
                <a:gd name="T31" fmla="*/ 21125 h 290151"/>
                <a:gd name="T32" fmla="*/ 365810 w 290152"/>
                <a:gd name="T33" fmla="*/ 23769 h 290151"/>
                <a:gd name="T34" fmla="*/ 422594 w 290152"/>
                <a:gd name="T35" fmla="*/ 73953 h 290151"/>
                <a:gd name="T36" fmla="*/ 473439 w 290152"/>
                <a:gd name="T37" fmla="*/ 106309 h 290151"/>
                <a:gd name="T38" fmla="*/ 473439 w 290152"/>
                <a:gd name="T39" fmla="*/ 192149 h 290151"/>
                <a:gd name="T40" fmla="*/ 530884 w 290152"/>
                <a:gd name="T41" fmla="*/ 284594 h 290151"/>
                <a:gd name="T42" fmla="*/ 486646 w 290152"/>
                <a:gd name="T43" fmla="*/ 289875 h 290151"/>
                <a:gd name="T44" fmla="*/ 509755 w 290152"/>
                <a:gd name="T45" fmla="*/ 241013 h 290151"/>
                <a:gd name="T46" fmla="*/ 459575 w 290152"/>
                <a:gd name="T47" fmla="*/ 181584 h 290151"/>
                <a:gd name="T48" fmla="*/ 468817 w 290152"/>
                <a:gd name="T49" fmla="*/ 122154 h 290151"/>
                <a:gd name="T50" fmla="*/ 393544 w 290152"/>
                <a:gd name="T51" fmla="*/ 105648 h 290151"/>
                <a:gd name="T52" fmla="*/ 406750 w 290152"/>
                <a:gd name="T53" fmla="*/ 58765 h 290151"/>
                <a:gd name="T54" fmla="*/ 349302 w 290152"/>
                <a:gd name="T55" fmla="*/ 71315 h 290151"/>
                <a:gd name="T56" fmla="*/ 289876 w 290152"/>
                <a:gd name="T57" fmla="*/ 21125 h 290151"/>
                <a:gd name="T58" fmla="*/ 241008 w 290152"/>
                <a:gd name="T59" fmla="*/ 55467 h 290151"/>
                <a:gd name="T60" fmla="*/ 164415 w 290152"/>
                <a:gd name="T61" fmla="*/ 41594 h 290151"/>
                <a:gd name="T62" fmla="*/ 122154 w 290152"/>
                <a:gd name="T63" fmla="*/ 65372 h 290151"/>
                <a:gd name="T64" fmla="*/ 95741 w 290152"/>
                <a:gd name="T65" fmla="*/ 139324 h 290151"/>
                <a:gd name="T66" fmla="*/ 40274 w 290152"/>
                <a:gd name="T67" fmla="*/ 157153 h 290151"/>
                <a:gd name="T68" fmla="*/ 64054 w 290152"/>
                <a:gd name="T69" fmla="*/ 234409 h 290151"/>
                <a:gd name="T70" fmla="*/ 15849 w 290152"/>
                <a:gd name="T71" fmla="*/ 284594 h 290151"/>
                <a:gd name="T72" fmla="*/ 75272 w 290152"/>
                <a:gd name="T73" fmla="*/ 339398 h 290151"/>
                <a:gd name="T74" fmla="*/ 40274 w 290152"/>
                <a:gd name="T75" fmla="*/ 373076 h 290151"/>
                <a:gd name="T76" fmla="*/ 95741 w 290152"/>
                <a:gd name="T77" fmla="*/ 391566 h 290151"/>
                <a:gd name="T78" fmla="*/ 122154 w 290152"/>
                <a:gd name="T79" fmla="*/ 464858 h 290151"/>
                <a:gd name="T80" fmla="*/ 181584 w 290152"/>
                <a:gd name="T81" fmla="*/ 458916 h 290151"/>
                <a:gd name="T82" fmla="*/ 241008 w 290152"/>
                <a:gd name="T83" fmla="*/ 509759 h 290151"/>
                <a:gd name="T84" fmla="*/ 289876 w 290152"/>
                <a:gd name="T85" fmla="*/ 485988 h 290151"/>
                <a:gd name="T86" fmla="*/ 284593 w 290152"/>
                <a:gd name="T87" fmla="*/ 530888 h 290151"/>
                <a:gd name="T88" fmla="*/ 192148 w 290152"/>
                <a:gd name="T89" fmla="*/ 472781 h 290151"/>
                <a:gd name="T90" fmla="*/ 108292 w 290152"/>
                <a:gd name="T91" fmla="*/ 457595 h 290151"/>
                <a:gd name="T92" fmla="*/ 58111 w 290152"/>
                <a:gd name="T93" fmla="*/ 424580 h 290151"/>
                <a:gd name="T94" fmla="*/ 33676 w 290152"/>
                <a:gd name="T95" fmla="*/ 352605 h 290151"/>
                <a:gd name="T96" fmla="*/ 0 w 290152"/>
                <a:gd name="T97" fmla="*/ 284594 h 290151"/>
                <a:gd name="T98" fmla="*/ 58111 w 290152"/>
                <a:gd name="T99" fmla="*/ 192149 h 290151"/>
                <a:gd name="T100" fmla="*/ 58111 w 290152"/>
                <a:gd name="T101" fmla="*/ 106309 h 290151"/>
                <a:gd name="T102" fmla="*/ 108292 w 290152"/>
                <a:gd name="T103" fmla="*/ 73953 h 290151"/>
                <a:gd name="T104" fmla="*/ 178282 w 290152"/>
                <a:gd name="T105" fmla="*/ 33017 h 290151"/>
                <a:gd name="T106" fmla="*/ 246293 w 290152"/>
                <a:gd name="T107" fmla="*/ 0 h 29015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0152" h="290151">
                  <a:moveTo>
                    <a:pt x="281039" y="198284"/>
                  </a:moveTo>
                  <a:cubicBezTo>
                    <a:pt x="282473" y="196850"/>
                    <a:pt x="285341" y="196850"/>
                    <a:pt x="287133" y="198284"/>
                  </a:cubicBezTo>
                  <a:cubicBezTo>
                    <a:pt x="288567" y="200076"/>
                    <a:pt x="288567" y="202586"/>
                    <a:pt x="287133" y="204378"/>
                  </a:cubicBezTo>
                  <a:lnTo>
                    <a:pt x="230137" y="261733"/>
                  </a:lnTo>
                  <a:cubicBezTo>
                    <a:pt x="229061" y="262450"/>
                    <a:pt x="227986" y="263167"/>
                    <a:pt x="226911" y="263167"/>
                  </a:cubicBezTo>
                  <a:cubicBezTo>
                    <a:pt x="225835" y="263167"/>
                    <a:pt x="224401" y="262450"/>
                    <a:pt x="223684" y="261733"/>
                  </a:cubicBezTo>
                  <a:lnTo>
                    <a:pt x="190706" y="228754"/>
                  </a:lnTo>
                  <a:cubicBezTo>
                    <a:pt x="188913" y="226962"/>
                    <a:pt x="188913" y="224094"/>
                    <a:pt x="190706" y="222660"/>
                  </a:cubicBezTo>
                  <a:cubicBezTo>
                    <a:pt x="192498" y="220868"/>
                    <a:pt x="195366" y="220868"/>
                    <a:pt x="196800" y="222660"/>
                  </a:cubicBezTo>
                  <a:lnTo>
                    <a:pt x="226911" y="252413"/>
                  </a:lnTo>
                  <a:lnTo>
                    <a:pt x="281039" y="198284"/>
                  </a:lnTo>
                  <a:close/>
                  <a:moveTo>
                    <a:pt x="119926" y="167217"/>
                  </a:moveTo>
                  <a:lnTo>
                    <a:pt x="81811" y="194502"/>
                  </a:lnTo>
                  <a:cubicBezTo>
                    <a:pt x="96554" y="212813"/>
                    <a:pt x="119207" y="224302"/>
                    <a:pt x="144377" y="224302"/>
                  </a:cubicBezTo>
                  <a:cubicBezTo>
                    <a:pt x="151209" y="224302"/>
                    <a:pt x="157322" y="223584"/>
                    <a:pt x="163434" y="222148"/>
                  </a:cubicBezTo>
                  <a:cubicBezTo>
                    <a:pt x="164153" y="207787"/>
                    <a:pt x="169907" y="194862"/>
                    <a:pt x="178896" y="184450"/>
                  </a:cubicBezTo>
                  <a:lnTo>
                    <a:pt x="164873" y="170807"/>
                  </a:lnTo>
                  <a:cubicBezTo>
                    <a:pt x="159119" y="175115"/>
                    <a:pt x="152288" y="177629"/>
                    <a:pt x="144377" y="177629"/>
                  </a:cubicBezTo>
                  <a:cubicBezTo>
                    <a:pt x="134669" y="177629"/>
                    <a:pt x="126039" y="173679"/>
                    <a:pt x="119926" y="167217"/>
                  </a:cubicBezTo>
                  <a:close/>
                  <a:moveTo>
                    <a:pt x="144377" y="119467"/>
                  </a:moveTo>
                  <a:cubicBezTo>
                    <a:pt x="130713" y="119467"/>
                    <a:pt x="119567" y="130597"/>
                    <a:pt x="119567" y="144240"/>
                  </a:cubicBezTo>
                  <a:cubicBezTo>
                    <a:pt x="119567" y="157882"/>
                    <a:pt x="130713" y="169012"/>
                    <a:pt x="144377" y="169012"/>
                  </a:cubicBezTo>
                  <a:cubicBezTo>
                    <a:pt x="158041" y="169012"/>
                    <a:pt x="169187" y="157882"/>
                    <a:pt x="169187" y="144240"/>
                  </a:cubicBezTo>
                  <a:cubicBezTo>
                    <a:pt x="169187" y="130597"/>
                    <a:pt x="158041" y="119467"/>
                    <a:pt x="144377" y="119467"/>
                  </a:cubicBezTo>
                  <a:close/>
                  <a:moveTo>
                    <a:pt x="205505" y="92541"/>
                  </a:moveTo>
                  <a:lnTo>
                    <a:pt x="171704" y="124494"/>
                  </a:lnTo>
                  <a:cubicBezTo>
                    <a:pt x="175660" y="129879"/>
                    <a:pt x="178177" y="137059"/>
                    <a:pt x="178177" y="144240"/>
                  </a:cubicBezTo>
                  <a:cubicBezTo>
                    <a:pt x="178177" y="151779"/>
                    <a:pt x="175300" y="158960"/>
                    <a:pt x="170985" y="164704"/>
                  </a:cubicBezTo>
                  <a:lnTo>
                    <a:pt x="185009" y="178706"/>
                  </a:lnTo>
                  <a:cubicBezTo>
                    <a:pt x="195077" y="169730"/>
                    <a:pt x="208022" y="164345"/>
                    <a:pt x="222404" y="163268"/>
                  </a:cubicBezTo>
                  <a:cubicBezTo>
                    <a:pt x="223843" y="157164"/>
                    <a:pt x="224921" y="151061"/>
                    <a:pt x="224921" y="144240"/>
                  </a:cubicBezTo>
                  <a:cubicBezTo>
                    <a:pt x="224921" y="124494"/>
                    <a:pt x="217730" y="106543"/>
                    <a:pt x="205505" y="92541"/>
                  </a:cubicBezTo>
                  <a:close/>
                  <a:moveTo>
                    <a:pt x="148692" y="64178"/>
                  </a:moveTo>
                  <a:lnTo>
                    <a:pt x="148692" y="110851"/>
                  </a:lnTo>
                  <a:cubicBezTo>
                    <a:pt x="155164" y="111928"/>
                    <a:pt x="160917" y="114441"/>
                    <a:pt x="165592" y="118031"/>
                  </a:cubicBezTo>
                  <a:lnTo>
                    <a:pt x="199751" y="86078"/>
                  </a:lnTo>
                  <a:cubicBezTo>
                    <a:pt x="186087" y="73154"/>
                    <a:pt x="168468" y="65255"/>
                    <a:pt x="148692" y="64178"/>
                  </a:cubicBezTo>
                  <a:close/>
                  <a:moveTo>
                    <a:pt x="140062" y="64178"/>
                  </a:moveTo>
                  <a:cubicBezTo>
                    <a:pt x="97992" y="66691"/>
                    <a:pt x="64192" y="101516"/>
                    <a:pt x="64192" y="144240"/>
                  </a:cubicBezTo>
                  <a:cubicBezTo>
                    <a:pt x="64192" y="160037"/>
                    <a:pt x="68867" y="175115"/>
                    <a:pt x="76777" y="187322"/>
                  </a:cubicBezTo>
                  <a:lnTo>
                    <a:pt x="114892" y="160037"/>
                  </a:lnTo>
                  <a:cubicBezTo>
                    <a:pt x="112375" y="155369"/>
                    <a:pt x="110937" y="149984"/>
                    <a:pt x="110937" y="144240"/>
                  </a:cubicBezTo>
                  <a:cubicBezTo>
                    <a:pt x="110937" y="127366"/>
                    <a:pt x="123522" y="113005"/>
                    <a:pt x="140062" y="110851"/>
                  </a:cubicBezTo>
                  <a:lnTo>
                    <a:pt x="140062" y="64178"/>
                  </a:lnTo>
                  <a:close/>
                  <a:moveTo>
                    <a:pt x="144377" y="55562"/>
                  </a:moveTo>
                  <a:cubicBezTo>
                    <a:pt x="193639" y="55562"/>
                    <a:pt x="233551" y="95413"/>
                    <a:pt x="233551" y="144240"/>
                  </a:cubicBezTo>
                  <a:cubicBezTo>
                    <a:pt x="233551" y="151061"/>
                    <a:pt x="232472" y="157164"/>
                    <a:pt x="231394" y="163627"/>
                  </a:cubicBezTo>
                  <a:cubicBezTo>
                    <a:pt x="246136" y="164704"/>
                    <a:pt x="259800" y="170807"/>
                    <a:pt x="270587" y="181578"/>
                  </a:cubicBezTo>
                  <a:cubicBezTo>
                    <a:pt x="272025" y="183014"/>
                    <a:pt x="272025" y="185886"/>
                    <a:pt x="270587" y="187681"/>
                  </a:cubicBezTo>
                  <a:cubicBezTo>
                    <a:pt x="268789" y="189117"/>
                    <a:pt x="265553" y="189117"/>
                    <a:pt x="264115" y="187681"/>
                  </a:cubicBezTo>
                  <a:cubicBezTo>
                    <a:pt x="254047" y="177270"/>
                    <a:pt x="240383" y="171884"/>
                    <a:pt x="226000" y="171884"/>
                  </a:cubicBezTo>
                  <a:cubicBezTo>
                    <a:pt x="196156" y="171884"/>
                    <a:pt x="172064" y="196298"/>
                    <a:pt x="172064" y="226097"/>
                  </a:cubicBezTo>
                  <a:cubicBezTo>
                    <a:pt x="172064" y="255895"/>
                    <a:pt x="196156" y="279591"/>
                    <a:pt x="226000" y="279591"/>
                  </a:cubicBezTo>
                  <a:cubicBezTo>
                    <a:pt x="252968" y="279591"/>
                    <a:pt x="275981" y="259845"/>
                    <a:pt x="279576" y="233277"/>
                  </a:cubicBezTo>
                  <a:cubicBezTo>
                    <a:pt x="279936" y="231123"/>
                    <a:pt x="282093" y="229328"/>
                    <a:pt x="284610" y="229687"/>
                  </a:cubicBezTo>
                  <a:cubicBezTo>
                    <a:pt x="286768" y="230046"/>
                    <a:pt x="288566" y="232200"/>
                    <a:pt x="288206" y="234713"/>
                  </a:cubicBezTo>
                  <a:cubicBezTo>
                    <a:pt x="283891" y="265230"/>
                    <a:pt x="257283" y="288566"/>
                    <a:pt x="226000" y="288566"/>
                  </a:cubicBezTo>
                  <a:cubicBezTo>
                    <a:pt x="192920" y="288566"/>
                    <a:pt x="165951" y="263435"/>
                    <a:pt x="163434" y="231123"/>
                  </a:cubicBezTo>
                  <a:cubicBezTo>
                    <a:pt x="157322" y="232559"/>
                    <a:pt x="151209" y="233277"/>
                    <a:pt x="144377" y="233277"/>
                  </a:cubicBezTo>
                  <a:cubicBezTo>
                    <a:pt x="95475" y="233277"/>
                    <a:pt x="55563" y="193425"/>
                    <a:pt x="55563" y="144240"/>
                  </a:cubicBezTo>
                  <a:cubicBezTo>
                    <a:pt x="55563" y="95413"/>
                    <a:pt x="95475" y="55562"/>
                    <a:pt x="144377" y="55562"/>
                  </a:cubicBezTo>
                  <a:close/>
                  <a:moveTo>
                    <a:pt x="134610" y="0"/>
                  </a:moveTo>
                  <a:lnTo>
                    <a:pt x="155542" y="0"/>
                  </a:lnTo>
                  <a:cubicBezTo>
                    <a:pt x="162037" y="0"/>
                    <a:pt x="167090" y="5052"/>
                    <a:pt x="167090" y="11548"/>
                  </a:cubicBezTo>
                  <a:lnTo>
                    <a:pt x="167090" y="26705"/>
                  </a:lnTo>
                  <a:cubicBezTo>
                    <a:pt x="173225" y="27788"/>
                    <a:pt x="179360" y="29592"/>
                    <a:pt x="185495" y="31397"/>
                  </a:cubicBezTo>
                  <a:lnTo>
                    <a:pt x="193074" y="18044"/>
                  </a:lnTo>
                  <a:cubicBezTo>
                    <a:pt x="194518" y="15879"/>
                    <a:pt x="197044" y="13713"/>
                    <a:pt x="199931" y="12992"/>
                  </a:cubicBezTo>
                  <a:cubicBezTo>
                    <a:pt x="202818" y="12270"/>
                    <a:pt x="205705" y="12631"/>
                    <a:pt x="208592" y="14074"/>
                  </a:cubicBezTo>
                  <a:lnTo>
                    <a:pt x="226636" y="24540"/>
                  </a:lnTo>
                  <a:cubicBezTo>
                    <a:pt x="229524" y="26344"/>
                    <a:pt x="231328" y="28510"/>
                    <a:pt x="232050" y="31397"/>
                  </a:cubicBezTo>
                  <a:cubicBezTo>
                    <a:pt x="233132" y="34645"/>
                    <a:pt x="232772" y="37893"/>
                    <a:pt x="230967" y="40419"/>
                  </a:cubicBezTo>
                  <a:lnTo>
                    <a:pt x="223388" y="53411"/>
                  </a:lnTo>
                  <a:cubicBezTo>
                    <a:pt x="228080" y="57741"/>
                    <a:pt x="232772" y="62072"/>
                    <a:pt x="236741" y="66763"/>
                  </a:cubicBezTo>
                  <a:lnTo>
                    <a:pt x="250094" y="59185"/>
                  </a:lnTo>
                  <a:cubicBezTo>
                    <a:pt x="252620" y="57741"/>
                    <a:pt x="255507" y="57019"/>
                    <a:pt x="258755" y="58102"/>
                  </a:cubicBezTo>
                  <a:cubicBezTo>
                    <a:pt x="261642" y="58824"/>
                    <a:pt x="263808" y="60628"/>
                    <a:pt x="265612" y="63515"/>
                  </a:cubicBezTo>
                  <a:lnTo>
                    <a:pt x="276078" y="81560"/>
                  </a:lnTo>
                  <a:cubicBezTo>
                    <a:pt x="279326" y="86973"/>
                    <a:pt x="277160" y="94191"/>
                    <a:pt x="271747" y="97439"/>
                  </a:cubicBezTo>
                  <a:lnTo>
                    <a:pt x="258755" y="105017"/>
                  </a:lnTo>
                  <a:cubicBezTo>
                    <a:pt x="260921" y="110791"/>
                    <a:pt x="262364" y="116926"/>
                    <a:pt x="263447" y="123061"/>
                  </a:cubicBezTo>
                  <a:lnTo>
                    <a:pt x="278604" y="123061"/>
                  </a:lnTo>
                  <a:cubicBezTo>
                    <a:pt x="285100" y="123061"/>
                    <a:pt x="290152" y="128114"/>
                    <a:pt x="290152" y="134610"/>
                  </a:cubicBezTo>
                  <a:lnTo>
                    <a:pt x="290152" y="155541"/>
                  </a:lnTo>
                  <a:cubicBezTo>
                    <a:pt x="290152" y="162037"/>
                    <a:pt x="285100" y="167089"/>
                    <a:pt x="278604" y="167089"/>
                  </a:cubicBezTo>
                  <a:lnTo>
                    <a:pt x="265973" y="167089"/>
                  </a:lnTo>
                  <a:cubicBezTo>
                    <a:pt x="263086" y="167089"/>
                    <a:pt x="261281" y="165285"/>
                    <a:pt x="261281" y="162398"/>
                  </a:cubicBezTo>
                  <a:cubicBezTo>
                    <a:pt x="261281" y="160232"/>
                    <a:pt x="263086" y="158428"/>
                    <a:pt x="265973" y="158428"/>
                  </a:cubicBezTo>
                  <a:lnTo>
                    <a:pt x="278604" y="158428"/>
                  </a:lnTo>
                  <a:cubicBezTo>
                    <a:pt x="280408" y="158428"/>
                    <a:pt x="281491" y="156985"/>
                    <a:pt x="281491" y="155541"/>
                  </a:cubicBezTo>
                  <a:lnTo>
                    <a:pt x="281491" y="134610"/>
                  </a:lnTo>
                  <a:cubicBezTo>
                    <a:pt x="281491" y="133166"/>
                    <a:pt x="280408" y="131723"/>
                    <a:pt x="278604" y="131723"/>
                  </a:cubicBezTo>
                  <a:lnTo>
                    <a:pt x="259838" y="131723"/>
                  </a:lnTo>
                  <a:cubicBezTo>
                    <a:pt x="257673" y="131723"/>
                    <a:pt x="255868" y="130279"/>
                    <a:pt x="255507" y="128114"/>
                  </a:cubicBezTo>
                  <a:cubicBezTo>
                    <a:pt x="254425" y="120174"/>
                    <a:pt x="252259" y="112235"/>
                    <a:pt x="249011" y="104656"/>
                  </a:cubicBezTo>
                  <a:cubicBezTo>
                    <a:pt x="248290" y="102491"/>
                    <a:pt x="249372" y="100326"/>
                    <a:pt x="251177" y="99243"/>
                  </a:cubicBezTo>
                  <a:lnTo>
                    <a:pt x="267417" y="89499"/>
                  </a:lnTo>
                  <a:cubicBezTo>
                    <a:pt x="268860" y="89138"/>
                    <a:pt x="269221" y="87334"/>
                    <a:pt x="268499" y="85890"/>
                  </a:cubicBezTo>
                  <a:lnTo>
                    <a:pt x="258034" y="67846"/>
                  </a:lnTo>
                  <a:cubicBezTo>
                    <a:pt x="257673" y="67124"/>
                    <a:pt x="256951" y="66763"/>
                    <a:pt x="256229" y="66763"/>
                  </a:cubicBezTo>
                  <a:cubicBezTo>
                    <a:pt x="255507" y="66402"/>
                    <a:pt x="254786" y="66763"/>
                    <a:pt x="254425" y="66763"/>
                  </a:cubicBezTo>
                  <a:lnTo>
                    <a:pt x="237824" y="76146"/>
                  </a:lnTo>
                  <a:cubicBezTo>
                    <a:pt x="236019" y="77229"/>
                    <a:pt x="233493" y="76868"/>
                    <a:pt x="232411" y="75064"/>
                  </a:cubicBezTo>
                  <a:cubicBezTo>
                    <a:pt x="226997" y="68929"/>
                    <a:pt x="221223" y="63155"/>
                    <a:pt x="215088" y="57741"/>
                  </a:cubicBezTo>
                  <a:cubicBezTo>
                    <a:pt x="213284" y="56659"/>
                    <a:pt x="212923" y="54132"/>
                    <a:pt x="214005" y="52328"/>
                  </a:cubicBezTo>
                  <a:lnTo>
                    <a:pt x="223388" y="35727"/>
                  </a:lnTo>
                  <a:cubicBezTo>
                    <a:pt x="223749" y="35006"/>
                    <a:pt x="223749" y="34645"/>
                    <a:pt x="223749" y="33923"/>
                  </a:cubicBezTo>
                  <a:cubicBezTo>
                    <a:pt x="223388" y="33201"/>
                    <a:pt x="223028" y="32479"/>
                    <a:pt x="222306" y="32118"/>
                  </a:cubicBezTo>
                  <a:lnTo>
                    <a:pt x="204262" y="21653"/>
                  </a:lnTo>
                  <a:cubicBezTo>
                    <a:pt x="203540" y="21292"/>
                    <a:pt x="202818" y="21292"/>
                    <a:pt x="202096" y="21292"/>
                  </a:cubicBezTo>
                  <a:cubicBezTo>
                    <a:pt x="201374" y="21653"/>
                    <a:pt x="201014" y="22014"/>
                    <a:pt x="200653" y="22735"/>
                  </a:cubicBezTo>
                  <a:lnTo>
                    <a:pt x="190909" y="38975"/>
                  </a:lnTo>
                  <a:cubicBezTo>
                    <a:pt x="189826" y="40780"/>
                    <a:pt x="187660" y="41862"/>
                    <a:pt x="185856" y="40780"/>
                  </a:cubicBezTo>
                  <a:cubicBezTo>
                    <a:pt x="178277" y="37893"/>
                    <a:pt x="169977" y="35727"/>
                    <a:pt x="162037" y="34645"/>
                  </a:cubicBezTo>
                  <a:cubicBezTo>
                    <a:pt x="159872" y="34284"/>
                    <a:pt x="158429" y="32479"/>
                    <a:pt x="158429" y="30314"/>
                  </a:cubicBezTo>
                  <a:lnTo>
                    <a:pt x="158429" y="11548"/>
                  </a:lnTo>
                  <a:cubicBezTo>
                    <a:pt x="158429" y="9744"/>
                    <a:pt x="156985" y="8661"/>
                    <a:pt x="155542" y="8661"/>
                  </a:cubicBezTo>
                  <a:lnTo>
                    <a:pt x="134610" y="8661"/>
                  </a:lnTo>
                  <a:cubicBezTo>
                    <a:pt x="133167" y="8661"/>
                    <a:pt x="131723" y="9744"/>
                    <a:pt x="131723" y="11548"/>
                  </a:cubicBezTo>
                  <a:lnTo>
                    <a:pt x="131723" y="30314"/>
                  </a:lnTo>
                  <a:cubicBezTo>
                    <a:pt x="131723" y="32479"/>
                    <a:pt x="130279" y="34284"/>
                    <a:pt x="128114" y="34645"/>
                  </a:cubicBezTo>
                  <a:cubicBezTo>
                    <a:pt x="120175" y="35727"/>
                    <a:pt x="112235" y="37893"/>
                    <a:pt x="104657" y="40780"/>
                  </a:cubicBezTo>
                  <a:cubicBezTo>
                    <a:pt x="102491" y="41862"/>
                    <a:pt x="100326" y="40780"/>
                    <a:pt x="99243" y="38975"/>
                  </a:cubicBezTo>
                  <a:lnTo>
                    <a:pt x="89860" y="22735"/>
                  </a:lnTo>
                  <a:cubicBezTo>
                    <a:pt x="89139" y="21292"/>
                    <a:pt x="87334" y="20931"/>
                    <a:pt x="86251" y="21653"/>
                  </a:cubicBezTo>
                  <a:lnTo>
                    <a:pt x="67846" y="32118"/>
                  </a:lnTo>
                  <a:cubicBezTo>
                    <a:pt x="67124" y="32479"/>
                    <a:pt x="66764" y="33201"/>
                    <a:pt x="66764" y="33923"/>
                  </a:cubicBezTo>
                  <a:cubicBezTo>
                    <a:pt x="66403" y="34645"/>
                    <a:pt x="66764" y="35006"/>
                    <a:pt x="66764" y="35727"/>
                  </a:cubicBezTo>
                  <a:lnTo>
                    <a:pt x="76508" y="52328"/>
                  </a:lnTo>
                  <a:cubicBezTo>
                    <a:pt x="77229" y="54132"/>
                    <a:pt x="76868" y="56659"/>
                    <a:pt x="75425" y="57741"/>
                  </a:cubicBezTo>
                  <a:cubicBezTo>
                    <a:pt x="68929" y="63155"/>
                    <a:pt x="63155" y="68929"/>
                    <a:pt x="57741" y="75064"/>
                  </a:cubicBezTo>
                  <a:cubicBezTo>
                    <a:pt x="56659" y="76868"/>
                    <a:pt x="54133" y="77229"/>
                    <a:pt x="52328" y="76146"/>
                  </a:cubicBezTo>
                  <a:lnTo>
                    <a:pt x="36088" y="66763"/>
                  </a:lnTo>
                  <a:cubicBezTo>
                    <a:pt x="35367" y="66763"/>
                    <a:pt x="34645" y="66402"/>
                    <a:pt x="33923" y="66763"/>
                  </a:cubicBezTo>
                  <a:cubicBezTo>
                    <a:pt x="33201" y="66763"/>
                    <a:pt x="32840" y="67124"/>
                    <a:pt x="32119" y="67846"/>
                  </a:cubicBezTo>
                  <a:lnTo>
                    <a:pt x="22014" y="85890"/>
                  </a:lnTo>
                  <a:cubicBezTo>
                    <a:pt x="20931" y="87334"/>
                    <a:pt x="21292" y="89138"/>
                    <a:pt x="22736" y="89499"/>
                  </a:cubicBezTo>
                  <a:lnTo>
                    <a:pt x="39336" y="99243"/>
                  </a:lnTo>
                  <a:cubicBezTo>
                    <a:pt x="40780" y="100326"/>
                    <a:pt x="41862" y="102491"/>
                    <a:pt x="41141" y="104656"/>
                  </a:cubicBezTo>
                  <a:cubicBezTo>
                    <a:pt x="37893" y="112235"/>
                    <a:pt x="35727" y="120174"/>
                    <a:pt x="35006" y="128114"/>
                  </a:cubicBezTo>
                  <a:cubicBezTo>
                    <a:pt x="34284" y="130279"/>
                    <a:pt x="32479" y="131723"/>
                    <a:pt x="30314" y="131723"/>
                  </a:cubicBezTo>
                  <a:lnTo>
                    <a:pt x="11548" y="131723"/>
                  </a:lnTo>
                  <a:cubicBezTo>
                    <a:pt x="10105" y="131723"/>
                    <a:pt x="8661" y="133166"/>
                    <a:pt x="8661" y="134610"/>
                  </a:cubicBezTo>
                  <a:lnTo>
                    <a:pt x="8661" y="155541"/>
                  </a:lnTo>
                  <a:cubicBezTo>
                    <a:pt x="8661" y="156985"/>
                    <a:pt x="10105" y="158428"/>
                    <a:pt x="11548" y="158428"/>
                  </a:cubicBezTo>
                  <a:lnTo>
                    <a:pt x="30314" y="158428"/>
                  </a:lnTo>
                  <a:cubicBezTo>
                    <a:pt x="32479" y="158428"/>
                    <a:pt x="34284" y="159872"/>
                    <a:pt x="35006" y="162037"/>
                  </a:cubicBezTo>
                  <a:cubicBezTo>
                    <a:pt x="35727" y="169976"/>
                    <a:pt x="37893" y="177916"/>
                    <a:pt x="41141" y="185494"/>
                  </a:cubicBezTo>
                  <a:cubicBezTo>
                    <a:pt x="41862" y="187660"/>
                    <a:pt x="40780" y="189825"/>
                    <a:pt x="39336" y="190908"/>
                  </a:cubicBezTo>
                  <a:lnTo>
                    <a:pt x="22736" y="200291"/>
                  </a:lnTo>
                  <a:cubicBezTo>
                    <a:pt x="22014" y="200652"/>
                    <a:pt x="21653" y="201374"/>
                    <a:pt x="21292" y="202096"/>
                  </a:cubicBezTo>
                  <a:cubicBezTo>
                    <a:pt x="21292" y="202817"/>
                    <a:pt x="21292" y="203539"/>
                    <a:pt x="22014" y="203900"/>
                  </a:cubicBezTo>
                  <a:lnTo>
                    <a:pt x="32119" y="222305"/>
                  </a:lnTo>
                  <a:cubicBezTo>
                    <a:pt x="32840" y="223027"/>
                    <a:pt x="33201" y="223388"/>
                    <a:pt x="33923" y="223749"/>
                  </a:cubicBezTo>
                  <a:cubicBezTo>
                    <a:pt x="34645" y="223749"/>
                    <a:pt x="35367" y="223749"/>
                    <a:pt x="36088" y="223388"/>
                  </a:cubicBezTo>
                  <a:lnTo>
                    <a:pt x="52328" y="214005"/>
                  </a:lnTo>
                  <a:cubicBezTo>
                    <a:pt x="54133" y="212922"/>
                    <a:pt x="56659" y="213283"/>
                    <a:pt x="57741" y="214727"/>
                  </a:cubicBezTo>
                  <a:cubicBezTo>
                    <a:pt x="63155" y="221222"/>
                    <a:pt x="68929" y="226997"/>
                    <a:pt x="75425" y="232049"/>
                  </a:cubicBezTo>
                  <a:cubicBezTo>
                    <a:pt x="76868" y="233492"/>
                    <a:pt x="77229" y="236019"/>
                    <a:pt x="76508" y="237823"/>
                  </a:cubicBezTo>
                  <a:lnTo>
                    <a:pt x="66764" y="254063"/>
                  </a:lnTo>
                  <a:cubicBezTo>
                    <a:pt x="66042" y="255506"/>
                    <a:pt x="66764" y="257311"/>
                    <a:pt x="67846" y="257672"/>
                  </a:cubicBezTo>
                  <a:lnTo>
                    <a:pt x="86251" y="268498"/>
                  </a:lnTo>
                  <a:cubicBezTo>
                    <a:pt x="87334" y="269220"/>
                    <a:pt x="89139" y="268859"/>
                    <a:pt x="89860" y="267416"/>
                  </a:cubicBezTo>
                  <a:lnTo>
                    <a:pt x="99243" y="250815"/>
                  </a:lnTo>
                  <a:cubicBezTo>
                    <a:pt x="100326" y="249011"/>
                    <a:pt x="102491" y="248289"/>
                    <a:pt x="104657" y="249011"/>
                  </a:cubicBezTo>
                  <a:cubicBezTo>
                    <a:pt x="112235" y="251898"/>
                    <a:pt x="120175" y="254424"/>
                    <a:pt x="128114" y="255506"/>
                  </a:cubicBezTo>
                  <a:cubicBezTo>
                    <a:pt x="130279" y="255867"/>
                    <a:pt x="131723" y="257672"/>
                    <a:pt x="131723" y="259837"/>
                  </a:cubicBezTo>
                  <a:lnTo>
                    <a:pt x="131723" y="278603"/>
                  </a:lnTo>
                  <a:cubicBezTo>
                    <a:pt x="131723" y="280047"/>
                    <a:pt x="133167" y="281129"/>
                    <a:pt x="134610" y="281129"/>
                  </a:cubicBezTo>
                  <a:lnTo>
                    <a:pt x="155542" y="281129"/>
                  </a:lnTo>
                  <a:cubicBezTo>
                    <a:pt x="156985" y="281129"/>
                    <a:pt x="158429" y="280047"/>
                    <a:pt x="158429" y="278603"/>
                  </a:cubicBezTo>
                  <a:lnTo>
                    <a:pt x="158429" y="265611"/>
                  </a:lnTo>
                  <a:cubicBezTo>
                    <a:pt x="158429" y="263085"/>
                    <a:pt x="160233" y="261281"/>
                    <a:pt x="162759" y="261281"/>
                  </a:cubicBezTo>
                  <a:cubicBezTo>
                    <a:pt x="165285" y="261281"/>
                    <a:pt x="167090" y="263085"/>
                    <a:pt x="167090" y="265611"/>
                  </a:cubicBezTo>
                  <a:lnTo>
                    <a:pt x="167090" y="278603"/>
                  </a:lnTo>
                  <a:cubicBezTo>
                    <a:pt x="167090" y="285099"/>
                    <a:pt x="162037" y="290151"/>
                    <a:pt x="155542" y="290151"/>
                  </a:cubicBezTo>
                  <a:lnTo>
                    <a:pt x="134610" y="290151"/>
                  </a:lnTo>
                  <a:cubicBezTo>
                    <a:pt x="128114" y="290151"/>
                    <a:pt x="123062" y="285099"/>
                    <a:pt x="123062" y="278603"/>
                  </a:cubicBezTo>
                  <a:lnTo>
                    <a:pt x="123062" y="263446"/>
                  </a:lnTo>
                  <a:cubicBezTo>
                    <a:pt x="116927" y="262363"/>
                    <a:pt x="110792" y="260920"/>
                    <a:pt x="105017" y="258394"/>
                  </a:cubicBezTo>
                  <a:lnTo>
                    <a:pt x="97439" y="271746"/>
                  </a:lnTo>
                  <a:cubicBezTo>
                    <a:pt x="94191" y="277160"/>
                    <a:pt x="87334" y="279325"/>
                    <a:pt x="81560" y="276077"/>
                  </a:cubicBezTo>
                  <a:lnTo>
                    <a:pt x="63516" y="265250"/>
                  </a:lnTo>
                  <a:cubicBezTo>
                    <a:pt x="57741" y="262002"/>
                    <a:pt x="56298" y="255146"/>
                    <a:pt x="59185" y="250093"/>
                  </a:cubicBezTo>
                  <a:lnTo>
                    <a:pt x="66764" y="236380"/>
                  </a:lnTo>
                  <a:cubicBezTo>
                    <a:pt x="62072" y="232410"/>
                    <a:pt x="57741" y="228079"/>
                    <a:pt x="53772" y="223388"/>
                  </a:cubicBezTo>
                  <a:lnTo>
                    <a:pt x="40419" y="230966"/>
                  </a:lnTo>
                  <a:cubicBezTo>
                    <a:pt x="37893" y="232410"/>
                    <a:pt x="34645" y="232771"/>
                    <a:pt x="31758" y="232049"/>
                  </a:cubicBezTo>
                  <a:cubicBezTo>
                    <a:pt x="28510" y="231327"/>
                    <a:pt x="26344" y="229162"/>
                    <a:pt x="24901" y="226636"/>
                  </a:cubicBezTo>
                  <a:lnTo>
                    <a:pt x="14074" y="208591"/>
                  </a:lnTo>
                  <a:cubicBezTo>
                    <a:pt x="12992" y="205704"/>
                    <a:pt x="12270" y="202817"/>
                    <a:pt x="12992" y="199930"/>
                  </a:cubicBezTo>
                  <a:cubicBezTo>
                    <a:pt x="13713" y="197043"/>
                    <a:pt x="15879" y="194516"/>
                    <a:pt x="18405" y="192712"/>
                  </a:cubicBezTo>
                  <a:lnTo>
                    <a:pt x="31758" y="185133"/>
                  </a:lnTo>
                  <a:cubicBezTo>
                    <a:pt x="29592" y="179359"/>
                    <a:pt x="27788" y="173224"/>
                    <a:pt x="26705" y="167089"/>
                  </a:cubicBezTo>
                  <a:lnTo>
                    <a:pt x="11548" y="167089"/>
                  </a:lnTo>
                  <a:cubicBezTo>
                    <a:pt x="5052" y="167089"/>
                    <a:pt x="0" y="162037"/>
                    <a:pt x="0" y="155541"/>
                  </a:cubicBezTo>
                  <a:lnTo>
                    <a:pt x="0" y="134610"/>
                  </a:lnTo>
                  <a:cubicBezTo>
                    <a:pt x="0" y="128114"/>
                    <a:pt x="5052" y="123061"/>
                    <a:pt x="11548" y="123061"/>
                  </a:cubicBezTo>
                  <a:lnTo>
                    <a:pt x="26705" y="123061"/>
                  </a:lnTo>
                  <a:cubicBezTo>
                    <a:pt x="27788" y="116926"/>
                    <a:pt x="29592" y="110791"/>
                    <a:pt x="31758" y="105017"/>
                  </a:cubicBezTo>
                  <a:lnTo>
                    <a:pt x="18405" y="97439"/>
                  </a:lnTo>
                  <a:cubicBezTo>
                    <a:pt x="12992" y="94191"/>
                    <a:pt x="11187" y="86973"/>
                    <a:pt x="14074" y="81560"/>
                  </a:cubicBezTo>
                  <a:lnTo>
                    <a:pt x="24901" y="63515"/>
                  </a:lnTo>
                  <a:cubicBezTo>
                    <a:pt x="26344" y="60628"/>
                    <a:pt x="28510" y="58824"/>
                    <a:pt x="31758" y="58102"/>
                  </a:cubicBezTo>
                  <a:cubicBezTo>
                    <a:pt x="34645" y="57019"/>
                    <a:pt x="37893" y="57741"/>
                    <a:pt x="40419" y="59185"/>
                  </a:cubicBezTo>
                  <a:lnTo>
                    <a:pt x="53772" y="66763"/>
                  </a:lnTo>
                  <a:cubicBezTo>
                    <a:pt x="57741" y="62072"/>
                    <a:pt x="62072" y="57741"/>
                    <a:pt x="66764" y="53411"/>
                  </a:cubicBezTo>
                  <a:lnTo>
                    <a:pt x="59185" y="40419"/>
                  </a:lnTo>
                  <a:cubicBezTo>
                    <a:pt x="57741" y="37893"/>
                    <a:pt x="57381" y="34645"/>
                    <a:pt x="58102" y="31397"/>
                  </a:cubicBezTo>
                  <a:cubicBezTo>
                    <a:pt x="58824" y="28510"/>
                    <a:pt x="60989" y="26344"/>
                    <a:pt x="63516" y="24540"/>
                  </a:cubicBezTo>
                  <a:lnTo>
                    <a:pt x="81560" y="14074"/>
                  </a:lnTo>
                  <a:cubicBezTo>
                    <a:pt x="87334" y="11187"/>
                    <a:pt x="94191" y="12992"/>
                    <a:pt x="97439" y="18044"/>
                  </a:cubicBezTo>
                  <a:lnTo>
                    <a:pt x="105017" y="31397"/>
                  </a:lnTo>
                  <a:cubicBezTo>
                    <a:pt x="110792" y="29592"/>
                    <a:pt x="116927" y="27788"/>
                    <a:pt x="123062" y="26705"/>
                  </a:cubicBezTo>
                  <a:lnTo>
                    <a:pt x="123062" y="11548"/>
                  </a:lnTo>
                  <a:cubicBezTo>
                    <a:pt x="123062" y="5052"/>
                    <a:pt x="128114" y="0"/>
                    <a:pt x="134610"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grpSp>
      <p:pic>
        <p:nvPicPr>
          <p:cNvPr id="24" name="Picture 4" descr="https://lh7-rt.googleusercontent.com/slidesz/AGV_vUcYDV5641ghBQYTsQtg2CLOfsWsYX1-8bCU-ZnFx98m8EhP6vlnoraq4c45DR4Ryfx12w7JtdGtV0bRYhftuWqj7uc1gdrGYbiY8BoSBoLXKbFbrzl6wr6VYhQrw-P3uGFxuq4p2Edq9z-FPc91yqqGw6yXC_HHY3asMrqSfLk2TDBFsbr78-U=s2048?key=irhlaY8l3p1pes9fVvTU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8297" cy="779489"/>
          </a:xfrm>
          <a:prstGeom prst="rect">
            <a:avLst/>
          </a:prstGeom>
          <a:noFill/>
          <a:extLst>
            <a:ext uri="{909E8E84-426E-40DD-AFC4-6F175D3DCCD1}">
              <a14:hiddenFill xmlns:a14="http://schemas.microsoft.com/office/drawing/2010/main">
                <a:solidFill>
                  <a:srgbClr val="FFFFFF"/>
                </a:solidFill>
              </a14:hiddenFill>
            </a:ext>
          </a:extLst>
        </p:spPr>
      </p:pic>
      <p:sp>
        <p:nvSpPr>
          <p:cNvPr id="25" name="Dikdörtgen 24"/>
          <p:cNvSpPr/>
          <p:nvPr/>
        </p:nvSpPr>
        <p:spPr>
          <a:xfrm>
            <a:off x="4672859" y="208311"/>
            <a:ext cx="2962671" cy="584775"/>
          </a:xfrm>
          <a:prstGeom prst="rect">
            <a:avLst/>
          </a:prstGeom>
          <a:solidFill>
            <a:srgbClr val="2F5597"/>
          </a:solidFill>
          <a:ln>
            <a:noFill/>
          </a:ln>
          <a:effectLst>
            <a:softEdge rad="114300"/>
          </a:effectLst>
        </p:spPr>
        <p:txBody>
          <a:bodyPr wrap="none">
            <a:spAutoFit/>
          </a:bodyPr>
          <a:lstStyle/>
          <a:p>
            <a:r>
              <a:rPr lang="de-DE" sz="3200" dirty="0">
                <a:solidFill>
                  <a:schemeClr val="bg1"/>
                </a:solidFill>
                <a:latin typeface="Calibri" charset="0"/>
                <a:ea typeface="Calibri" charset="0"/>
                <a:cs typeface="Calibri" charset="0"/>
              </a:rPr>
              <a:t>Business Impact </a:t>
            </a:r>
            <a:endParaRPr lang="tr-TR" sz="3200" dirty="0">
              <a:solidFill>
                <a:schemeClr val="bg1"/>
              </a:solidFill>
              <a:latin typeface="Calibri" charset="0"/>
              <a:ea typeface="Calibri" charset="0"/>
              <a:cs typeface="Calibri" charset="0"/>
            </a:endParaRPr>
          </a:p>
        </p:txBody>
      </p:sp>
    </p:spTree>
    <p:extLst>
      <p:ext uri="{BB962C8B-B14F-4D97-AF65-F5344CB8AC3E}">
        <p14:creationId xmlns:p14="http://schemas.microsoft.com/office/powerpoint/2010/main" val="472724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en-US" smtClean="0"/>
              <a:t>13</a:t>
            </a:fld>
            <a:endParaRPr lang="en-US" dirty="0"/>
          </a:p>
        </p:txBody>
      </p:sp>
      <p:grpSp>
        <p:nvGrpSpPr>
          <p:cNvPr id="2" name="Grup 1"/>
          <p:cNvGrpSpPr/>
          <p:nvPr/>
        </p:nvGrpSpPr>
        <p:grpSpPr>
          <a:xfrm>
            <a:off x="179882" y="1294202"/>
            <a:ext cx="11870662" cy="4722177"/>
            <a:chOff x="1971586" y="2284927"/>
            <a:chExt cx="20467141" cy="10838554"/>
          </a:xfrm>
        </p:grpSpPr>
        <p:sp>
          <p:nvSpPr>
            <p:cNvPr id="3" name="Chevron 20">
              <a:extLst>
                <a:ext uri="{FF2B5EF4-FFF2-40B4-BE49-F238E27FC236}">
                  <a16:creationId xmlns:a16="http://schemas.microsoft.com/office/drawing/2014/main" id="{0CE88AC2-F276-AA4B-BB22-6779848D0A61}"/>
                </a:ext>
              </a:extLst>
            </p:cNvPr>
            <p:cNvSpPr/>
            <p:nvPr/>
          </p:nvSpPr>
          <p:spPr>
            <a:xfrm>
              <a:off x="10862252" y="4581248"/>
              <a:ext cx="11576475" cy="1992230"/>
            </a:xfrm>
            <a:prstGeom prst="chevron">
              <a:avLst>
                <a:gd name="adj" fmla="val 29730"/>
              </a:avLst>
            </a:prstGeom>
            <a:gradFill>
              <a:gsLst>
                <a:gs pos="0">
                  <a:schemeClr val="accent2">
                    <a:lumMod val="75000"/>
                  </a:schemeClr>
                </a:gs>
                <a:gs pos="100000">
                  <a:schemeClr val="accent2"/>
                </a:gs>
              </a:gsLst>
              <a:lin ang="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Lato Light" panose="020F0502020204030203" pitchFamily="34" charset="0"/>
              </a:endParaRPr>
            </a:p>
          </p:txBody>
        </p:sp>
        <p:sp>
          <p:nvSpPr>
            <p:cNvPr id="5" name="Chevron 10">
              <a:extLst>
                <a:ext uri="{FF2B5EF4-FFF2-40B4-BE49-F238E27FC236}">
                  <a16:creationId xmlns:a16="http://schemas.microsoft.com/office/drawing/2014/main" id="{0ED94C60-2040-6B4D-B753-E2405B7C82A3}"/>
                </a:ext>
              </a:extLst>
            </p:cNvPr>
            <p:cNvSpPr/>
            <p:nvPr/>
          </p:nvSpPr>
          <p:spPr>
            <a:xfrm flipH="1">
              <a:off x="1971586" y="2454408"/>
              <a:ext cx="11576475" cy="1992230"/>
            </a:xfrm>
            <a:prstGeom prst="chevron">
              <a:avLst>
                <a:gd name="adj" fmla="val 29730"/>
              </a:avLst>
            </a:prstGeom>
            <a:gradFill flip="none" rotWithShape="1">
              <a:gsLst>
                <a:gs pos="0">
                  <a:schemeClr val="accent1">
                    <a:lumMod val="75000"/>
                  </a:schemeClr>
                </a:gs>
                <a:gs pos="100000">
                  <a:schemeClr val="accent1"/>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Lato Light" panose="020F0502020204030203" pitchFamily="34" charset="0"/>
              </a:endParaRPr>
            </a:p>
          </p:txBody>
        </p:sp>
        <p:sp>
          <p:nvSpPr>
            <p:cNvPr id="6" name="Chevron 18">
              <a:extLst>
                <a:ext uri="{FF2B5EF4-FFF2-40B4-BE49-F238E27FC236}">
                  <a16:creationId xmlns:a16="http://schemas.microsoft.com/office/drawing/2014/main" id="{FBB3E0A7-7128-6541-B03D-8EEA84613FB7}"/>
                </a:ext>
              </a:extLst>
            </p:cNvPr>
            <p:cNvSpPr/>
            <p:nvPr/>
          </p:nvSpPr>
          <p:spPr>
            <a:xfrm flipH="1">
              <a:off x="1971586" y="6708089"/>
              <a:ext cx="11576475" cy="1992230"/>
            </a:xfrm>
            <a:prstGeom prst="chevron">
              <a:avLst>
                <a:gd name="adj" fmla="val 29730"/>
              </a:avLst>
            </a:prstGeom>
            <a:gradFill>
              <a:gsLst>
                <a:gs pos="0">
                  <a:schemeClr val="accent3">
                    <a:lumMod val="75000"/>
                  </a:schemeClr>
                </a:gs>
                <a:gs pos="100000">
                  <a:schemeClr val="accent3"/>
                </a:gs>
              </a:gsLst>
              <a:lin ang="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Lato Light" panose="020F0502020204030203" pitchFamily="34" charset="0"/>
              </a:endParaRPr>
            </a:p>
          </p:txBody>
        </p:sp>
        <p:sp>
          <p:nvSpPr>
            <p:cNvPr id="7" name="Chevron 19">
              <a:extLst>
                <a:ext uri="{FF2B5EF4-FFF2-40B4-BE49-F238E27FC236}">
                  <a16:creationId xmlns:a16="http://schemas.microsoft.com/office/drawing/2014/main" id="{98B97338-4315-9C44-8F0F-C28C6A45756D}"/>
                </a:ext>
              </a:extLst>
            </p:cNvPr>
            <p:cNvSpPr/>
            <p:nvPr/>
          </p:nvSpPr>
          <p:spPr>
            <a:xfrm flipH="1">
              <a:off x="1971586" y="10961770"/>
              <a:ext cx="11576475" cy="1992230"/>
            </a:xfrm>
            <a:prstGeom prst="chevron">
              <a:avLst>
                <a:gd name="adj" fmla="val 29730"/>
              </a:avLst>
            </a:prstGeom>
            <a:gradFill>
              <a:gsLst>
                <a:gs pos="0">
                  <a:schemeClr val="accent5">
                    <a:lumMod val="75000"/>
                    <a:lumOff val="25000"/>
                  </a:schemeClr>
                </a:gs>
                <a:gs pos="100000">
                  <a:schemeClr val="accent5"/>
                </a:gs>
              </a:gsLst>
              <a:lin ang="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Lato Light" panose="020F0502020204030203" pitchFamily="34" charset="0"/>
              </a:endParaRPr>
            </a:p>
          </p:txBody>
        </p:sp>
        <p:sp>
          <p:nvSpPr>
            <p:cNvPr id="8" name="Chevron 21">
              <a:extLst>
                <a:ext uri="{FF2B5EF4-FFF2-40B4-BE49-F238E27FC236}">
                  <a16:creationId xmlns:a16="http://schemas.microsoft.com/office/drawing/2014/main" id="{BCEA65D1-82A7-524D-9FAF-89EC71A6754F}"/>
                </a:ext>
              </a:extLst>
            </p:cNvPr>
            <p:cNvSpPr/>
            <p:nvPr/>
          </p:nvSpPr>
          <p:spPr>
            <a:xfrm>
              <a:off x="10862252" y="8834929"/>
              <a:ext cx="11576475" cy="1992230"/>
            </a:xfrm>
            <a:prstGeom prst="chevron">
              <a:avLst>
                <a:gd name="adj" fmla="val 29730"/>
              </a:avLst>
            </a:prstGeom>
            <a:gradFill>
              <a:gsLst>
                <a:gs pos="0">
                  <a:schemeClr val="accent4">
                    <a:lumMod val="75000"/>
                  </a:schemeClr>
                </a:gs>
                <a:gs pos="100000">
                  <a:schemeClr val="accent4"/>
                </a:gs>
              </a:gsLst>
              <a:lin ang="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Lato Light" panose="020F0502020204030203" pitchFamily="34" charset="0"/>
              </a:endParaRPr>
            </a:p>
          </p:txBody>
        </p:sp>
        <p:sp>
          <p:nvSpPr>
            <p:cNvPr id="9" name="Rectangle 23">
              <a:extLst>
                <a:ext uri="{FF2B5EF4-FFF2-40B4-BE49-F238E27FC236}">
                  <a16:creationId xmlns:a16="http://schemas.microsoft.com/office/drawing/2014/main" id="{F823D414-E03C-A644-B55D-1C20C6F6E35F}"/>
                </a:ext>
              </a:extLst>
            </p:cNvPr>
            <p:cNvSpPr/>
            <p:nvPr/>
          </p:nvSpPr>
          <p:spPr>
            <a:xfrm>
              <a:off x="11781507" y="2284927"/>
              <a:ext cx="981727" cy="2331196"/>
            </a:xfrm>
            <a:prstGeom prst="rect">
              <a:avLst/>
            </a:prstGeom>
          </p:spPr>
          <p:txBody>
            <a:bodyPr wrap="none" anchor="ctr">
              <a:spAutoFit/>
            </a:bodyPr>
            <a:lstStyle/>
            <a:p>
              <a:pPr algn="ctr"/>
              <a:r>
                <a:rPr lang="en-US" sz="6000" b="1" dirty="0">
                  <a:solidFill>
                    <a:schemeClr val="bg1"/>
                  </a:solidFill>
                  <a:latin typeface="Poppins" pitchFamily="2" charset="77"/>
                  <a:cs typeface="Poppins" pitchFamily="2" charset="77"/>
                </a:rPr>
                <a:t>6</a:t>
              </a:r>
              <a:endParaRPr lang="en-US" sz="6000" dirty="0">
                <a:solidFill>
                  <a:schemeClr val="bg1"/>
                </a:solidFill>
                <a:latin typeface="Lato Light" panose="020F0502020204030203" pitchFamily="34" charset="0"/>
              </a:endParaRPr>
            </a:p>
          </p:txBody>
        </p:sp>
        <p:sp>
          <p:nvSpPr>
            <p:cNvPr id="10" name="Rectangle 24">
              <a:extLst>
                <a:ext uri="{FF2B5EF4-FFF2-40B4-BE49-F238E27FC236}">
                  <a16:creationId xmlns:a16="http://schemas.microsoft.com/office/drawing/2014/main" id="{A945D880-497D-134F-A3F9-5E5639D1BD03}"/>
                </a:ext>
              </a:extLst>
            </p:cNvPr>
            <p:cNvSpPr/>
            <p:nvPr/>
          </p:nvSpPr>
          <p:spPr>
            <a:xfrm>
              <a:off x="11765841" y="6538606"/>
              <a:ext cx="981727" cy="2331196"/>
            </a:xfrm>
            <a:prstGeom prst="rect">
              <a:avLst/>
            </a:prstGeom>
          </p:spPr>
          <p:txBody>
            <a:bodyPr wrap="none" anchor="ctr">
              <a:spAutoFit/>
            </a:bodyPr>
            <a:lstStyle/>
            <a:p>
              <a:pPr algn="ctr"/>
              <a:r>
                <a:rPr lang="en-US" sz="6000" b="1" dirty="0">
                  <a:solidFill>
                    <a:schemeClr val="bg1"/>
                  </a:solidFill>
                  <a:latin typeface="Poppins" pitchFamily="2" charset="77"/>
                  <a:cs typeface="Poppins" pitchFamily="2" charset="77"/>
                </a:rPr>
                <a:t>8</a:t>
              </a:r>
              <a:endParaRPr lang="en-US" sz="6000" dirty="0">
                <a:solidFill>
                  <a:schemeClr val="bg1"/>
                </a:solidFill>
                <a:latin typeface="Lato Light" panose="020F0502020204030203" pitchFamily="34" charset="0"/>
              </a:endParaRPr>
            </a:p>
          </p:txBody>
        </p:sp>
        <p:sp>
          <p:nvSpPr>
            <p:cNvPr id="11" name="Rectangle 25">
              <a:extLst>
                <a:ext uri="{FF2B5EF4-FFF2-40B4-BE49-F238E27FC236}">
                  <a16:creationId xmlns:a16="http://schemas.microsoft.com/office/drawing/2014/main" id="{F0891ED8-86EC-3D4C-9431-926829BB0804}"/>
                </a:ext>
              </a:extLst>
            </p:cNvPr>
            <p:cNvSpPr/>
            <p:nvPr/>
          </p:nvSpPr>
          <p:spPr>
            <a:xfrm>
              <a:off x="11431045" y="10792285"/>
              <a:ext cx="1645051" cy="2331196"/>
            </a:xfrm>
            <a:prstGeom prst="rect">
              <a:avLst/>
            </a:prstGeom>
          </p:spPr>
          <p:txBody>
            <a:bodyPr wrap="none" anchor="ctr">
              <a:spAutoFit/>
            </a:bodyPr>
            <a:lstStyle/>
            <a:p>
              <a:pPr algn="ctr"/>
              <a:r>
                <a:rPr lang="en-US" sz="6000" b="1" dirty="0">
                  <a:solidFill>
                    <a:schemeClr val="bg1"/>
                  </a:solidFill>
                  <a:latin typeface="Poppins" pitchFamily="2" charset="77"/>
                  <a:cs typeface="Poppins" pitchFamily="2" charset="77"/>
                </a:rPr>
                <a:t>10</a:t>
              </a:r>
              <a:endParaRPr lang="en-US" sz="6000" dirty="0">
                <a:solidFill>
                  <a:schemeClr val="bg1"/>
                </a:solidFill>
                <a:latin typeface="Lato Light" panose="020F0502020204030203" pitchFamily="34" charset="0"/>
              </a:endParaRPr>
            </a:p>
          </p:txBody>
        </p:sp>
        <p:sp>
          <p:nvSpPr>
            <p:cNvPr id="12" name="Rectangle 26">
              <a:extLst>
                <a:ext uri="{FF2B5EF4-FFF2-40B4-BE49-F238E27FC236}">
                  <a16:creationId xmlns:a16="http://schemas.microsoft.com/office/drawing/2014/main" id="{FA6877A1-403A-EA4D-B29F-B19C1844544D}"/>
                </a:ext>
              </a:extLst>
            </p:cNvPr>
            <p:cNvSpPr/>
            <p:nvPr/>
          </p:nvSpPr>
          <p:spPr>
            <a:xfrm>
              <a:off x="11720673" y="4410765"/>
              <a:ext cx="981725" cy="2331196"/>
            </a:xfrm>
            <a:prstGeom prst="rect">
              <a:avLst/>
            </a:prstGeom>
          </p:spPr>
          <p:txBody>
            <a:bodyPr wrap="none" anchor="ctr">
              <a:spAutoFit/>
            </a:bodyPr>
            <a:lstStyle/>
            <a:p>
              <a:pPr algn="ctr"/>
              <a:r>
                <a:rPr lang="en-US" sz="6000" b="1" dirty="0">
                  <a:solidFill>
                    <a:schemeClr val="bg1"/>
                  </a:solidFill>
                  <a:latin typeface="Poppins" pitchFamily="2" charset="77"/>
                  <a:cs typeface="Poppins" pitchFamily="2" charset="77"/>
                </a:rPr>
                <a:t>7</a:t>
              </a:r>
              <a:endParaRPr lang="en-US" sz="6000" dirty="0">
                <a:solidFill>
                  <a:schemeClr val="bg1"/>
                </a:solidFill>
                <a:latin typeface="Lato Light" panose="020F0502020204030203" pitchFamily="34" charset="0"/>
              </a:endParaRPr>
            </a:p>
          </p:txBody>
        </p:sp>
        <p:sp>
          <p:nvSpPr>
            <p:cNvPr id="13" name="Rectangle 27">
              <a:extLst>
                <a:ext uri="{FF2B5EF4-FFF2-40B4-BE49-F238E27FC236}">
                  <a16:creationId xmlns:a16="http://schemas.microsoft.com/office/drawing/2014/main" id="{BBADCC3C-F437-B14C-8DBB-1E89674F39C0}"/>
                </a:ext>
              </a:extLst>
            </p:cNvPr>
            <p:cNvSpPr/>
            <p:nvPr/>
          </p:nvSpPr>
          <p:spPr>
            <a:xfrm>
              <a:off x="11713407" y="8665445"/>
              <a:ext cx="981727" cy="2331196"/>
            </a:xfrm>
            <a:prstGeom prst="rect">
              <a:avLst/>
            </a:prstGeom>
          </p:spPr>
          <p:txBody>
            <a:bodyPr wrap="none" anchor="ctr">
              <a:spAutoFit/>
            </a:bodyPr>
            <a:lstStyle/>
            <a:p>
              <a:pPr algn="ctr"/>
              <a:r>
                <a:rPr lang="en-US" sz="6000" b="1" dirty="0">
                  <a:solidFill>
                    <a:schemeClr val="bg1"/>
                  </a:solidFill>
                  <a:latin typeface="Poppins" pitchFamily="2" charset="77"/>
                  <a:cs typeface="Poppins" pitchFamily="2" charset="77"/>
                </a:rPr>
                <a:t>9</a:t>
              </a:r>
              <a:endParaRPr lang="en-US" sz="6000" dirty="0">
                <a:solidFill>
                  <a:schemeClr val="bg1"/>
                </a:solidFill>
                <a:latin typeface="Lato Light" panose="020F0502020204030203" pitchFamily="34" charset="0"/>
              </a:endParaRPr>
            </a:p>
          </p:txBody>
        </p:sp>
        <p:sp>
          <p:nvSpPr>
            <p:cNvPr id="14" name="Subtitle 2">
              <a:extLst>
                <a:ext uri="{FF2B5EF4-FFF2-40B4-BE49-F238E27FC236}">
                  <a16:creationId xmlns:a16="http://schemas.microsoft.com/office/drawing/2014/main" id="{E16F21FE-2B54-B44A-9FF2-BA685841750A}"/>
                </a:ext>
              </a:extLst>
            </p:cNvPr>
            <p:cNvSpPr txBox="1">
              <a:spLocks/>
            </p:cNvSpPr>
            <p:nvPr/>
          </p:nvSpPr>
          <p:spPr>
            <a:xfrm>
              <a:off x="4395317" y="2869856"/>
              <a:ext cx="6894261" cy="1161330"/>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b="1" dirty="0">
                  <a:solidFill>
                    <a:schemeClr val="bg1"/>
                  </a:solidFill>
                  <a:latin typeface="Calibri" charset="0"/>
                  <a:ea typeface="Calibri" charset="0"/>
                  <a:cs typeface="Calibri" charset="0"/>
                </a:rPr>
                <a:t>New Products</a:t>
              </a:r>
            </a:p>
          </p:txBody>
        </p:sp>
        <p:sp>
          <p:nvSpPr>
            <p:cNvPr id="15" name="Subtitle 2">
              <a:extLst>
                <a:ext uri="{FF2B5EF4-FFF2-40B4-BE49-F238E27FC236}">
                  <a16:creationId xmlns:a16="http://schemas.microsoft.com/office/drawing/2014/main" id="{BAE6F511-7418-9E4A-BDCD-68C394B6C06D}"/>
                </a:ext>
              </a:extLst>
            </p:cNvPr>
            <p:cNvSpPr txBox="1">
              <a:spLocks/>
            </p:cNvSpPr>
            <p:nvPr/>
          </p:nvSpPr>
          <p:spPr>
            <a:xfrm>
              <a:off x="4395317" y="6580992"/>
              <a:ext cx="6894261" cy="2246423"/>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b="1" dirty="0">
                  <a:solidFill>
                    <a:schemeClr val="bg1"/>
                  </a:solidFill>
                  <a:latin typeface="Calibri" charset="0"/>
                  <a:ea typeface="Calibri" charset="0"/>
                  <a:cs typeface="Calibri" charset="0"/>
                </a:rPr>
                <a:t>Partnership and Strategic Collaboration</a:t>
              </a:r>
              <a:endParaRPr lang="en-US" dirty="0">
                <a:solidFill>
                  <a:schemeClr val="bg1"/>
                </a:solidFill>
                <a:latin typeface="Calibri" charset="0"/>
                <a:ea typeface="Calibri" charset="0"/>
                <a:cs typeface="Calibri" charset="0"/>
              </a:endParaRPr>
            </a:p>
          </p:txBody>
        </p:sp>
        <p:sp>
          <p:nvSpPr>
            <p:cNvPr id="16" name="Subtitle 2">
              <a:extLst>
                <a:ext uri="{FF2B5EF4-FFF2-40B4-BE49-F238E27FC236}">
                  <a16:creationId xmlns:a16="http://schemas.microsoft.com/office/drawing/2014/main" id="{C1D347EF-D8EE-D943-85CB-ABC4E3726025}"/>
                </a:ext>
              </a:extLst>
            </p:cNvPr>
            <p:cNvSpPr txBox="1">
              <a:spLocks/>
            </p:cNvSpPr>
            <p:nvPr/>
          </p:nvSpPr>
          <p:spPr>
            <a:xfrm>
              <a:off x="4395317" y="10834674"/>
              <a:ext cx="6894261" cy="2246423"/>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b="1" dirty="0">
                  <a:solidFill>
                    <a:schemeClr val="bg1"/>
                  </a:solidFill>
                  <a:latin typeface="Calibri" charset="0"/>
                  <a:ea typeface="Calibri" charset="0"/>
                  <a:cs typeface="Calibri" charset="0"/>
                </a:rPr>
                <a:t>Industry Collaboration (SME-</a:t>
              </a:r>
              <a:r>
                <a:rPr lang="en-US" b="1" dirty="0" err="1">
                  <a:solidFill>
                    <a:schemeClr val="bg1"/>
                  </a:solidFill>
                  <a:latin typeface="Calibri" charset="0"/>
                  <a:ea typeface="Calibri" charset="0"/>
                  <a:cs typeface="Calibri" charset="0"/>
                </a:rPr>
                <a:t>Uni</a:t>
              </a:r>
              <a:r>
                <a:rPr lang="en-US" b="1" dirty="0">
                  <a:solidFill>
                    <a:schemeClr val="bg1"/>
                  </a:solidFill>
                  <a:latin typeface="Calibri" charset="0"/>
                  <a:ea typeface="Calibri" charset="0"/>
                  <a:cs typeface="Calibri" charset="0"/>
                </a:rPr>
                <a:t>-I)</a:t>
              </a:r>
            </a:p>
          </p:txBody>
        </p:sp>
        <p:sp>
          <p:nvSpPr>
            <p:cNvPr id="17" name="Subtitle 2">
              <a:extLst>
                <a:ext uri="{FF2B5EF4-FFF2-40B4-BE49-F238E27FC236}">
                  <a16:creationId xmlns:a16="http://schemas.microsoft.com/office/drawing/2014/main" id="{225DBE74-BC36-FE46-9B5C-D129D3BB7A6E}"/>
                </a:ext>
              </a:extLst>
            </p:cNvPr>
            <p:cNvSpPr txBox="1">
              <a:spLocks/>
            </p:cNvSpPr>
            <p:nvPr/>
          </p:nvSpPr>
          <p:spPr>
            <a:xfrm>
              <a:off x="12639855" y="4986045"/>
              <a:ext cx="6894261" cy="1161330"/>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b="1" dirty="0">
                  <a:solidFill>
                    <a:schemeClr val="bg1"/>
                  </a:solidFill>
                  <a:latin typeface="Calibri" charset="0"/>
                  <a:ea typeface="Calibri" charset="0"/>
                  <a:cs typeface="Calibri" charset="0"/>
                </a:rPr>
                <a:t>Technological Leadership</a:t>
              </a:r>
              <a:endParaRPr lang="en-US" dirty="0">
                <a:solidFill>
                  <a:schemeClr val="bg1"/>
                </a:solidFill>
                <a:latin typeface="Calibri" charset="0"/>
                <a:ea typeface="Calibri" charset="0"/>
                <a:cs typeface="Calibri" charset="0"/>
              </a:endParaRPr>
            </a:p>
          </p:txBody>
        </p:sp>
        <p:sp>
          <p:nvSpPr>
            <p:cNvPr id="18" name="Subtitle 2">
              <a:extLst>
                <a:ext uri="{FF2B5EF4-FFF2-40B4-BE49-F238E27FC236}">
                  <a16:creationId xmlns:a16="http://schemas.microsoft.com/office/drawing/2014/main" id="{BB5BE425-5F0E-E140-AC95-1911A8CB999C}"/>
                </a:ext>
              </a:extLst>
            </p:cNvPr>
            <p:cNvSpPr txBox="1">
              <a:spLocks/>
            </p:cNvSpPr>
            <p:nvPr/>
          </p:nvSpPr>
          <p:spPr>
            <a:xfrm>
              <a:off x="12639855" y="8697176"/>
              <a:ext cx="6894261" cy="2246423"/>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b="1" dirty="0">
                  <a:solidFill>
                    <a:schemeClr val="bg1"/>
                  </a:solidFill>
                  <a:latin typeface="Calibri" charset="0"/>
                  <a:ea typeface="Calibri" charset="0"/>
                  <a:cs typeface="Calibri" charset="0"/>
                </a:rPr>
                <a:t>Understand New Markets and Cultures</a:t>
              </a:r>
              <a:endParaRPr lang="en-US" dirty="0">
                <a:solidFill>
                  <a:schemeClr val="bg1"/>
                </a:solidFill>
                <a:latin typeface="Calibri" charset="0"/>
                <a:ea typeface="Calibri" charset="0"/>
                <a:cs typeface="Calibri" charset="0"/>
              </a:endParaRPr>
            </a:p>
          </p:txBody>
        </p:sp>
        <p:sp>
          <p:nvSpPr>
            <p:cNvPr id="19" name="Freeform 975">
              <a:extLst>
                <a:ext uri="{FF2B5EF4-FFF2-40B4-BE49-F238E27FC236}">
                  <a16:creationId xmlns:a16="http://schemas.microsoft.com/office/drawing/2014/main" id="{52D763B9-CE29-5442-8376-B6027A1815AC}"/>
                </a:ext>
              </a:extLst>
            </p:cNvPr>
            <p:cNvSpPr>
              <a:spLocks noChangeAspect="1" noChangeArrowheads="1"/>
            </p:cNvSpPr>
            <p:nvPr/>
          </p:nvSpPr>
          <p:spPr bwMode="auto">
            <a:xfrm>
              <a:off x="2954241" y="2970561"/>
              <a:ext cx="983401" cy="983401"/>
            </a:xfrm>
            <a:custGeom>
              <a:avLst/>
              <a:gdLst>
                <a:gd name="T0" fmla="*/ 353924 w 290152"/>
                <a:gd name="T1" fmla="*/ 466839 h 290152"/>
                <a:gd name="T2" fmla="*/ 40274 w 290152"/>
                <a:gd name="T3" fmla="*/ 450333 h 290152"/>
                <a:gd name="T4" fmla="*/ 15849 w 290152"/>
                <a:gd name="T5" fmla="*/ 402130 h 290152"/>
                <a:gd name="T6" fmla="*/ 103005 w 290152"/>
                <a:gd name="T7" fmla="*/ 331478 h 290152"/>
                <a:gd name="T8" fmla="*/ 452452 w 290152"/>
                <a:gd name="T9" fmla="*/ 318842 h 290152"/>
                <a:gd name="T10" fmla="*/ 368865 w 290152"/>
                <a:gd name="T11" fmla="*/ 310798 h 290152"/>
                <a:gd name="T12" fmla="*/ 210638 w 290152"/>
                <a:gd name="T13" fmla="*/ 267428 h 290152"/>
                <a:gd name="T14" fmla="*/ 484408 w 290152"/>
                <a:gd name="T15" fmla="*/ 263974 h 290152"/>
                <a:gd name="T16" fmla="*/ 368810 w 290152"/>
                <a:gd name="T17" fmla="*/ 255609 h 290152"/>
                <a:gd name="T18" fmla="*/ 103005 w 290152"/>
                <a:gd name="T19" fmla="*/ 258841 h 290152"/>
                <a:gd name="T20" fmla="*/ 317607 w 290152"/>
                <a:gd name="T21" fmla="*/ 386283 h 290152"/>
                <a:gd name="T22" fmla="*/ 178282 w 290152"/>
                <a:gd name="T23" fmla="*/ 190169 h 290152"/>
                <a:gd name="T24" fmla="*/ 48649 w 290152"/>
                <a:gd name="T25" fmla="*/ 159757 h 290152"/>
                <a:gd name="T26" fmla="*/ 48649 w 290152"/>
                <a:gd name="T27" fmla="*/ 176487 h 290152"/>
                <a:gd name="T28" fmla="*/ 285250 w 290152"/>
                <a:gd name="T29" fmla="*/ 139987 h 290152"/>
                <a:gd name="T30" fmla="*/ 103837 w 290152"/>
                <a:gd name="T31" fmla="*/ 107471 h 290152"/>
                <a:gd name="T32" fmla="*/ 103837 w 290152"/>
                <a:gd name="T33" fmla="*/ 124205 h 290152"/>
                <a:gd name="T34" fmla="*/ 58313 w 290152"/>
                <a:gd name="T35" fmla="*/ 107471 h 290152"/>
                <a:gd name="T36" fmla="*/ 40668 w 290152"/>
                <a:gd name="T37" fmla="*/ 115838 h 290152"/>
                <a:gd name="T38" fmla="*/ 333373 w 290152"/>
                <a:gd name="T39" fmla="*/ 62859 h 290152"/>
                <a:gd name="T40" fmla="*/ 208317 w 290152"/>
                <a:gd name="T41" fmla="*/ 55193 h 290152"/>
                <a:gd name="T42" fmla="*/ 162909 w 290152"/>
                <a:gd name="T43" fmla="*/ 71919 h 290152"/>
                <a:gd name="T44" fmla="*/ 48506 w 290152"/>
                <a:gd name="T45" fmla="*/ 55193 h 290152"/>
                <a:gd name="T46" fmla="*/ 48506 w 290152"/>
                <a:gd name="T47" fmla="*/ 71919 h 290152"/>
                <a:gd name="T48" fmla="*/ 429484 w 290152"/>
                <a:gd name="T49" fmla="*/ 60187 h 290152"/>
                <a:gd name="T50" fmla="*/ 446112 w 290152"/>
                <a:gd name="T51" fmla="*/ 101026 h 290152"/>
                <a:gd name="T52" fmla="*/ 464075 w 290152"/>
                <a:gd name="T53" fmla="*/ 172164 h 290152"/>
                <a:gd name="T54" fmla="*/ 412854 w 290152"/>
                <a:gd name="T55" fmla="*/ 220905 h 290152"/>
                <a:gd name="T56" fmla="*/ 395561 w 290152"/>
                <a:gd name="T57" fmla="*/ 180726 h 290152"/>
                <a:gd name="T58" fmla="*/ 377600 w 290152"/>
                <a:gd name="T59" fmla="*/ 108928 h 290152"/>
                <a:gd name="T60" fmla="*/ 40274 w 290152"/>
                <a:gd name="T61" fmla="*/ 15849 h 290152"/>
                <a:gd name="T62" fmla="*/ 87156 w 290152"/>
                <a:gd name="T63" fmla="*/ 226488 h 290152"/>
                <a:gd name="T64" fmla="*/ 194126 w 290152"/>
                <a:gd name="T65" fmla="*/ 157815 h 290152"/>
                <a:gd name="T66" fmla="*/ 301760 w 290152"/>
                <a:gd name="T67" fmla="*/ 107629 h 290152"/>
                <a:gd name="T68" fmla="*/ 226485 w 290152"/>
                <a:gd name="T69" fmla="*/ 184227 h 290152"/>
                <a:gd name="T70" fmla="*/ 117532 w 290152"/>
                <a:gd name="T71" fmla="*/ 248936 h 290152"/>
                <a:gd name="T72" fmla="*/ 15849 w 290152"/>
                <a:gd name="T73" fmla="*/ 281292 h 290152"/>
                <a:gd name="T74" fmla="*/ 62731 w 290152"/>
                <a:gd name="T75" fmla="*/ 315631 h 290152"/>
                <a:gd name="T76" fmla="*/ 162437 w 290152"/>
                <a:gd name="T77" fmla="*/ 386283 h 290152"/>
                <a:gd name="T78" fmla="*/ 226485 w 290152"/>
                <a:gd name="T79" fmla="*/ 258841 h 290152"/>
                <a:gd name="T80" fmla="*/ 277989 w 290152"/>
                <a:gd name="T81" fmla="*/ 204037 h 290152"/>
                <a:gd name="T82" fmla="*/ 515039 w 290152"/>
                <a:gd name="T83" fmla="*/ 386283 h 290152"/>
                <a:gd name="T84" fmla="*/ 40274 w 290152"/>
                <a:gd name="T85" fmla="*/ 0 h 290152"/>
                <a:gd name="T86" fmla="*/ 530884 w 290152"/>
                <a:gd name="T87" fmla="*/ 425901 h 290152"/>
                <a:gd name="T88" fmla="*/ 426557 w 290152"/>
                <a:gd name="T89" fmla="*/ 515044 h 290152"/>
                <a:gd name="T90" fmla="*/ 97063 w 290152"/>
                <a:gd name="T91" fmla="*/ 522968 h 290152"/>
                <a:gd name="T92" fmla="*/ 40274 w 290152"/>
                <a:gd name="T93" fmla="*/ 466839 h 290152"/>
                <a:gd name="T94" fmla="*/ 40274 w 290152"/>
                <a:gd name="T95" fmla="*/ 0 h 29015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90152" h="290152">
                  <a:moveTo>
                    <a:pt x="96717" y="255146"/>
                  </a:moveTo>
                  <a:lnTo>
                    <a:pt x="96717" y="281491"/>
                  </a:lnTo>
                  <a:lnTo>
                    <a:pt x="193435" y="281491"/>
                  </a:lnTo>
                  <a:lnTo>
                    <a:pt x="193435" y="255146"/>
                  </a:lnTo>
                  <a:lnTo>
                    <a:pt x="96717" y="255146"/>
                  </a:lnTo>
                  <a:close/>
                  <a:moveTo>
                    <a:pt x="8661" y="219780"/>
                  </a:moveTo>
                  <a:lnTo>
                    <a:pt x="8661" y="232771"/>
                  </a:lnTo>
                  <a:cubicBezTo>
                    <a:pt x="8661" y="240350"/>
                    <a:pt x="14796" y="246124"/>
                    <a:pt x="22014" y="246124"/>
                  </a:cubicBezTo>
                  <a:lnTo>
                    <a:pt x="268138" y="246124"/>
                  </a:lnTo>
                  <a:cubicBezTo>
                    <a:pt x="275717" y="246124"/>
                    <a:pt x="281491" y="240350"/>
                    <a:pt x="281491" y="232771"/>
                  </a:cubicBezTo>
                  <a:lnTo>
                    <a:pt x="281491" y="219780"/>
                  </a:lnTo>
                  <a:lnTo>
                    <a:pt x="8661" y="219780"/>
                  </a:lnTo>
                  <a:close/>
                  <a:moveTo>
                    <a:pt x="38975" y="181165"/>
                  </a:moveTo>
                  <a:lnTo>
                    <a:pt x="38975" y="211118"/>
                  </a:lnTo>
                  <a:lnTo>
                    <a:pt x="56298" y="211118"/>
                  </a:lnTo>
                  <a:lnTo>
                    <a:pt x="56298" y="181165"/>
                  </a:lnTo>
                  <a:lnTo>
                    <a:pt x="38975" y="181165"/>
                  </a:lnTo>
                  <a:close/>
                  <a:moveTo>
                    <a:pt x="201601" y="169863"/>
                  </a:moveTo>
                  <a:lnTo>
                    <a:pt x="243265" y="169863"/>
                  </a:lnTo>
                  <a:cubicBezTo>
                    <a:pt x="245457" y="169863"/>
                    <a:pt x="247285" y="172061"/>
                    <a:pt x="247285" y="174259"/>
                  </a:cubicBezTo>
                  <a:cubicBezTo>
                    <a:pt x="247285" y="176824"/>
                    <a:pt x="245457" y="179022"/>
                    <a:pt x="243265" y="179022"/>
                  </a:cubicBezTo>
                  <a:lnTo>
                    <a:pt x="201601" y="179022"/>
                  </a:lnTo>
                  <a:cubicBezTo>
                    <a:pt x="199043" y="179022"/>
                    <a:pt x="196850" y="176824"/>
                    <a:pt x="196850" y="174259"/>
                  </a:cubicBezTo>
                  <a:cubicBezTo>
                    <a:pt x="196850" y="172061"/>
                    <a:pt x="199043" y="169863"/>
                    <a:pt x="201601" y="169863"/>
                  </a:cubicBezTo>
                  <a:close/>
                  <a:moveTo>
                    <a:pt x="97439" y="146159"/>
                  </a:moveTo>
                  <a:lnTo>
                    <a:pt x="97439" y="211118"/>
                  </a:lnTo>
                  <a:lnTo>
                    <a:pt x="115122" y="211118"/>
                  </a:lnTo>
                  <a:lnTo>
                    <a:pt x="115122" y="146159"/>
                  </a:lnTo>
                  <a:lnTo>
                    <a:pt x="97439" y="146159"/>
                  </a:lnTo>
                  <a:close/>
                  <a:moveTo>
                    <a:pt x="201571" y="139700"/>
                  </a:moveTo>
                  <a:lnTo>
                    <a:pt x="260393" y="139700"/>
                  </a:lnTo>
                  <a:cubicBezTo>
                    <a:pt x="262935" y="139700"/>
                    <a:pt x="264750" y="141605"/>
                    <a:pt x="264750" y="144272"/>
                  </a:cubicBezTo>
                  <a:cubicBezTo>
                    <a:pt x="264750" y="146939"/>
                    <a:pt x="262935" y="148844"/>
                    <a:pt x="260393" y="148844"/>
                  </a:cubicBezTo>
                  <a:lnTo>
                    <a:pt x="201571" y="148844"/>
                  </a:lnTo>
                  <a:cubicBezTo>
                    <a:pt x="199029" y="148844"/>
                    <a:pt x="196850" y="146939"/>
                    <a:pt x="196850" y="144272"/>
                  </a:cubicBezTo>
                  <a:cubicBezTo>
                    <a:pt x="196850" y="141605"/>
                    <a:pt x="199029" y="139700"/>
                    <a:pt x="201571" y="139700"/>
                  </a:cubicBezTo>
                  <a:close/>
                  <a:moveTo>
                    <a:pt x="47637" y="132445"/>
                  </a:moveTo>
                  <a:cubicBezTo>
                    <a:pt x="42945" y="132445"/>
                    <a:pt x="38975" y="136415"/>
                    <a:pt x="38975" y="141467"/>
                  </a:cubicBezTo>
                  <a:cubicBezTo>
                    <a:pt x="38975" y="146159"/>
                    <a:pt x="42945" y="150128"/>
                    <a:pt x="47637" y="150128"/>
                  </a:cubicBezTo>
                  <a:cubicBezTo>
                    <a:pt x="52689" y="150128"/>
                    <a:pt x="56298" y="146159"/>
                    <a:pt x="56298" y="141467"/>
                  </a:cubicBezTo>
                  <a:cubicBezTo>
                    <a:pt x="56298" y="136415"/>
                    <a:pt x="52689" y="132445"/>
                    <a:pt x="47637" y="132445"/>
                  </a:cubicBezTo>
                  <a:close/>
                  <a:moveTo>
                    <a:pt x="155902" y="120175"/>
                  </a:moveTo>
                  <a:lnTo>
                    <a:pt x="155902" y="211118"/>
                  </a:lnTo>
                  <a:lnTo>
                    <a:pt x="173586" y="211118"/>
                  </a:lnTo>
                  <a:lnTo>
                    <a:pt x="173586" y="120175"/>
                  </a:lnTo>
                  <a:lnTo>
                    <a:pt x="155902" y="120175"/>
                  </a:lnTo>
                  <a:close/>
                  <a:moveTo>
                    <a:pt x="106100" y="94913"/>
                  </a:moveTo>
                  <a:cubicBezTo>
                    <a:pt x="101409" y="94913"/>
                    <a:pt x="97439" y="98883"/>
                    <a:pt x="97439" y="103935"/>
                  </a:cubicBezTo>
                  <a:cubicBezTo>
                    <a:pt x="97439" y="108626"/>
                    <a:pt x="101409" y="112596"/>
                    <a:pt x="106100" y="112596"/>
                  </a:cubicBezTo>
                  <a:cubicBezTo>
                    <a:pt x="111153" y="112596"/>
                    <a:pt x="115122" y="108626"/>
                    <a:pt x="115122" y="103935"/>
                  </a:cubicBezTo>
                  <a:cubicBezTo>
                    <a:pt x="115122" y="98883"/>
                    <a:pt x="111153" y="94913"/>
                    <a:pt x="106100" y="94913"/>
                  </a:cubicBezTo>
                  <a:close/>
                  <a:moveTo>
                    <a:pt x="26590" y="87313"/>
                  </a:moveTo>
                  <a:lnTo>
                    <a:pt x="69519" y="87313"/>
                  </a:lnTo>
                  <a:cubicBezTo>
                    <a:pt x="72066" y="87313"/>
                    <a:pt x="74249" y="89218"/>
                    <a:pt x="74249" y="91885"/>
                  </a:cubicBezTo>
                  <a:cubicBezTo>
                    <a:pt x="74249" y="94552"/>
                    <a:pt x="72066" y="96457"/>
                    <a:pt x="69519" y="96457"/>
                  </a:cubicBezTo>
                  <a:lnTo>
                    <a:pt x="26590" y="96457"/>
                  </a:lnTo>
                  <a:cubicBezTo>
                    <a:pt x="24408" y="96457"/>
                    <a:pt x="22225" y="94552"/>
                    <a:pt x="22225" y="91885"/>
                  </a:cubicBezTo>
                  <a:cubicBezTo>
                    <a:pt x="22225" y="89218"/>
                    <a:pt x="24408" y="87313"/>
                    <a:pt x="26590" y="87313"/>
                  </a:cubicBezTo>
                  <a:close/>
                  <a:moveTo>
                    <a:pt x="164925" y="67846"/>
                  </a:moveTo>
                  <a:cubicBezTo>
                    <a:pt x="160233" y="67846"/>
                    <a:pt x="155902" y="71455"/>
                    <a:pt x="155902" y="76508"/>
                  </a:cubicBezTo>
                  <a:cubicBezTo>
                    <a:pt x="155902" y="81560"/>
                    <a:pt x="160233" y="85530"/>
                    <a:pt x="164925" y="85530"/>
                  </a:cubicBezTo>
                  <a:cubicBezTo>
                    <a:pt x="169977" y="85530"/>
                    <a:pt x="173586" y="81560"/>
                    <a:pt x="173586" y="76508"/>
                  </a:cubicBezTo>
                  <a:cubicBezTo>
                    <a:pt x="173586" y="71455"/>
                    <a:pt x="169977" y="67846"/>
                    <a:pt x="164925" y="67846"/>
                  </a:cubicBezTo>
                  <a:close/>
                  <a:moveTo>
                    <a:pt x="56750" y="58738"/>
                  </a:moveTo>
                  <a:lnTo>
                    <a:pt x="125813" y="58738"/>
                  </a:lnTo>
                  <a:cubicBezTo>
                    <a:pt x="127994" y="58738"/>
                    <a:pt x="129811" y="60643"/>
                    <a:pt x="129811" y="63310"/>
                  </a:cubicBezTo>
                  <a:cubicBezTo>
                    <a:pt x="129811" y="65977"/>
                    <a:pt x="127994" y="67882"/>
                    <a:pt x="125813" y="67882"/>
                  </a:cubicBezTo>
                  <a:lnTo>
                    <a:pt x="56750" y="67882"/>
                  </a:lnTo>
                  <a:cubicBezTo>
                    <a:pt x="54569" y="67882"/>
                    <a:pt x="52388" y="65977"/>
                    <a:pt x="52388" y="63310"/>
                  </a:cubicBezTo>
                  <a:cubicBezTo>
                    <a:pt x="52388" y="60643"/>
                    <a:pt x="54569" y="58738"/>
                    <a:pt x="56750" y="58738"/>
                  </a:cubicBezTo>
                  <a:close/>
                  <a:moveTo>
                    <a:pt x="26511" y="58738"/>
                  </a:moveTo>
                  <a:lnTo>
                    <a:pt x="31869" y="58738"/>
                  </a:lnTo>
                  <a:cubicBezTo>
                    <a:pt x="34370" y="58738"/>
                    <a:pt x="36156" y="60643"/>
                    <a:pt x="36156" y="63310"/>
                  </a:cubicBezTo>
                  <a:cubicBezTo>
                    <a:pt x="36156" y="65977"/>
                    <a:pt x="34370" y="67882"/>
                    <a:pt x="31869" y="67882"/>
                  </a:cubicBezTo>
                  <a:lnTo>
                    <a:pt x="26511" y="67882"/>
                  </a:lnTo>
                  <a:cubicBezTo>
                    <a:pt x="24368" y="67882"/>
                    <a:pt x="22225" y="65977"/>
                    <a:pt x="22225" y="63310"/>
                  </a:cubicBezTo>
                  <a:cubicBezTo>
                    <a:pt x="22225" y="60643"/>
                    <a:pt x="24368" y="58738"/>
                    <a:pt x="26511" y="58738"/>
                  </a:cubicBezTo>
                  <a:close/>
                  <a:moveTo>
                    <a:pt x="113854" y="30163"/>
                  </a:moveTo>
                  <a:lnTo>
                    <a:pt x="177886" y="30163"/>
                  </a:lnTo>
                  <a:cubicBezTo>
                    <a:pt x="180404" y="30163"/>
                    <a:pt x="182203" y="32068"/>
                    <a:pt x="182203" y="34354"/>
                  </a:cubicBezTo>
                  <a:cubicBezTo>
                    <a:pt x="182203" y="37021"/>
                    <a:pt x="180404" y="39307"/>
                    <a:pt x="177886" y="39307"/>
                  </a:cubicBezTo>
                  <a:lnTo>
                    <a:pt x="113854" y="39307"/>
                  </a:lnTo>
                  <a:cubicBezTo>
                    <a:pt x="111336" y="39307"/>
                    <a:pt x="109538" y="37021"/>
                    <a:pt x="109538" y="34354"/>
                  </a:cubicBezTo>
                  <a:cubicBezTo>
                    <a:pt x="109538" y="32068"/>
                    <a:pt x="111336" y="30163"/>
                    <a:pt x="113854" y="30163"/>
                  </a:cubicBezTo>
                  <a:close/>
                  <a:moveTo>
                    <a:pt x="56658" y="30163"/>
                  </a:moveTo>
                  <a:lnTo>
                    <a:pt x="89037" y="30163"/>
                  </a:lnTo>
                  <a:cubicBezTo>
                    <a:pt x="91172" y="30163"/>
                    <a:pt x="93307" y="32068"/>
                    <a:pt x="93307" y="34354"/>
                  </a:cubicBezTo>
                  <a:cubicBezTo>
                    <a:pt x="93307" y="37021"/>
                    <a:pt x="91172" y="39307"/>
                    <a:pt x="89037" y="39307"/>
                  </a:cubicBezTo>
                  <a:lnTo>
                    <a:pt x="56658" y="39307"/>
                  </a:lnTo>
                  <a:cubicBezTo>
                    <a:pt x="54523" y="39307"/>
                    <a:pt x="52388" y="37021"/>
                    <a:pt x="52388" y="34354"/>
                  </a:cubicBezTo>
                  <a:cubicBezTo>
                    <a:pt x="52388" y="32068"/>
                    <a:pt x="54523" y="30163"/>
                    <a:pt x="56658" y="30163"/>
                  </a:cubicBezTo>
                  <a:close/>
                  <a:moveTo>
                    <a:pt x="26511" y="30163"/>
                  </a:moveTo>
                  <a:lnTo>
                    <a:pt x="31869" y="30163"/>
                  </a:lnTo>
                  <a:cubicBezTo>
                    <a:pt x="34370" y="30163"/>
                    <a:pt x="36156" y="32068"/>
                    <a:pt x="36156" y="34354"/>
                  </a:cubicBezTo>
                  <a:cubicBezTo>
                    <a:pt x="36156" y="37021"/>
                    <a:pt x="34370" y="39307"/>
                    <a:pt x="31869" y="39307"/>
                  </a:cubicBezTo>
                  <a:lnTo>
                    <a:pt x="26511" y="39307"/>
                  </a:lnTo>
                  <a:cubicBezTo>
                    <a:pt x="24368" y="39307"/>
                    <a:pt x="22225" y="37021"/>
                    <a:pt x="22225" y="34354"/>
                  </a:cubicBezTo>
                  <a:cubicBezTo>
                    <a:pt x="22225" y="32068"/>
                    <a:pt x="24368" y="30163"/>
                    <a:pt x="26511" y="30163"/>
                  </a:cubicBezTo>
                  <a:close/>
                  <a:moveTo>
                    <a:pt x="230006" y="28575"/>
                  </a:moveTo>
                  <a:cubicBezTo>
                    <a:pt x="232187" y="28575"/>
                    <a:pt x="234732" y="30735"/>
                    <a:pt x="234732" y="32895"/>
                  </a:cubicBezTo>
                  <a:lnTo>
                    <a:pt x="234732" y="38655"/>
                  </a:lnTo>
                  <a:cubicBezTo>
                    <a:pt x="242367" y="40095"/>
                    <a:pt x="248911" y="44775"/>
                    <a:pt x="251819" y="51974"/>
                  </a:cubicBezTo>
                  <a:cubicBezTo>
                    <a:pt x="252910" y="54134"/>
                    <a:pt x="251819" y="56654"/>
                    <a:pt x="249638" y="57734"/>
                  </a:cubicBezTo>
                  <a:cubicBezTo>
                    <a:pt x="247456" y="58814"/>
                    <a:pt x="244912" y="57734"/>
                    <a:pt x="243821" y="55214"/>
                  </a:cubicBezTo>
                  <a:cubicBezTo>
                    <a:pt x="241640" y="50534"/>
                    <a:pt x="235823" y="46934"/>
                    <a:pt x="230006" y="46934"/>
                  </a:cubicBezTo>
                  <a:cubicBezTo>
                    <a:pt x="222008" y="46934"/>
                    <a:pt x="215464" y="52694"/>
                    <a:pt x="215464" y="59534"/>
                  </a:cubicBezTo>
                  <a:cubicBezTo>
                    <a:pt x="215464" y="65654"/>
                    <a:pt x="218009" y="72494"/>
                    <a:pt x="230006" y="72494"/>
                  </a:cubicBezTo>
                  <a:cubicBezTo>
                    <a:pt x="247456" y="72494"/>
                    <a:pt x="253637" y="83654"/>
                    <a:pt x="253637" y="94094"/>
                  </a:cubicBezTo>
                  <a:cubicBezTo>
                    <a:pt x="253637" y="104893"/>
                    <a:pt x="245275" y="113533"/>
                    <a:pt x="234732" y="115333"/>
                  </a:cubicBezTo>
                  <a:lnTo>
                    <a:pt x="234732" y="120733"/>
                  </a:lnTo>
                  <a:cubicBezTo>
                    <a:pt x="234732" y="123253"/>
                    <a:pt x="232187" y="125053"/>
                    <a:pt x="230006" y="125053"/>
                  </a:cubicBezTo>
                  <a:cubicBezTo>
                    <a:pt x="227461" y="125053"/>
                    <a:pt x="225643" y="123253"/>
                    <a:pt x="225643" y="120733"/>
                  </a:cubicBezTo>
                  <a:lnTo>
                    <a:pt x="225643" y="115333"/>
                  </a:lnTo>
                  <a:cubicBezTo>
                    <a:pt x="217645" y="113893"/>
                    <a:pt x="211101" y="108853"/>
                    <a:pt x="208193" y="102013"/>
                  </a:cubicBezTo>
                  <a:cubicBezTo>
                    <a:pt x="207102" y="99853"/>
                    <a:pt x="208193" y="96973"/>
                    <a:pt x="210374" y="96253"/>
                  </a:cubicBezTo>
                  <a:cubicBezTo>
                    <a:pt x="212919" y="95173"/>
                    <a:pt x="215464" y="96253"/>
                    <a:pt x="216191" y="98773"/>
                  </a:cubicBezTo>
                  <a:cubicBezTo>
                    <a:pt x="218372" y="103453"/>
                    <a:pt x="223826" y="107053"/>
                    <a:pt x="230006" y="107053"/>
                  </a:cubicBezTo>
                  <a:cubicBezTo>
                    <a:pt x="238368" y="107053"/>
                    <a:pt x="244912" y="101293"/>
                    <a:pt x="244912" y="94094"/>
                  </a:cubicBezTo>
                  <a:cubicBezTo>
                    <a:pt x="244912" y="88334"/>
                    <a:pt x="242367" y="81134"/>
                    <a:pt x="230006" y="81134"/>
                  </a:cubicBezTo>
                  <a:cubicBezTo>
                    <a:pt x="212556" y="81134"/>
                    <a:pt x="206375" y="70334"/>
                    <a:pt x="206375" y="59534"/>
                  </a:cubicBezTo>
                  <a:cubicBezTo>
                    <a:pt x="206375" y="49454"/>
                    <a:pt x="214737" y="40455"/>
                    <a:pt x="225643" y="38655"/>
                  </a:cubicBezTo>
                  <a:lnTo>
                    <a:pt x="225643" y="32895"/>
                  </a:lnTo>
                  <a:cubicBezTo>
                    <a:pt x="225643" y="30735"/>
                    <a:pt x="227461" y="28575"/>
                    <a:pt x="230006" y="28575"/>
                  </a:cubicBezTo>
                  <a:close/>
                  <a:moveTo>
                    <a:pt x="22014" y="8661"/>
                  </a:moveTo>
                  <a:cubicBezTo>
                    <a:pt x="14796" y="8661"/>
                    <a:pt x="8661" y="14796"/>
                    <a:pt x="8661" y="22014"/>
                  </a:cubicBezTo>
                  <a:lnTo>
                    <a:pt x="8661" y="144354"/>
                  </a:lnTo>
                  <a:lnTo>
                    <a:pt x="30314" y="140384"/>
                  </a:lnTo>
                  <a:cubicBezTo>
                    <a:pt x="30675" y="131362"/>
                    <a:pt x="38615" y="123784"/>
                    <a:pt x="47637" y="123784"/>
                  </a:cubicBezTo>
                  <a:cubicBezTo>
                    <a:pt x="52328" y="123784"/>
                    <a:pt x="56298" y="125588"/>
                    <a:pt x="59546" y="128475"/>
                  </a:cubicBezTo>
                  <a:lnTo>
                    <a:pt x="89860" y="108987"/>
                  </a:lnTo>
                  <a:cubicBezTo>
                    <a:pt x="89139" y="107544"/>
                    <a:pt x="88778" y="105739"/>
                    <a:pt x="88778" y="103935"/>
                  </a:cubicBezTo>
                  <a:cubicBezTo>
                    <a:pt x="88778" y="94191"/>
                    <a:pt x="96717" y="86252"/>
                    <a:pt x="106100" y="86252"/>
                  </a:cubicBezTo>
                  <a:cubicBezTo>
                    <a:pt x="111874" y="86252"/>
                    <a:pt x="116566" y="88778"/>
                    <a:pt x="119814" y="92747"/>
                  </a:cubicBezTo>
                  <a:lnTo>
                    <a:pt x="147602" y="79756"/>
                  </a:lnTo>
                  <a:cubicBezTo>
                    <a:pt x="147602" y="78673"/>
                    <a:pt x="147241" y="77590"/>
                    <a:pt x="147241" y="76508"/>
                  </a:cubicBezTo>
                  <a:cubicBezTo>
                    <a:pt x="147241" y="66764"/>
                    <a:pt x="155181" y="58824"/>
                    <a:pt x="164925" y="58824"/>
                  </a:cubicBezTo>
                  <a:cubicBezTo>
                    <a:pt x="174668" y="58824"/>
                    <a:pt x="182608" y="66764"/>
                    <a:pt x="182608" y="76508"/>
                  </a:cubicBezTo>
                  <a:cubicBezTo>
                    <a:pt x="182608" y="86252"/>
                    <a:pt x="174668" y="94191"/>
                    <a:pt x="164925" y="94191"/>
                  </a:cubicBezTo>
                  <a:cubicBezTo>
                    <a:pt x="159511" y="94191"/>
                    <a:pt x="154459" y="91665"/>
                    <a:pt x="151572" y="87695"/>
                  </a:cubicBezTo>
                  <a:lnTo>
                    <a:pt x="123784" y="100687"/>
                  </a:lnTo>
                  <a:cubicBezTo>
                    <a:pt x="123784" y="101409"/>
                    <a:pt x="123784" y="102491"/>
                    <a:pt x="123784" y="103935"/>
                  </a:cubicBezTo>
                  <a:cubicBezTo>
                    <a:pt x="123784" y="113318"/>
                    <a:pt x="115844" y="121618"/>
                    <a:pt x="106100" y="121618"/>
                  </a:cubicBezTo>
                  <a:cubicBezTo>
                    <a:pt x="101770" y="121618"/>
                    <a:pt x="97439" y="119453"/>
                    <a:pt x="94552" y="116566"/>
                  </a:cubicBezTo>
                  <a:lnTo>
                    <a:pt x="64237" y="136054"/>
                  </a:lnTo>
                  <a:cubicBezTo>
                    <a:pt x="64959" y="137497"/>
                    <a:pt x="65320" y="139663"/>
                    <a:pt x="65320" y="141467"/>
                  </a:cubicBezTo>
                  <a:cubicBezTo>
                    <a:pt x="65320" y="150850"/>
                    <a:pt x="57381" y="158790"/>
                    <a:pt x="47637" y="158790"/>
                  </a:cubicBezTo>
                  <a:cubicBezTo>
                    <a:pt x="40780" y="158790"/>
                    <a:pt x="35006" y="154820"/>
                    <a:pt x="31758" y="149046"/>
                  </a:cubicBezTo>
                  <a:lnTo>
                    <a:pt x="8661" y="153737"/>
                  </a:lnTo>
                  <a:lnTo>
                    <a:pt x="8661" y="211118"/>
                  </a:lnTo>
                  <a:lnTo>
                    <a:pt x="30314" y="211118"/>
                  </a:lnTo>
                  <a:lnTo>
                    <a:pt x="30314" y="176834"/>
                  </a:lnTo>
                  <a:cubicBezTo>
                    <a:pt x="30314" y="174308"/>
                    <a:pt x="32119" y="172504"/>
                    <a:pt x="34284" y="172504"/>
                  </a:cubicBezTo>
                  <a:lnTo>
                    <a:pt x="60989" y="172504"/>
                  </a:lnTo>
                  <a:cubicBezTo>
                    <a:pt x="63155" y="172504"/>
                    <a:pt x="65320" y="174308"/>
                    <a:pt x="65320" y="176834"/>
                  </a:cubicBezTo>
                  <a:lnTo>
                    <a:pt x="65320" y="211118"/>
                  </a:lnTo>
                  <a:lnTo>
                    <a:pt x="88778" y="211118"/>
                  </a:lnTo>
                  <a:lnTo>
                    <a:pt x="88778" y="141467"/>
                  </a:lnTo>
                  <a:cubicBezTo>
                    <a:pt x="88778" y="139302"/>
                    <a:pt x="90943" y="137136"/>
                    <a:pt x="93108" y="137136"/>
                  </a:cubicBezTo>
                  <a:lnTo>
                    <a:pt x="119453" y="137136"/>
                  </a:lnTo>
                  <a:cubicBezTo>
                    <a:pt x="121979" y="137136"/>
                    <a:pt x="123784" y="139302"/>
                    <a:pt x="123784" y="141467"/>
                  </a:cubicBezTo>
                  <a:lnTo>
                    <a:pt x="123784" y="211118"/>
                  </a:lnTo>
                  <a:lnTo>
                    <a:pt x="147241" y="211118"/>
                  </a:lnTo>
                  <a:lnTo>
                    <a:pt x="147241" y="115844"/>
                  </a:lnTo>
                  <a:cubicBezTo>
                    <a:pt x="147241" y="113318"/>
                    <a:pt x="149406" y="111514"/>
                    <a:pt x="151933" y="111514"/>
                  </a:cubicBezTo>
                  <a:lnTo>
                    <a:pt x="178277" y="111514"/>
                  </a:lnTo>
                  <a:cubicBezTo>
                    <a:pt x="180804" y="111514"/>
                    <a:pt x="182608" y="113318"/>
                    <a:pt x="182608" y="115844"/>
                  </a:cubicBezTo>
                  <a:lnTo>
                    <a:pt x="182608" y="211118"/>
                  </a:lnTo>
                  <a:lnTo>
                    <a:pt x="281491" y="211118"/>
                  </a:lnTo>
                  <a:lnTo>
                    <a:pt x="281491" y="22014"/>
                  </a:lnTo>
                  <a:cubicBezTo>
                    <a:pt x="281491" y="14796"/>
                    <a:pt x="275717" y="8661"/>
                    <a:pt x="268138" y="8661"/>
                  </a:cubicBezTo>
                  <a:lnTo>
                    <a:pt x="22014" y="8661"/>
                  </a:lnTo>
                  <a:close/>
                  <a:moveTo>
                    <a:pt x="22014" y="0"/>
                  </a:moveTo>
                  <a:lnTo>
                    <a:pt x="268138" y="0"/>
                  </a:lnTo>
                  <a:cubicBezTo>
                    <a:pt x="280408" y="0"/>
                    <a:pt x="290152" y="9744"/>
                    <a:pt x="290152" y="22014"/>
                  </a:cubicBezTo>
                  <a:lnTo>
                    <a:pt x="290152" y="215449"/>
                  </a:lnTo>
                  <a:lnTo>
                    <a:pt x="290152" y="232771"/>
                  </a:lnTo>
                  <a:cubicBezTo>
                    <a:pt x="290152" y="245402"/>
                    <a:pt x="280408" y="255146"/>
                    <a:pt x="268138" y="255146"/>
                  </a:cubicBezTo>
                  <a:lnTo>
                    <a:pt x="202457" y="255146"/>
                  </a:lnTo>
                  <a:lnTo>
                    <a:pt x="202457" y="281491"/>
                  </a:lnTo>
                  <a:lnTo>
                    <a:pt x="233132" y="281491"/>
                  </a:lnTo>
                  <a:cubicBezTo>
                    <a:pt x="235659" y="281491"/>
                    <a:pt x="237463" y="283295"/>
                    <a:pt x="237463" y="285822"/>
                  </a:cubicBezTo>
                  <a:cubicBezTo>
                    <a:pt x="237463" y="288348"/>
                    <a:pt x="235659" y="290152"/>
                    <a:pt x="233132" y="290152"/>
                  </a:cubicBezTo>
                  <a:lnTo>
                    <a:pt x="57381" y="290152"/>
                  </a:lnTo>
                  <a:cubicBezTo>
                    <a:pt x="54854" y="290152"/>
                    <a:pt x="53050" y="288348"/>
                    <a:pt x="53050" y="285822"/>
                  </a:cubicBezTo>
                  <a:cubicBezTo>
                    <a:pt x="53050" y="283295"/>
                    <a:pt x="54854" y="281491"/>
                    <a:pt x="57381" y="281491"/>
                  </a:cubicBezTo>
                  <a:lnTo>
                    <a:pt x="88056" y="281491"/>
                  </a:lnTo>
                  <a:lnTo>
                    <a:pt x="88056" y="255146"/>
                  </a:lnTo>
                  <a:lnTo>
                    <a:pt x="22014" y="255146"/>
                  </a:lnTo>
                  <a:cubicBezTo>
                    <a:pt x="10105" y="255146"/>
                    <a:pt x="0" y="245402"/>
                    <a:pt x="0" y="232771"/>
                  </a:cubicBezTo>
                  <a:lnTo>
                    <a:pt x="0" y="215449"/>
                  </a:lnTo>
                  <a:lnTo>
                    <a:pt x="0" y="22014"/>
                  </a:lnTo>
                  <a:cubicBezTo>
                    <a:pt x="0" y="9744"/>
                    <a:pt x="10105" y="0"/>
                    <a:pt x="22014"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20" name="Freeform 982">
              <a:extLst>
                <a:ext uri="{FF2B5EF4-FFF2-40B4-BE49-F238E27FC236}">
                  <a16:creationId xmlns:a16="http://schemas.microsoft.com/office/drawing/2014/main" id="{304572E3-CE35-E84C-B8DE-46ABD71BF843}"/>
                </a:ext>
              </a:extLst>
            </p:cNvPr>
            <p:cNvSpPr>
              <a:spLocks noChangeAspect="1" noChangeArrowheads="1"/>
            </p:cNvSpPr>
            <p:nvPr/>
          </p:nvSpPr>
          <p:spPr bwMode="auto">
            <a:xfrm>
              <a:off x="2954241" y="7215463"/>
              <a:ext cx="983401" cy="977479"/>
            </a:xfrm>
            <a:custGeom>
              <a:avLst/>
              <a:gdLst>
                <a:gd name="T0" fmla="*/ 120216 w 290152"/>
                <a:gd name="T1" fmla="*/ 396833 h 288566"/>
                <a:gd name="T2" fmla="*/ 147102 w 290152"/>
                <a:gd name="T3" fmla="*/ 392852 h 288566"/>
                <a:gd name="T4" fmla="*/ 147102 w 290152"/>
                <a:gd name="T5" fmla="*/ 435285 h 288566"/>
                <a:gd name="T6" fmla="*/ 120216 w 290152"/>
                <a:gd name="T7" fmla="*/ 420037 h 288566"/>
                <a:gd name="T8" fmla="*/ 93327 w 290152"/>
                <a:gd name="T9" fmla="*/ 435285 h 288566"/>
                <a:gd name="T10" fmla="*/ 93327 w 290152"/>
                <a:gd name="T11" fmla="*/ 392852 h 288566"/>
                <a:gd name="T12" fmla="*/ 68659 w 290152"/>
                <a:gd name="T13" fmla="*/ 361742 h 288566"/>
                <a:gd name="T14" fmla="*/ 166903 w 290152"/>
                <a:gd name="T15" fmla="*/ 459989 h 288566"/>
                <a:gd name="T16" fmla="*/ 166903 w 290152"/>
                <a:gd name="T17" fmla="*/ 358467 h 288566"/>
                <a:gd name="T18" fmla="*/ 401989 w 290152"/>
                <a:gd name="T19" fmla="*/ 350275 h 288566"/>
                <a:gd name="T20" fmla="*/ 429982 w 290152"/>
                <a:gd name="T21" fmla="*/ 378514 h 288566"/>
                <a:gd name="T22" fmla="*/ 71280 w 290152"/>
                <a:gd name="T23" fmla="*/ 342749 h 288566"/>
                <a:gd name="T24" fmla="*/ 185238 w 290152"/>
                <a:gd name="T25" fmla="*/ 457369 h 288566"/>
                <a:gd name="T26" fmla="*/ 52287 w 290152"/>
                <a:gd name="T27" fmla="*/ 457369 h 288566"/>
                <a:gd name="T28" fmla="*/ 415987 w 290152"/>
                <a:gd name="T29" fmla="*/ 328769 h 288566"/>
                <a:gd name="T30" fmla="*/ 416312 w 290152"/>
                <a:gd name="T31" fmla="*/ 400183 h 288566"/>
                <a:gd name="T32" fmla="*/ 390921 w 290152"/>
                <a:gd name="T33" fmla="*/ 339111 h 288566"/>
                <a:gd name="T34" fmla="*/ 309230 w 290152"/>
                <a:gd name="T35" fmla="*/ 256219 h 288566"/>
                <a:gd name="T36" fmla="*/ 337466 w 290152"/>
                <a:gd name="T37" fmla="*/ 285369 h 288566"/>
                <a:gd name="T38" fmla="*/ 441434 w 290152"/>
                <a:gd name="T39" fmla="*/ 237895 h 288566"/>
                <a:gd name="T40" fmla="*/ 302149 w 290152"/>
                <a:gd name="T41" fmla="*/ 398222 h 288566"/>
                <a:gd name="T42" fmla="*/ 290212 w 290152"/>
                <a:gd name="T43" fmla="*/ 387100 h 288566"/>
                <a:gd name="T44" fmla="*/ 348632 w 290152"/>
                <a:gd name="T45" fmla="*/ 245620 h 288566"/>
                <a:gd name="T46" fmla="*/ 298064 w 290152"/>
                <a:gd name="T47" fmla="*/ 296631 h 288566"/>
                <a:gd name="T48" fmla="*/ 323348 w 290152"/>
                <a:gd name="T49" fmla="*/ 235683 h 288566"/>
                <a:gd name="T50" fmla="*/ 126580 w 290152"/>
                <a:gd name="T51" fmla="*/ 218671 h 288566"/>
                <a:gd name="T52" fmla="*/ 144826 w 290152"/>
                <a:gd name="T53" fmla="*/ 234453 h 288566"/>
                <a:gd name="T54" fmla="*/ 118765 w 290152"/>
                <a:gd name="T55" fmla="*/ 260759 h 288566"/>
                <a:gd name="T56" fmla="*/ 92056 w 290152"/>
                <a:gd name="T57" fmla="*/ 234453 h 288566"/>
                <a:gd name="T58" fmla="*/ 110293 w 290152"/>
                <a:gd name="T59" fmla="*/ 218671 h 288566"/>
                <a:gd name="T60" fmla="*/ 373075 w 290152"/>
                <a:gd name="T61" fmla="*/ 176874 h 288566"/>
                <a:gd name="T62" fmla="*/ 515039 w 290152"/>
                <a:gd name="T63" fmla="*/ 317580 h 288566"/>
                <a:gd name="T64" fmla="*/ 68659 w 290152"/>
                <a:gd name="T65" fmla="*/ 178183 h 288566"/>
                <a:gd name="T66" fmla="*/ 166903 w 290152"/>
                <a:gd name="T67" fmla="*/ 276914 h 288566"/>
                <a:gd name="T68" fmla="*/ 166903 w 290152"/>
                <a:gd name="T69" fmla="*/ 175552 h 288566"/>
                <a:gd name="T70" fmla="*/ 166903 w 290152"/>
                <a:gd name="T71" fmla="*/ 159755 h 288566"/>
                <a:gd name="T72" fmla="*/ 166903 w 290152"/>
                <a:gd name="T73" fmla="*/ 292710 h 288566"/>
                <a:gd name="T74" fmla="*/ 52287 w 290152"/>
                <a:gd name="T75" fmla="*/ 178183 h 288566"/>
                <a:gd name="T76" fmla="*/ 15849 w 290152"/>
                <a:gd name="T77" fmla="*/ 147284 h 288566"/>
                <a:gd name="T78" fmla="*/ 383639 w 290152"/>
                <a:gd name="T79" fmla="*/ 512208 h 288566"/>
                <a:gd name="T80" fmla="*/ 373075 w 290152"/>
                <a:gd name="T81" fmla="*/ 475386 h 288566"/>
                <a:gd name="T82" fmla="*/ 407410 w 290152"/>
                <a:gd name="T83" fmla="*/ 165036 h 288566"/>
                <a:gd name="T84" fmla="*/ 40274 w 290152"/>
                <a:gd name="T85" fmla="*/ 122957 h 288566"/>
                <a:gd name="T86" fmla="*/ 368216 w 290152"/>
                <a:gd name="T87" fmla="*/ 61322 h 288566"/>
                <a:gd name="T88" fmla="*/ 354142 w 290152"/>
                <a:gd name="T89" fmla="*/ 66480 h 288566"/>
                <a:gd name="T90" fmla="*/ 246081 w 290152"/>
                <a:gd name="T91" fmla="*/ 55513 h 288566"/>
                <a:gd name="T92" fmla="*/ 258626 w 290152"/>
                <a:gd name="T93" fmla="*/ 66480 h 288566"/>
                <a:gd name="T94" fmla="*/ 243987 w 290152"/>
                <a:gd name="T95" fmla="*/ 61322 h 288566"/>
                <a:gd name="T96" fmla="*/ 315908 w 290152"/>
                <a:gd name="T97" fmla="*/ 63549 h 288566"/>
                <a:gd name="T98" fmla="*/ 307543 w 290152"/>
                <a:gd name="T99" fmla="*/ 55191 h 288566"/>
                <a:gd name="T100" fmla="*/ 15849 w 290152"/>
                <a:gd name="T101" fmla="*/ 82847 h 288566"/>
                <a:gd name="T102" fmla="*/ 407410 w 290152"/>
                <a:gd name="T103" fmla="*/ 82847 h 288566"/>
                <a:gd name="T104" fmla="*/ 40274 w 290152"/>
                <a:gd name="T105" fmla="*/ 15784 h 288566"/>
                <a:gd name="T106" fmla="*/ 423916 w 290152"/>
                <a:gd name="T107" fmla="*/ 40105 h 288566"/>
                <a:gd name="T108" fmla="*/ 423916 w 290152"/>
                <a:gd name="T109" fmla="*/ 147284 h 288566"/>
                <a:gd name="T110" fmla="*/ 423916 w 290152"/>
                <a:gd name="T111" fmla="*/ 466838 h 288566"/>
                <a:gd name="T112" fmla="*/ 40274 w 290152"/>
                <a:gd name="T113" fmla="*/ 527988 h 288566"/>
                <a:gd name="T114" fmla="*/ 16505 w 290152"/>
                <a:gd name="T115" fmla="*/ 115066 h 288566"/>
                <a:gd name="T116" fmla="*/ 40274 w 290152"/>
                <a:gd name="T117" fmla="*/ 0 h 28856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0152" h="288566">
                  <a:moveTo>
                    <a:pt x="51006" y="208187"/>
                  </a:moveTo>
                  <a:cubicBezTo>
                    <a:pt x="52798" y="206375"/>
                    <a:pt x="55307" y="206375"/>
                    <a:pt x="57099" y="208187"/>
                  </a:cubicBezTo>
                  <a:lnTo>
                    <a:pt x="65703" y="216884"/>
                  </a:lnTo>
                  <a:lnTo>
                    <a:pt x="74306" y="208187"/>
                  </a:lnTo>
                  <a:cubicBezTo>
                    <a:pt x="76098" y="206375"/>
                    <a:pt x="78607" y="206375"/>
                    <a:pt x="80399" y="208187"/>
                  </a:cubicBezTo>
                  <a:cubicBezTo>
                    <a:pt x="82192" y="209999"/>
                    <a:pt x="82192" y="212898"/>
                    <a:pt x="80399" y="214709"/>
                  </a:cubicBezTo>
                  <a:lnTo>
                    <a:pt x="71796" y="223044"/>
                  </a:lnTo>
                  <a:lnTo>
                    <a:pt x="80399" y="231740"/>
                  </a:lnTo>
                  <a:cubicBezTo>
                    <a:pt x="82192" y="233552"/>
                    <a:pt x="82192" y="236451"/>
                    <a:pt x="80399" y="237900"/>
                  </a:cubicBezTo>
                  <a:cubicBezTo>
                    <a:pt x="79683" y="238987"/>
                    <a:pt x="78607" y="239350"/>
                    <a:pt x="77173" y="239350"/>
                  </a:cubicBezTo>
                  <a:cubicBezTo>
                    <a:pt x="76098" y="239350"/>
                    <a:pt x="75023" y="238987"/>
                    <a:pt x="74306" y="237900"/>
                  </a:cubicBezTo>
                  <a:lnTo>
                    <a:pt x="65703" y="229566"/>
                  </a:lnTo>
                  <a:lnTo>
                    <a:pt x="57099" y="237900"/>
                  </a:lnTo>
                  <a:cubicBezTo>
                    <a:pt x="56024" y="238987"/>
                    <a:pt x="54949" y="239350"/>
                    <a:pt x="53873" y="239350"/>
                  </a:cubicBezTo>
                  <a:cubicBezTo>
                    <a:pt x="53156" y="239350"/>
                    <a:pt x="51722" y="238987"/>
                    <a:pt x="51006" y="237900"/>
                  </a:cubicBezTo>
                  <a:cubicBezTo>
                    <a:pt x="49213" y="236451"/>
                    <a:pt x="49213" y="233552"/>
                    <a:pt x="51006" y="231740"/>
                  </a:cubicBezTo>
                  <a:lnTo>
                    <a:pt x="59609" y="223044"/>
                  </a:lnTo>
                  <a:lnTo>
                    <a:pt x="51006" y="214709"/>
                  </a:lnTo>
                  <a:cubicBezTo>
                    <a:pt x="49213" y="212898"/>
                    <a:pt x="49213" y="209999"/>
                    <a:pt x="51006" y="208187"/>
                  </a:cubicBezTo>
                  <a:close/>
                  <a:moveTo>
                    <a:pt x="38956" y="195916"/>
                  </a:moveTo>
                  <a:cubicBezTo>
                    <a:pt x="38240" y="195916"/>
                    <a:pt x="37524" y="196632"/>
                    <a:pt x="37524" y="197706"/>
                  </a:cubicBezTo>
                  <a:lnTo>
                    <a:pt x="37524" y="249969"/>
                  </a:lnTo>
                  <a:cubicBezTo>
                    <a:pt x="37524" y="250685"/>
                    <a:pt x="38240" y="251401"/>
                    <a:pt x="38956" y="251401"/>
                  </a:cubicBezTo>
                  <a:lnTo>
                    <a:pt x="91219" y="251401"/>
                  </a:lnTo>
                  <a:cubicBezTo>
                    <a:pt x="91935" y="251401"/>
                    <a:pt x="92651" y="250685"/>
                    <a:pt x="92651" y="249969"/>
                  </a:cubicBezTo>
                  <a:lnTo>
                    <a:pt x="92651" y="197706"/>
                  </a:lnTo>
                  <a:cubicBezTo>
                    <a:pt x="92651" y="196632"/>
                    <a:pt x="91935" y="195916"/>
                    <a:pt x="91219" y="195916"/>
                  </a:cubicBezTo>
                  <a:lnTo>
                    <a:pt x="38956" y="195916"/>
                  </a:lnTo>
                  <a:close/>
                  <a:moveTo>
                    <a:pt x="227533" y="188208"/>
                  </a:moveTo>
                  <a:cubicBezTo>
                    <a:pt x="224687" y="188208"/>
                    <a:pt x="221840" y="189285"/>
                    <a:pt x="219705" y="191439"/>
                  </a:cubicBezTo>
                  <a:cubicBezTo>
                    <a:pt x="217926" y="193592"/>
                    <a:pt x="216503" y="196104"/>
                    <a:pt x="216503" y="198976"/>
                  </a:cubicBezTo>
                  <a:cubicBezTo>
                    <a:pt x="216503" y="202206"/>
                    <a:pt x="217926" y="204718"/>
                    <a:pt x="219705" y="206872"/>
                  </a:cubicBezTo>
                  <a:cubicBezTo>
                    <a:pt x="223975" y="211179"/>
                    <a:pt x="231091" y="211179"/>
                    <a:pt x="235005" y="206872"/>
                  </a:cubicBezTo>
                  <a:cubicBezTo>
                    <a:pt x="239275" y="202565"/>
                    <a:pt x="239275" y="195746"/>
                    <a:pt x="235005" y="191439"/>
                  </a:cubicBezTo>
                  <a:cubicBezTo>
                    <a:pt x="233226" y="189285"/>
                    <a:pt x="230024" y="188208"/>
                    <a:pt x="227533" y="188208"/>
                  </a:cubicBezTo>
                  <a:close/>
                  <a:moveTo>
                    <a:pt x="38956" y="187325"/>
                  </a:moveTo>
                  <a:lnTo>
                    <a:pt x="91219" y="187325"/>
                  </a:lnTo>
                  <a:cubicBezTo>
                    <a:pt x="96589" y="187325"/>
                    <a:pt x="101242" y="191620"/>
                    <a:pt x="101242" y="197706"/>
                  </a:cubicBezTo>
                  <a:lnTo>
                    <a:pt x="101242" y="249969"/>
                  </a:lnTo>
                  <a:cubicBezTo>
                    <a:pt x="101242" y="255697"/>
                    <a:pt x="96589" y="259992"/>
                    <a:pt x="91219" y="259992"/>
                  </a:cubicBezTo>
                  <a:lnTo>
                    <a:pt x="38956" y="259992"/>
                  </a:lnTo>
                  <a:cubicBezTo>
                    <a:pt x="33228" y="259992"/>
                    <a:pt x="28575" y="255697"/>
                    <a:pt x="28575" y="249969"/>
                  </a:cubicBezTo>
                  <a:lnTo>
                    <a:pt x="28575" y="197706"/>
                  </a:lnTo>
                  <a:cubicBezTo>
                    <a:pt x="28575" y="191620"/>
                    <a:pt x="33228" y="187325"/>
                    <a:pt x="38956" y="187325"/>
                  </a:cubicBezTo>
                  <a:close/>
                  <a:moveTo>
                    <a:pt x="227355" y="179684"/>
                  </a:moveTo>
                  <a:cubicBezTo>
                    <a:pt x="232426" y="179684"/>
                    <a:pt x="237496" y="181568"/>
                    <a:pt x="241054" y="185337"/>
                  </a:cubicBezTo>
                  <a:cubicBezTo>
                    <a:pt x="248882" y="192874"/>
                    <a:pt x="248882" y="205436"/>
                    <a:pt x="241054" y="212974"/>
                  </a:cubicBezTo>
                  <a:cubicBezTo>
                    <a:pt x="237496" y="216922"/>
                    <a:pt x="232515" y="218716"/>
                    <a:pt x="227533" y="218716"/>
                  </a:cubicBezTo>
                  <a:cubicBezTo>
                    <a:pt x="222552" y="218716"/>
                    <a:pt x="217215" y="216922"/>
                    <a:pt x="213656" y="212974"/>
                  </a:cubicBezTo>
                  <a:cubicBezTo>
                    <a:pt x="209742" y="209384"/>
                    <a:pt x="207963" y="204359"/>
                    <a:pt x="207963" y="198976"/>
                  </a:cubicBezTo>
                  <a:cubicBezTo>
                    <a:pt x="207963" y="193951"/>
                    <a:pt x="209742" y="188926"/>
                    <a:pt x="213656" y="185337"/>
                  </a:cubicBezTo>
                  <a:cubicBezTo>
                    <a:pt x="217214" y="181568"/>
                    <a:pt x="222285" y="179684"/>
                    <a:pt x="227355" y="179684"/>
                  </a:cubicBezTo>
                  <a:close/>
                  <a:moveTo>
                    <a:pt x="176903" y="137138"/>
                  </a:moveTo>
                  <a:cubicBezTo>
                    <a:pt x="174032" y="137138"/>
                    <a:pt x="171161" y="138224"/>
                    <a:pt x="169007" y="140034"/>
                  </a:cubicBezTo>
                  <a:cubicBezTo>
                    <a:pt x="166854" y="142569"/>
                    <a:pt x="165777" y="145103"/>
                    <a:pt x="165777" y="147999"/>
                  </a:cubicBezTo>
                  <a:cubicBezTo>
                    <a:pt x="165777" y="150896"/>
                    <a:pt x="166854" y="153792"/>
                    <a:pt x="169007" y="155965"/>
                  </a:cubicBezTo>
                  <a:cubicBezTo>
                    <a:pt x="173314" y="160310"/>
                    <a:pt x="180493" y="160310"/>
                    <a:pt x="184441" y="155965"/>
                  </a:cubicBezTo>
                  <a:cubicBezTo>
                    <a:pt x="188748" y="151620"/>
                    <a:pt x="188748" y="144741"/>
                    <a:pt x="184441" y="140034"/>
                  </a:cubicBezTo>
                  <a:cubicBezTo>
                    <a:pt x="182287" y="138224"/>
                    <a:pt x="179416" y="137138"/>
                    <a:pt x="176903" y="137138"/>
                  </a:cubicBezTo>
                  <a:close/>
                  <a:moveTo>
                    <a:pt x="241263" y="130018"/>
                  </a:moveTo>
                  <a:cubicBezTo>
                    <a:pt x="242713" y="128587"/>
                    <a:pt x="245613" y="128587"/>
                    <a:pt x="247426" y="130018"/>
                  </a:cubicBezTo>
                  <a:cubicBezTo>
                    <a:pt x="248876" y="131806"/>
                    <a:pt x="248876" y="134667"/>
                    <a:pt x="247426" y="136098"/>
                  </a:cubicBezTo>
                  <a:lnTo>
                    <a:pt x="165138" y="217644"/>
                  </a:lnTo>
                  <a:cubicBezTo>
                    <a:pt x="164051" y="218360"/>
                    <a:pt x="162963" y="218717"/>
                    <a:pt x="161876" y="218717"/>
                  </a:cubicBezTo>
                  <a:cubicBezTo>
                    <a:pt x="160788" y="218717"/>
                    <a:pt x="159701" y="218360"/>
                    <a:pt x="158613" y="217644"/>
                  </a:cubicBezTo>
                  <a:cubicBezTo>
                    <a:pt x="157163" y="215856"/>
                    <a:pt x="157163" y="212995"/>
                    <a:pt x="158613" y="211564"/>
                  </a:cubicBezTo>
                  <a:lnTo>
                    <a:pt x="241263" y="130018"/>
                  </a:lnTo>
                  <a:close/>
                  <a:moveTo>
                    <a:pt x="176724" y="128810"/>
                  </a:moveTo>
                  <a:cubicBezTo>
                    <a:pt x="181838" y="128810"/>
                    <a:pt x="186953" y="130621"/>
                    <a:pt x="190542" y="134241"/>
                  </a:cubicBezTo>
                  <a:cubicBezTo>
                    <a:pt x="198079" y="141844"/>
                    <a:pt x="198079" y="154517"/>
                    <a:pt x="190542" y="162120"/>
                  </a:cubicBezTo>
                  <a:cubicBezTo>
                    <a:pt x="186953" y="166103"/>
                    <a:pt x="181928" y="167913"/>
                    <a:pt x="176903" y="167913"/>
                  </a:cubicBezTo>
                  <a:cubicBezTo>
                    <a:pt x="171520" y="167913"/>
                    <a:pt x="166495" y="166103"/>
                    <a:pt x="162906" y="162120"/>
                  </a:cubicBezTo>
                  <a:cubicBezTo>
                    <a:pt x="158958" y="158137"/>
                    <a:pt x="157163" y="153430"/>
                    <a:pt x="157163" y="147999"/>
                  </a:cubicBezTo>
                  <a:cubicBezTo>
                    <a:pt x="157163" y="142931"/>
                    <a:pt x="158958" y="137862"/>
                    <a:pt x="162906" y="134241"/>
                  </a:cubicBezTo>
                  <a:cubicBezTo>
                    <a:pt x="166495" y="130621"/>
                    <a:pt x="171609" y="128810"/>
                    <a:pt x="176724" y="128810"/>
                  </a:cubicBezTo>
                  <a:close/>
                  <a:moveTo>
                    <a:pt x="64910" y="104775"/>
                  </a:moveTo>
                  <a:cubicBezTo>
                    <a:pt x="67403" y="104775"/>
                    <a:pt x="69183" y="106931"/>
                    <a:pt x="69183" y="109448"/>
                  </a:cubicBezTo>
                  <a:lnTo>
                    <a:pt x="69183" y="119512"/>
                  </a:lnTo>
                  <a:lnTo>
                    <a:pt x="79153" y="119512"/>
                  </a:lnTo>
                  <a:cubicBezTo>
                    <a:pt x="81646" y="119512"/>
                    <a:pt x="83782" y="121668"/>
                    <a:pt x="83782" y="123825"/>
                  </a:cubicBezTo>
                  <a:cubicBezTo>
                    <a:pt x="83782" y="126341"/>
                    <a:pt x="81646" y="128138"/>
                    <a:pt x="79153" y="128138"/>
                  </a:cubicBezTo>
                  <a:lnTo>
                    <a:pt x="69183" y="128138"/>
                  </a:lnTo>
                  <a:lnTo>
                    <a:pt x="69183" y="138202"/>
                  </a:lnTo>
                  <a:cubicBezTo>
                    <a:pt x="69183" y="140718"/>
                    <a:pt x="67403" y="142515"/>
                    <a:pt x="64910" y="142515"/>
                  </a:cubicBezTo>
                  <a:cubicBezTo>
                    <a:pt x="62418" y="142515"/>
                    <a:pt x="60281" y="140718"/>
                    <a:pt x="60281" y="138202"/>
                  </a:cubicBezTo>
                  <a:lnTo>
                    <a:pt x="60281" y="128138"/>
                  </a:lnTo>
                  <a:lnTo>
                    <a:pt x="50311" y="128138"/>
                  </a:lnTo>
                  <a:cubicBezTo>
                    <a:pt x="48174" y="128138"/>
                    <a:pt x="46038" y="126341"/>
                    <a:pt x="46038" y="123825"/>
                  </a:cubicBezTo>
                  <a:cubicBezTo>
                    <a:pt x="46038" y="121668"/>
                    <a:pt x="48174" y="119512"/>
                    <a:pt x="50311" y="119512"/>
                  </a:cubicBezTo>
                  <a:lnTo>
                    <a:pt x="60281" y="119512"/>
                  </a:lnTo>
                  <a:lnTo>
                    <a:pt x="60281" y="109448"/>
                  </a:lnTo>
                  <a:cubicBezTo>
                    <a:pt x="60281" y="106931"/>
                    <a:pt x="62418" y="104775"/>
                    <a:pt x="64910" y="104775"/>
                  </a:cubicBezTo>
                  <a:close/>
                  <a:moveTo>
                    <a:pt x="203901" y="96668"/>
                  </a:moveTo>
                  <a:cubicBezTo>
                    <a:pt x="160955" y="96668"/>
                    <a:pt x="126310" y="131166"/>
                    <a:pt x="126310" y="173570"/>
                  </a:cubicBezTo>
                  <a:cubicBezTo>
                    <a:pt x="126310" y="216335"/>
                    <a:pt x="160955" y="250833"/>
                    <a:pt x="203901" y="250833"/>
                  </a:cubicBezTo>
                  <a:cubicBezTo>
                    <a:pt x="246485" y="250833"/>
                    <a:pt x="281491" y="216335"/>
                    <a:pt x="281491" y="173570"/>
                  </a:cubicBezTo>
                  <a:cubicBezTo>
                    <a:pt x="281491" y="131166"/>
                    <a:pt x="246485" y="96668"/>
                    <a:pt x="203901" y="96668"/>
                  </a:cubicBezTo>
                  <a:close/>
                  <a:moveTo>
                    <a:pt x="38956" y="95945"/>
                  </a:moveTo>
                  <a:cubicBezTo>
                    <a:pt x="38240" y="95945"/>
                    <a:pt x="37524" y="96665"/>
                    <a:pt x="37524" y="97384"/>
                  </a:cubicBezTo>
                  <a:lnTo>
                    <a:pt x="37524" y="149905"/>
                  </a:lnTo>
                  <a:cubicBezTo>
                    <a:pt x="37524" y="150264"/>
                    <a:pt x="38240" y="151344"/>
                    <a:pt x="38956" y="151344"/>
                  </a:cubicBezTo>
                  <a:lnTo>
                    <a:pt x="91219" y="151344"/>
                  </a:lnTo>
                  <a:cubicBezTo>
                    <a:pt x="91935" y="151344"/>
                    <a:pt x="92651" y="150264"/>
                    <a:pt x="92651" y="149905"/>
                  </a:cubicBezTo>
                  <a:lnTo>
                    <a:pt x="92651" y="97384"/>
                  </a:lnTo>
                  <a:cubicBezTo>
                    <a:pt x="92651" y="96665"/>
                    <a:pt x="91935" y="95945"/>
                    <a:pt x="91219" y="95945"/>
                  </a:cubicBezTo>
                  <a:lnTo>
                    <a:pt x="38956" y="95945"/>
                  </a:lnTo>
                  <a:close/>
                  <a:moveTo>
                    <a:pt x="38956" y="87312"/>
                  </a:moveTo>
                  <a:lnTo>
                    <a:pt x="91219" y="87312"/>
                  </a:lnTo>
                  <a:cubicBezTo>
                    <a:pt x="96589" y="87312"/>
                    <a:pt x="101242" y="91988"/>
                    <a:pt x="101242" y="97384"/>
                  </a:cubicBezTo>
                  <a:lnTo>
                    <a:pt x="101242" y="149905"/>
                  </a:lnTo>
                  <a:cubicBezTo>
                    <a:pt x="101242" y="155301"/>
                    <a:pt x="96589" y="159977"/>
                    <a:pt x="91219" y="159977"/>
                  </a:cubicBezTo>
                  <a:lnTo>
                    <a:pt x="38956" y="159977"/>
                  </a:lnTo>
                  <a:cubicBezTo>
                    <a:pt x="33228" y="159977"/>
                    <a:pt x="28575" y="155301"/>
                    <a:pt x="28575" y="149905"/>
                  </a:cubicBezTo>
                  <a:lnTo>
                    <a:pt x="28575" y="97384"/>
                  </a:lnTo>
                  <a:cubicBezTo>
                    <a:pt x="28575" y="91988"/>
                    <a:pt x="33228" y="87312"/>
                    <a:pt x="38956" y="87312"/>
                  </a:cubicBezTo>
                  <a:close/>
                  <a:moveTo>
                    <a:pt x="22014" y="67200"/>
                  </a:moveTo>
                  <a:cubicBezTo>
                    <a:pt x="14796" y="67200"/>
                    <a:pt x="8661" y="72950"/>
                    <a:pt x="8661" y="80496"/>
                  </a:cubicBezTo>
                  <a:lnTo>
                    <a:pt x="8661" y="266645"/>
                  </a:lnTo>
                  <a:cubicBezTo>
                    <a:pt x="8661" y="273832"/>
                    <a:pt x="14796" y="279941"/>
                    <a:pt x="22014" y="279941"/>
                  </a:cubicBezTo>
                  <a:lnTo>
                    <a:pt x="209675" y="279941"/>
                  </a:lnTo>
                  <a:cubicBezTo>
                    <a:pt x="216893" y="279941"/>
                    <a:pt x="222667" y="273832"/>
                    <a:pt x="222667" y="266645"/>
                  </a:cubicBezTo>
                  <a:lnTo>
                    <a:pt x="222667" y="257661"/>
                  </a:lnTo>
                  <a:cubicBezTo>
                    <a:pt x="216532" y="259098"/>
                    <a:pt x="210397" y="259817"/>
                    <a:pt x="203901" y="259817"/>
                  </a:cubicBezTo>
                  <a:cubicBezTo>
                    <a:pt x="155903" y="259817"/>
                    <a:pt x="117288" y="221006"/>
                    <a:pt x="117288" y="173570"/>
                  </a:cubicBezTo>
                  <a:cubicBezTo>
                    <a:pt x="117288" y="126494"/>
                    <a:pt x="155903" y="88043"/>
                    <a:pt x="203901" y="88043"/>
                  </a:cubicBezTo>
                  <a:cubicBezTo>
                    <a:pt x="210397" y="88043"/>
                    <a:pt x="216532" y="88762"/>
                    <a:pt x="222667" y="90199"/>
                  </a:cubicBezTo>
                  <a:lnTo>
                    <a:pt x="222667" y="80496"/>
                  </a:lnTo>
                  <a:cubicBezTo>
                    <a:pt x="222667" y="72950"/>
                    <a:pt x="216893" y="67200"/>
                    <a:pt x="209675" y="67200"/>
                  </a:cubicBezTo>
                  <a:lnTo>
                    <a:pt x="22014" y="67200"/>
                  </a:lnTo>
                  <a:close/>
                  <a:moveTo>
                    <a:pt x="193554" y="30339"/>
                  </a:moveTo>
                  <a:cubicBezTo>
                    <a:pt x="195019" y="28575"/>
                    <a:pt x="197950" y="28575"/>
                    <a:pt x="199782" y="30339"/>
                  </a:cubicBezTo>
                  <a:cubicBezTo>
                    <a:pt x="200514" y="31044"/>
                    <a:pt x="201247" y="32103"/>
                    <a:pt x="201247" y="33514"/>
                  </a:cubicBezTo>
                  <a:cubicBezTo>
                    <a:pt x="201247" y="34572"/>
                    <a:pt x="200514" y="35630"/>
                    <a:pt x="199782" y="36336"/>
                  </a:cubicBezTo>
                  <a:cubicBezTo>
                    <a:pt x="199049" y="37042"/>
                    <a:pt x="197950" y="37747"/>
                    <a:pt x="196484" y="37747"/>
                  </a:cubicBezTo>
                  <a:cubicBezTo>
                    <a:pt x="195385" y="37747"/>
                    <a:pt x="194286" y="37042"/>
                    <a:pt x="193554" y="36336"/>
                  </a:cubicBezTo>
                  <a:cubicBezTo>
                    <a:pt x="192455" y="35630"/>
                    <a:pt x="192088" y="34572"/>
                    <a:pt x="192088" y="33514"/>
                  </a:cubicBezTo>
                  <a:cubicBezTo>
                    <a:pt x="192088" y="32103"/>
                    <a:pt x="192455" y="31044"/>
                    <a:pt x="193554" y="30339"/>
                  </a:cubicBezTo>
                  <a:close/>
                  <a:moveTo>
                    <a:pt x="134493" y="30339"/>
                  </a:moveTo>
                  <a:cubicBezTo>
                    <a:pt x="136398" y="28575"/>
                    <a:pt x="139446" y="28575"/>
                    <a:pt x="141351" y="30339"/>
                  </a:cubicBezTo>
                  <a:cubicBezTo>
                    <a:pt x="142113" y="31044"/>
                    <a:pt x="142494" y="32103"/>
                    <a:pt x="142494" y="33514"/>
                  </a:cubicBezTo>
                  <a:cubicBezTo>
                    <a:pt x="142494" y="34572"/>
                    <a:pt x="142113" y="35630"/>
                    <a:pt x="141351" y="36336"/>
                  </a:cubicBezTo>
                  <a:cubicBezTo>
                    <a:pt x="140589" y="37042"/>
                    <a:pt x="139065" y="37747"/>
                    <a:pt x="137922" y="37747"/>
                  </a:cubicBezTo>
                  <a:cubicBezTo>
                    <a:pt x="136779" y="37747"/>
                    <a:pt x="135636" y="37042"/>
                    <a:pt x="134493" y="36336"/>
                  </a:cubicBezTo>
                  <a:cubicBezTo>
                    <a:pt x="133731" y="35630"/>
                    <a:pt x="133350" y="34572"/>
                    <a:pt x="133350" y="33514"/>
                  </a:cubicBezTo>
                  <a:cubicBezTo>
                    <a:pt x="133350" y="32103"/>
                    <a:pt x="133731" y="31044"/>
                    <a:pt x="134493" y="30339"/>
                  </a:cubicBezTo>
                  <a:close/>
                  <a:moveTo>
                    <a:pt x="168085" y="30162"/>
                  </a:moveTo>
                  <a:cubicBezTo>
                    <a:pt x="170752" y="30162"/>
                    <a:pt x="172657" y="32067"/>
                    <a:pt x="172657" y="34734"/>
                  </a:cubicBezTo>
                  <a:cubicBezTo>
                    <a:pt x="172657" y="37020"/>
                    <a:pt x="170752" y="39306"/>
                    <a:pt x="168085" y="39306"/>
                  </a:cubicBezTo>
                  <a:cubicBezTo>
                    <a:pt x="165799" y="39306"/>
                    <a:pt x="163513" y="37020"/>
                    <a:pt x="163513" y="34734"/>
                  </a:cubicBezTo>
                  <a:cubicBezTo>
                    <a:pt x="163513" y="32067"/>
                    <a:pt x="165799" y="30162"/>
                    <a:pt x="168085" y="30162"/>
                  </a:cubicBezTo>
                  <a:close/>
                  <a:moveTo>
                    <a:pt x="22014" y="8625"/>
                  </a:moveTo>
                  <a:cubicBezTo>
                    <a:pt x="14796" y="8625"/>
                    <a:pt x="8661" y="14734"/>
                    <a:pt x="8661" y="21921"/>
                  </a:cubicBezTo>
                  <a:lnTo>
                    <a:pt x="8661" y="45279"/>
                  </a:lnTo>
                  <a:cubicBezTo>
                    <a:pt x="8661" y="52466"/>
                    <a:pt x="14796" y="58575"/>
                    <a:pt x="22014" y="58575"/>
                  </a:cubicBezTo>
                  <a:lnTo>
                    <a:pt x="209675" y="58575"/>
                  </a:lnTo>
                  <a:cubicBezTo>
                    <a:pt x="216893" y="58575"/>
                    <a:pt x="222667" y="52466"/>
                    <a:pt x="222667" y="45279"/>
                  </a:cubicBezTo>
                  <a:lnTo>
                    <a:pt x="222667" y="21921"/>
                  </a:lnTo>
                  <a:cubicBezTo>
                    <a:pt x="222667" y="14734"/>
                    <a:pt x="216893" y="8625"/>
                    <a:pt x="209675" y="8625"/>
                  </a:cubicBezTo>
                  <a:lnTo>
                    <a:pt x="22014" y="8625"/>
                  </a:lnTo>
                  <a:close/>
                  <a:moveTo>
                    <a:pt x="22014" y="0"/>
                  </a:moveTo>
                  <a:lnTo>
                    <a:pt x="209675" y="0"/>
                  </a:lnTo>
                  <a:cubicBezTo>
                    <a:pt x="221945" y="0"/>
                    <a:pt x="231689" y="9703"/>
                    <a:pt x="231689" y="21921"/>
                  </a:cubicBezTo>
                  <a:lnTo>
                    <a:pt x="231689" y="45279"/>
                  </a:lnTo>
                  <a:cubicBezTo>
                    <a:pt x="231689" y="52466"/>
                    <a:pt x="228080" y="58935"/>
                    <a:pt x="222667" y="62888"/>
                  </a:cubicBezTo>
                  <a:cubicBezTo>
                    <a:pt x="228080" y="66841"/>
                    <a:pt x="231689" y="73309"/>
                    <a:pt x="231689" y="80496"/>
                  </a:cubicBezTo>
                  <a:lnTo>
                    <a:pt x="231689" y="92715"/>
                  </a:lnTo>
                  <a:cubicBezTo>
                    <a:pt x="265612" y="104214"/>
                    <a:pt x="290152" y="135838"/>
                    <a:pt x="290152" y="173570"/>
                  </a:cubicBezTo>
                  <a:cubicBezTo>
                    <a:pt x="290152" y="211663"/>
                    <a:pt x="265612" y="243646"/>
                    <a:pt x="231689" y="255145"/>
                  </a:cubicBezTo>
                  <a:lnTo>
                    <a:pt x="231689" y="266645"/>
                  </a:lnTo>
                  <a:cubicBezTo>
                    <a:pt x="231689" y="278863"/>
                    <a:pt x="221945" y="288566"/>
                    <a:pt x="209675" y="288566"/>
                  </a:cubicBezTo>
                  <a:lnTo>
                    <a:pt x="22014" y="288566"/>
                  </a:lnTo>
                  <a:cubicBezTo>
                    <a:pt x="10105" y="288566"/>
                    <a:pt x="0" y="278863"/>
                    <a:pt x="0" y="266645"/>
                  </a:cubicBezTo>
                  <a:lnTo>
                    <a:pt x="0" y="80496"/>
                  </a:lnTo>
                  <a:cubicBezTo>
                    <a:pt x="0" y="73309"/>
                    <a:pt x="3609" y="66841"/>
                    <a:pt x="9022" y="62888"/>
                  </a:cubicBezTo>
                  <a:cubicBezTo>
                    <a:pt x="3609" y="58935"/>
                    <a:pt x="0" y="52466"/>
                    <a:pt x="0" y="45279"/>
                  </a:cubicBezTo>
                  <a:lnTo>
                    <a:pt x="0" y="21921"/>
                  </a:lnTo>
                  <a:cubicBezTo>
                    <a:pt x="0" y="9703"/>
                    <a:pt x="10105" y="0"/>
                    <a:pt x="22014"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21" name="Freeform 995">
              <a:extLst>
                <a:ext uri="{FF2B5EF4-FFF2-40B4-BE49-F238E27FC236}">
                  <a16:creationId xmlns:a16="http://schemas.microsoft.com/office/drawing/2014/main" id="{62BE017C-04A9-CA4F-AAA8-F2015F93889E}"/>
                </a:ext>
              </a:extLst>
            </p:cNvPr>
            <p:cNvSpPr>
              <a:spLocks noChangeAspect="1" noChangeArrowheads="1"/>
            </p:cNvSpPr>
            <p:nvPr/>
          </p:nvSpPr>
          <p:spPr bwMode="auto">
            <a:xfrm>
              <a:off x="20439393" y="5084663"/>
              <a:ext cx="983401" cy="983401"/>
            </a:xfrm>
            <a:custGeom>
              <a:avLst/>
              <a:gdLst>
                <a:gd name="T0" fmla="*/ 402125 w 290152"/>
                <a:gd name="T1" fmla="*/ 506459 h 290151"/>
                <a:gd name="T2" fmla="*/ 515039 w 290152"/>
                <a:gd name="T3" fmla="*/ 506459 h 290151"/>
                <a:gd name="T4" fmla="*/ 410709 w 290152"/>
                <a:gd name="T5" fmla="*/ 477405 h 290151"/>
                <a:gd name="T6" fmla="*/ 273366 w 290152"/>
                <a:gd name="T7" fmla="*/ 506459 h 290151"/>
                <a:gd name="T8" fmla="*/ 386279 w 290152"/>
                <a:gd name="T9" fmla="*/ 506459 h 290151"/>
                <a:gd name="T10" fmla="*/ 281291 w 290152"/>
                <a:gd name="T11" fmla="*/ 477405 h 290151"/>
                <a:gd name="T12" fmla="*/ 144608 w 290152"/>
                <a:gd name="T13" fmla="*/ 506459 h 290151"/>
                <a:gd name="T14" fmla="*/ 257518 w 290152"/>
                <a:gd name="T15" fmla="*/ 506459 h 290151"/>
                <a:gd name="T16" fmla="*/ 153189 w 290152"/>
                <a:gd name="T17" fmla="*/ 477405 h 290151"/>
                <a:gd name="T18" fmla="*/ 15849 w 290152"/>
                <a:gd name="T19" fmla="*/ 506459 h 290151"/>
                <a:gd name="T20" fmla="*/ 128761 w 290152"/>
                <a:gd name="T21" fmla="*/ 506459 h 290151"/>
                <a:gd name="T22" fmla="*/ 24436 w 290152"/>
                <a:gd name="T23" fmla="*/ 477405 h 290151"/>
                <a:gd name="T24" fmla="*/ 402125 w 290152"/>
                <a:gd name="T25" fmla="*/ 452973 h 290151"/>
                <a:gd name="T26" fmla="*/ 515039 w 290152"/>
                <a:gd name="T27" fmla="*/ 452973 h 290151"/>
                <a:gd name="T28" fmla="*/ 410709 w 290152"/>
                <a:gd name="T29" fmla="*/ 423919 h 290151"/>
                <a:gd name="T30" fmla="*/ 273366 w 290152"/>
                <a:gd name="T31" fmla="*/ 452973 h 290151"/>
                <a:gd name="T32" fmla="*/ 386279 w 290152"/>
                <a:gd name="T33" fmla="*/ 452973 h 290151"/>
                <a:gd name="T34" fmla="*/ 281291 w 290152"/>
                <a:gd name="T35" fmla="*/ 423919 h 290151"/>
                <a:gd name="T36" fmla="*/ 144608 w 290152"/>
                <a:gd name="T37" fmla="*/ 452973 h 290151"/>
                <a:gd name="T38" fmla="*/ 257518 w 290152"/>
                <a:gd name="T39" fmla="*/ 452973 h 290151"/>
                <a:gd name="T40" fmla="*/ 153189 w 290152"/>
                <a:gd name="T41" fmla="*/ 423919 h 290151"/>
                <a:gd name="T42" fmla="*/ 273366 w 290152"/>
                <a:gd name="T43" fmla="*/ 399487 h 290151"/>
                <a:gd name="T44" fmla="*/ 386279 w 290152"/>
                <a:gd name="T45" fmla="*/ 399487 h 290151"/>
                <a:gd name="T46" fmla="*/ 281291 w 290152"/>
                <a:gd name="T47" fmla="*/ 370433 h 290151"/>
                <a:gd name="T48" fmla="*/ 256857 w 290152"/>
                <a:gd name="T49" fmla="*/ 353927 h 290151"/>
                <a:gd name="T50" fmla="*/ 329494 w 290152"/>
                <a:gd name="T51" fmla="*/ 252240 h 290151"/>
                <a:gd name="T52" fmla="*/ 385618 w 290152"/>
                <a:gd name="T53" fmla="*/ 252240 h 290151"/>
                <a:gd name="T54" fmla="*/ 330456 w 290152"/>
                <a:gd name="T55" fmla="*/ 103897 h 290151"/>
                <a:gd name="T56" fmla="*/ 322415 w 290152"/>
                <a:gd name="T57" fmla="*/ 95852 h 290151"/>
                <a:gd name="T58" fmla="*/ 205878 w 290152"/>
                <a:gd name="T59" fmla="*/ 112613 h 290151"/>
                <a:gd name="T60" fmla="*/ 262545 w 290152"/>
                <a:gd name="T61" fmla="*/ 37762 h 290151"/>
                <a:gd name="T62" fmla="*/ 293675 w 290152"/>
                <a:gd name="T63" fmla="*/ 69854 h 290151"/>
                <a:gd name="T64" fmla="*/ 262545 w 290152"/>
                <a:gd name="T65" fmla="*/ 65923 h 290151"/>
                <a:gd name="T66" fmla="*/ 295622 w 290152"/>
                <a:gd name="T67" fmla="*/ 126835 h 290151"/>
                <a:gd name="T68" fmla="*/ 262545 w 290152"/>
                <a:gd name="T69" fmla="*/ 170719 h 290151"/>
                <a:gd name="T70" fmla="*/ 232059 w 290152"/>
                <a:gd name="T71" fmla="*/ 138625 h 290151"/>
                <a:gd name="T72" fmla="*/ 262545 w 290152"/>
                <a:gd name="T73" fmla="*/ 142555 h 290151"/>
                <a:gd name="T74" fmla="*/ 229465 w 290152"/>
                <a:gd name="T75" fmla="*/ 80985 h 290151"/>
                <a:gd name="T76" fmla="*/ 262545 w 290152"/>
                <a:gd name="T77" fmla="*/ 37762 h 290151"/>
                <a:gd name="T78" fmla="*/ 265444 w 290152"/>
                <a:gd name="T79" fmla="*/ 192810 h 290151"/>
                <a:gd name="T80" fmla="*/ 265444 w 290152"/>
                <a:gd name="T81" fmla="*/ 0 h 290151"/>
                <a:gd name="T82" fmla="*/ 273366 w 290152"/>
                <a:gd name="T83" fmla="*/ 262804 h 290151"/>
                <a:gd name="T84" fmla="*/ 402125 w 290152"/>
                <a:gd name="T85" fmla="*/ 244314 h 290151"/>
                <a:gd name="T86" fmla="*/ 273366 w 290152"/>
                <a:gd name="T87" fmla="*/ 355247 h 290151"/>
                <a:gd name="T88" fmla="*/ 402125 w 290152"/>
                <a:gd name="T89" fmla="*/ 377696 h 290151"/>
                <a:gd name="T90" fmla="*/ 410709 w 290152"/>
                <a:gd name="T91" fmla="*/ 407411 h 290151"/>
                <a:gd name="T92" fmla="*/ 530884 w 290152"/>
                <a:gd name="T93" fmla="*/ 452973 h 290151"/>
                <a:gd name="T94" fmla="*/ 530884 w 290152"/>
                <a:gd name="T95" fmla="*/ 506459 h 290151"/>
                <a:gd name="T96" fmla="*/ 394203 w 290152"/>
                <a:gd name="T97" fmla="*/ 524945 h 290151"/>
                <a:gd name="T98" fmla="*/ 265444 w 290152"/>
                <a:gd name="T99" fmla="*/ 524945 h 290151"/>
                <a:gd name="T100" fmla="*/ 137346 w 290152"/>
                <a:gd name="T101" fmla="*/ 524945 h 290151"/>
                <a:gd name="T102" fmla="*/ 0 w 290152"/>
                <a:gd name="T103" fmla="*/ 506459 h 290151"/>
                <a:gd name="T104" fmla="*/ 120832 w 290152"/>
                <a:gd name="T105" fmla="*/ 461556 h 290151"/>
                <a:gd name="T106" fmla="*/ 128761 w 290152"/>
                <a:gd name="T107" fmla="*/ 431843 h 290151"/>
                <a:gd name="T108" fmla="*/ 257518 w 290152"/>
                <a:gd name="T109" fmla="*/ 408733 h 290151"/>
                <a:gd name="T110" fmla="*/ 128761 w 290152"/>
                <a:gd name="T111" fmla="*/ 297802 h 290151"/>
                <a:gd name="T112" fmla="*/ 257518 w 290152"/>
                <a:gd name="T113" fmla="*/ 316951 h 290151"/>
                <a:gd name="T114" fmla="*/ 265444 w 290152"/>
                <a:gd name="T115" fmla="*/ 0 h 2901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0152" h="290151">
                  <a:moveTo>
                    <a:pt x="224471" y="260920"/>
                  </a:moveTo>
                  <a:cubicBezTo>
                    <a:pt x="221945" y="260920"/>
                    <a:pt x="219780" y="262724"/>
                    <a:pt x="219780" y="265250"/>
                  </a:cubicBezTo>
                  <a:lnTo>
                    <a:pt x="219780" y="276799"/>
                  </a:lnTo>
                  <a:cubicBezTo>
                    <a:pt x="219780" y="279686"/>
                    <a:pt x="221945" y="281490"/>
                    <a:pt x="224471" y="281490"/>
                  </a:cubicBezTo>
                  <a:lnTo>
                    <a:pt x="277160" y="281490"/>
                  </a:lnTo>
                  <a:cubicBezTo>
                    <a:pt x="279326" y="281490"/>
                    <a:pt x="281491" y="279686"/>
                    <a:pt x="281491" y="276799"/>
                  </a:cubicBezTo>
                  <a:lnTo>
                    <a:pt x="281491" y="265250"/>
                  </a:lnTo>
                  <a:cubicBezTo>
                    <a:pt x="281491" y="262724"/>
                    <a:pt x="279326" y="260920"/>
                    <a:pt x="277160" y="260920"/>
                  </a:cubicBezTo>
                  <a:lnTo>
                    <a:pt x="224471" y="260920"/>
                  </a:lnTo>
                  <a:close/>
                  <a:moveTo>
                    <a:pt x="153737" y="260920"/>
                  </a:moveTo>
                  <a:cubicBezTo>
                    <a:pt x="151572" y="260920"/>
                    <a:pt x="149406" y="262724"/>
                    <a:pt x="149406" y="265250"/>
                  </a:cubicBezTo>
                  <a:lnTo>
                    <a:pt x="149406" y="276799"/>
                  </a:lnTo>
                  <a:cubicBezTo>
                    <a:pt x="149406" y="279686"/>
                    <a:pt x="151572" y="281490"/>
                    <a:pt x="153737" y="281490"/>
                  </a:cubicBezTo>
                  <a:lnTo>
                    <a:pt x="206788" y="281490"/>
                  </a:lnTo>
                  <a:cubicBezTo>
                    <a:pt x="208953" y="281490"/>
                    <a:pt x="211118" y="279686"/>
                    <a:pt x="211118" y="276799"/>
                  </a:cubicBezTo>
                  <a:lnTo>
                    <a:pt x="211118" y="265250"/>
                  </a:lnTo>
                  <a:cubicBezTo>
                    <a:pt x="211118" y="262724"/>
                    <a:pt x="208953" y="260920"/>
                    <a:pt x="206788" y="260920"/>
                  </a:cubicBezTo>
                  <a:lnTo>
                    <a:pt x="153737" y="260920"/>
                  </a:lnTo>
                  <a:close/>
                  <a:moveTo>
                    <a:pt x="83725" y="260920"/>
                  </a:moveTo>
                  <a:cubicBezTo>
                    <a:pt x="81199" y="260920"/>
                    <a:pt x="79034" y="262724"/>
                    <a:pt x="79034" y="265250"/>
                  </a:cubicBezTo>
                  <a:lnTo>
                    <a:pt x="79034" y="276799"/>
                  </a:lnTo>
                  <a:cubicBezTo>
                    <a:pt x="79034" y="279686"/>
                    <a:pt x="81199" y="281490"/>
                    <a:pt x="83725" y="281490"/>
                  </a:cubicBezTo>
                  <a:lnTo>
                    <a:pt x="136415" y="281490"/>
                  </a:lnTo>
                  <a:cubicBezTo>
                    <a:pt x="138580" y="281490"/>
                    <a:pt x="140745" y="279686"/>
                    <a:pt x="140745" y="276799"/>
                  </a:cubicBezTo>
                  <a:lnTo>
                    <a:pt x="140745" y="265250"/>
                  </a:lnTo>
                  <a:cubicBezTo>
                    <a:pt x="140745" y="262724"/>
                    <a:pt x="138580" y="260920"/>
                    <a:pt x="136415" y="260920"/>
                  </a:cubicBezTo>
                  <a:lnTo>
                    <a:pt x="83725" y="260920"/>
                  </a:lnTo>
                  <a:close/>
                  <a:moveTo>
                    <a:pt x="13353" y="260920"/>
                  </a:moveTo>
                  <a:cubicBezTo>
                    <a:pt x="10826" y="260920"/>
                    <a:pt x="8661" y="262724"/>
                    <a:pt x="8661" y="265250"/>
                  </a:cubicBezTo>
                  <a:lnTo>
                    <a:pt x="8661" y="276799"/>
                  </a:lnTo>
                  <a:cubicBezTo>
                    <a:pt x="8661" y="279686"/>
                    <a:pt x="10826" y="281490"/>
                    <a:pt x="13353" y="281490"/>
                  </a:cubicBezTo>
                  <a:lnTo>
                    <a:pt x="66042" y="281490"/>
                  </a:lnTo>
                  <a:cubicBezTo>
                    <a:pt x="68568" y="281490"/>
                    <a:pt x="70372" y="279686"/>
                    <a:pt x="70372" y="276799"/>
                  </a:cubicBezTo>
                  <a:lnTo>
                    <a:pt x="70372" y="265250"/>
                  </a:lnTo>
                  <a:cubicBezTo>
                    <a:pt x="70372" y="262724"/>
                    <a:pt x="68568" y="260920"/>
                    <a:pt x="66042" y="260920"/>
                  </a:cubicBezTo>
                  <a:lnTo>
                    <a:pt x="13353" y="260920"/>
                  </a:lnTo>
                  <a:close/>
                  <a:moveTo>
                    <a:pt x="224471" y="231688"/>
                  </a:moveTo>
                  <a:cubicBezTo>
                    <a:pt x="221945" y="231688"/>
                    <a:pt x="219780" y="233492"/>
                    <a:pt x="219780" y="236019"/>
                  </a:cubicBezTo>
                  <a:lnTo>
                    <a:pt x="219780" y="247567"/>
                  </a:lnTo>
                  <a:cubicBezTo>
                    <a:pt x="219780" y="250093"/>
                    <a:pt x="221945" y="252258"/>
                    <a:pt x="224471" y="252258"/>
                  </a:cubicBezTo>
                  <a:lnTo>
                    <a:pt x="277160" y="252258"/>
                  </a:lnTo>
                  <a:cubicBezTo>
                    <a:pt x="279326" y="252258"/>
                    <a:pt x="281491" y="250093"/>
                    <a:pt x="281491" y="247567"/>
                  </a:cubicBezTo>
                  <a:lnTo>
                    <a:pt x="281491" y="236019"/>
                  </a:lnTo>
                  <a:cubicBezTo>
                    <a:pt x="281491" y="233492"/>
                    <a:pt x="279326" y="231688"/>
                    <a:pt x="277160" y="231688"/>
                  </a:cubicBezTo>
                  <a:lnTo>
                    <a:pt x="224471" y="231688"/>
                  </a:lnTo>
                  <a:close/>
                  <a:moveTo>
                    <a:pt x="153737" y="231688"/>
                  </a:moveTo>
                  <a:cubicBezTo>
                    <a:pt x="151572" y="231688"/>
                    <a:pt x="149406" y="233492"/>
                    <a:pt x="149406" y="236019"/>
                  </a:cubicBezTo>
                  <a:lnTo>
                    <a:pt x="149406" y="247567"/>
                  </a:lnTo>
                  <a:cubicBezTo>
                    <a:pt x="149406" y="250093"/>
                    <a:pt x="151572" y="252258"/>
                    <a:pt x="153737" y="252258"/>
                  </a:cubicBezTo>
                  <a:lnTo>
                    <a:pt x="206788" y="252258"/>
                  </a:lnTo>
                  <a:cubicBezTo>
                    <a:pt x="208953" y="252258"/>
                    <a:pt x="211118" y="250093"/>
                    <a:pt x="211118" y="247567"/>
                  </a:cubicBezTo>
                  <a:lnTo>
                    <a:pt x="211118" y="236019"/>
                  </a:lnTo>
                  <a:cubicBezTo>
                    <a:pt x="211118" y="233492"/>
                    <a:pt x="208953" y="231688"/>
                    <a:pt x="206788" y="231688"/>
                  </a:cubicBezTo>
                  <a:lnTo>
                    <a:pt x="153737" y="231688"/>
                  </a:lnTo>
                  <a:close/>
                  <a:moveTo>
                    <a:pt x="83725" y="231688"/>
                  </a:moveTo>
                  <a:cubicBezTo>
                    <a:pt x="81199" y="231688"/>
                    <a:pt x="79034" y="233492"/>
                    <a:pt x="79034" y="236019"/>
                  </a:cubicBezTo>
                  <a:lnTo>
                    <a:pt x="79034" y="247567"/>
                  </a:lnTo>
                  <a:cubicBezTo>
                    <a:pt x="79034" y="250093"/>
                    <a:pt x="81199" y="252258"/>
                    <a:pt x="83725" y="252258"/>
                  </a:cubicBezTo>
                  <a:lnTo>
                    <a:pt x="136415" y="252258"/>
                  </a:lnTo>
                  <a:cubicBezTo>
                    <a:pt x="138580" y="252258"/>
                    <a:pt x="140745" y="250093"/>
                    <a:pt x="140745" y="247567"/>
                  </a:cubicBezTo>
                  <a:lnTo>
                    <a:pt x="140745" y="236019"/>
                  </a:lnTo>
                  <a:cubicBezTo>
                    <a:pt x="140745" y="233492"/>
                    <a:pt x="138580" y="231688"/>
                    <a:pt x="136415" y="231688"/>
                  </a:cubicBezTo>
                  <a:lnTo>
                    <a:pt x="83725" y="231688"/>
                  </a:lnTo>
                  <a:close/>
                  <a:moveTo>
                    <a:pt x="153737" y="202456"/>
                  </a:moveTo>
                  <a:cubicBezTo>
                    <a:pt x="151572" y="202456"/>
                    <a:pt x="149406" y="204261"/>
                    <a:pt x="149406" y="206426"/>
                  </a:cubicBezTo>
                  <a:lnTo>
                    <a:pt x="149406" y="218335"/>
                  </a:lnTo>
                  <a:cubicBezTo>
                    <a:pt x="149406" y="220862"/>
                    <a:pt x="151572" y="222666"/>
                    <a:pt x="153737" y="222666"/>
                  </a:cubicBezTo>
                  <a:lnTo>
                    <a:pt x="206788" y="222666"/>
                  </a:lnTo>
                  <a:cubicBezTo>
                    <a:pt x="208953" y="222666"/>
                    <a:pt x="211118" y="220862"/>
                    <a:pt x="211118" y="218335"/>
                  </a:cubicBezTo>
                  <a:lnTo>
                    <a:pt x="211118" y="206426"/>
                  </a:lnTo>
                  <a:cubicBezTo>
                    <a:pt x="211118" y="204261"/>
                    <a:pt x="208953" y="202456"/>
                    <a:pt x="206788" y="202456"/>
                  </a:cubicBezTo>
                  <a:lnTo>
                    <a:pt x="153737" y="202456"/>
                  </a:lnTo>
                  <a:close/>
                  <a:moveTo>
                    <a:pt x="79395" y="167090"/>
                  </a:moveTo>
                  <a:cubicBezTo>
                    <a:pt x="81560" y="181886"/>
                    <a:pt x="94552" y="193434"/>
                    <a:pt x="110070" y="193434"/>
                  </a:cubicBezTo>
                  <a:lnTo>
                    <a:pt x="140384" y="193434"/>
                  </a:lnTo>
                  <a:cubicBezTo>
                    <a:pt x="138219" y="178638"/>
                    <a:pt x="125588" y="167090"/>
                    <a:pt x="110070" y="167090"/>
                  </a:cubicBezTo>
                  <a:lnTo>
                    <a:pt x="79395" y="167090"/>
                  </a:lnTo>
                  <a:close/>
                  <a:moveTo>
                    <a:pt x="180082" y="137858"/>
                  </a:moveTo>
                  <a:cubicBezTo>
                    <a:pt x="164564" y="137858"/>
                    <a:pt x="151933" y="149046"/>
                    <a:pt x="149767" y="164203"/>
                  </a:cubicBezTo>
                  <a:lnTo>
                    <a:pt x="180082" y="164203"/>
                  </a:lnTo>
                  <a:cubicBezTo>
                    <a:pt x="195600" y="164203"/>
                    <a:pt x="208592" y="152654"/>
                    <a:pt x="210757" y="137858"/>
                  </a:cubicBezTo>
                  <a:lnTo>
                    <a:pt x="180082" y="137858"/>
                  </a:lnTo>
                  <a:close/>
                  <a:moveTo>
                    <a:pt x="176213" y="52387"/>
                  </a:moveTo>
                  <a:cubicBezTo>
                    <a:pt x="178411" y="52387"/>
                    <a:pt x="180609" y="54585"/>
                    <a:pt x="180609" y="56783"/>
                  </a:cubicBezTo>
                  <a:cubicBezTo>
                    <a:pt x="180609" y="59348"/>
                    <a:pt x="178411" y="61546"/>
                    <a:pt x="176213" y="61546"/>
                  </a:cubicBezTo>
                  <a:cubicBezTo>
                    <a:pt x="173648" y="61546"/>
                    <a:pt x="171450" y="59348"/>
                    <a:pt x="171450" y="56783"/>
                  </a:cubicBezTo>
                  <a:cubicBezTo>
                    <a:pt x="171450" y="54585"/>
                    <a:pt x="173648" y="52387"/>
                    <a:pt x="176213" y="52387"/>
                  </a:cubicBezTo>
                  <a:close/>
                  <a:moveTo>
                    <a:pt x="112522" y="52387"/>
                  </a:moveTo>
                  <a:cubicBezTo>
                    <a:pt x="115189" y="52387"/>
                    <a:pt x="117094" y="54585"/>
                    <a:pt x="117094" y="56783"/>
                  </a:cubicBezTo>
                  <a:cubicBezTo>
                    <a:pt x="117094" y="59348"/>
                    <a:pt x="115189" y="61546"/>
                    <a:pt x="112522" y="61546"/>
                  </a:cubicBezTo>
                  <a:cubicBezTo>
                    <a:pt x="109855" y="61546"/>
                    <a:pt x="107950" y="59348"/>
                    <a:pt x="107950" y="56783"/>
                  </a:cubicBezTo>
                  <a:cubicBezTo>
                    <a:pt x="107950" y="54585"/>
                    <a:pt x="109855" y="52387"/>
                    <a:pt x="112522" y="52387"/>
                  </a:cubicBezTo>
                  <a:close/>
                  <a:moveTo>
                    <a:pt x="143492" y="20637"/>
                  </a:moveTo>
                  <a:cubicBezTo>
                    <a:pt x="145973" y="20637"/>
                    <a:pt x="147745" y="22427"/>
                    <a:pt x="147745" y="24932"/>
                  </a:cubicBezTo>
                  <a:lnTo>
                    <a:pt x="147745" y="27796"/>
                  </a:lnTo>
                  <a:cubicBezTo>
                    <a:pt x="153417" y="29228"/>
                    <a:pt x="158025" y="32808"/>
                    <a:pt x="160507" y="38177"/>
                  </a:cubicBezTo>
                  <a:cubicBezTo>
                    <a:pt x="161216" y="40325"/>
                    <a:pt x="160152" y="43189"/>
                    <a:pt x="158025" y="43905"/>
                  </a:cubicBezTo>
                  <a:cubicBezTo>
                    <a:pt x="155544" y="44979"/>
                    <a:pt x="153417" y="43905"/>
                    <a:pt x="152354" y="41757"/>
                  </a:cubicBezTo>
                  <a:cubicBezTo>
                    <a:pt x="150936" y="38535"/>
                    <a:pt x="147391" y="36029"/>
                    <a:pt x="143492" y="36029"/>
                  </a:cubicBezTo>
                  <a:cubicBezTo>
                    <a:pt x="138529" y="36029"/>
                    <a:pt x="133920" y="39967"/>
                    <a:pt x="133920" y="44263"/>
                  </a:cubicBezTo>
                  <a:cubicBezTo>
                    <a:pt x="133920" y="49990"/>
                    <a:pt x="137111" y="52496"/>
                    <a:pt x="143492" y="52496"/>
                  </a:cubicBezTo>
                  <a:cubicBezTo>
                    <a:pt x="154481" y="52496"/>
                    <a:pt x="161570" y="59297"/>
                    <a:pt x="161570" y="69320"/>
                  </a:cubicBezTo>
                  <a:cubicBezTo>
                    <a:pt x="161570" y="77196"/>
                    <a:pt x="155544" y="83997"/>
                    <a:pt x="147745" y="85787"/>
                  </a:cubicBezTo>
                  <a:lnTo>
                    <a:pt x="147745" y="89009"/>
                  </a:lnTo>
                  <a:cubicBezTo>
                    <a:pt x="147745" y="91514"/>
                    <a:pt x="145973" y="93304"/>
                    <a:pt x="143492" y="93304"/>
                  </a:cubicBezTo>
                  <a:cubicBezTo>
                    <a:pt x="141010" y="93304"/>
                    <a:pt x="139238" y="91514"/>
                    <a:pt x="139238" y="89009"/>
                  </a:cubicBezTo>
                  <a:lnTo>
                    <a:pt x="139238" y="85787"/>
                  </a:lnTo>
                  <a:cubicBezTo>
                    <a:pt x="133566" y="84355"/>
                    <a:pt x="128958" y="80775"/>
                    <a:pt x="126831" y="75764"/>
                  </a:cubicBezTo>
                  <a:cubicBezTo>
                    <a:pt x="126122" y="73258"/>
                    <a:pt x="126831" y="70752"/>
                    <a:pt x="128958" y="70036"/>
                  </a:cubicBezTo>
                  <a:cubicBezTo>
                    <a:pt x="131439" y="68962"/>
                    <a:pt x="133920" y="70036"/>
                    <a:pt x="134629" y="72184"/>
                  </a:cubicBezTo>
                  <a:cubicBezTo>
                    <a:pt x="136047" y="75406"/>
                    <a:pt x="139592" y="77912"/>
                    <a:pt x="143492" y="77912"/>
                  </a:cubicBezTo>
                  <a:cubicBezTo>
                    <a:pt x="148454" y="77912"/>
                    <a:pt x="153063" y="73974"/>
                    <a:pt x="153063" y="69320"/>
                  </a:cubicBezTo>
                  <a:cubicBezTo>
                    <a:pt x="153063" y="63951"/>
                    <a:pt x="149872" y="61445"/>
                    <a:pt x="143492" y="61445"/>
                  </a:cubicBezTo>
                  <a:cubicBezTo>
                    <a:pt x="130376" y="61445"/>
                    <a:pt x="125413" y="52496"/>
                    <a:pt x="125413" y="44263"/>
                  </a:cubicBezTo>
                  <a:cubicBezTo>
                    <a:pt x="125413" y="36387"/>
                    <a:pt x="131439" y="29586"/>
                    <a:pt x="139238" y="28154"/>
                  </a:cubicBezTo>
                  <a:lnTo>
                    <a:pt x="139238" y="24932"/>
                  </a:lnTo>
                  <a:cubicBezTo>
                    <a:pt x="139238" y="22427"/>
                    <a:pt x="141010" y="20637"/>
                    <a:pt x="143492" y="20637"/>
                  </a:cubicBezTo>
                  <a:close/>
                  <a:moveTo>
                    <a:pt x="145076" y="8661"/>
                  </a:moveTo>
                  <a:cubicBezTo>
                    <a:pt x="118731" y="8661"/>
                    <a:pt x="96717" y="30314"/>
                    <a:pt x="96717" y="57020"/>
                  </a:cubicBezTo>
                  <a:cubicBezTo>
                    <a:pt x="96717" y="83725"/>
                    <a:pt x="118731" y="105378"/>
                    <a:pt x="145076" y="105378"/>
                  </a:cubicBezTo>
                  <a:cubicBezTo>
                    <a:pt x="171782" y="105378"/>
                    <a:pt x="193435" y="83725"/>
                    <a:pt x="193435" y="57020"/>
                  </a:cubicBezTo>
                  <a:cubicBezTo>
                    <a:pt x="193435" y="30314"/>
                    <a:pt x="171782" y="8661"/>
                    <a:pt x="145076" y="8661"/>
                  </a:cubicBezTo>
                  <a:close/>
                  <a:moveTo>
                    <a:pt x="145076" y="0"/>
                  </a:moveTo>
                  <a:cubicBezTo>
                    <a:pt x="176473" y="0"/>
                    <a:pt x="202457" y="25623"/>
                    <a:pt x="202457" y="57020"/>
                  </a:cubicBezTo>
                  <a:cubicBezTo>
                    <a:pt x="202457" y="87334"/>
                    <a:pt x="179000" y="111874"/>
                    <a:pt x="149406" y="114040"/>
                  </a:cubicBezTo>
                  <a:lnTo>
                    <a:pt x="149406" y="143632"/>
                  </a:lnTo>
                  <a:cubicBezTo>
                    <a:pt x="156624" y="134610"/>
                    <a:pt x="167812" y="128836"/>
                    <a:pt x="180082" y="128836"/>
                  </a:cubicBezTo>
                  <a:lnTo>
                    <a:pt x="215449" y="128836"/>
                  </a:lnTo>
                  <a:cubicBezTo>
                    <a:pt x="217975" y="128836"/>
                    <a:pt x="219780" y="131001"/>
                    <a:pt x="219780" y="133527"/>
                  </a:cubicBezTo>
                  <a:cubicBezTo>
                    <a:pt x="219780" y="155181"/>
                    <a:pt x="202096" y="172864"/>
                    <a:pt x="180082" y="172864"/>
                  </a:cubicBezTo>
                  <a:lnTo>
                    <a:pt x="149406" y="172864"/>
                  </a:lnTo>
                  <a:lnTo>
                    <a:pt x="149406" y="194156"/>
                  </a:lnTo>
                  <a:cubicBezTo>
                    <a:pt x="150850" y="193795"/>
                    <a:pt x="152294" y="193434"/>
                    <a:pt x="153737" y="193434"/>
                  </a:cubicBezTo>
                  <a:lnTo>
                    <a:pt x="206788" y="193434"/>
                  </a:lnTo>
                  <a:cubicBezTo>
                    <a:pt x="214005" y="193434"/>
                    <a:pt x="219780" y="199569"/>
                    <a:pt x="219780" y="206426"/>
                  </a:cubicBezTo>
                  <a:lnTo>
                    <a:pt x="219780" y="218335"/>
                  </a:lnTo>
                  <a:cubicBezTo>
                    <a:pt x="219780" y="220501"/>
                    <a:pt x="219419" y="222305"/>
                    <a:pt x="218697" y="224109"/>
                  </a:cubicBezTo>
                  <a:cubicBezTo>
                    <a:pt x="220141" y="223388"/>
                    <a:pt x="222306" y="222666"/>
                    <a:pt x="224471" y="222666"/>
                  </a:cubicBezTo>
                  <a:lnTo>
                    <a:pt x="277160" y="222666"/>
                  </a:lnTo>
                  <a:cubicBezTo>
                    <a:pt x="284378" y="222666"/>
                    <a:pt x="290152" y="228801"/>
                    <a:pt x="290152" y="236019"/>
                  </a:cubicBezTo>
                  <a:lnTo>
                    <a:pt x="290152" y="247567"/>
                  </a:lnTo>
                  <a:cubicBezTo>
                    <a:pt x="290152" y="251176"/>
                    <a:pt x="289070" y="254063"/>
                    <a:pt x="286904" y="256228"/>
                  </a:cubicBezTo>
                  <a:cubicBezTo>
                    <a:pt x="289070" y="258754"/>
                    <a:pt x="290152" y="262002"/>
                    <a:pt x="290152" y="265250"/>
                  </a:cubicBezTo>
                  <a:lnTo>
                    <a:pt x="290152" y="276799"/>
                  </a:lnTo>
                  <a:cubicBezTo>
                    <a:pt x="290152" y="284016"/>
                    <a:pt x="284378" y="290151"/>
                    <a:pt x="277160" y="290151"/>
                  </a:cubicBezTo>
                  <a:lnTo>
                    <a:pt x="224471" y="290151"/>
                  </a:lnTo>
                  <a:cubicBezTo>
                    <a:pt x="220862" y="290151"/>
                    <a:pt x="217614" y="288708"/>
                    <a:pt x="215449" y="286903"/>
                  </a:cubicBezTo>
                  <a:cubicBezTo>
                    <a:pt x="212923" y="288708"/>
                    <a:pt x="210036" y="290151"/>
                    <a:pt x="206788" y="290151"/>
                  </a:cubicBezTo>
                  <a:lnTo>
                    <a:pt x="153737" y="290151"/>
                  </a:lnTo>
                  <a:cubicBezTo>
                    <a:pt x="150489" y="290151"/>
                    <a:pt x="147602" y="288708"/>
                    <a:pt x="145076" y="286903"/>
                  </a:cubicBezTo>
                  <a:cubicBezTo>
                    <a:pt x="142550" y="288708"/>
                    <a:pt x="139663" y="290151"/>
                    <a:pt x="136415" y="290151"/>
                  </a:cubicBezTo>
                  <a:lnTo>
                    <a:pt x="83725" y="290151"/>
                  </a:lnTo>
                  <a:cubicBezTo>
                    <a:pt x="80116" y="290151"/>
                    <a:pt x="77229" y="288708"/>
                    <a:pt x="75064" y="286903"/>
                  </a:cubicBezTo>
                  <a:cubicBezTo>
                    <a:pt x="72538" y="288708"/>
                    <a:pt x="69290" y="290151"/>
                    <a:pt x="66042" y="290151"/>
                  </a:cubicBezTo>
                  <a:lnTo>
                    <a:pt x="13353" y="290151"/>
                  </a:lnTo>
                  <a:cubicBezTo>
                    <a:pt x="6135" y="290151"/>
                    <a:pt x="0" y="284016"/>
                    <a:pt x="0" y="276799"/>
                  </a:cubicBezTo>
                  <a:lnTo>
                    <a:pt x="0" y="265250"/>
                  </a:lnTo>
                  <a:cubicBezTo>
                    <a:pt x="0" y="258033"/>
                    <a:pt x="6135" y="252258"/>
                    <a:pt x="13353" y="252258"/>
                  </a:cubicBezTo>
                  <a:lnTo>
                    <a:pt x="66042" y="252258"/>
                  </a:lnTo>
                  <a:cubicBezTo>
                    <a:pt x="68207" y="252258"/>
                    <a:pt x="70012" y="252619"/>
                    <a:pt x="71816" y="253341"/>
                  </a:cubicBezTo>
                  <a:cubicBezTo>
                    <a:pt x="70733" y="251537"/>
                    <a:pt x="70372" y="249732"/>
                    <a:pt x="70372" y="247567"/>
                  </a:cubicBezTo>
                  <a:lnTo>
                    <a:pt x="70372" y="236019"/>
                  </a:lnTo>
                  <a:cubicBezTo>
                    <a:pt x="70372" y="228801"/>
                    <a:pt x="76508" y="222666"/>
                    <a:pt x="83725" y="222666"/>
                  </a:cubicBezTo>
                  <a:lnTo>
                    <a:pt x="136415" y="222666"/>
                  </a:lnTo>
                  <a:cubicBezTo>
                    <a:pt x="137858" y="222666"/>
                    <a:pt x="139302" y="223027"/>
                    <a:pt x="140745" y="223388"/>
                  </a:cubicBezTo>
                  <a:lnTo>
                    <a:pt x="140745" y="202456"/>
                  </a:lnTo>
                  <a:lnTo>
                    <a:pt x="110070" y="202456"/>
                  </a:lnTo>
                  <a:cubicBezTo>
                    <a:pt x="88056" y="202456"/>
                    <a:pt x="70372" y="184412"/>
                    <a:pt x="70372" y="162759"/>
                  </a:cubicBezTo>
                  <a:cubicBezTo>
                    <a:pt x="70372" y="160233"/>
                    <a:pt x="72177" y="158068"/>
                    <a:pt x="75064" y="158068"/>
                  </a:cubicBezTo>
                  <a:lnTo>
                    <a:pt x="110070" y="158068"/>
                  </a:lnTo>
                  <a:cubicBezTo>
                    <a:pt x="122340" y="158068"/>
                    <a:pt x="133527" y="163842"/>
                    <a:pt x="140745" y="173225"/>
                  </a:cubicBezTo>
                  <a:lnTo>
                    <a:pt x="140745" y="114040"/>
                  </a:lnTo>
                  <a:cubicBezTo>
                    <a:pt x="111513" y="111874"/>
                    <a:pt x="88056" y="87334"/>
                    <a:pt x="88056" y="57020"/>
                  </a:cubicBezTo>
                  <a:cubicBezTo>
                    <a:pt x="88056" y="25623"/>
                    <a:pt x="113679" y="0"/>
                    <a:pt x="145076"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22" name="Freeform 1000">
              <a:extLst>
                <a:ext uri="{FF2B5EF4-FFF2-40B4-BE49-F238E27FC236}">
                  <a16:creationId xmlns:a16="http://schemas.microsoft.com/office/drawing/2014/main" id="{29CFED83-3D4C-C242-A9ED-6D5AABB3757B}"/>
                </a:ext>
              </a:extLst>
            </p:cNvPr>
            <p:cNvSpPr>
              <a:spLocks noChangeAspect="1" noChangeArrowheads="1"/>
            </p:cNvSpPr>
            <p:nvPr/>
          </p:nvSpPr>
          <p:spPr bwMode="auto">
            <a:xfrm>
              <a:off x="20439393" y="9342304"/>
              <a:ext cx="983401" cy="977479"/>
            </a:xfrm>
            <a:custGeom>
              <a:avLst/>
              <a:gdLst>
                <a:gd name="T0" fmla="*/ 40681 w 290132"/>
                <a:gd name="T1" fmla="*/ 391214 h 289197"/>
                <a:gd name="T2" fmla="*/ 478361 w 290132"/>
                <a:gd name="T3" fmla="*/ 372034 h 289197"/>
                <a:gd name="T4" fmla="*/ 374771 w 290132"/>
                <a:gd name="T5" fmla="*/ 420438 h 289197"/>
                <a:gd name="T6" fmla="*/ 473741 w 290132"/>
                <a:gd name="T7" fmla="*/ 393330 h 289197"/>
                <a:gd name="T8" fmla="*/ 83793 w 290132"/>
                <a:gd name="T9" fmla="*/ 355899 h 289197"/>
                <a:gd name="T10" fmla="*/ 514649 w 290132"/>
                <a:gd name="T11" fmla="*/ 406883 h 289197"/>
                <a:gd name="T12" fmla="*/ 348378 w 290132"/>
                <a:gd name="T13" fmla="*/ 449477 h 289197"/>
                <a:gd name="T14" fmla="*/ 220378 w 290132"/>
                <a:gd name="T15" fmla="*/ 451413 h 289197"/>
                <a:gd name="T16" fmla="*/ 343759 w 290132"/>
                <a:gd name="T17" fmla="*/ 434634 h 289197"/>
                <a:gd name="T18" fmla="*/ 352997 w 290132"/>
                <a:gd name="T19" fmla="*/ 398493 h 289197"/>
                <a:gd name="T20" fmla="*/ 83793 w 290132"/>
                <a:gd name="T21" fmla="*/ 355899 h 289197"/>
                <a:gd name="T22" fmla="*/ 67295 w 290132"/>
                <a:gd name="T23" fmla="*/ 481746 h 289197"/>
                <a:gd name="T24" fmla="*/ 7921 w 290132"/>
                <a:gd name="T25" fmla="*/ 340408 h 289197"/>
                <a:gd name="T26" fmla="*/ 337163 w 290132"/>
                <a:gd name="T27" fmla="*/ 376550 h 289197"/>
                <a:gd name="T28" fmla="*/ 433491 w 290132"/>
                <a:gd name="T29" fmla="*/ 370097 h 289197"/>
                <a:gd name="T30" fmla="*/ 498152 w 290132"/>
                <a:gd name="T31" fmla="*/ 384295 h 289197"/>
                <a:gd name="T32" fmla="*/ 510688 w 290132"/>
                <a:gd name="T33" fmla="*/ 436570 h 289197"/>
                <a:gd name="T34" fmla="*/ 7921 w 290132"/>
                <a:gd name="T35" fmla="*/ 497234 h 289197"/>
                <a:gd name="T36" fmla="*/ 7921 w 290132"/>
                <a:gd name="T37" fmla="*/ 340408 h 289197"/>
                <a:gd name="T38" fmla="*/ 228907 w 290132"/>
                <a:gd name="T39" fmla="*/ 334167 h 289197"/>
                <a:gd name="T40" fmla="*/ 212142 w 290132"/>
                <a:gd name="T41" fmla="*/ 293209 h 289197"/>
                <a:gd name="T42" fmla="*/ 304434 w 290132"/>
                <a:gd name="T43" fmla="*/ 230928 h 289197"/>
                <a:gd name="T44" fmla="*/ 287696 w 290132"/>
                <a:gd name="T45" fmla="*/ 357702 h 289197"/>
                <a:gd name="T46" fmla="*/ 371974 w 290132"/>
                <a:gd name="T47" fmla="*/ 180215 h 289197"/>
                <a:gd name="T48" fmla="*/ 371974 w 290132"/>
                <a:gd name="T49" fmla="*/ 374092 h 289197"/>
                <a:gd name="T50" fmla="*/ 371974 w 290132"/>
                <a:gd name="T51" fmla="*/ 180215 h 289197"/>
                <a:gd name="T52" fmla="*/ 455549 w 290132"/>
                <a:gd name="T53" fmla="*/ 345636 h 289197"/>
                <a:gd name="T54" fmla="*/ 438811 w 290132"/>
                <a:gd name="T55" fmla="*/ 147948 h 289197"/>
                <a:gd name="T56" fmla="*/ 531108 w 290132"/>
                <a:gd name="T57" fmla="*/ 73576 h 289197"/>
                <a:gd name="T58" fmla="*/ 514364 w 290132"/>
                <a:gd name="T59" fmla="*/ 368522 h 289197"/>
                <a:gd name="T60" fmla="*/ 514431 w 290132"/>
                <a:gd name="T61" fmla="*/ 17551 h 289197"/>
                <a:gd name="T62" fmla="*/ 391486 w 290132"/>
                <a:gd name="T63" fmla="*/ 160338 h 289197"/>
                <a:gd name="T64" fmla="*/ 225146 w 290132"/>
                <a:gd name="T65" fmla="*/ 261588 h 289197"/>
                <a:gd name="T66" fmla="*/ 107455 w 290132"/>
                <a:gd name="T67" fmla="*/ 320000 h 289197"/>
                <a:gd name="T68" fmla="*/ 96278 w 290132"/>
                <a:gd name="T69" fmla="*/ 308966 h 289197"/>
                <a:gd name="T70" fmla="*/ 219884 w 290132"/>
                <a:gd name="T71" fmla="*/ 244713 h 289197"/>
                <a:gd name="T72" fmla="*/ 386224 w 290132"/>
                <a:gd name="T73" fmla="*/ 144112 h 289197"/>
                <a:gd name="T74" fmla="*/ 94821 w 290132"/>
                <a:gd name="T75" fmla="*/ 106414 h 289197"/>
                <a:gd name="T76" fmla="*/ 259062 w 290132"/>
                <a:gd name="T77" fmla="*/ 132525 h 289197"/>
                <a:gd name="T78" fmla="*/ 86316 w 290132"/>
                <a:gd name="T79" fmla="*/ 0 h 289197"/>
                <a:gd name="T80" fmla="*/ 275419 w 290132"/>
                <a:gd name="T81" fmla="*/ 148845 h 289197"/>
                <a:gd name="T82" fmla="*/ 262333 w 290132"/>
                <a:gd name="T83" fmla="*/ 155373 h 289197"/>
                <a:gd name="T84" fmla="*/ 78462 w 290132"/>
                <a:gd name="T85" fmla="*/ 114246 h 28919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0132" h="289197">
                  <a:moveTo>
                    <a:pt x="22225" y="207963"/>
                  </a:moveTo>
                  <a:cubicBezTo>
                    <a:pt x="24423" y="207963"/>
                    <a:pt x="26621" y="210249"/>
                    <a:pt x="26621" y="212535"/>
                  </a:cubicBezTo>
                  <a:cubicBezTo>
                    <a:pt x="26621" y="215202"/>
                    <a:pt x="24423" y="217107"/>
                    <a:pt x="22225" y="217107"/>
                  </a:cubicBezTo>
                  <a:cubicBezTo>
                    <a:pt x="19661" y="217107"/>
                    <a:pt x="17463" y="215202"/>
                    <a:pt x="17463" y="212535"/>
                  </a:cubicBezTo>
                  <a:cubicBezTo>
                    <a:pt x="17463" y="210249"/>
                    <a:pt x="19661" y="207963"/>
                    <a:pt x="22225" y="207963"/>
                  </a:cubicBezTo>
                  <a:close/>
                  <a:moveTo>
                    <a:pt x="261318" y="206463"/>
                  </a:moveTo>
                  <a:cubicBezTo>
                    <a:pt x="259155" y="205030"/>
                    <a:pt x="247982" y="209686"/>
                    <a:pt x="240052" y="213268"/>
                  </a:cubicBezTo>
                  <a:cubicBezTo>
                    <a:pt x="230320" y="217566"/>
                    <a:pt x="218426" y="222580"/>
                    <a:pt x="204369" y="226520"/>
                  </a:cubicBezTo>
                  <a:cubicBezTo>
                    <a:pt x="204729" y="228669"/>
                    <a:pt x="205089" y="230817"/>
                    <a:pt x="204729" y="233325"/>
                  </a:cubicBezTo>
                  <a:cubicBezTo>
                    <a:pt x="204369" y="234757"/>
                    <a:pt x="204369" y="235832"/>
                    <a:pt x="204008" y="237264"/>
                  </a:cubicBezTo>
                  <a:cubicBezTo>
                    <a:pt x="227437" y="231534"/>
                    <a:pt x="244017" y="224371"/>
                    <a:pt x="255911" y="219356"/>
                  </a:cubicBezTo>
                  <a:cubicBezTo>
                    <a:pt x="256993" y="218998"/>
                    <a:pt x="258074" y="218640"/>
                    <a:pt x="258795" y="218282"/>
                  </a:cubicBezTo>
                  <a:cubicBezTo>
                    <a:pt x="262039" y="215417"/>
                    <a:pt x="263841" y="212193"/>
                    <a:pt x="263841" y="210403"/>
                  </a:cubicBezTo>
                  <a:cubicBezTo>
                    <a:pt x="263841" y="209686"/>
                    <a:pt x="263480" y="208254"/>
                    <a:pt x="261318" y="206463"/>
                  </a:cubicBezTo>
                  <a:close/>
                  <a:moveTo>
                    <a:pt x="45776" y="197509"/>
                  </a:moveTo>
                  <a:lnTo>
                    <a:pt x="45776" y="268424"/>
                  </a:lnTo>
                  <a:cubicBezTo>
                    <a:pt x="65960" y="274512"/>
                    <a:pt x="184184" y="306030"/>
                    <a:pt x="273933" y="235115"/>
                  </a:cubicBezTo>
                  <a:cubicBezTo>
                    <a:pt x="276096" y="233683"/>
                    <a:pt x="280781" y="229743"/>
                    <a:pt x="281142" y="225803"/>
                  </a:cubicBezTo>
                  <a:cubicBezTo>
                    <a:pt x="281142" y="225087"/>
                    <a:pt x="280781" y="223296"/>
                    <a:pt x="278979" y="221864"/>
                  </a:cubicBezTo>
                  <a:cubicBezTo>
                    <a:pt x="276817" y="220073"/>
                    <a:pt x="268166" y="223654"/>
                    <a:pt x="259155" y="227594"/>
                  </a:cubicBezTo>
                  <a:cubicBezTo>
                    <a:pt x="244738" y="233683"/>
                    <a:pt x="222751" y="242995"/>
                    <a:pt x="190311" y="249442"/>
                  </a:cubicBezTo>
                  <a:lnTo>
                    <a:pt x="189951" y="249442"/>
                  </a:lnTo>
                  <a:cubicBezTo>
                    <a:pt x="183103" y="251949"/>
                    <a:pt x="172650" y="253739"/>
                    <a:pt x="159674" y="253739"/>
                  </a:cubicBezTo>
                  <a:cubicBezTo>
                    <a:pt x="148501" y="253739"/>
                    <a:pt x="135525" y="252307"/>
                    <a:pt x="120387" y="250516"/>
                  </a:cubicBezTo>
                  <a:cubicBezTo>
                    <a:pt x="118224" y="250158"/>
                    <a:pt x="116422" y="248009"/>
                    <a:pt x="116782" y="245860"/>
                  </a:cubicBezTo>
                  <a:cubicBezTo>
                    <a:pt x="117143" y="243353"/>
                    <a:pt x="119305" y="241562"/>
                    <a:pt x="121828" y="241920"/>
                  </a:cubicBezTo>
                  <a:cubicBezTo>
                    <a:pt x="161476" y="246934"/>
                    <a:pt x="179498" y="244427"/>
                    <a:pt x="187788" y="241204"/>
                  </a:cubicBezTo>
                  <a:lnTo>
                    <a:pt x="187788" y="240846"/>
                  </a:lnTo>
                  <a:cubicBezTo>
                    <a:pt x="195718" y="237981"/>
                    <a:pt x="195718" y="234041"/>
                    <a:pt x="195718" y="232608"/>
                  </a:cubicBezTo>
                  <a:cubicBezTo>
                    <a:pt x="196439" y="227594"/>
                    <a:pt x="195358" y="223296"/>
                    <a:pt x="192835" y="221147"/>
                  </a:cubicBezTo>
                  <a:cubicBezTo>
                    <a:pt x="189591" y="217924"/>
                    <a:pt x="184544" y="217924"/>
                    <a:pt x="184544" y="217924"/>
                  </a:cubicBezTo>
                  <a:cubicBezTo>
                    <a:pt x="141292" y="218640"/>
                    <a:pt x="133723" y="213984"/>
                    <a:pt x="124351" y="208612"/>
                  </a:cubicBezTo>
                  <a:cubicBezTo>
                    <a:pt x="115701" y="203598"/>
                    <a:pt x="105609" y="197867"/>
                    <a:pt x="45776" y="197509"/>
                  </a:cubicBezTo>
                  <a:close/>
                  <a:moveTo>
                    <a:pt x="8650" y="197509"/>
                  </a:moveTo>
                  <a:lnTo>
                    <a:pt x="8650" y="267349"/>
                  </a:lnTo>
                  <a:lnTo>
                    <a:pt x="36764" y="267349"/>
                  </a:lnTo>
                  <a:lnTo>
                    <a:pt x="36764" y="197509"/>
                  </a:lnTo>
                  <a:lnTo>
                    <a:pt x="8650" y="197509"/>
                  </a:lnTo>
                  <a:close/>
                  <a:moveTo>
                    <a:pt x="4325" y="188913"/>
                  </a:moveTo>
                  <a:lnTo>
                    <a:pt x="41450" y="188913"/>
                  </a:lnTo>
                  <a:cubicBezTo>
                    <a:pt x="107771" y="188913"/>
                    <a:pt x="118945" y="195360"/>
                    <a:pt x="129037" y="201449"/>
                  </a:cubicBezTo>
                  <a:cubicBezTo>
                    <a:pt x="136967" y="205747"/>
                    <a:pt x="143815" y="210044"/>
                    <a:pt x="184184" y="208970"/>
                  </a:cubicBezTo>
                  <a:cubicBezTo>
                    <a:pt x="184184" y="208970"/>
                    <a:pt x="192835" y="208612"/>
                    <a:pt x="198962" y="215059"/>
                  </a:cubicBezTo>
                  <a:cubicBezTo>
                    <a:pt x="200043" y="215775"/>
                    <a:pt x="200764" y="216849"/>
                    <a:pt x="201485" y="218282"/>
                  </a:cubicBezTo>
                  <a:cubicBezTo>
                    <a:pt x="215182" y="214342"/>
                    <a:pt x="227076" y="209328"/>
                    <a:pt x="236808" y="205388"/>
                  </a:cubicBezTo>
                  <a:cubicBezTo>
                    <a:pt x="251586" y="198942"/>
                    <a:pt x="260597" y="195002"/>
                    <a:pt x="266724" y="199658"/>
                  </a:cubicBezTo>
                  <a:cubicBezTo>
                    <a:pt x="271410" y="203239"/>
                    <a:pt x="272491" y="207179"/>
                    <a:pt x="272491" y="209686"/>
                  </a:cubicBezTo>
                  <a:cubicBezTo>
                    <a:pt x="272852" y="211119"/>
                    <a:pt x="272491" y="212193"/>
                    <a:pt x="272131" y="213268"/>
                  </a:cubicBezTo>
                  <a:cubicBezTo>
                    <a:pt x="277177" y="212193"/>
                    <a:pt x="281142" y="212193"/>
                    <a:pt x="284386" y="215059"/>
                  </a:cubicBezTo>
                  <a:cubicBezTo>
                    <a:pt x="289071" y="218998"/>
                    <a:pt x="290153" y="223296"/>
                    <a:pt x="289792" y="226161"/>
                  </a:cubicBezTo>
                  <a:cubicBezTo>
                    <a:pt x="289432" y="234757"/>
                    <a:pt x="280061" y="241562"/>
                    <a:pt x="278979" y="242278"/>
                  </a:cubicBezTo>
                  <a:cubicBezTo>
                    <a:pt x="232122" y="279527"/>
                    <a:pt x="177336" y="289197"/>
                    <a:pt x="132281" y="289197"/>
                  </a:cubicBezTo>
                  <a:cubicBezTo>
                    <a:pt x="83622" y="289197"/>
                    <a:pt x="46136" y="278094"/>
                    <a:pt x="40729" y="275945"/>
                  </a:cubicBezTo>
                  <a:lnTo>
                    <a:pt x="4325" y="275945"/>
                  </a:lnTo>
                  <a:cubicBezTo>
                    <a:pt x="2163" y="275945"/>
                    <a:pt x="0" y="274154"/>
                    <a:pt x="0" y="272005"/>
                  </a:cubicBezTo>
                  <a:lnTo>
                    <a:pt x="0" y="193211"/>
                  </a:lnTo>
                  <a:cubicBezTo>
                    <a:pt x="0" y="190704"/>
                    <a:pt x="2163" y="188913"/>
                    <a:pt x="4325" y="188913"/>
                  </a:cubicBezTo>
                  <a:close/>
                  <a:moveTo>
                    <a:pt x="120284" y="158750"/>
                  </a:moveTo>
                  <a:cubicBezTo>
                    <a:pt x="122849" y="158750"/>
                    <a:pt x="125047" y="160554"/>
                    <a:pt x="125047" y="162719"/>
                  </a:cubicBezTo>
                  <a:lnTo>
                    <a:pt x="125047" y="185449"/>
                  </a:lnTo>
                  <a:cubicBezTo>
                    <a:pt x="125047" y="187975"/>
                    <a:pt x="122849" y="190139"/>
                    <a:pt x="120284" y="190139"/>
                  </a:cubicBezTo>
                  <a:cubicBezTo>
                    <a:pt x="117720" y="190139"/>
                    <a:pt x="115888" y="187975"/>
                    <a:pt x="115888" y="185449"/>
                  </a:cubicBezTo>
                  <a:lnTo>
                    <a:pt x="115888" y="162719"/>
                  </a:lnTo>
                  <a:cubicBezTo>
                    <a:pt x="115888" y="160554"/>
                    <a:pt x="117720" y="158750"/>
                    <a:pt x="120284" y="158750"/>
                  </a:cubicBezTo>
                  <a:close/>
                  <a:moveTo>
                    <a:pt x="161735" y="123825"/>
                  </a:moveTo>
                  <a:cubicBezTo>
                    <a:pt x="164402" y="123825"/>
                    <a:pt x="166307" y="125629"/>
                    <a:pt x="166307" y="128155"/>
                  </a:cubicBezTo>
                  <a:lnTo>
                    <a:pt x="166307" y="198510"/>
                  </a:lnTo>
                  <a:cubicBezTo>
                    <a:pt x="166307" y="201035"/>
                    <a:pt x="164402" y="202839"/>
                    <a:pt x="161735" y="202839"/>
                  </a:cubicBezTo>
                  <a:cubicBezTo>
                    <a:pt x="159068" y="202839"/>
                    <a:pt x="157163" y="201035"/>
                    <a:pt x="157163" y="198510"/>
                  </a:cubicBezTo>
                  <a:lnTo>
                    <a:pt x="157163" y="128155"/>
                  </a:lnTo>
                  <a:cubicBezTo>
                    <a:pt x="157163" y="125629"/>
                    <a:pt x="159068" y="123825"/>
                    <a:pt x="161735" y="123825"/>
                  </a:cubicBezTo>
                  <a:close/>
                  <a:moveTo>
                    <a:pt x="203201" y="100013"/>
                  </a:moveTo>
                  <a:cubicBezTo>
                    <a:pt x="205765" y="100013"/>
                    <a:pt x="207597" y="101801"/>
                    <a:pt x="207597" y="104303"/>
                  </a:cubicBezTo>
                  <a:lnTo>
                    <a:pt x="207597" y="202959"/>
                  </a:lnTo>
                  <a:cubicBezTo>
                    <a:pt x="207597" y="205461"/>
                    <a:pt x="205765" y="207606"/>
                    <a:pt x="203201" y="207606"/>
                  </a:cubicBezTo>
                  <a:cubicBezTo>
                    <a:pt x="200636" y="207606"/>
                    <a:pt x="198438" y="205461"/>
                    <a:pt x="198438" y="202959"/>
                  </a:cubicBezTo>
                  <a:lnTo>
                    <a:pt x="198438" y="104303"/>
                  </a:lnTo>
                  <a:cubicBezTo>
                    <a:pt x="198438" y="101801"/>
                    <a:pt x="200636" y="100013"/>
                    <a:pt x="203201" y="100013"/>
                  </a:cubicBezTo>
                  <a:close/>
                  <a:moveTo>
                    <a:pt x="244285" y="77788"/>
                  </a:moveTo>
                  <a:cubicBezTo>
                    <a:pt x="246952" y="77788"/>
                    <a:pt x="248857" y="79587"/>
                    <a:pt x="248857" y="82105"/>
                  </a:cubicBezTo>
                  <a:lnTo>
                    <a:pt x="248857" y="191814"/>
                  </a:lnTo>
                  <a:cubicBezTo>
                    <a:pt x="248857" y="194332"/>
                    <a:pt x="246952" y="196491"/>
                    <a:pt x="244285" y="196491"/>
                  </a:cubicBezTo>
                  <a:cubicBezTo>
                    <a:pt x="241618" y="196491"/>
                    <a:pt x="239713" y="194332"/>
                    <a:pt x="239713" y="191814"/>
                  </a:cubicBezTo>
                  <a:lnTo>
                    <a:pt x="239713" y="82105"/>
                  </a:lnTo>
                  <a:cubicBezTo>
                    <a:pt x="239713" y="79587"/>
                    <a:pt x="241618" y="77788"/>
                    <a:pt x="244285" y="77788"/>
                  </a:cubicBezTo>
                  <a:close/>
                  <a:moveTo>
                    <a:pt x="285560" y="36513"/>
                  </a:moveTo>
                  <a:cubicBezTo>
                    <a:pt x="288227" y="36513"/>
                    <a:pt x="290132" y="38672"/>
                    <a:pt x="290132" y="40830"/>
                  </a:cubicBezTo>
                  <a:lnTo>
                    <a:pt x="290132" y="204514"/>
                  </a:lnTo>
                  <a:cubicBezTo>
                    <a:pt x="290132" y="207032"/>
                    <a:pt x="288227" y="209190"/>
                    <a:pt x="285560" y="209190"/>
                  </a:cubicBezTo>
                  <a:cubicBezTo>
                    <a:pt x="283274" y="209190"/>
                    <a:pt x="280988" y="207032"/>
                    <a:pt x="280988" y="204514"/>
                  </a:cubicBezTo>
                  <a:lnTo>
                    <a:pt x="280988" y="40830"/>
                  </a:lnTo>
                  <a:cubicBezTo>
                    <a:pt x="280988" y="38672"/>
                    <a:pt x="283274" y="36513"/>
                    <a:pt x="285560" y="36513"/>
                  </a:cubicBezTo>
                  <a:close/>
                  <a:moveTo>
                    <a:pt x="281024" y="9739"/>
                  </a:moveTo>
                  <a:cubicBezTo>
                    <a:pt x="282460" y="7938"/>
                    <a:pt x="285334" y="7938"/>
                    <a:pt x="287129" y="9739"/>
                  </a:cubicBezTo>
                  <a:cubicBezTo>
                    <a:pt x="288566" y="11180"/>
                    <a:pt x="288566" y="14061"/>
                    <a:pt x="287129" y="15862"/>
                  </a:cubicBezTo>
                  <a:lnTo>
                    <a:pt x="213860" y="88981"/>
                  </a:lnTo>
                  <a:cubicBezTo>
                    <a:pt x="212064" y="91142"/>
                    <a:pt x="209550" y="91142"/>
                    <a:pt x="207754" y="88981"/>
                  </a:cubicBezTo>
                  <a:lnTo>
                    <a:pt x="193388" y="74933"/>
                  </a:lnTo>
                  <a:lnTo>
                    <a:pt x="122992" y="145170"/>
                  </a:lnTo>
                  <a:cubicBezTo>
                    <a:pt x="121555" y="146971"/>
                    <a:pt x="118682" y="146971"/>
                    <a:pt x="116886" y="145170"/>
                  </a:cubicBezTo>
                  <a:lnTo>
                    <a:pt x="103956" y="132203"/>
                  </a:lnTo>
                  <a:lnTo>
                    <a:pt x="58702" y="177587"/>
                  </a:lnTo>
                  <a:cubicBezTo>
                    <a:pt x="57984" y="178308"/>
                    <a:pt x="56906" y="179028"/>
                    <a:pt x="55829" y="179028"/>
                  </a:cubicBezTo>
                  <a:cubicBezTo>
                    <a:pt x="54392" y="179028"/>
                    <a:pt x="53314" y="178308"/>
                    <a:pt x="52596" y="177587"/>
                  </a:cubicBezTo>
                  <a:cubicBezTo>
                    <a:pt x="50800" y="175786"/>
                    <a:pt x="50800" y="172905"/>
                    <a:pt x="52596" y="171464"/>
                  </a:cubicBezTo>
                  <a:lnTo>
                    <a:pt x="101083" y="122839"/>
                  </a:lnTo>
                  <a:cubicBezTo>
                    <a:pt x="102520" y="121038"/>
                    <a:pt x="105393" y="121038"/>
                    <a:pt x="107189" y="122839"/>
                  </a:cubicBezTo>
                  <a:lnTo>
                    <a:pt x="120119" y="135805"/>
                  </a:lnTo>
                  <a:lnTo>
                    <a:pt x="190155" y="65569"/>
                  </a:lnTo>
                  <a:cubicBezTo>
                    <a:pt x="191951" y="63768"/>
                    <a:pt x="194465" y="63768"/>
                    <a:pt x="196261" y="65569"/>
                  </a:cubicBezTo>
                  <a:lnTo>
                    <a:pt x="210987" y="79976"/>
                  </a:lnTo>
                  <a:lnTo>
                    <a:pt x="281024" y="9739"/>
                  </a:lnTo>
                  <a:close/>
                  <a:moveTo>
                    <a:pt x="51800" y="9058"/>
                  </a:moveTo>
                  <a:lnTo>
                    <a:pt x="51800" y="59054"/>
                  </a:lnTo>
                  <a:lnTo>
                    <a:pt x="122217" y="59054"/>
                  </a:lnTo>
                  <a:cubicBezTo>
                    <a:pt x="122932" y="59054"/>
                    <a:pt x="124362" y="59417"/>
                    <a:pt x="124719" y="60141"/>
                  </a:cubicBezTo>
                  <a:lnTo>
                    <a:pt x="141520" y="73546"/>
                  </a:lnTo>
                  <a:lnTo>
                    <a:pt x="141520" y="9058"/>
                  </a:lnTo>
                  <a:lnTo>
                    <a:pt x="51800" y="9058"/>
                  </a:lnTo>
                  <a:close/>
                  <a:moveTo>
                    <a:pt x="47153" y="0"/>
                  </a:moveTo>
                  <a:lnTo>
                    <a:pt x="146166" y="0"/>
                  </a:lnTo>
                  <a:cubicBezTo>
                    <a:pt x="148311" y="0"/>
                    <a:pt x="150456" y="2174"/>
                    <a:pt x="150456" y="4710"/>
                  </a:cubicBezTo>
                  <a:lnTo>
                    <a:pt x="150456" y="82603"/>
                  </a:lnTo>
                  <a:cubicBezTo>
                    <a:pt x="150456" y="84053"/>
                    <a:pt x="149383" y="85864"/>
                    <a:pt x="147954" y="86589"/>
                  </a:cubicBezTo>
                  <a:cubicBezTo>
                    <a:pt x="147239" y="86589"/>
                    <a:pt x="146524" y="86951"/>
                    <a:pt x="146166" y="86951"/>
                  </a:cubicBezTo>
                  <a:cubicBezTo>
                    <a:pt x="145094" y="86951"/>
                    <a:pt x="144022" y="86589"/>
                    <a:pt x="143307" y="86226"/>
                  </a:cubicBezTo>
                  <a:lnTo>
                    <a:pt x="120787" y="68112"/>
                  </a:lnTo>
                  <a:lnTo>
                    <a:pt x="47153" y="68112"/>
                  </a:lnTo>
                  <a:cubicBezTo>
                    <a:pt x="45008" y="68112"/>
                    <a:pt x="42863" y="65938"/>
                    <a:pt x="42863" y="63402"/>
                  </a:cubicBezTo>
                  <a:lnTo>
                    <a:pt x="42863" y="4710"/>
                  </a:lnTo>
                  <a:cubicBezTo>
                    <a:pt x="42863" y="2174"/>
                    <a:pt x="45008" y="0"/>
                    <a:pt x="47153"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23" name="Freeform 1013">
              <a:extLst>
                <a:ext uri="{FF2B5EF4-FFF2-40B4-BE49-F238E27FC236}">
                  <a16:creationId xmlns:a16="http://schemas.microsoft.com/office/drawing/2014/main" id="{9BB3FF81-0AC7-1D4B-9D20-5519143223F1}"/>
                </a:ext>
              </a:extLst>
            </p:cNvPr>
            <p:cNvSpPr>
              <a:spLocks noChangeAspect="1" noChangeArrowheads="1"/>
            </p:cNvSpPr>
            <p:nvPr/>
          </p:nvSpPr>
          <p:spPr bwMode="auto">
            <a:xfrm>
              <a:off x="2954241" y="11466183"/>
              <a:ext cx="983401" cy="983401"/>
            </a:xfrm>
            <a:custGeom>
              <a:avLst/>
              <a:gdLst>
                <a:gd name="T0" fmla="*/ 421076 w 290152"/>
                <a:gd name="T1" fmla="*/ 478893 h 290151"/>
                <a:gd name="T2" fmla="*/ 348931 w 290152"/>
                <a:gd name="T3" fmla="*/ 407400 h 290151"/>
                <a:gd name="T4" fmla="*/ 219428 w 290152"/>
                <a:gd name="T5" fmla="*/ 305956 h 290151"/>
                <a:gd name="T6" fmla="*/ 327322 w 290152"/>
                <a:gd name="T7" fmla="*/ 337488 h 290151"/>
                <a:gd name="T8" fmla="*/ 264163 w 290152"/>
                <a:gd name="T9" fmla="*/ 218589 h 290151"/>
                <a:gd name="T10" fmla="*/ 264163 w 290152"/>
                <a:gd name="T11" fmla="*/ 218589 h 290151"/>
                <a:gd name="T12" fmla="*/ 312847 w 290152"/>
                <a:gd name="T13" fmla="*/ 301358 h 290151"/>
                <a:gd name="T14" fmla="*/ 376009 w 290152"/>
                <a:gd name="T15" fmla="*/ 169322 h 290151"/>
                <a:gd name="T16" fmla="*/ 365480 w 290152"/>
                <a:gd name="T17" fmla="*/ 157496 h 290151"/>
                <a:gd name="T18" fmla="*/ 140480 w 290152"/>
                <a:gd name="T19" fmla="*/ 342743 h 290151"/>
                <a:gd name="T20" fmla="*/ 256269 w 290152"/>
                <a:gd name="T21" fmla="*/ 117425 h 290151"/>
                <a:gd name="T22" fmla="*/ 495087 w 290152"/>
                <a:gd name="T23" fmla="*/ 332232 h 290151"/>
                <a:gd name="T24" fmla="*/ 314823 w 290152"/>
                <a:gd name="T25" fmla="*/ 413689 h 290151"/>
                <a:gd name="T26" fmla="*/ 527324 w 290152"/>
                <a:gd name="T27" fmla="*/ 429453 h 290151"/>
                <a:gd name="T28" fmla="*/ 101659 w 290152"/>
                <a:gd name="T29" fmla="*/ 263916 h 290151"/>
                <a:gd name="T30" fmla="*/ 305721 w 290152"/>
                <a:gd name="T31" fmla="*/ 21125 h 290151"/>
                <a:gd name="T32" fmla="*/ 365810 w 290152"/>
                <a:gd name="T33" fmla="*/ 23769 h 290151"/>
                <a:gd name="T34" fmla="*/ 422594 w 290152"/>
                <a:gd name="T35" fmla="*/ 73953 h 290151"/>
                <a:gd name="T36" fmla="*/ 473439 w 290152"/>
                <a:gd name="T37" fmla="*/ 106309 h 290151"/>
                <a:gd name="T38" fmla="*/ 473439 w 290152"/>
                <a:gd name="T39" fmla="*/ 192149 h 290151"/>
                <a:gd name="T40" fmla="*/ 530884 w 290152"/>
                <a:gd name="T41" fmla="*/ 284594 h 290151"/>
                <a:gd name="T42" fmla="*/ 486646 w 290152"/>
                <a:gd name="T43" fmla="*/ 289875 h 290151"/>
                <a:gd name="T44" fmla="*/ 509755 w 290152"/>
                <a:gd name="T45" fmla="*/ 241013 h 290151"/>
                <a:gd name="T46" fmla="*/ 459575 w 290152"/>
                <a:gd name="T47" fmla="*/ 181584 h 290151"/>
                <a:gd name="T48" fmla="*/ 468817 w 290152"/>
                <a:gd name="T49" fmla="*/ 122154 h 290151"/>
                <a:gd name="T50" fmla="*/ 393544 w 290152"/>
                <a:gd name="T51" fmla="*/ 105648 h 290151"/>
                <a:gd name="T52" fmla="*/ 406750 w 290152"/>
                <a:gd name="T53" fmla="*/ 58765 h 290151"/>
                <a:gd name="T54" fmla="*/ 349302 w 290152"/>
                <a:gd name="T55" fmla="*/ 71315 h 290151"/>
                <a:gd name="T56" fmla="*/ 289876 w 290152"/>
                <a:gd name="T57" fmla="*/ 21125 h 290151"/>
                <a:gd name="T58" fmla="*/ 241008 w 290152"/>
                <a:gd name="T59" fmla="*/ 55467 h 290151"/>
                <a:gd name="T60" fmla="*/ 164415 w 290152"/>
                <a:gd name="T61" fmla="*/ 41594 h 290151"/>
                <a:gd name="T62" fmla="*/ 122154 w 290152"/>
                <a:gd name="T63" fmla="*/ 65372 h 290151"/>
                <a:gd name="T64" fmla="*/ 95741 w 290152"/>
                <a:gd name="T65" fmla="*/ 139324 h 290151"/>
                <a:gd name="T66" fmla="*/ 40274 w 290152"/>
                <a:gd name="T67" fmla="*/ 157153 h 290151"/>
                <a:gd name="T68" fmla="*/ 64054 w 290152"/>
                <a:gd name="T69" fmla="*/ 234409 h 290151"/>
                <a:gd name="T70" fmla="*/ 15849 w 290152"/>
                <a:gd name="T71" fmla="*/ 284594 h 290151"/>
                <a:gd name="T72" fmla="*/ 75272 w 290152"/>
                <a:gd name="T73" fmla="*/ 339398 h 290151"/>
                <a:gd name="T74" fmla="*/ 40274 w 290152"/>
                <a:gd name="T75" fmla="*/ 373076 h 290151"/>
                <a:gd name="T76" fmla="*/ 95741 w 290152"/>
                <a:gd name="T77" fmla="*/ 391566 h 290151"/>
                <a:gd name="T78" fmla="*/ 122154 w 290152"/>
                <a:gd name="T79" fmla="*/ 464858 h 290151"/>
                <a:gd name="T80" fmla="*/ 181584 w 290152"/>
                <a:gd name="T81" fmla="*/ 458916 h 290151"/>
                <a:gd name="T82" fmla="*/ 241008 w 290152"/>
                <a:gd name="T83" fmla="*/ 509759 h 290151"/>
                <a:gd name="T84" fmla="*/ 289876 w 290152"/>
                <a:gd name="T85" fmla="*/ 485988 h 290151"/>
                <a:gd name="T86" fmla="*/ 284593 w 290152"/>
                <a:gd name="T87" fmla="*/ 530888 h 290151"/>
                <a:gd name="T88" fmla="*/ 192148 w 290152"/>
                <a:gd name="T89" fmla="*/ 472781 h 290151"/>
                <a:gd name="T90" fmla="*/ 108292 w 290152"/>
                <a:gd name="T91" fmla="*/ 457595 h 290151"/>
                <a:gd name="T92" fmla="*/ 58111 w 290152"/>
                <a:gd name="T93" fmla="*/ 424580 h 290151"/>
                <a:gd name="T94" fmla="*/ 33676 w 290152"/>
                <a:gd name="T95" fmla="*/ 352605 h 290151"/>
                <a:gd name="T96" fmla="*/ 0 w 290152"/>
                <a:gd name="T97" fmla="*/ 284594 h 290151"/>
                <a:gd name="T98" fmla="*/ 58111 w 290152"/>
                <a:gd name="T99" fmla="*/ 192149 h 290151"/>
                <a:gd name="T100" fmla="*/ 58111 w 290152"/>
                <a:gd name="T101" fmla="*/ 106309 h 290151"/>
                <a:gd name="T102" fmla="*/ 108292 w 290152"/>
                <a:gd name="T103" fmla="*/ 73953 h 290151"/>
                <a:gd name="T104" fmla="*/ 178282 w 290152"/>
                <a:gd name="T105" fmla="*/ 33017 h 290151"/>
                <a:gd name="T106" fmla="*/ 246293 w 290152"/>
                <a:gd name="T107" fmla="*/ 0 h 29015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0152" h="290151">
                  <a:moveTo>
                    <a:pt x="281039" y="198284"/>
                  </a:moveTo>
                  <a:cubicBezTo>
                    <a:pt x="282473" y="196850"/>
                    <a:pt x="285341" y="196850"/>
                    <a:pt x="287133" y="198284"/>
                  </a:cubicBezTo>
                  <a:cubicBezTo>
                    <a:pt x="288567" y="200076"/>
                    <a:pt x="288567" y="202586"/>
                    <a:pt x="287133" y="204378"/>
                  </a:cubicBezTo>
                  <a:lnTo>
                    <a:pt x="230137" y="261733"/>
                  </a:lnTo>
                  <a:cubicBezTo>
                    <a:pt x="229061" y="262450"/>
                    <a:pt x="227986" y="263167"/>
                    <a:pt x="226911" y="263167"/>
                  </a:cubicBezTo>
                  <a:cubicBezTo>
                    <a:pt x="225835" y="263167"/>
                    <a:pt x="224401" y="262450"/>
                    <a:pt x="223684" y="261733"/>
                  </a:cubicBezTo>
                  <a:lnTo>
                    <a:pt x="190706" y="228754"/>
                  </a:lnTo>
                  <a:cubicBezTo>
                    <a:pt x="188913" y="226962"/>
                    <a:pt x="188913" y="224094"/>
                    <a:pt x="190706" y="222660"/>
                  </a:cubicBezTo>
                  <a:cubicBezTo>
                    <a:pt x="192498" y="220868"/>
                    <a:pt x="195366" y="220868"/>
                    <a:pt x="196800" y="222660"/>
                  </a:cubicBezTo>
                  <a:lnTo>
                    <a:pt x="226911" y="252413"/>
                  </a:lnTo>
                  <a:lnTo>
                    <a:pt x="281039" y="198284"/>
                  </a:lnTo>
                  <a:close/>
                  <a:moveTo>
                    <a:pt x="119926" y="167217"/>
                  </a:moveTo>
                  <a:lnTo>
                    <a:pt x="81811" y="194502"/>
                  </a:lnTo>
                  <a:cubicBezTo>
                    <a:pt x="96554" y="212813"/>
                    <a:pt x="119207" y="224302"/>
                    <a:pt x="144377" y="224302"/>
                  </a:cubicBezTo>
                  <a:cubicBezTo>
                    <a:pt x="151209" y="224302"/>
                    <a:pt x="157322" y="223584"/>
                    <a:pt x="163434" y="222148"/>
                  </a:cubicBezTo>
                  <a:cubicBezTo>
                    <a:pt x="164153" y="207787"/>
                    <a:pt x="169907" y="194862"/>
                    <a:pt x="178896" y="184450"/>
                  </a:cubicBezTo>
                  <a:lnTo>
                    <a:pt x="164873" y="170807"/>
                  </a:lnTo>
                  <a:cubicBezTo>
                    <a:pt x="159119" y="175115"/>
                    <a:pt x="152288" y="177629"/>
                    <a:pt x="144377" y="177629"/>
                  </a:cubicBezTo>
                  <a:cubicBezTo>
                    <a:pt x="134669" y="177629"/>
                    <a:pt x="126039" y="173679"/>
                    <a:pt x="119926" y="167217"/>
                  </a:cubicBezTo>
                  <a:close/>
                  <a:moveTo>
                    <a:pt x="144377" y="119467"/>
                  </a:moveTo>
                  <a:cubicBezTo>
                    <a:pt x="130713" y="119467"/>
                    <a:pt x="119567" y="130597"/>
                    <a:pt x="119567" y="144240"/>
                  </a:cubicBezTo>
                  <a:cubicBezTo>
                    <a:pt x="119567" y="157882"/>
                    <a:pt x="130713" y="169012"/>
                    <a:pt x="144377" y="169012"/>
                  </a:cubicBezTo>
                  <a:cubicBezTo>
                    <a:pt x="158041" y="169012"/>
                    <a:pt x="169187" y="157882"/>
                    <a:pt x="169187" y="144240"/>
                  </a:cubicBezTo>
                  <a:cubicBezTo>
                    <a:pt x="169187" y="130597"/>
                    <a:pt x="158041" y="119467"/>
                    <a:pt x="144377" y="119467"/>
                  </a:cubicBezTo>
                  <a:close/>
                  <a:moveTo>
                    <a:pt x="205505" y="92541"/>
                  </a:moveTo>
                  <a:lnTo>
                    <a:pt x="171704" y="124494"/>
                  </a:lnTo>
                  <a:cubicBezTo>
                    <a:pt x="175660" y="129879"/>
                    <a:pt x="178177" y="137059"/>
                    <a:pt x="178177" y="144240"/>
                  </a:cubicBezTo>
                  <a:cubicBezTo>
                    <a:pt x="178177" y="151779"/>
                    <a:pt x="175300" y="158960"/>
                    <a:pt x="170985" y="164704"/>
                  </a:cubicBezTo>
                  <a:lnTo>
                    <a:pt x="185009" y="178706"/>
                  </a:lnTo>
                  <a:cubicBezTo>
                    <a:pt x="195077" y="169730"/>
                    <a:pt x="208022" y="164345"/>
                    <a:pt x="222404" y="163268"/>
                  </a:cubicBezTo>
                  <a:cubicBezTo>
                    <a:pt x="223843" y="157164"/>
                    <a:pt x="224921" y="151061"/>
                    <a:pt x="224921" y="144240"/>
                  </a:cubicBezTo>
                  <a:cubicBezTo>
                    <a:pt x="224921" y="124494"/>
                    <a:pt x="217730" y="106543"/>
                    <a:pt x="205505" y="92541"/>
                  </a:cubicBezTo>
                  <a:close/>
                  <a:moveTo>
                    <a:pt x="148692" y="64178"/>
                  </a:moveTo>
                  <a:lnTo>
                    <a:pt x="148692" y="110851"/>
                  </a:lnTo>
                  <a:cubicBezTo>
                    <a:pt x="155164" y="111928"/>
                    <a:pt x="160917" y="114441"/>
                    <a:pt x="165592" y="118031"/>
                  </a:cubicBezTo>
                  <a:lnTo>
                    <a:pt x="199751" y="86078"/>
                  </a:lnTo>
                  <a:cubicBezTo>
                    <a:pt x="186087" y="73154"/>
                    <a:pt x="168468" y="65255"/>
                    <a:pt x="148692" y="64178"/>
                  </a:cubicBezTo>
                  <a:close/>
                  <a:moveTo>
                    <a:pt x="140062" y="64178"/>
                  </a:moveTo>
                  <a:cubicBezTo>
                    <a:pt x="97992" y="66691"/>
                    <a:pt x="64192" y="101516"/>
                    <a:pt x="64192" y="144240"/>
                  </a:cubicBezTo>
                  <a:cubicBezTo>
                    <a:pt x="64192" y="160037"/>
                    <a:pt x="68867" y="175115"/>
                    <a:pt x="76777" y="187322"/>
                  </a:cubicBezTo>
                  <a:lnTo>
                    <a:pt x="114892" y="160037"/>
                  </a:lnTo>
                  <a:cubicBezTo>
                    <a:pt x="112375" y="155369"/>
                    <a:pt x="110937" y="149984"/>
                    <a:pt x="110937" y="144240"/>
                  </a:cubicBezTo>
                  <a:cubicBezTo>
                    <a:pt x="110937" y="127366"/>
                    <a:pt x="123522" y="113005"/>
                    <a:pt x="140062" y="110851"/>
                  </a:cubicBezTo>
                  <a:lnTo>
                    <a:pt x="140062" y="64178"/>
                  </a:lnTo>
                  <a:close/>
                  <a:moveTo>
                    <a:pt x="144377" y="55562"/>
                  </a:moveTo>
                  <a:cubicBezTo>
                    <a:pt x="193639" y="55562"/>
                    <a:pt x="233551" y="95413"/>
                    <a:pt x="233551" y="144240"/>
                  </a:cubicBezTo>
                  <a:cubicBezTo>
                    <a:pt x="233551" y="151061"/>
                    <a:pt x="232472" y="157164"/>
                    <a:pt x="231394" y="163627"/>
                  </a:cubicBezTo>
                  <a:cubicBezTo>
                    <a:pt x="246136" y="164704"/>
                    <a:pt x="259800" y="170807"/>
                    <a:pt x="270587" y="181578"/>
                  </a:cubicBezTo>
                  <a:cubicBezTo>
                    <a:pt x="272025" y="183014"/>
                    <a:pt x="272025" y="185886"/>
                    <a:pt x="270587" y="187681"/>
                  </a:cubicBezTo>
                  <a:cubicBezTo>
                    <a:pt x="268789" y="189117"/>
                    <a:pt x="265553" y="189117"/>
                    <a:pt x="264115" y="187681"/>
                  </a:cubicBezTo>
                  <a:cubicBezTo>
                    <a:pt x="254047" y="177270"/>
                    <a:pt x="240383" y="171884"/>
                    <a:pt x="226000" y="171884"/>
                  </a:cubicBezTo>
                  <a:cubicBezTo>
                    <a:pt x="196156" y="171884"/>
                    <a:pt x="172064" y="196298"/>
                    <a:pt x="172064" y="226097"/>
                  </a:cubicBezTo>
                  <a:cubicBezTo>
                    <a:pt x="172064" y="255895"/>
                    <a:pt x="196156" y="279591"/>
                    <a:pt x="226000" y="279591"/>
                  </a:cubicBezTo>
                  <a:cubicBezTo>
                    <a:pt x="252968" y="279591"/>
                    <a:pt x="275981" y="259845"/>
                    <a:pt x="279576" y="233277"/>
                  </a:cubicBezTo>
                  <a:cubicBezTo>
                    <a:pt x="279936" y="231123"/>
                    <a:pt x="282093" y="229328"/>
                    <a:pt x="284610" y="229687"/>
                  </a:cubicBezTo>
                  <a:cubicBezTo>
                    <a:pt x="286768" y="230046"/>
                    <a:pt x="288566" y="232200"/>
                    <a:pt x="288206" y="234713"/>
                  </a:cubicBezTo>
                  <a:cubicBezTo>
                    <a:pt x="283891" y="265230"/>
                    <a:pt x="257283" y="288566"/>
                    <a:pt x="226000" y="288566"/>
                  </a:cubicBezTo>
                  <a:cubicBezTo>
                    <a:pt x="192920" y="288566"/>
                    <a:pt x="165951" y="263435"/>
                    <a:pt x="163434" y="231123"/>
                  </a:cubicBezTo>
                  <a:cubicBezTo>
                    <a:pt x="157322" y="232559"/>
                    <a:pt x="151209" y="233277"/>
                    <a:pt x="144377" y="233277"/>
                  </a:cubicBezTo>
                  <a:cubicBezTo>
                    <a:pt x="95475" y="233277"/>
                    <a:pt x="55563" y="193425"/>
                    <a:pt x="55563" y="144240"/>
                  </a:cubicBezTo>
                  <a:cubicBezTo>
                    <a:pt x="55563" y="95413"/>
                    <a:pt x="95475" y="55562"/>
                    <a:pt x="144377" y="55562"/>
                  </a:cubicBezTo>
                  <a:close/>
                  <a:moveTo>
                    <a:pt x="134610" y="0"/>
                  </a:moveTo>
                  <a:lnTo>
                    <a:pt x="155542" y="0"/>
                  </a:lnTo>
                  <a:cubicBezTo>
                    <a:pt x="162037" y="0"/>
                    <a:pt x="167090" y="5052"/>
                    <a:pt x="167090" y="11548"/>
                  </a:cubicBezTo>
                  <a:lnTo>
                    <a:pt x="167090" y="26705"/>
                  </a:lnTo>
                  <a:cubicBezTo>
                    <a:pt x="173225" y="27788"/>
                    <a:pt x="179360" y="29592"/>
                    <a:pt x="185495" y="31397"/>
                  </a:cubicBezTo>
                  <a:lnTo>
                    <a:pt x="193074" y="18044"/>
                  </a:lnTo>
                  <a:cubicBezTo>
                    <a:pt x="194518" y="15879"/>
                    <a:pt x="197044" y="13713"/>
                    <a:pt x="199931" y="12992"/>
                  </a:cubicBezTo>
                  <a:cubicBezTo>
                    <a:pt x="202818" y="12270"/>
                    <a:pt x="205705" y="12631"/>
                    <a:pt x="208592" y="14074"/>
                  </a:cubicBezTo>
                  <a:lnTo>
                    <a:pt x="226636" y="24540"/>
                  </a:lnTo>
                  <a:cubicBezTo>
                    <a:pt x="229524" y="26344"/>
                    <a:pt x="231328" y="28510"/>
                    <a:pt x="232050" y="31397"/>
                  </a:cubicBezTo>
                  <a:cubicBezTo>
                    <a:pt x="233132" y="34645"/>
                    <a:pt x="232772" y="37893"/>
                    <a:pt x="230967" y="40419"/>
                  </a:cubicBezTo>
                  <a:lnTo>
                    <a:pt x="223388" y="53411"/>
                  </a:lnTo>
                  <a:cubicBezTo>
                    <a:pt x="228080" y="57741"/>
                    <a:pt x="232772" y="62072"/>
                    <a:pt x="236741" y="66763"/>
                  </a:cubicBezTo>
                  <a:lnTo>
                    <a:pt x="250094" y="59185"/>
                  </a:lnTo>
                  <a:cubicBezTo>
                    <a:pt x="252620" y="57741"/>
                    <a:pt x="255507" y="57019"/>
                    <a:pt x="258755" y="58102"/>
                  </a:cubicBezTo>
                  <a:cubicBezTo>
                    <a:pt x="261642" y="58824"/>
                    <a:pt x="263808" y="60628"/>
                    <a:pt x="265612" y="63515"/>
                  </a:cubicBezTo>
                  <a:lnTo>
                    <a:pt x="276078" y="81560"/>
                  </a:lnTo>
                  <a:cubicBezTo>
                    <a:pt x="279326" y="86973"/>
                    <a:pt x="277160" y="94191"/>
                    <a:pt x="271747" y="97439"/>
                  </a:cubicBezTo>
                  <a:lnTo>
                    <a:pt x="258755" y="105017"/>
                  </a:lnTo>
                  <a:cubicBezTo>
                    <a:pt x="260921" y="110791"/>
                    <a:pt x="262364" y="116926"/>
                    <a:pt x="263447" y="123061"/>
                  </a:cubicBezTo>
                  <a:lnTo>
                    <a:pt x="278604" y="123061"/>
                  </a:lnTo>
                  <a:cubicBezTo>
                    <a:pt x="285100" y="123061"/>
                    <a:pt x="290152" y="128114"/>
                    <a:pt x="290152" y="134610"/>
                  </a:cubicBezTo>
                  <a:lnTo>
                    <a:pt x="290152" y="155541"/>
                  </a:lnTo>
                  <a:cubicBezTo>
                    <a:pt x="290152" y="162037"/>
                    <a:pt x="285100" y="167089"/>
                    <a:pt x="278604" y="167089"/>
                  </a:cubicBezTo>
                  <a:lnTo>
                    <a:pt x="265973" y="167089"/>
                  </a:lnTo>
                  <a:cubicBezTo>
                    <a:pt x="263086" y="167089"/>
                    <a:pt x="261281" y="165285"/>
                    <a:pt x="261281" y="162398"/>
                  </a:cubicBezTo>
                  <a:cubicBezTo>
                    <a:pt x="261281" y="160232"/>
                    <a:pt x="263086" y="158428"/>
                    <a:pt x="265973" y="158428"/>
                  </a:cubicBezTo>
                  <a:lnTo>
                    <a:pt x="278604" y="158428"/>
                  </a:lnTo>
                  <a:cubicBezTo>
                    <a:pt x="280408" y="158428"/>
                    <a:pt x="281491" y="156985"/>
                    <a:pt x="281491" y="155541"/>
                  </a:cubicBezTo>
                  <a:lnTo>
                    <a:pt x="281491" y="134610"/>
                  </a:lnTo>
                  <a:cubicBezTo>
                    <a:pt x="281491" y="133166"/>
                    <a:pt x="280408" y="131723"/>
                    <a:pt x="278604" y="131723"/>
                  </a:cubicBezTo>
                  <a:lnTo>
                    <a:pt x="259838" y="131723"/>
                  </a:lnTo>
                  <a:cubicBezTo>
                    <a:pt x="257673" y="131723"/>
                    <a:pt x="255868" y="130279"/>
                    <a:pt x="255507" y="128114"/>
                  </a:cubicBezTo>
                  <a:cubicBezTo>
                    <a:pt x="254425" y="120174"/>
                    <a:pt x="252259" y="112235"/>
                    <a:pt x="249011" y="104656"/>
                  </a:cubicBezTo>
                  <a:cubicBezTo>
                    <a:pt x="248290" y="102491"/>
                    <a:pt x="249372" y="100326"/>
                    <a:pt x="251177" y="99243"/>
                  </a:cubicBezTo>
                  <a:lnTo>
                    <a:pt x="267417" y="89499"/>
                  </a:lnTo>
                  <a:cubicBezTo>
                    <a:pt x="268860" y="89138"/>
                    <a:pt x="269221" y="87334"/>
                    <a:pt x="268499" y="85890"/>
                  </a:cubicBezTo>
                  <a:lnTo>
                    <a:pt x="258034" y="67846"/>
                  </a:lnTo>
                  <a:cubicBezTo>
                    <a:pt x="257673" y="67124"/>
                    <a:pt x="256951" y="66763"/>
                    <a:pt x="256229" y="66763"/>
                  </a:cubicBezTo>
                  <a:cubicBezTo>
                    <a:pt x="255507" y="66402"/>
                    <a:pt x="254786" y="66763"/>
                    <a:pt x="254425" y="66763"/>
                  </a:cubicBezTo>
                  <a:lnTo>
                    <a:pt x="237824" y="76146"/>
                  </a:lnTo>
                  <a:cubicBezTo>
                    <a:pt x="236019" y="77229"/>
                    <a:pt x="233493" y="76868"/>
                    <a:pt x="232411" y="75064"/>
                  </a:cubicBezTo>
                  <a:cubicBezTo>
                    <a:pt x="226997" y="68929"/>
                    <a:pt x="221223" y="63155"/>
                    <a:pt x="215088" y="57741"/>
                  </a:cubicBezTo>
                  <a:cubicBezTo>
                    <a:pt x="213284" y="56659"/>
                    <a:pt x="212923" y="54132"/>
                    <a:pt x="214005" y="52328"/>
                  </a:cubicBezTo>
                  <a:lnTo>
                    <a:pt x="223388" y="35727"/>
                  </a:lnTo>
                  <a:cubicBezTo>
                    <a:pt x="223749" y="35006"/>
                    <a:pt x="223749" y="34645"/>
                    <a:pt x="223749" y="33923"/>
                  </a:cubicBezTo>
                  <a:cubicBezTo>
                    <a:pt x="223388" y="33201"/>
                    <a:pt x="223028" y="32479"/>
                    <a:pt x="222306" y="32118"/>
                  </a:cubicBezTo>
                  <a:lnTo>
                    <a:pt x="204262" y="21653"/>
                  </a:lnTo>
                  <a:cubicBezTo>
                    <a:pt x="203540" y="21292"/>
                    <a:pt x="202818" y="21292"/>
                    <a:pt x="202096" y="21292"/>
                  </a:cubicBezTo>
                  <a:cubicBezTo>
                    <a:pt x="201374" y="21653"/>
                    <a:pt x="201014" y="22014"/>
                    <a:pt x="200653" y="22735"/>
                  </a:cubicBezTo>
                  <a:lnTo>
                    <a:pt x="190909" y="38975"/>
                  </a:lnTo>
                  <a:cubicBezTo>
                    <a:pt x="189826" y="40780"/>
                    <a:pt x="187660" y="41862"/>
                    <a:pt x="185856" y="40780"/>
                  </a:cubicBezTo>
                  <a:cubicBezTo>
                    <a:pt x="178277" y="37893"/>
                    <a:pt x="169977" y="35727"/>
                    <a:pt x="162037" y="34645"/>
                  </a:cubicBezTo>
                  <a:cubicBezTo>
                    <a:pt x="159872" y="34284"/>
                    <a:pt x="158429" y="32479"/>
                    <a:pt x="158429" y="30314"/>
                  </a:cubicBezTo>
                  <a:lnTo>
                    <a:pt x="158429" y="11548"/>
                  </a:lnTo>
                  <a:cubicBezTo>
                    <a:pt x="158429" y="9744"/>
                    <a:pt x="156985" y="8661"/>
                    <a:pt x="155542" y="8661"/>
                  </a:cubicBezTo>
                  <a:lnTo>
                    <a:pt x="134610" y="8661"/>
                  </a:lnTo>
                  <a:cubicBezTo>
                    <a:pt x="133167" y="8661"/>
                    <a:pt x="131723" y="9744"/>
                    <a:pt x="131723" y="11548"/>
                  </a:cubicBezTo>
                  <a:lnTo>
                    <a:pt x="131723" y="30314"/>
                  </a:lnTo>
                  <a:cubicBezTo>
                    <a:pt x="131723" y="32479"/>
                    <a:pt x="130279" y="34284"/>
                    <a:pt x="128114" y="34645"/>
                  </a:cubicBezTo>
                  <a:cubicBezTo>
                    <a:pt x="120175" y="35727"/>
                    <a:pt x="112235" y="37893"/>
                    <a:pt x="104657" y="40780"/>
                  </a:cubicBezTo>
                  <a:cubicBezTo>
                    <a:pt x="102491" y="41862"/>
                    <a:pt x="100326" y="40780"/>
                    <a:pt x="99243" y="38975"/>
                  </a:cubicBezTo>
                  <a:lnTo>
                    <a:pt x="89860" y="22735"/>
                  </a:lnTo>
                  <a:cubicBezTo>
                    <a:pt x="89139" y="21292"/>
                    <a:pt x="87334" y="20931"/>
                    <a:pt x="86251" y="21653"/>
                  </a:cubicBezTo>
                  <a:lnTo>
                    <a:pt x="67846" y="32118"/>
                  </a:lnTo>
                  <a:cubicBezTo>
                    <a:pt x="67124" y="32479"/>
                    <a:pt x="66764" y="33201"/>
                    <a:pt x="66764" y="33923"/>
                  </a:cubicBezTo>
                  <a:cubicBezTo>
                    <a:pt x="66403" y="34645"/>
                    <a:pt x="66764" y="35006"/>
                    <a:pt x="66764" y="35727"/>
                  </a:cubicBezTo>
                  <a:lnTo>
                    <a:pt x="76508" y="52328"/>
                  </a:lnTo>
                  <a:cubicBezTo>
                    <a:pt x="77229" y="54132"/>
                    <a:pt x="76868" y="56659"/>
                    <a:pt x="75425" y="57741"/>
                  </a:cubicBezTo>
                  <a:cubicBezTo>
                    <a:pt x="68929" y="63155"/>
                    <a:pt x="63155" y="68929"/>
                    <a:pt x="57741" y="75064"/>
                  </a:cubicBezTo>
                  <a:cubicBezTo>
                    <a:pt x="56659" y="76868"/>
                    <a:pt x="54133" y="77229"/>
                    <a:pt x="52328" y="76146"/>
                  </a:cubicBezTo>
                  <a:lnTo>
                    <a:pt x="36088" y="66763"/>
                  </a:lnTo>
                  <a:cubicBezTo>
                    <a:pt x="35367" y="66763"/>
                    <a:pt x="34645" y="66402"/>
                    <a:pt x="33923" y="66763"/>
                  </a:cubicBezTo>
                  <a:cubicBezTo>
                    <a:pt x="33201" y="66763"/>
                    <a:pt x="32840" y="67124"/>
                    <a:pt x="32119" y="67846"/>
                  </a:cubicBezTo>
                  <a:lnTo>
                    <a:pt x="22014" y="85890"/>
                  </a:lnTo>
                  <a:cubicBezTo>
                    <a:pt x="20931" y="87334"/>
                    <a:pt x="21292" y="89138"/>
                    <a:pt x="22736" y="89499"/>
                  </a:cubicBezTo>
                  <a:lnTo>
                    <a:pt x="39336" y="99243"/>
                  </a:lnTo>
                  <a:cubicBezTo>
                    <a:pt x="40780" y="100326"/>
                    <a:pt x="41862" y="102491"/>
                    <a:pt x="41141" y="104656"/>
                  </a:cubicBezTo>
                  <a:cubicBezTo>
                    <a:pt x="37893" y="112235"/>
                    <a:pt x="35727" y="120174"/>
                    <a:pt x="35006" y="128114"/>
                  </a:cubicBezTo>
                  <a:cubicBezTo>
                    <a:pt x="34284" y="130279"/>
                    <a:pt x="32479" y="131723"/>
                    <a:pt x="30314" y="131723"/>
                  </a:cubicBezTo>
                  <a:lnTo>
                    <a:pt x="11548" y="131723"/>
                  </a:lnTo>
                  <a:cubicBezTo>
                    <a:pt x="10105" y="131723"/>
                    <a:pt x="8661" y="133166"/>
                    <a:pt x="8661" y="134610"/>
                  </a:cubicBezTo>
                  <a:lnTo>
                    <a:pt x="8661" y="155541"/>
                  </a:lnTo>
                  <a:cubicBezTo>
                    <a:pt x="8661" y="156985"/>
                    <a:pt x="10105" y="158428"/>
                    <a:pt x="11548" y="158428"/>
                  </a:cubicBezTo>
                  <a:lnTo>
                    <a:pt x="30314" y="158428"/>
                  </a:lnTo>
                  <a:cubicBezTo>
                    <a:pt x="32479" y="158428"/>
                    <a:pt x="34284" y="159872"/>
                    <a:pt x="35006" y="162037"/>
                  </a:cubicBezTo>
                  <a:cubicBezTo>
                    <a:pt x="35727" y="169976"/>
                    <a:pt x="37893" y="177916"/>
                    <a:pt x="41141" y="185494"/>
                  </a:cubicBezTo>
                  <a:cubicBezTo>
                    <a:pt x="41862" y="187660"/>
                    <a:pt x="40780" y="189825"/>
                    <a:pt x="39336" y="190908"/>
                  </a:cubicBezTo>
                  <a:lnTo>
                    <a:pt x="22736" y="200291"/>
                  </a:lnTo>
                  <a:cubicBezTo>
                    <a:pt x="22014" y="200652"/>
                    <a:pt x="21653" y="201374"/>
                    <a:pt x="21292" y="202096"/>
                  </a:cubicBezTo>
                  <a:cubicBezTo>
                    <a:pt x="21292" y="202817"/>
                    <a:pt x="21292" y="203539"/>
                    <a:pt x="22014" y="203900"/>
                  </a:cubicBezTo>
                  <a:lnTo>
                    <a:pt x="32119" y="222305"/>
                  </a:lnTo>
                  <a:cubicBezTo>
                    <a:pt x="32840" y="223027"/>
                    <a:pt x="33201" y="223388"/>
                    <a:pt x="33923" y="223749"/>
                  </a:cubicBezTo>
                  <a:cubicBezTo>
                    <a:pt x="34645" y="223749"/>
                    <a:pt x="35367" y="223749"/>
                    <a:pt x="36088" y="223388"/>
                  </a:cubicBezTo>
                  <a:lnTo>
                    <a:pt x="52328" y="214005"/>
                  </a:lnTo>
                  <a:cubicBezTo>
                    <a:pt x="54133" y="212922"/>
                    <a:pt x="56659" y="213283"/>
                    <a:pt x="57741" y="214727"/>
                  </a:cubicBezTo>
                  <a:cubicBezTo>
                    <a:pt x="63155" y="221222"/>
                    <a:pt x="68929" y="226997"/>
                    <a:pt x="75425" y="232049"/>
                  </a:cubicBezTo>
                  <a:cubicBezTo>
                    <a:pt x="76868" y="233492"/>
                    <a:pt x="77229" y="236019"/>
                    <a:pt x="76508" y="237823"/>
                  </a:cubicBezTo>
                  <a:lnTo>
                    <a:pt x="66764" y="254063"/>
                  </a:lnTo>
                  <a:cubicBezTo>
                    <a:pt x="66042" y="255506"/>
                    <a:pt x="66764" y="257311"/>
                    <a:pt x="67846" y="257672"/>
                  </a:cubicBezTo>
                  <a:lnTo>
                    <a:pt x="86251" y="268498"/>
                  </a:lnTo>
                  <a:cubicBezTo>
                    <a:pt x="87334" y="269220"/>
                    <a:pt x="89139" y="268859"/>
                    <a:pt x="89860" y="267416"/>
                  </a:cubicBezTo>
                  <a:lnTo>
                    <a:pt x="99243" y="250815"/>
                  </a:lnTo>
                  <a:cubicBezTo>
                    <a:pt x="100326" y="249011"/>
                    <a:pt x="102491" y="248289"/>
                    <a:pt x="104657" y="249011"/>
                  </a:cubicBezTo>
                  <a:cubicBezTo>
                    <a:pt x="112235" y="251898"/>
                    <a:pt x="120175" y="254424"/>
                    <a:pt x="128114" y="255506"/>
                  </a:cubicBezTo>
                  <a:cubicBezTo>
                    <a:pt x="130279" y="255867"/>
                    <a:pt x="131723" y="257672"/>
                    <a:pt x="131723" y="259837"/>
                  </a:cubicBezTo>
                  <a:lnTo>
                    <a:pt x="131723" y="278603"/>
                  </a:lnTo>
                  <a:cubicBezTo>
                    <a:pt x="131723" y="280047"/>
                    <a:pt x="133167" y="281129"/>
                    <a:pt x="134610" y="281129"/>
                  </a:cubicBezTo>
                  <a:lnTo>
                    <a:pt x="155542" y="281129"/>
                  </a:lnTo>
                  <a:cubicBezTo>
                    <a:pt x="156985" y="281129"/>
                    <a:pt x="158429" y="280047"/>
                    <a:pt x="158429" y="278603"/>
                  </a:cubicBezTo>
                  <a:lnTo>
                    <a:pt x="158429" y="265611"/>
                  </a:lnTo>
                  <a:cubicBezTo>
                    <a:pt x="158429" y="263085"/>
                    <a:pt x="160233" y="261281"/>
                    <a:pt x="162759" y="261281"/>
                  </a:cubicBezTo>
                  <a:cubicBezTo>
                    <a:pt x="165285" y="261281"/>
                    <a:pt x="167090" y="263085"/>
                    <a:pt x="167090" y="265611"/>
                  </a:cubicBezTo>
                  <a:lnTo>
                    <a:pt x="167090" y="278603"/>
                  </a:lnTo>
                  <a:cubicBezTo>
                    <a:pt x="167090" y="285099"/>
                    <a:pt x="162037" y="290151"/>
                    <a:pt x="155542" y="290151"/>
                  </a:cubicBezTo>
                  <a:lnTo>
                    <a:pt x="134610" y="290151"/>
                  </a:lnTo>
                  <a:cubicBezTo>
                    <a:pt x="128114" y="290151"/>
                    <a:pt x="123062" y="285099"/>
                    <a:pt x="123062" y="278603"/>
                  </a:cubicBezTo>
                  <a:lnTo>
                    <a:pt x="123062" y="263446"/>
                  </a:lnTo>
                  <a:cubicBezTo>
                    <a:pt x="116927" y="262363"/>
                    <a:pt x="110792" y="260920"/>
                    <a:pt x="105017" y="258394"/>
                  </a:cubicBezTo>
                  <a:lnTo>
                    <a:pt x="97439" y="271746"/>
                  </a:lnTo>
                  <a:cubicBezTo>
                    <a:pt x="94191" y="277160"/>
                    <a:pt x="87334" y="279325"/>
                    <a:pt x="81560" y="276077"/>
                  </a:cubicBezTo>
                  <a:lnTo>
                    <a:pt x="63516" y="265250"/>
                  </a:lnTo>
                  <a:cubicBezTo>
                    <a:pt x="57741" y="262002"/>
                    <a:pt x="56298" y="255146"/>
                    <a:pt x="59185" y="250093"/>
                  </a:cubicBezTo>
                  <a:lnTo>
                    <a:pt x="66764" y="236380"/>
                  </a:lnTo>
                  <a:cubicBezTo>
                    <a:pt x="62072" y="232410"/>
                    <a:pt x="57741" y="228079"/>
                    <a:pt x="53772" y="223388"/>
                  </a:cubicBezTo>
                  <a:lnTo>
                    <a:pt x="40419" y="230966"/>
                  </a:lnTo>
                  <a:cubicBezTo>
                    <a:pt x="37893" y="232410"/>
                    <a:pt x="34645" y="232771"/>
                    <a:pt x="31758" y="232049"/>
                  </a:cubicBezTo>
                  <a:cubicBezTo>
                    <a:pt x="28510" y="231327"/>
                    <a:pt x="26344" y="229162"/>
                    <a:pt x="24901" y="226636"/>
                  </a:cubicBezTo>
                  <a:lnTo>
                    <a:pt x="14074" y="208591"/>
                  </a:lnTo>
                  <a:cubicBezTo>
                    <a:pt x="12992" y="205704"/>
                    <a:pt x="12270" y="202817"/>
                    <a:pt x="12992" y="199930"/>
                  </a:cubicBezTo>
                  <a:cubicBezTo>
                    <a:pt x="13713" y="197043"/>
                    <a:pt x="15879" y="194516"/>
                    <a:pt x="18405" y="192712"/>
                  </a:cubicBezTo>
                  <a:lnTo>
                    <a:pt x="31758" y="185133"/>
                  </a:lnTo>
                  <a:cubicBezTo>
                    <a:pt x="29592" y="179359"/>
                    <a:pt x="27788" y="173224"/>
                    <a:pt x="26705" y="167089"/>
                  </a:cubicBezTo>
                  <a:lnTo>
                    <a:pt x="11548" y="167089"/>
                  </a:lnTo>
                  <a:cubicBezTo>
                    <a:pt x="5052" y="167089"/>
                    <a:pt x="0" y="162037"/>
                    <a:pt x="0" y="155541"/>
                  </a:cubicBezTo>
                  <a:lnTo>
                    <a:pt x="0" y="134610"/>
                  </a:lnTo>
                  <a:cubicBezTo>
                    <a:pt x="0" y="128114"/>
                    <a:pt x="5052" y="123061"/>
                    <a:pt x="11548" y="123061"/>
                  </a:cubicBezTo>
                  <a:lnTo>
                    <a:pt x="26705" y="123061"/>
                  </a:lnTo>
                  <a:cubicBezTo>
                    <a:pt x="27788" y="116926"/>
                    <a:pt x="29592" y="110791"/>
                    <a:pt x="31758" y="105017"/>
                  </a:cubicBezTo>
                  <a:lnTo>
                    <a:pt x="18405" y="97439"/>
                  </a:lnTo>
                  <a:cubicBezTo>
                    <a:pt x="12992" y="94191"/>
                    <a:pt x="11187" y="86973"/>
                    <a:pt x="14074" y="81560"/>
                  </a:cubicBezTo>
                  <a:lnTo>
                    <a:pt x="24901" y="63515"/>
                  </a:lnTo>
                  <a:cubicBezTo>
                    <a:pt x="26344" y="60628"/>
                    <a:pt x="28510" y="58824"/>
                    <a:pt x="31758" y="58102"/>
                  </a:cubicBezTo>
                  <a:cubicBezTo>
                    <a:pt x="34645" y="57019"/>
                    <a:pt x="37893" y="57741"/>
                    <a:pt x="40419" y="59185"/>
                  </a:cubicBezTo>
                  <a:lnTo>
                    <a:pt x="53772" y="66763"/>
                  </a:lnTo>
                  <a:cubicBezTo>
                    <a:pt x="57741" y="62072"/>
                    <a:pt x="62072" y="57741"/>
                    <a:pt x="66764" y="53411"/>
                  </a:cubicBezTo>
                  <a:lnTo>
                    <a:pt x="59185" y="40419"/>
                  </a:lnTo>
                  <a:cubicBezTo>
                    <a:pt x="57741" y="37893"/>
                    <a:pt x="57381" y="34645"/>
                    <a:pt x="58102" y="31397"/>
                  </a:cubicBezTo>
                  <a:cubicBezTo>
                    <a:pt x="58824" y="28510"/>
                    <a:pt x="60989" y="26344"/>
                    <a:pt x="63516" y="24540"/>
                  </a:cubicBezTo>
                  <a:lnTo>
                    <a:pt x="81560" y="14074"/>
                  </a:lnTo>
                  <a:cubicBezTo>
                    <a:pt x="87334" y="11187"/>
                    <a:pt x="94191" y="12992"/>
                    <a:pt x="97439" y="18044"/>
                  </a:cubicBezTo>
                  <a:lnTo>
                    <a:pt x="105017" y="31397"/>
                  </a:lnTo>
                  <a:cubicBezTo>
                    <a:pt x="110792" y="29592"/>
                    <a:pt x="116927" y="27788"/>
                    <a:pt x="123062" y="26705"/>
                  </a:cubicBezTo>
                  <a:lnTo>
                    <a:pt x="123062" y="11548"/>
                  </a:lnTo>
                  <a:cubicBezTo>
                    <a:pt x="123062" y="5052"/>
                    <a:pt x="128114" y="0"/>
                    <a:pt x="134610"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grpSp>
      <p:pic>
        <p:nvPicPr>
          <p:cNvPr id="24" name="Picture 4" descr="https://lh7-rt.googleusercontent.com/slidesz/AGV_vUcYDV5641ghBQYTsQtg2CLOfsWsYX1-8bCU-ZnFx98m8EhP6vlnoraq4c45DR4Ryfx12w7JtdGtV0bRYhftuWqj7uc1gdrGYbiY8BoSBoLXKbFbrzl6wr6VYhQrw-P3uGFxuq4p2Edq9z-FPc91yqqGw6yXC_HHY3asMrqSfLk2TDBFsbr78-U=s2048?key=irhlaY8l3p1pes9fVvTU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8297" cy="779489"/>
          </a:xfrm>
          <a:prstGeom prst="rect">
            <a:avLst/>
          </a:prstGeom>
          <a:noFill/>
          <a:extLst>
            <a:ext uri="{909E8E84-426E-40DD-AFC4-6F175D3DCCD1}">
              <a14:hiddenFill xmlns:a14="http://schemas.microsoft.com/office/drawing/2010/main">
                <a:solidFill>
                  <a:srgbClr val="FFFFFF"/>
                </a:solidFill>
              </a14:hiddenFill>
            </a:ext>
          </a:extLst>
        </p:spPr>
      </p:pic>
      <p:sp>
        <p:nvSpPr>
          <p:cNvPr id="25" name="Dikdörtgen 24"/>
          <p:cNvSpPr/>
          <p:nvPr/>
        </p:nvSpPr>
        <p:spPr>
          <a:xfrm>
            <a:off x="4672859" y="208311"/>
            <a:ext cx="2962671" cy="584775"/>
          </a:xfrm>
          <a:prstGeom prst="rect">
            <a:avLst/>
          </a:prstGeom>
          <a:solidFill>
            <a:srgbClr val="2F5597"/>
          </a:solidFill>
          <a:ln>
            <a:noFill/>
          </a:ln>
          <a:effectLst>
            <a:softEdge rad="114300"/>
          </a:effectLst>
        </p:spPr>
        <p:txBody>
          <a:bodyPr wrap="none">
            <a:spAutoFit/>
          </a:bodyPr>
          <a:lstStyle/>
          <a:p>
            <a:r>
              <a:rPr lang="en-US" sz="3200" dirty="0">
                <a:solidFill>
                  <a:schemeClr val="bg1"/>
                </a:solidFill>
                <a:latin typeface="Calibri" charset="0"/>
                <a:ea typeface="Calibri" charset="0"/>
                <a:cs typeface="Calibri" charset="0"/>
              </a:rPr>
              <a:t>Business Impact </a:t>
            </a:r>
          </a:p>
        </p:txBody>
      </p:sp>
    </p:spTree>
    <p:extLst>
      <p:ext uri="{BB962C8B-B14F-4D97-AF65-F5344CB8AC3E}">
        <p14:creationId xmlns:p14="http://schemas.microsoft.com/office/powerpoint/2010/main" val="727085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Resim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20886"/>
            <a:ext cx="6324600" cy="4343400"/>
          </a:xfrm>
          <a:prstGeom prst="rect">
            <a:avLst/>
          </a:prstGeom>
        </p:spPr>
      </p:pic>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en-US" smtClean="0"/>
              <a:t>14</a:t>
            </a:fld>
            <a:endParaRPr lang="en-US" dirty="0"/>
          </a:p>
        </p:txBody>
      </p:sp>
      <p:pic>
        <p:nvPicPr>
          <p:cNvPr id="24" name="Picture 4" descr="https://lh7-rt.googleusercontent.com/slidesz/AGV_vUcYDV5641ghBQYTsQtg2CLOfsWsYX1-8bCU-ZnFx98m8EhP6vlnoraq4c45DR4Ryfx12w7JtdGtV0bRYhftuWqj7uc1gdrGYbiY8BoSBoLXKbFbrzl6wr6VYhQrw-P3uGFxuq4p2Edq9z-FPc91yqqGw6yXC_HHY3asMrqSfLk2TDBFsbr78-U=s2048?key=irhlaY8l3p1pes9fVvTUu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98297" cy="779489"/>
          </a:xfrm>
          <a:prstGeom prst="rect">
            <a:avLst/>
          </a:prstGeom>
          <a:noFill/>
          <a:extLst>
            <a:ext uri="{909E8E84-426E-40DD-AFC4-6F175D3DCCD1}">
              <a14:hiddenFill xmlns:a14="http://schemas.microsoft.com/office/drawing/2010/main">
                <a:solidFill>
                  <a:srgbClr val="FFFFFF"/>
                </a:solidFill>
              </a14:hiddenFill>
            </a:ext>
          </a:extLst>
        </p:spPr>
      </p:pic>
      <p:sp>
        <p:nvSpPr>
          <p:cNvPr id="25" name="Dikdörtgen 24"/>
          <p:cNvSpPr/>
          <p:nvPr/>
        </p:nvSpPr>
        <p:spPr>
          <a:xfrm>
            <a:off x="4672859" y="208311"/>
            <a:ext cx="2962671" cy="584775"/>
          </a:xfrm>
          <a:prstGeom prst="rect">
            <a:avLst/>
          </a:prstGeom>
          <a:solidFill>
            <a:srgbClr val="2F5597"/>
          </a:solidFill>
          <a:ln>
            <a:noFill/>
          </a:ln>
          <a:effectLst>
            <a:softEdge rad="114300"/>
          </a:effectLst>
        </p:spPr>
        <p:txBody>
          <a:bodyPr wrap="none">
            <a:spAutoFit/>
          </a:bodyPr>
          <a:lstStyle/>
          <a:p>
            <a:r>
              <a:rPr lang="en-US" sz="3200" dirty="0">
                <a:solidFill>
                  <a:schemeClr val="bg1"/>
                </a:solidFill>
                <a:latin typeface="Calibri" charset="0"/>
                <a:ea typeface="Calibri" charset="0"/>
                <a:cs typeface="Calibri" charset="0"/>
              </a:rPr>
              <a:t>Business Impact </a:t>
            </a:r>
          </a:p>
        </p:txBody>
      </p:sp>
      <p:pic>
        <p:nvPicPr>
          <p:cNvPr id="26" name="Resim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79489"/>
            <a:ext cx="5032941" cy="3482795"/>
          </a:xfrm>
          <a:prstGeom prst="rect">
            <a:avLst/>
          </a:prstGeom>
        </p:spPr>
      </p:pic>
      <p:pic>
        <p:nvPicPr>
          <p:cNvPr id="28" name="Resim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7065" y="923374"/>
            <a:ext cx="5537853" cy="5615538"/>
          </a:xfrm>
          <a:prstGeom prst="rect">
            <a:avLst/>
          </a:prstGeom>
        </p:spPr>
      </p:pic>
    </p:spTree>
    <p:extLst>
      <p:ext uri="{BB962C8B-B14F-4D97-AF65-F5344CB8AC3E}">
        <p14:creationId xmlns:p14="http://schemas.microsoft.com/office/powerpoint/2010/main" val="1212094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en-US" smtClean="0"/>
              <a:t>15</a:t>
            </a:fld>
            <a:endParaRPr lang="en-US" dirty="0"/>
          </a:p>
        </p:txBody>
      </p:sp>
      <p:pic>
        <p:nvPicPr>
          <p:cNvPr id="24" name="Picture 4" descr="https://lh7-rt.googleusercontent.com/slidesz/AGV_vUcYDV5641ghBQYTsQtg2CLOfsWsYX1-8bCU-ZnFx98m8EhP6vlnoraq4c45DR4Ryfx12w7JtdGtV0bRYhftuWqj7uc1gdrGYbiY8BoSBoLXKbFbrzl6wr6VYhQrw-P3uGFxuq4p2Edq9z-FPc91yqqGw6yXC_HHY3asMrqSfLk2TDBFsbr78-U=s2048?key=irhlaY8l3p1pes9fVvTU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8297" cy="779489"/>
          </a:xfrm>
          <a:prstGeom prst="rect">
            <a:avLst/>
          </a:prstGeom>
          <a:noFill/>
          <a:extLst>
            <a:ext uri="{909E8E84-426E-40DD-AFC4-6F175D3DCCD1}">
              <a14:hiddenFill xmlns:a14="http://schemas.microsoft.com/office/drawing/2010/main">
                <a:solidFill>
                  <a:srgbClr val="FFFFFF"/>
                </a:solidFill>
              </a14:hiddenFill>
            </a:ext>
          </a:extLst>
        </p:spPr>
      </p:pic>
      <p:sp>
        <p:nvSpPr>
          <p:cNvPr id="25" name="Dikdörtgen 24"/>
          <p:cNvSpPr/>
          <p:nvPr/>
        </p:nvSpPr>
        <p:spPr>
          <a:xfrm>
            <a:off x="4672859" y="208311"/>
            <a:ext cx="2962671" cy="584775"/>
          </a:xfrm>
          <a:prstGeom prst="rect">
            <a:avLst/>
          </a:prstGeom>
          <a:solidFill>
            <a:srgbClr val="2F5597"/>
          </a:solidFill>
          <a:ln>
            <a:noFill/>
          </a:ln>
          <a:effectLst>
            <a:softEdge rad="114300"/>
          </a:effectLst>
        </p:spPr>
        <p:txBody>
          <a:bodyPr wrap="none">
            <a:spAutoFit/>
          </a:bodyPr>
          <a:lstStyle/>
          <a:p>
            <a:r>
              <a:rPr lang="en-US" sz="3200" dirty="0">
                <a:solidFill>
                  <a:schemeClr val="bg1"/>
                </a:solidFill>
                <a:latin typeface="Calibri" charset="0"/>
                <a:ea typeface="Calibri" charset="0"/>
                <a:cs typeface="Calibri" charset="0"/>
              </a:rPr>
              <a:t>Business Impact </a:t>
            </a:r>
          </a:p>
        </p:txBody>
      </p:sp>
      <p:sp>
        <p:nvSpPr>
          <p:cNvPr id="3" name="Metin kutusu 2"/>
          <p:cNvSpPr txBox="1"/>
          <p:nvPr/>
        </p:nvSpPr>
        <p:spPr>
          <a:xfrm>
            <a:off x="9285836" y="1769806"/>
            <a:ext cx="2696597" cy="3416320"/>
          </a:xfrm>
          <a:prstGeom prst="rect">
            <a:avLst/>
          </a:prstGeom>
          <a:noFill/>
        </p:spPr>
        <p:txBody>
          <a:bodyPr wrap="square" rtlCol="0">
            <a:spAutoFit/>
          </a:bodyPr>
          <a:lstStyle/>
          <a:p>
            <a:r>
              <a:rPr lang="en-US" sz="2400" b="1" dirty="0">
                <a:latin typeface="Calibri" charset="0"/>
                <a:ea typeface="Calibri" charset="0"/>
                <a:cs typeface="Calibri" charset="0"/>
              </a:rPr>
              <a:t>45 Dissemination activity </a:t>
            </a:r>
            <a:r>
              <a:rPr lang="en-US" sz="2400" dirty="0">
                <a:latin typeface="Calibri" charset="0"/>
                <a:ea typeface="Calibri" charset="0"/>
                <a:cs typeface="Calibri" charset="0"/>
              </a:rPr>
              <a:t>(publication, seminar etc.)</a:t>
            </a:r>
          </a:p>
          <a:p>
            <a:endParaRPr lang="en-US" sz="2400" dirty="0">
              <a:latin typeface="Calibri" charset="0"/>
              <a:ea typeface="Calibri" charset="0"/>
              <a:cs typeface="Calibri" charset="0"/>
            </a:endParaRPr>
          </a:p>
          <a:p>
            <a:r>
              <a:rPr lang="en-US" sz="2400" dirty="0">
                <a:latin typeface="Calibri" charset="0"/>
                <a:ea typeface="Calibri" charset="0"/>
                <a:cs typeface="Calibri" charset="0"/>
              </a:rPr>
              <a:t>+</a:t>
            </a:r>
          </a:p>
          <a:p>
            <a:endParaRPr lang="en-US" sz="2400" dirty="0">
              <a:latin typeface="Calibri" charset="0"/>
              <a:ea typeface="Calibri" charset="0"/>
              <a:cs typeface="Calibri" charset="0"/>
            </a:endParaRPr>
          </a:p>
          <a:p>
            <a:r>
              <a:rPr lang="en-US" sz="2400" dirty="0">
                <a:latin typeface="Calibri" charset="0"/>
                <a:ea typeface="Calibri" charset="0"/>
                <a:cs typeface="Calibri" charset="0"/>
              </a:rPr>
              <a:t>Contributions to ITU-T Standards</a:t>
            </a:r>
          </a:p>
        </p:txBody>
      </p:sp>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959" y="1151294"/>
            <a:ext cx="8305800" cy="4902200"/>
          </a:xfrm>
          <a:prstGeom prst="rect">
            <a:avLst/>
          </a:prstGeom>
        </p:spPr>
      </p:pic>
    </p:spTree>
    <p:extLst>
      <p:ext uri="{BB962C8B-B14F-4D97-AF65-F5344CB8AC3E}">
        <p14:creationId xmlns:p14="http://schemas.microsoft.com/office/powerpoint/2010/main" val="788925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61F37BC-2702-C7F4-846D-9D3B3DB3EC5D}"/>
              </a:ext>
            </a:extLst>
          </p:cNvPr>
          <p:cNvSpPr>
            <a:spLocks noGrp="1"/>
          </p:cNvSpPr>
          <p:nvPr>
            <p:ph type="body" sz="quarter" idx="12"/>
          </p:nvPr>
        </p:nvSpPr>
        <p:spPr/>
        <p:txBody>
          <a:bodyPr>
            <a:normAutofit/>
          </a:bodyPr>
          <a:lstStyle/>
          <a:p>
            <a:pPr algn="ctr">
              <a:lnSpc>
                <a:spcPct val="150000"/>
              </a:lnSpc>
            </a:pPr>
            <a:r>
              <a:rPr lang="en-US" sz="2400" b="1" dirty="0"/>
              <a:t>Federated AI Platform for Future Industry</a:t>
            </a:r>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4294967295"/>
          </p:nvPr>
        </p:nvSpPr>
        <p:spPr>
          <a:xfrm>
            <a:off x="10661650" y="6356350"/>
            <a:ext cx="1530350" cy="365125"/>
          </a:xfrm>
        </p:spPr>
        <p:txBody>
          <a:bodyPr/>
          <a:lstStyle/>
          <a:p>
            <a:fld id="{7499AE8B-0830-4386-ABE1-109AB8F9E83B}" type="slidenum">
              <a:rPr lang="fr-FR" smtClean="0"/>
              <a:t>16</a:t>
            </a:fld>
            <a:endParaRPr lang="fr-FR"/>
          </a:p>
        </p:txBody>
      </p:sp>
      <p:pic>
        <p:nvPicPr>
          <p:cNvPr id="7" name="Picture 4" descr="https://lh7-rt.googleusercontent.com/slidesz/AGV_vUcYDV5641ghBQYTsQtg2CLOfsWsYX1-8bCU-ZnFx98m8EhP6vlnoraq4c45DR4Ryfx12w7JtdGtV0bRYhftuWqj7uc1gdrGYbiY8BoSBoLXKbFbrzl6wr6VYhQrw-P3uGFxuq4p2Edq9z-FPc91yqqGw6yXC_HHY3asMrqSfLk2TDBFsbr78-U=s2048?key=irhlaY8l3p1pes9fVvTUu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98297" cy="779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123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17</a:t>
            </a:fld>
            <a:endParaRPr lang="fr-FR"/>
          </a:p>
        </p:txBody>
      </p:sp>
      <p:sp>
        <p:nvSpPr>
          <p:cNvPr id="2" name="Title 1">
            <a:extLst>
              <a:ext uri="{FF2B5EF4-FFF2-40B4-BE49-F238E27FC236}">
                <a16:creationId xmlns:a16="http://schemas.microsoft.com/office/drawing/2014/main" id="{871FF2AA-300F-7DDD-81F5-8DF9405A94B0}"/>
              </a:ext>
            </a:extLst>
          </p:cNvPr>
          <p:cNvSpPr>
            <a:spLocks noGrp="1"/>
          </p:cNvSpPr>
          <p:nvPr>
            <p:ph type="ctrTitle"/>
          </p:nvPr>
        </p:nvSpPr>
        <p:spPr>
          <a:xfrm>
            <a:off x="1085849" y="2183492"/>
            <a:ext cx="6444503" cy="1005295"/>
          </a:xfrm>
        </p:spPr>
        <p:txBody>
          <a:bodyPr>
            <a:normAutofit fontScale="90000"/>
          </a:bodyPr>
          <a:lstStyle/>
          <a:p>
            <a:r>
              <a:rPr lang="de-DE" dirty="0"/>
              <a:t>CELTIC Proposers Brokerage Day</a:t>
            </a:r>
            <a:br>
              <a:rPr lang="de-DE" dirty="0"/>
            </a:br>
            <a:r>
              <a:rPr lang="de-DE" sz="4000" dirty="0"/>
              <a:t>-Business Impact Session-</a:t>
            </a:r>
            <a:br>
              <a:rPr lang="de-DE" sz="4000" dirty="0"/>
            </a:br>
            <a:br>
              <a:rPr lang="de-DE" sz="4000" dirty="0"/>
            </a:br>
            <a:r>
              <a:rPr lang="de-DE" sz="4000" dirty="0"/>
              <a:t>Project:</a:t>
            </a:r>
            <a:endParaRPr lang="LID4096" dirty="0"/>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343525" y="2444539"/>
            <a:ext cx="1371600" cy="829974"/>
          </a:xfrm>
          <a:prstGeom prst="rect">
            <a:avLst/>
          </a:prstGeom>
        </p:spPr>
      </p:pic>
    </p:spTree>
    <p:extLst>
      <p:ext uri="{BB962C8B-B14F-4D97-AF65-F5344CB8AC3E}">
        <p14:creationId xmlns:p14="http://schemas.microsoft.com/office/powerpoint/2010/main" val="1989372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E06B5-F84F-11C5-9EBD-825112DD3D7F}"/>
              </a:ext>
            </a:extLst>
          </p:cNvPr>
          <p:cNvSpPr>
            <a:spLocks noGrp="1"/>
          </p:cNvSpPr>
          <p:nvPr>
            <p:ph type="ctrTitle"/>
          </p:nvPr>
        </p:nvSpPr>
        <p:spPr/>
        <p:txBody>
          <a:bodyPr>
            <a:normAutofit/>
          </a:bodyPr>
          <a:lstStyle/>
          <a:p>
            <a:r>
              <a:rPr lang="en-US" sz="4400" dirty="0"/>
              <a:t>IEoT – Intelligent Edge of Things</a:t>
            </a:r>
            <a:endParaRPr lang="LID4096" sz="4400" dirty="0"/>
          </a:p>
        </p:txBody>
      </p:sp>
      <p:sp>
        <p:nvSpPr>
          <p:cNvPr id="3" name="Subtitle 2">
            <a:extLst>
              <a:ext uri="{FF2B5EF4-FFF2-40B4-BE49-F238E27FC236}">
                <a16:creationId xmlns:a16="http://schemas.microsoft.com/office/drawing/2014/main" id="{80567D86-F3B7-1B39-2CCC-9A1B373F8C3A}"/>
              </a:ext>
            </a:extLst>
          </p:cNvPr>
          <p:cNvSpPr>
            <a:spLocks noGrp="1"/>
          </p:cNvSpPr>
          <p:nvPr>
            <p:ph type="subTitle" idx="1"/>
          </p:nvPr>
        </p:nvSpPr>
        <p:spPr/>
        <p:txBody>
          <a:bodyPr/>
          <a:lstStyle/>
          <a:p>
            <a:r>
              <a:rPr lang="en-US" dirty="0"/>
              <a:t>A three-tier Edge-</a:t>
            </a:r>
            <a:r>
              <a:rPr lang="en-US" dirty="0" err="1"/>
              <a:t>IoT</a:t>
            </a:r>
            <a:r>
              <a:rPr lang="en-US" dirty="0"/>
              <a:t> data service architecture</a:t>
            </a:r>
            <a:endParaRPr lang="LID4096" dirty="0"/>
          </a:p>
        </p:txBody>
      </p:sp>
      <p:sp>
        <p:nvSpPr>
          <p:cNvPr id="4" name="Slide Number Placeholder 3">
            <a:extLst>
              <a:ext uri="{FF2B5EF4-FFF2-40B4-BE49-F238E27FC236}">
                <a16:creationId xmlns:a16="http://schemas.microsoft.com/office/drawing/2014/main" id="{7B13403C-6CCE-FF4A-6570-CFE909A890A0}"/>
              </a:ext>
            </a:extLst>
          </p:cNvPr>
          <p:cNvSpPr>
            <a:spLocks noGrp="1"/>
          </p:cNvSpPr>
          <p:nvPr>
            <p:ph type="sldNum" sz="quarter" idx="12"/>
          </p:nvPr>
        </p:nvSpPr>
        <p:spPr/>
        <p:txBody>
          <a:bodyPr/>
          <a:lstStyle/>
          <a:p>
            <a:fld id="{7499AE8B-0830-4386-ABE1-109AB8F9E83B}" type="slidenum">
              <a:rPr lang="fr-FR" smtClean="0"/>
              <a:t>18</a:t>
            </a:fld>
            <a:endParaRPr lang="fr-FR"/>
          </a:p>
        </p:txBody>
      </p:sp>
    </p:spTree>
    <p:extLst>
      <p:ext uri="{BB962C8B-B14F-4D97-AF65-F5344CB8AC3E}">
        <p14:creationId xmlns:p14="http://schemas.microsoft.com/office/powerpoint/2010/main" val="2209108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p:txBody>
          <a:bodyPr/>
          <a:lstStyle/>
          <a:p>
            <a:r>
              <a:rPr lang="en-US" dirty="0"/>
              <a:t>Introduction</a:t>
            </a:r>
            <a:endParaRPr lang="LID4096" dirty="0"/>
          </a:p>
        </p:txBody>
      </p:sp>
      <p:sp>
        <p:nvSpPr>
          <p:cNvPr id="6" name="Content Placeholder 5">
            <a:extLst>
              <a:ext uri="{FF2B5EF4-FFF2-40B4-BE49-F238E27FC236}">
                <a16:creationId xmlns:a16="http://schemas.microsoft.com/office/drawing/2014/main" id="{D6EF98F6-9BC8-7D86-6BEE-0DF0EC9E520A}"/>
              </a:ext>
            </a:extLst>
          </p:cNvPr>
          <p:cNvSpPr>
            <a:spLocks noGrp="1"/>
          </p:cNvSpPr>
          <p:nvPr>
            <p:ph sz="half" idx="1"/>
          </p:nvPr>
        </p:nvSpPr>
        <p:spPr/>
        <p:txBody>
          <a:bodyPr/>
          <a:lstStyle/>
          <a:p>
            <a:r>
              <a:rPr lang="en-US" sz="1800" b="1" dirty="0"/>
              <a:t>Main focus</a:t>
            </a:r>
            <a:r>
              <a:rPr lang="en-US" sz="1800" dirty="0"/>
              <a:t> on AI to achieve </a:t>
            </a:r>
          </a:p>
          <a:p>
            <a:pPr lvl="1"/>
            <a:r>
              <a:rPr lang="en-US" sz="1600" dirty="0"/>
              <a:t>Real-time performance</a:t>
            </a:r>
          </a:p>
          <a:p>
            <a:pPr lvl="1"/>
            <a:r>
              <a:rPr lang="en-US" sz="1600" dirty="0"/>
              <a:t>High level of security and privacy</a:t>
            </a:r>
          </a:p>
          <a:p>
            <a:pPr lvl="1"/>
            <a:r>
              <a:rPr lang="en-US" sz="1600" dirty="0"/>
              <a:t>Resource and energy efficiency</a:t>
            </a:r>
          </a:p>
          <a:p>
            <a:pPr lvl="1"/>
            <a:r>
              <a:rPr lang="en-US" sz="1600" dirty="0"/>
              <a:t>Scalability and manageability</a:t>
            </a:r>
          </a:p>
          <a:p>
            <a:r>
              <a:rPr lang="en-US" sz="1800" b="1" dirty="0"/>
              <a:t>Services placement depends on</a:t>
            </a:r>
          </a:p>
          <a:p>
            <a:pPr lvl="1"/>
            <a:r>
              <a:rPr lang="en-US" sz="1600" dirty="0"/>
              <a:t>Need for computational capacity</a:t>
            </a:r>
          </a:p>
          <a:p>
            <a:pPr lvl="1"/>
            <a:r>
              <a:rPr lang="en-US" sz="1600" dirty="0"/>
              <a:t>Availability</a:t>
            </a:r>
          </a:p>
          <a:p>
            <a:pPr lvl="1"/>
            <a:r>
              <a:rPr lang="en-US" sz="1600" dirty="0"/>
              <a:t>Responsiveness</a:t>
            </a:r>
          </a:p>
          <a:p>
            <a:pPr lvl="1"/>
            <a:r>
              <a:rPr lang="en-US" sz="1600" dirty="0"/>
              <a:t>Context-awareness</a:t>
            </a:r>
          </a:p>
          <a:p>
            <a:pPr lvl="1"/>
            <a:r>
              <a:rPr lang="en-US" sz="1600" dirty="0"/>
              <a:t>Energy criticality</a:t>
            </a:r>
          </a:p>
          <a:p>
            <a:endParaRPr lang="LID4096" dirty="0"/>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19</a:t>
            </a:fld>
            <a:endParaRPr lang="fr-FR"/>
          </a:p>
        </p:txBody>
      </p:sp>
      <p:pic>
        <p:nvPicPr>
          <p:cNvPr id="8" name="Content Placeholder 7"/>
          <p:cNvPicPr>
            <a:picLocks noGrp="1" noChangeAspect="1"/>
          </p:cNvPicPr>
          <p:nvPr>
            <p:ph sz="half" idx="2"/>
          </p:nvPr>
        </p:nvPicPr>
        <p:blipFill>
          <a:blip r:embed="rId2"/>
          <a:stretch>
            <a:fillRect/>
          </a:stretch>
        </p:blipFill>
        <p:spPr>
          <a:xfrm>
            <a:off x="7261640" y="1476374"/>
            <a:ext cx="4589167" cy="4248645"/>
          </a:xfrm>
          <a:prstGeom prst="rect">
            <a:avLst/>
          </a:prstGeom>
        </p:spPr>
      </p:pic>
    </p:spTree>
    <p:extLst>
      <p:ext uri="{BB962C8B-B14F-4D97-AF65-F5344CB8AC3E}">
        <p14:creationId xmlns:p14="http://schemas.microsoft.com/office/powerpoint/2010/main" val="2783371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a:xfrm>
            <a:off x="405319" y="1022237"/>
            <a:ext cx="2947482" cy="4601183"/>
          </a:xfrm>
        </p:spPr>
        <p:txBody>
          <a:bodyPr/>
          <a:lstStyle/>
          <a:p>
            <a:r>
              <a:rPr lang="en-US" dirty="0"/>
              <a:t>Business Impact of CELTIC Projects</a:t>
            </a:r>
            <a:endParaRPr lang="LID4096" sz="3200" dirty="0"/>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2</a:t>
            </a:fld>
            <a:endParaRPr lang="fr-FR"/>
          </a:p>
        </p:txBody>
      </p:sp>
      <p:sp>
        <p:nvSpPr>
          <p:cNvPr id="7" name="TextBox 6">
            <a:extLst>
              <a:ext uri="{FF2B5EF4-FFF2-40B4-BE49-F238E27FC236}">
                <a16:creationId xmlns:a16="http://schemas.microsoft.com/office/drawing/2014/main" id="{6513BE4A-21BD-9AB4-072D-5BAE8C712276}"/>
              </a:ext>
            </a:extLst>
          </p:cNvPr>
          <p:cNvSpPr txBox="1"/>
          <p:nvPr/>
        </p:nvSpPr>
        <p:spPr>
          <a:xfrm>
            <a:off x="3465272" y="792938"/>
            <a:ext cx="7934326" cy="5262979"/>
          </a:xfrm>
          <a:prstGeom prst="rect">
            <a:avLst/>
          </a:prstGeom>
          <a:noFill/>
        </p:spPr>
        <p:txBody>
          <a:bodyPr wrap="square">
            <a:spAutoFit/>
          </a:bodyPr>
          <a:lstStyle/>
          <a:p>
            <a:pPr algn="ctr"/>
            <a:r>
              <a:rPr lang="de-DE" sz="2800" b="1" dirty="0">
                <a:solidFill>
                  <a:srgbClr val="00B050"/>
                </a:solidFill>
              </a:rPr>
              <a:t>Moderator: </a:t>
            </a:r>
            <a:br>
              <a:rPr lang="de-DE" sz="2800" b="1" dirty="0">
                <a:solidFill>
                  <a:srgbClr val="00B050"/>
                </a:solidFill>
              </a:rPr>
            </a:br>
            <a:r>
              <a:rPr lang="de-DE" sz="2800" dirty="0">
                <a:solidFill>
                  <a:srgbClr val="00B050"/>
                </a:solidFill>
              </a:rPr>
              <a:t>Mr Richard Foggie,</a:t>
            </a:r>
            <a:r>
              <a:rPr lang="en-US" sz="2800" dirty="0">
                <a:solidFill>
                  <a:srgbClr val="00B050"/>
                </a:solidFill>
              </a:rPr>
              <a:t> Innovate UK Business Connect, Knowledge Transfer Manager – Digital</a:t>
            </a:r>
          </a:p>
          <a:p>
            <a:pPr algn="ctr"/>
            <a:r>
              <a:rPr lang="en-US" sz="2800" dirty="0">
                <a:solidFill>
                  <a:srgbClr val="00B050"/>
                </a:solidFill>
              </a:rPr>
              <a:t>Economy and Internet of Things</a:t>
            </a:r>
            <a:br>
              <a:rPr lang="de-DE" sz="2800" dirty="0">
                <a:solidFill>
                  <a:srgbClr val="00B050"/>
                </a:solidFill>
              </a:rPr>
            </a:br>
            <a:r>
              <a:rPr lang="de-DE" sz="2800" b="1" dirty="0">
                <a:solidFill>
                  <a:srgbClr val="00B050"/>
                </a:solidFill>
              </a:rPr>
              <a:t>Pannelists: </a:t>
            </a:r>
            <a:br>
              <a:rPr lang="de-DE" sz="2800" b="1" dirty="0">
                <a:solidFill>
                  <a:srgbClr val="00B050"/>
                </a:solidFill>
              </a:rPr>
            </a:br>
            <a:r>
              <a:rPr lang="de-DE" sz="2800" b="1" dirty="0">
                <a:solidFill>
                  <a:srgbClr val="00B050"/>
                </a:solidFill>
              </a:rPr>
              <a:t>F4iTECH: </a:t>
            </a:r>
            <a:r>
              <a:rPr lang="de-DE" sz="2800" dirty="0">
                <a:solidFill>
                  <a:srgbClr val="00B050"/>
                </a:solidFill>
              </a:rPr>
              <a:t>Mr Ismail Uzun from Inosens (TR) </a:t>
            </a:r>
          </a:p>
          <a:p>
            <a:pPr algn="ctr"/>
            <a:r>
              <a:rPr lang="de-DE" sz="2800" dirty="0">
                <a:solidFill>
                  <a:srgbClr val="00B050"/>
                </a:solidFill>
              </a:rPr>
              <a:t>                        </a:t>
            </a:r>
            <a:r>
              <a:rPr lang="de-DE" sz="2800" b="1" dirty="0">
                <a:solidFill>
                  <a:srgbClr val="00B050"/>
                </a:solidFill>
              </a:rPr>
              <a:t>AI4GREEN: </a:t>
            </a:r>
            <a:r>
              <a:rPr lang="de-DE" sz="2800" dirty="0">
                <a:solidFill>
                  <a:srgbClr val="00B050"/>
                </a:solidFill>
              </a:rPr>
              <a:t>Mr Orhun Ergul from Piworks (UK)</a:t>
            </a:r>
          </a:p>
          <a:p>
            <a:pPr algn="ctr"/>
            <a:r>
              <a:rPr lang="de-DE" sz="2800" b="1" dirty="0">
                <a:solidFill>
                  <a:srgbClr val="00B050"/>
                </a:solidFill>
              </a:rPr>
              <a:t>                      IEoT: </a:t>
            </a:r>
            <a:r>
              <a:rPr lang="de-DE" sz="2800" dirty="0">
                <a:solidFill>
                  <a:srgbClr val="00B050"/>
                </a:solidFill>
              </a:rPr>
              <a:t>Mr Pedro Lousa from Beyond Vision (PT)</a:t>
            </a:r>
          </a:p>
          <a:p>
            <a:pPr algn="ctr"/>
            <a:r>
              <a:rPr lang="de-DE" sz="2800" b="1" dirty="0">
                <a:solidFill>
                  <a:srgbClr val="00B050"/>
                </a:solidFill>
              </a:rPr>
              <a:t>SENDATE &amp; AI-NET: </a:t>
            </a:r>
            <a:r>
              <a:rPr lang="de-DE" sz="2800" dirty="0">
                <a:solidFill>
                  <a:srgbClr val="00B050"/>
                </a:solidFill>
              </a:rPr>
              <a:t>Mr Reijo Savola Reij from University of Jyväskylä (FI) </a:t>
            </a:r>
          </a:p>
        </p:txBody>
      </p:sp>
    </p:spTree>
    <p:extLst>
      <p:ext uri="{BB962C8B-B14F-4D97-AF65-F5344CB8AC3E}">
        <p14:creationId xmlns:p14="http://schemas.microsoft.com/office/powerpoint/2010/main" val="1633147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p:txBody>
          <a:bodyPr/>
          <a:lstStyle/>
          <a:p>
            <a:r>
              <a:rPr lang="en-US" dirty="0"/>
              <a:t>Consortium</a:t>
            </a:r>
            <a:endParaRPr lang="LID4096" dirty="0"/>
          </a:p>
        </p:txBody>
      </p:sp>
      <p:sp>
        <p:nvSpPr>
          <p:cNvPr id="6" name="Content Placeholder 5">
            <a:extLst>
              <a:ext uri="{FF2B5EF4-FFF2-40B4-BE49-F238E27FC236}">
                <a16:creationId xmlns:a16="http://schemas.microsoft.com/office/drawing/2014/main" id="{D6EF98F6-9BC8-7D86-6BEE-0DF0EC9E520A}"/>
              </a:ext>
            </a:extLst>
          </p:cNvPr>
          <p:cNvSpPr>
            <a:spLocks noGrp="1"/>
          </p:cNvSpPr>
          <p:nvPr>
            <p:ph sz="half" idx="1"/>
          </p:nvPr>
        </p:nvSpPr>
        <p:spPr/>
        <p:txBody>
          <a:bodyPr>
            <a:normAutofit/>
          </a:bodyPr>
          <a:lstStyle/>
          <a:p>
            <a:r>
              <a:rPr lang="en-US" b="1" dirty="0"/>
              <a:t>Portugal</a:t>
            </a:r>
          </a:p>
          <a:p>
            <a:pPr lvl="1"/>
            <a:r>
              <a:rPr lang="en-US" dirty="0"/>
              <a:t>Beyond Vision (leader)</a:t>
            </a:r>
          </a:p>
          <a:p>
            <a:pPr lvl="1"/>
            <a:r>
              <a:rPr lang="en-US" dirty="0"/>
              <a:t>PDMFC</a:t>
            </a:r>
            <a:endParaRPr lang="en-US" u="sng" dirty="0">
              <a:solidFill>
                <a:schemeClr val="accent1">
                  <a:lumMod val="75000"/>
                </a:schemeClr>
              </a:solidFill>
            </a:endParaRPr>
          </a:p>
          <a:p>
            <a:pPr lvl="1"/>
            <a:r>
              <a:rPr lang="en-US" dirty="0"/>
              <a:t>Inst. Telecom. </a:t>
            </a:r>
            <a:r>
              <a:rPr lang="en-US" dirty="0" err="1"/>
              <a:t>Aveiro</a:t>
            </a:r>
            <a:endParaRPr lang="en-US" u="sng" dirty="0">
              <a:solidFill>
                <a:schemeClr val="accent1">
                  <a:lumMod val="75000"/>
                </a:schemeClr>
              </a:solidFill>
            </a:endParaRPr>
          </a:p>
          <a:p>
            <a:r>
              <a:rPr lang="en-US" b="1" dirty="0"/>
              <a:t>Austria</a:t>
            </a:r>
          </a:p>
          <a:p>
            <a:pPr lvl="1"/>
            <a:r>
              <a:rPr lang="en-US" dirty="0"/>
              <a:t>TUW</a:t>
            </a:r>
          </a:p>
          <a:p>
            <a:pPr lvl="1"/>
            <a:r>
              <a:rPr lang="en-US" dirty="0"/>
              <a:t>AVL</a:t>
            </a:r>
          </a:p>
          <a:p>
            <a:r>
              <a:rPr lang="en-US" b="1" dirty="0"/>
              <a:t>Turkey</a:t>
            </a:r>
          </a:p>
          <a:p>
            <a:pPr lvl="1"/>
            <a:r>
              <a:rPr lang="en-US" dirty="0" err="1"/>
              <a:t>Gohm</a:t>
            </a:r>
            <a:endParaRPr lang="en-US" u="sng" dirty="0">
              <a:solidFill>
                <a:schemeClr val="accent1">
                  <a:lumMod val="75000"/>
                </a:schemeClr>
              </a:solidFill>
            </a:endParaRPr>
          </a:p>
          <a:p>
            <a:pPr lvl="1"/>
            <a:r>
              <a:rPr lang="en-US" dirty="0" err="1"/>
              <a:t>Vestel</a:t>
            </a:r>
            <a:endParaRPr lang="en-US" u="sng" dirty="0">
              <a:solidFill>
                <a:schemeClr val="accent1">
                  <a:lumMod val="75000"/>
                </a:schemeClr>
              </a:solidFill>
            </a:endParaRPr>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20</a:t>
            </a:fld>
            <a:endParaRPr lang="fr-FR"/>
          </a:p>
        </p:txBody>
      </p:sp>
      <p:pic>
        <p:nvPicPr>
          <p:cNvPr id="3" name="Content Placeholder 2"/>
          <p:cNvPicPr>
            <a:picLocks noGrp="1" noChangeAspect="1"/>
          </p:cNvPicPr>
          <p:nvPr>
            <p:ph sz="half" idx="2"/>
          </p:nvPr>
        </p:nvPicPr>
        <p:blipFill>
          <a:blip r:embed="rId2"/>
          <a:stretch>
            <a:fillRect/>
          </a:stretch>
        </p:blipFill>
        <p:spPr>
          <a:xfrm>
            <a:off x="7725383" y="2315294"/>
            <a:ext cx="3799295" cy="2218267"/>
          </a:xfrm>
          <a:prstGeom prst="rect">
            <a:avLst/>
          </a:prstGeom>
        </p:spPr>
      </p:pic>
    </p:spTree>
    <p:extLst>
      <p:ext uri="{BB962C8B-B14F-4D97-AF65-F5344CB8AC3E}">
        <p14:creationId xmlns:p14="http://schemas.microsoft.com/office/powerpoint/2010/main" val="188350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p:txBody>
          <a:bodyPr/>
          <a:lstStyle/>
          <a:p>
            <a:r>
              <a:rPr lang="en-US" dirty="0"/>
              <a:t>Architecture</a:t>
            </a:r>
            <a:endParaRPr lang="LID4096" dirty="0"/>
          </a:p>
        </p:txBody>
      </p:sp>
      <p:sp>
        <p:nvSpPr>
          <p:cNvPr id="6" name="Content Placeholder 5">
            <a:extLst>
              <a:ext uri="{FF2B5EF4-FFF2-40B4-BE49-F238E27FC236}">
                <a16:creationId xmlns:a16="http://schemas.microsoft.com/office/drawing/2014/main" id="{D6EF98F6-9BC8-7D86-6BEE-0DF0EC9E520A}"/>
              </a:ext>
            </a:extLst>
          </p:cNvPr>
          <p:cNvSpPr>
            <a:spLocks noGrp="1"/>
          </p:cNvSpPr>
          <p:nvPr>
            <p:ph sz="half" idx="1"/>
          </p:nvPr>
        </p:nvSpPr>
        <p:spPr/>
        <p:txBody>
          <a:bodyPr>
            <a:normAutofit/>
          </a:bodyPr>
          <a:lstStyle/>
          <a:p>
            <a:r>
              <a:rPr lang="en-US" sz="1900" b="1" dirty="0"/>
              <a:t>Tier 1  (Beyond Skyline)</a:t>
            </a:r>
          </a:p>
          <a:p>
            <a:pPr lvl="1"/>
            <a:r>
              <a:rPr lang="en-US" sz="1600" dirty="0"/>
              <a:t>Cloud server platform </a:t>
            </a:r>
          </a:p>
          <a:p>
            <a:pPr lvl="1"/>
            <a:r>
              <a:rPr lang="en-US" sz="1600" dirty="0"/>
              <a:t>Group info from Local Edge Servers</a:t>
            </a:r>
          </a:p>
          <a:p>
            <a:pPr lvl="1"/>
            <a:r>
              <a:rPr lang="en-US" sz="1600" dirty="0"/>
              <a:t>Perform long-term tasks (e.g. drone behavior fine-tuning)</a:t>
            </a:r>
          </a:p>
          <a:p>
            <a:r>
              <a:rPr lang="en-US" sz="1900" b="1" dirty="0"/>
              <a:t>Tier 2 (beXStream)</a:t>
            </a:r>
          </a:p>
          <a:p>
            <a:pPr lvl="1"/>
            <a:r>
              <a:rPr lang="en-US" sz="1600" dirty="0"/>
              <a:t>Local edge platforms </a:t>
            </a:r>
          </a:p>
          <a:p>
            <a:pPr lvl="1"/>
            <a:r>
              <a:rPr lang="en-US" sz="1600" dirty="0"/>
              <a:t>Group info from edge nodes </a:t>
            </a:r>
          </a:p>
          <a:p>
            <a:pPr lvl="1"/>
            <a:r>
              <a:rPr lang="en-US" sz="1600" dirty="0"/>
              <a:t>Perform short-term tasks (e.g. drone routes planning)</a:t>
            </a:r>
          </a:p>
          <a:p>
            <a:r>
              <a:rPr lang="en-US" sz="1900" b="1" dirty="0"/>
              <a:t>Tier 3 (drones, wearables, etc.)</a:t>
            </a:r>
          </a:p>
          <a:p>
            <a:pPr lvl="1"/>
            <a:r>
              <a:rPr lang="en-US" sz="1600" dirty="0"/>
              <a:t>Edge node sensors and drones</a:t>
            </a:r>
          </a:p>
          <a:p>
            <a:pPr lvl="1"/>
            <a:r>
              <a:rPr lang="en-US" sz="1600" dirty="0"/>
              <a:t>Retrieve environment info</a:t>
            </a:r>
          </a:p>
          <a:p>
            <a:pPr lvl="1"/>
            <a:r>
              <a:rPr lang="en-US" sz="1600" dirty="0"/>
              <a:t>Perform real-time tasks (e.g. collision avoidance)</a:t>
            </a:r>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21</a:t>
            </a:fld>
            <a:endParaRPr lang="fr-FR"/>
          </a:p>
        </p:txBody>
      </p:sp>
      <p:pic>
        <p:nvPicPr>
          <p:cNvPr id="9" name="Content Placeholder 8"/>
          <p:cNvPicPr>
            <a:picLocks noGrp="1" noChangeAspect="1"/>
          </p:cNvPicPr>
          <p:nvPr>
            <p:ph sz="half" idx="2"/>
          </p:nvPr>
        </p:nvPicPr>
        <p:blipFill>
          <a:blip r:embed="rId2"/>
          <a:stretch>
            <a:fillRect/>
          </a:stretch>
        </p:blipFill>
        <p:spPr>
          <a:xfrm>
            <a:off x="7429500" y="2009775"/>
            <a:ext cx="4393889" cy="2750209"/>
          </a:xfrm>
          <a:prstGeom prst="rect">
            <a:avLst/>
          </a:prstGeom>
        </p:spPr>
      </p:pic>
    </p:spTree>
    <p:extLst>
      <p:ext uri="{BB962C8B-B14F-4D97-AF65-F5344CB8AC3E}">
        <p14:creationId xmlns:p14="http://schemas.microsoft.com/office/powerpoint/2010/main" val="3284029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p:txBody>
          <a:bodyPr/>
          <a:lstStyle/>
          <a:p>
            <a:r>
              <a:rPr lang="en-US" dirty="0"/>
              <a:t>Grand-demo </a:t>
            </a:r>
            <a:r>
              <a:rPr lang="en-US" sz="3200" dirty="0"/>
              <a:t>(scenario)</a:t>
            </a:r>
            <a:endParaRPr lang="LID4096" sz="3200" dirty="0"/>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22</a:t>
            </a:fld>
            <a:endParaRPr lang="fr-F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3495675" y="1816158"/>
            <a:ext cx="8267700" cy="3251141"/>
          </a:xfrm>
          <a:prstGeom prst="rect">
            <a:avLst/>
          </a:prstGeom>
          <a:noFill/>
          <a:ln>
            <a:noFill/>
          </a:ln>
        </p:spPr>
      </p:pic>
    </p:spTree>
    <p:extLst>
      <p:ext uri="{BB962C8B-B14F-4D97-AF65-F5344CB8AC3E}">
        <p14:creationId xmlns:p14="http://schemas.microsoft.com/office/powerpoint/2010/main" val="3780663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p:txBody>
          <a:bodyPr/>
          <a:lstStyle/>
          <a:p>
            <a:r>
              <a:rPr lang="en-US" dirty="0"/>
              <a:t>Grand-demo </a:t>
            </a:r>
            <a:r>
              <a:rPr lang="en-US" sz="3200" dirty="0"/>
              <a:t>(physical implementation)</a:t>
            </a:r>
            <a:endParaRPr lang="LID4096" sz="3200" dirty="0"/>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23</a:t>
            </a:fld>
            <a:endParaRPr lang="fr-F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3516772" y="1340889"/>
            <a:ext cx="8208503" cy="4126461"/>
          </a:xfrm>
          <a:prstGeom prst="rect">
            <a:avLst/>
          </a:prstGeom>
          <a:noFill/>
          <a:ln>
            <a:noFill/>
          </a:ln>
        </p:spPr>
      </p:pic>
    </p:spTree>
    <p:extLst>
      <p:ext uri="{BB962C8B-B14F-4D97-AF65-F5344CB8AC3E}">
        <p14:creationId xmlns:p14="http://schemas.microsoft.com/office/powerpoint/2010/main" val="3760481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p:txBody>
          <a:bodyPr/>
          <a:lstStyle/>
          <a:p>
            <a:r>
              <a:rPr lang="en-US" dirty="0"/>
              <a:t>Developed use-cases </a:t>
            </a:r>
            <a:br>
              <a:rPr lang="en-US" dirty="0"/>
            </a:br>
            <a:r>
              <a:rPr lang="en-US" sz="3200" dirty="0"/>
              <a:t>(port)</a:t>
            </a:r>
            <a:endParaRPr lang="LID4096" sz="3200" dirty="0"/>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24</a:t>
            </a:fld>
            <a:endParaRPr lang="fr-FR"/>
          </a:p>
        </p:txBody>
      </p:sp>
      <p:pic>
        <p:nvPicPr>
          <p:cNvPr id="2" name="Picture 1"/>
          <p:cNvPicPr>
            <a:picLocks noChangeAspect="1"/>
          </p:cNvPicPr>
          <p:nvPr/>
        </p:nvPicPr>
        <p:blipFill>
          <a:blip r:embed="rId2"/>
          <a:stretch>
            <a:fillRect/>
          </a:stretch>
        </p:blipFill>
        <p:spPr>
          <a:xfrm>
            <a:off x="4727196" y="772020"/>
            <a:ext cx="5647521" cy="4953000"/>
          </a:xfrm>
          <a:prstGeom prst="rect">
            <a:avLst/>
          </a:prstGeom>
        </p:spPr>
      </p:pic>
      <p:sp>
        <p:nvSpPr>
          <p:cNvPr id="6" name="Content Placeholder 9"/>
          <p:cNvSpPr txBox="1">
            <a:spLocks/>
          </p:cNvSpPr>
          <p:nvPr/>
        </p:nvSpPr>
        <p:spPr>
          <a:xfrm>
            <a:off x="3871940" y="5725021"/>
            <a:ext cx="7358035" cy="6313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rgbClr val="8DBBA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00B050"/>
                </a:solidFill>
              </a:rPr>
              <a:t>Outcome</a:t>
            </a:r>
            <a:r>
              <a:rPr lang="en-US" sz="2000" dirty="0">
                <a:solidFill>
                  <a:srgbClr val="00B050"/>
                </a:solidFill>
              </a:rPr>
              <a:t>: in a partnership with Vodafone, demos done at the Port of </a:t>
            </a:r>
            <a:r>
              <a:rPr lang="en-US" sz="2000" dirty="0" err="1">
                <a:solidFill>
                  <a:srgbClr val="00B050"/>
                </a:solidFill>
              </a:rPr>
              <a:t>Leixões</a:t>
            </a:r>
            <a:r>
              <a:rPr lang="en-US" sz="2000" dirty="0">
                <a:solidFill>
                  <a:srgbClr val="00B050"/>
                </a:solidFill>
              </a:rPr>
              <a:t> (one of the biggest ports in Portugal) </a:t>
            </a:r>
          </a:p>
        </p:txBody>
      </p:sp>
    </p:spTree>
    <p:extLst>
      <p:ext uri="{BB962C8B-B14F-4D97-AF65-F5344CB8AC3E}">
        <p14:creationId xmlns:p14="http://schemas.microsoft.com/office/powerpoint/2010/main" val="3176215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p:txBody>
          <a:bodyPr/>
          <a:lstStyle/>
          <a:p>
            <a:r>
              <a:rPr lang="en-US" dirty="0"/>
              <a:t>Developed use-cases </a:t>
            </a:r>
            <a:br>
              <a:rPr lang="en-US" dirty="0"/>
            </a:br>
            <a:r>
              <a:rPr lang="en-US" sz="3200" dirty="0"/>
              <a:t>(construction)</a:t>
            </a:r>
            <a:endParaRPr lang="LID4096" sz="3200" dirty="0"/>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25</a:t>
            </a:fld>
            <a:endParaRPr lang="fr-FR"/>
          </a:p>
        </p:txBody>
      </p:sp>
      <p:pic>
        <p:nvPicPr>
          <p:cNvPr id="3" name="Picture 2"/>
          <p:cNvPicPr>
            <a:picLocks noChangeAspect="1"/>
          </p:cNvPicPr>
          <p:nvPr/>
        </p:nvPicPr>
        <p:blipFill>
          <a:blip r:embed="rId2"/>
          <a:stretch>
            <a:fillRect/>
          </a:stretch>
        </p:blipFill>
        <p:spPr>
          <a:xfrm>
            <a:off x="5253314" y="815105"/>
            <a:ext cx="5566835" cy="4909915"/>
          </a:xfrm>
          <a:prstGeom prst="rect">
            <a:avLst/>
          </a:prstGeom>
        </p:spPr>
      </p:pic>
      <p:sp>
        <p:nvSpPr>
          <p:cNvPr id="7" name="Content Placeholder 9"/>
          <p:cNvSpPr txBox="1">
            <a:spLocks/>
          </p:cNvSpPr>
          <p:nvPr/>
        </p:nvSpPr>
        <p:spPr>
          <a:xfrm>
            <a:off x="4424390" y="5725021"/>
            <a:ext cx="7224685" cy="6313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rgbClr val="8DBBA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00B050"/>
                </a:solidFill>
              </a:rPr>
              <a:t>Outcome</a:t>
            </a:r>
            <a:r>
              <a:rPr lang="en-US" sz="2000" dirty="0">
                <a:solidFill>
                  <a:srgbClr val="00B050"/>
                </a:solidFill>
              </a:rPr>
              <a:t>: several contacts being held at this moment in the Middle East!</a:t>
            </a:r>
          </a:p>
        </p:txBody>
      </p:sp>
    </p:spTree>
    <p:extLst>
      <p:ext uri="{BB962C8B-B14F-4D97-AF65-F5344CB8AC3E}">
        <p14:creationId xmlns:p14="http://schemas.microsoft.com/office/powerpoint/2010/main" val="4157116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p:txBody>
          <a:bodyPr/>
          <a:lstStyle/>
          <a:p>
            <a:r>
              <a:rPr lang="en-US" dirty="0"/>
              <a:t>Developed use-cases </a:t>
            </a:r>
            <a:br>
              <a:rPr lang="en-US" dirty="0"/>
            </a:br>
            <a:r>
              <a:rPr lang="en-US" sz="3200"/>
              <a:t>(hazardous</a:t>
            </a:r>
            <a:r>
              <a:rPr lang="en-US" sz="3200" dirty="0"/>
              <a:t>)</a:t>
            </a:r>
            <a:endParaRPr lang="LID4096" sz="3200" dirty="0"/>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26</a:t>
            </a:fld>
            <a:endParaRPr lang="fr-FR"/>
          </a:p>
        </p:txBody>
      </p:sp>
      <p:sp>
        <p:nvSpPr>
          <p:cNvPr id="7" name="Content Placeholder 9"/>
          <p:cNvSpPr txBox="1">
            <a:spLocks/>
          </p:cNvSpPr>
          <p:nvPr/>
        </p:nvSpPr>
        <p:spPr>
          <a:xfrm>
            <a:off x="4424390" y="5725021"/>
            <a:ext cx="7224685" cy="6313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rgbClr val="8DBBA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00B050"/>
                </a:solidFill>
              </a:rPr>
              <a:t>Outcome</a:t>
            </a:r>
            <a:r>
              <a:rPr lang="en-US" sz="2000" dirty="0">
                <a:solidFill>
                  <a:srgbClr val="00B050"/>
                </a:solidFill>
              </a:rPr>
              <a:t>: partnership with the biggest company dealing with fires in Portugal!</a:t>
            </a:r>
          </a:p>
        </p:txBody>
      </p:sp>
      <p:pic>
        <p:nvPicPr>
          <p:cNvPr id="2" name="Picture 1"/>
          <p:cNvPicPr>
            <a:picLocks noChangeAspect="1"/>
          </p:cNvPicPr>
          <p:nvPr/>
        </p:nvPicPr>
        <p:blipFill>
          <a:blip r:embed="rId2"/>
          <a:stretch>
            <a:fillRect/>
          </a:stretch>
        </p:blipFill>
        <p:spPr>
          <a:xfrm>
            <a:off x="5312210" y="773987"/>
            <a:ext cx="5449043" cy="5300881"/>
          </a:xfrm>
          <a:prstGeom prst="rect">
            <a:avLst/>
          </a:prstGeom>
        </p:spPr>
      </p:pic>
    </p:spTree>
    <p:extLst>
      <p:ext uri="{BB962C8B-B14F-4D97-AF65-F5344CB8AC3E}">
        <p14:creationId xmlns:p14="http://schemas.microsoft.com/office/powerpoint/2010/main" val="2635991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12210" y="773986"/>
            <a:ext cx="5455464" cy="5300882"/>
          </a:xfrm>
          <a:prstGeom prst="rect">
            <a:avLst/>
          </a:prstGeom>
        </p:spPr>
      </p:pic>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p:txBody>
          <a:bodyPr/>
          <a:lstStyle/>
          <a:p>
            <a:r>
              <a:rPr lang="en-US" dirty="0"/>
              <a:t>Developed use-cases </a:t>
            </a:r>
            <a:br>
              <a:rPr lang="en-US" dirty="0"/>
            </a:br>
            <a:r>
              <a:rPr lang="en-US" sz="3200" dirty="0"/>
              <a:t>(wildfires)</a:t>
            </a:r>
            <a:endParaRPr lang="LID4096" sz="3200" dirty="0"/>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27</a:t>
            </a:fld>
            <a:endParaRPr lang="fr-FR"/>
          </a:p>
        </p:txBody>
      </p:sp>
      <p:sp>
        <p:nvSpPr>
          <p:cNvPr id="7" name="Content Placeholder 9"/>
          <p:cNvSpPr txBox="1">
            <a:spLocks/>
          </p:cNvSpPr>
          <p:nvPr/>
        </p:nvSpPr>
        <p:spPr>
          <a:xfrm>
            <a:off x="4424390" y="5725021"/>
            <a:ext cx="7224685" cy="6313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rgbClr val="8DBBA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00B050"/>
                </a:solidFill>
              </a:rPr>
              <a:t>Outcome</a:t>
            </a:r>
            <a:r>
              <a:rPr lang="en-US" sz="2000" dirty="0">
                <a:solidFill>
                  <a:srgbClr val="00B050"/>
                </a:solidFill>
              </a:rPr>
              <a:t>: PoC done near Riyadh for pipeline inspection!</a:t>
            </a:r>
          </a:p>
        </p:txBody>
      </p:sp>
    </p:spTree>
    <p:extLst>
      <p:ext uri="{BB962C8B-B14F-4D97-AF65-F5344CB8AC3E}">
        <p14:creationId xmlns:p14="http://schemas.microsoft.com/office/powerpoint/2010/main" val="3855787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819775" y="2827734"/>
            <a:ext cx="5810250" cy="3268265"/>
          </a:xfrm>
          <a:prstGeom prst="rect">
            <a:avLst/>
          </a:prstGeom>
        </p:spPr>
      </p:pic>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a:xfrm>
            <a:off x="252919" y="1123837"/>
            <a:ext cx="3014156" cy="4601183"/>
          </a:xfrm>
        </p:spPr>
        <p:txBody>
          <a:bodyPr/>
          <a:lstStyle/>
          <a:p>
            <a:r>
              <a:rPr lang="en-US" dirty="0"/>
              <a:t>Business Impact</a:t>
            </a:r>
            <a:br>
              <a:rPr lang="en-US" dirty="0"/>
            </a:br>
            <a:r>
              <a:rPr lang="en-US" sz="3200" dirty="0"/>
              <a:t>(coarse numbers)</a:t>
            </a:r>
            <a:endParaRPr lang="LID4096" sz="3200" dirty="0"/>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28</a:t>
            </a:fld>
            <a:endParaRPr lang="fr-FR"/>
          </a:p>
        </p:txBody>
      </p:sp>
      <p:sp>
        <p:nvSpPr>
          <p:cNvPr id="6" name="Content Placeholder 5">
            <a:extLst>
              <a:ext uri="{FF2B5EF4-FFF2-40B4-BE49-F238E27FC236}">
                <a16:creationId xmlns:a16="http://schemas.microsoft.com/office/drawing/2014/main" id="{D6EF98F6-9BC8-7D86-6BEE-0DF0EC9E520A}"/>
              </a:ext>
            </a:extLst>
          </p:cNvPr>
          <p:cNvSpPr>
            <a:spLocks noGrp="1"/>
          </p:cNvSpPr>
          <p:nvPr>
            <p:ph sz="half" idx="1"/>
          </p:nvPr>
        </p:nvSpPr>
        <p:spPr>
          <a:xfrm>
            <a:off x="3867911" y="802005"/>
            <a:ext cx="6766224" cy="2265045"/>
          </a:xfrm>
        </p:spPr>
        <p:txBody>
          <a:bodyPr/>
          <a:lstStyle/>
          <a:p>
            <a:r>
              <a:rPr lang="en-US" sz="1800" b="1" dirty="0"/>
              <a:t>New products: </a:t>
            </a:r>
            <a:r>
              <a:rPr lang="en-US" sz="1800" dirty="0"/>
              <a:t>Beyond Skyline, </a:t>
            </a:r>
            <a:r>
              <a:rPr lang="en-US" sz="1800" dirty="0" err="1"/>
              <a:t>LoRa</a:t>
            </a:r>
            <a:r>
              <a:rPr lang="en-US" sz="1800" dirty="0"/>
              <a:t> sensors</a:t>
            </a:r>
          </a:p>
          <a:p>
            <a:r>
              <a:rPr lang="en-US" sz="1800" b="1" dirty="0"/>
              <a:t>Improved products</a:t>
            </a:r>
            <a:r>
              <a:rPr lang="en-US" sz="1600" dirty="0"/>
              <a:t>: UAVs, beXStream</a:t>
            </a:r>
          </a:p>
          <a:p>
            <a:r>
              <a:rPr lang="en-US" sz="1800" b="1" dirty="0"/>
              <a:t>New projects</a:t>
            </a:r>
            <a:r>
              <a:rPr lang="en-US" sz="1800" dirty="0"/>
              <a:t>: at least two</a:t>
            </a:r>
          </a:p>
          <a:p>
            <a:r>
              <a:rPr lang="en-US" sz="1800" b="1" dirty="0"/>
              <a:t>Revenues</a:t>
            </a:r>
            <a:r>
              <a:rPr lang="en-US" sz="1800" dirty="0"/>
              <a:t>: expected 6M€ in 2024 (compared with 1.5M€ in 2023)</a:t>
            </a:r>
          </a:p>
          <a:p>
            <a:r>
              <a:rPr lang="en-US" sz="1800" b="1" dirty="0"/>
              <a:t>Round of investment </a:t>
            </a:r>
            <a:r>
              <a:rPr lang="en-US" sz="1800" dirty="0"/>
              <a:t>under way</a:t>
            </a:r>
          </a:p>
          <a:p>
            <a:endParaRPr lang="LID4096" dirty="0"/>
          </a:p>
        </p:txBody>
      </p:sp>
    </p:spTree>
    <p:extLst>
      <p:ext uri="{BB962C8B-B14F-4D97-AF65-F5344CB8AC3E}">
        <p14:creationId xmlns:p14="http://schemas.microsoft.com/office/powerpoint/2010/main" val="2428549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61F37BC-2702-C7F4-846D-9D3B3DB3EC5D}"/>
              </a:ext>
            </a:extLst>
          </p:cNvPr>
          <p:cNvSpPr>
            <a:spLocks noGrp="1"/>
          </p:cNvSpPr>
          <p:nvPr>
            <p:ph type="body" sz="quarter" idx="12"/>
          </p:nvPr>
        </p:nvSpPr>
        <p:spPr/>
        <p:txBody>
          <a:bodyPr/>
          <a:lstStyle/>
          <a:p>
            <a:r>
              <a:rPr lang="en-US" dirty="0"/>
              <a:t>Pedro Lousã</a:t>
            </a:r>
          </a:p>
          <a:p>
            <a:r>
              <a:rPr lang="en-US" b="1" dirty="0"/>
              <a:t>Beyond Vision, S.A.</a:t>
            </a:r>
          </a:p>
          <a:p>
            <a:r>
              <a:rPr lang="en-US" dirty="0">
                <a:hlinkClick r:id="rId2"/>
              </a:rPr>
              <a:t>pedro.lousa@beyond-vision.com</a:t>
            </a:r>
            <a:endParaRPr lang="en-US" dirty="0"/>
          </a:p>
          <a:p>
            <a:r>
              <a:rPr lang="en-US" dirty="0">
                <a:hlinkClick r:id="rId3"/>
              </a:rPr>
              <a:t>https://beyond-vision.com/</a:t>
            </a:r>
            <a:r>
              <a:rPr lang="en-US" dirty="0"/>
              <a:t> </a:t>
            </a:r>
            <a:endParaRPr lang="LID4096" dirty="0"/>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4294967295"/>
          </p:nvPr>
        </p:nvSpPr>
        <p:spPr>
          <a:xfrm>
            <a:off x="10661650" y="6356350"/>
            <a:ext cx="1530350" cy="365125"/>
          </a:xfrm>
        </p:spPr>
        <p:txBody>
          <a:bodyPr/>
          <a:lstStyle/>
          <a:p>
            <a:fld id="{7499AE8B-0830-4386-ABE1-109AB8F9E83B}" type="slidenum">
              <a:rPr lang="fr-FR" smtClean="0"/>
              <a:t>29</a:t>
            </a:fld>
            <a:endParaRPr lang="fr-FR"/>
          </a:p>
        </p:txBody>
      </p:sp>
    </p:spTree>
    <p:extLst>
      <p:ext uri="{BB962C8B-B14F-4D97-AF65-F5344CB8AC3E}">
        <p14:creationId xmlns:p14="http://schemas.microsoft.com/office/powerpoint/2010/main" val="1545027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3</a:t>
            </a:fld>
            <a:endParaRPr lang="fr-FR"/>
          </a:p>
        </p:txBody>
      </p:sp>
      <p:sp>
        <p:nvSpPr>
          <p:cNvPr id="2" name="Title 1">
            <a:extLst>
              <a:ext uri="{FF2B5EF4-FFF2-40B4-BE49-F238E27FC236}">
                <a16:creationId xmlns:a16="http://schemas.microsoft.com/office/drawing/2014/main" id="{871FF2AA-300F-7DDD-81F5-8DF9405A94B0}"/>
              </a:ext>
            </a:extLst>
          </p:cNvPr>
          <p:cNvSpPr>
            <a:spLocks noGrp="1"/>
          </p:cNvSpPr>
          <p:nvPr>
            <p:ph type="ctrTitle"/>
          </p:nvPr>
        </p:nvSpPr>
        <p:spPr>
          <a:xfrm>
            <a:off x="215153" y="1809120"/>
            <a:ext cx="7315200" cy="1649488"/>
          </a:xfrm>
        </p:spPr>
        <p:txBody>
          <a:bodyPr>
            <a:normAutofit fontScale="90000"/>
          </a:bodyPr>
          <a:lstStyle/>
          <a:p>
            <a:r>
              <a:rPr lang="en-US" dirty="0"/>
              <a:t>CELTIC Proposers Brokerage Day</a:t>
            </a:r>
            <a:br>
              <a:rPr lang="en-US" dirty="0"/>
            </a:br>
            <a:r>
              <a:rPr lang="en-US" sz="4000" dirty="0"/>
              <a:t>-Business Impact Session-</a:t>
            </a:r>
            <a:br>
              <a:rPr lang="en-US" sz="4000" dirty="0"/>
            </a:br>
            <a:br>
              <a:rPr lang="en-US" sz="4000" dirty="0"/>
            </a:br>
            <a:br>
              <a:rPr lang="en-US" sz="4000" dirty="0"/>
            </a:br>
            <a:r>
              <a:rPr lang="en-US" sz="3100" b="1" dirty="0"/>
              <a:t>Federated AI Platform for Industrial Technologies</a:t>
            </a:r>
            <a:endParaRPr lang="en-US" sz="5300" dirty="0"/>
          </a:p>
        </p:txBody>
      </p:sp>
      <p:pic>
        <p:nvPicPr>
          <p:cNvPr id="1028" name="Picture 4" descr="https://lh7-rt.googleusercontent.com/slidesz/AGV_vUcYDV5641ghBQYTsQtg2CLOfsWsYX1-8bCU-ZnFx98m8EhP6vlnoraq4c45DR4Ryfx12w7JtdGtV0bRYhftuWqj7uc1gdrGYbiY8BoSBoLXKbFbrzl6wr6VYhQrw-P3uGFxuq4p2Edq9z-FPc91yqqGw6yXC_HHY3asMrqSfLk2TDBFsbr78-U=s2048?key=irhlaY8l3p1pes9fVvTUu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3605" y="2544036"/>
            <a:ext cx="2049196" cy="614759"/>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4257207" y="5321508"/>
            <a:ext cx="184731" cy="369332"/>
          </a:xfrm>
          <a:prstGeom prst="rect">
            <a:avLst/>
          </a:prstGeom>
          <a:noFill/>
        </p:spPr>
        <p:txBody>
          <a:bodyPr wrap="none" rtlCol="0">
            <a:spAutoFit/>
          </a:bodyPr>
          <a:lstStyle/>
          <a:p>
            <a:endParaRPr lang="tr-TR" dirty="0"/>
          </a:p>
        </p:txBody>
      </p:sp>
      <p:sp>
        <p:nvSpPr>
          <p:cNvPr id="6" name="Metin kutusu 5"/>
          <p:cNvSpPr txBox="1"/>
          <p:nvPr/>
        </p:nvSpPr>
        <p:spPr>
          <a:xfrm>
            <a:off x="4931764" y="5381469"/>
            <a:ext cx="184731" cy="369332"/>
          </a:xfrm>
          <a:prstGeom prst="rect">
            <a:avLst/>
          </a:prstGeom>
          <a:noFill/>
        </p:spPr>
        <p:txBody>
          <a:bodyPr wrap="none" rtlCol="0">
            <a:spAutoFit/>
          </a:bodyPr>
          <a:lstStyle/>
          <a:p>
            <a:endParaRPr lang="tr-TR" dirty="0"/>
          </a:p>
        </p:txBody>
      </p:sp>
      <p:sp>
        <p:nvSpPr>
          <p:cNvPr id="14" name="Dikdörtgen 13"/>
          <p:cNvSpPr/>
          <p:nvPr/>
        </p:nvSpPr>
        <p:spPr>
          <a:xfrm>
            <a:off x="1444344" y="5191381"/>
            <a:ext cx="4856815" cy="7495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t>Dr. İsmail Uzun</a:t>
            </a:r>
          </a:p>
          <a:p>
            <a:pPr algn="ctr"/>
            <a:r>
              <a:rPr lang="tr-TR" sz="2400" dirty="0"/>
              <a:t>CEO @INOSENS</a:t>
            </a:r>
          </a:p>
        </p:txBody>
      </p:sp>
    </p:spTree>
    <p:extLst>
      <p:ext uri="{BB962C8B-B14F-4D97-AF65-F5344CB8AC3E}">
        <p14:creationId xmlns:p14="http://schemas.microsoft.com/office/powerpoint/2010/main" val="1867719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30</a:t>
            </a:fld>
            <a:endParaRPr lang="fr-FR"/>
          </a:p>
        </p:txBody>
      </p:sp>
      <p:sp>
        <p:nvSpPr>
          <p:cNvPr id="2" name="Title 1">
            <a:extLst>
              <a:ext uri="{FF2B5EF4-FFF2-40B4-BE49-F238E27FC236}">
                <a16:creationId xmlns:a16="http://schemas.microsoft.com/office/drawing/2014/main" id="{871FF2AA-300F-7DDD-81F5-8DF9405A94B0}"/>
              </a:ext>
            </a:extLst>
          </p:cNvPr>
          <p:cNvSpPr>
            <a:spLocks noGrp="1"/>
          </p:cNvSpPr>
          <p:nvPr>
            <p:ph type="ctrTitle"/>
          </p:nvPr>
        </p:nvSpPr>
        <p:spPr>
          <a:xfrm>
            <a:off x="215153" y="1539300"/>
            <a:ext cx="7315200" cy="1649488"/>
          </a:xfrm>
        </p:spPr>
        <p:txBody>
          <a:bodyPr>
            <a:normAutofit fontScale="90000"/>
          </a:bodyPr>
          <a:lstStyle/>
          <a:p>
            <a:r>
              <a:rPr lang="de-DE" dirty="0"/>
              <a:t>CELTIC Proposers Brokerage Day</a:t>
            </a:r>
            <a:br>
              <a:rPr lang="de-DE" dirty="0"/>
            </a:br>
            <a:r>
              <a:rPr lang="de-DE" sz="4000" dirty="0"/>
              <a:t>-Business Impact Session-</a:t>
            </a:r>
            <a:br>
              <a:rPr lang="de-DE" sz="4000" dirty="0"/>
            </a:br>
            <a:br>
              <a:rPr lang="de-DE" sz="4000" dirty="0"/>
            </a:br>
            <a:r>
              <a:rPr lang="de-DE" sz="4000" dirty="0"/>
              <a:t>AI4GREEN</a:t>
            </a:r>
            <a:endParaRPr lang="LID4096" dirty="0"/>
          </a:p>
        </p:txBody>
      </p:sp>
      <p:pic>
        <p:nvPicPr>
          <p:cNvPr id="3" name="Bildobjekt 9">
            <a:extLst>
              <a:ext uri="{FF2B5EF4-FFF2-40B4-BE49-F238E27FC236}">
                <a16:creationId xmlns:a16="http://schemas.microsoft.com/office/drawing/2014/main" id="{D9136D27-3EBC-3E50-2C53-C418950468DA}"/>
              </a:ext>
            </a:extLst>
          </p:cNvPr>
          <p:cNvPicPr>
            <a:picLocks noChangeAspect="1"/>
          </p:cNvPicPr>
          <p:nvPr/>
        </p:nvPicPr>
        <p:blipFill>
          <a:blip r:embed="rId2"/>
          <a:stretch/>
        </p:blipFill>
        <p:spPr bwMode="auto">
          <a:xfrm>
            <a:off x="5072083" y="2596216"/>
            <a:ext cx="2047834" cy="592572"/>
          </a:xfrm>
          <a:prstGeom prst="rect">
            <a:avLst/>
          </a:prstGeom>
        </p:spPr>
      </p:pic>
      <p:sp>
        <p:nvSpPr>
          <p:cNvPr id="7" name="TextBox 6">
            <a:extLst>
              <a:ext uri="{FF2B5EF4-FFF2-40B4-BE49-F238E27FC236}">
                <a16:creationId xmlns:a16="http://schemas.microsoft.com/office/drawing/2014/main" id="{A963E0F7-43D2-B3BF-ACDD-4113AE51B961}"/>
              </a:ext>
            </a:extLst>
          </p:cNvPr>
          <p:cNvSpPr txBox="1"/>
          <p:nvPr/>
        </p:nvSpPr>
        <p:spPr>
          <a:xfrm>
            <a:off x="1215257" y="5220093"/>
            <a:ext cx="4681451" cy="830997"/>
          </a:xfrm>
          <a:prstGeom prst="rect">
            <a:avLst/>
          </a:prstGeom>
          <a:solidFill>
            <a:srgbClr val="375699"/>
          </a:solidFill>
        </p:spPr>
        <p:txBody>
          <a:bodyPr wrap="square" rtlCol="0">
            <a:spAutoFit/>
          </a:bodyPr>
          <a:lstStyle/>
          <a:p>
            <a:r>
              <a:rPr lang="en-US" sz="2400" dirty="0" err="1">
                <a:solidFill>
                  <a:schemeClr val="bg1"/>
                </a:solidFill>
              </a:rPr>
              <a:t>Orhun</a:t>
            </a:r>
            <a:r>
              <a:rPr lang="en-US" sz="2400" dirty="0">
                <a:solidFill>
                  <a:schemeClr val="bg1"/>
                </a:solidFill>
              </a:rPr>
              <a:t> </a:t>
            </a:r>
            <a:r>
              <a:rPr lang="en-US" sz="2400" dirty="0" err="1">
                <a:solidFill>
                  <a:schemeClr val="bg1"/>
                </a:solidFill>
              </a:rPr>
              <a:t>Ergul</a:t>
            </a:r>
            <a:endParaRPr lang="en-US" sz="2400" dirty="0">
              <a:solidFill>
                <a:schemeClr val="bg1"/>
              </a:solidFill>
            </a:endParaRPr>
          </a:p>
          <a:p>
            <a:r>
              <a:rPr lang="en-US" sz="2400" dirty="0">
                <a:solidFill>
                  <a:schemeClr val="bg1"/>
                </a:solidFill>
              </a:rPr>
              <a:t>Technical Delivery Lead, </a:t>
            </a:r>
            <a:r>
              <a:rPr lang="en-US" sz="2400" dirty="0" err="1">
                <a:solidFill>
                  <a:schemeClr val="bg1"/>
                </a:solidFill>
              </a:rPr>
              <a:t>P.I.Works</a:t>
            </a:r>
            <a:endParaRPr lang="en-US" sz="2400" dirty="0">
              <a:solidFill>
                <a:schemeClr val="bg1"/>
              </a:solidFill>
            </a:endParaRPr>
          </a:p>
        </p:txBody>
      </p:sp>
    </p:spTree>
    <p:extLst>
      <p:ext uri="{BB962C8B-B14F-4D97-AF65-F5344CB8AC3E}">
        <p14:creationId xmlns:p14="http://schemas.microsoft.com/office/powerpoint/2010/main" val="712416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2E2EE6-F259-6C96-BAF6-14A6C228BC1B}"/>
              </a:ext>
            </a:extLst>
          </p:cNvPr>
          <p:cNvSpPr>
            <a:spLocks noGrp="1"/>
          </p:cNvSpPr>
          <p:nvPr>
            <p:ph type="sldNum" sz="quarter" idx="12"/>
          </p:nvPr>
        </p:nvSpPr>
        <p:spPr/>
        <p:txBody>
          <a:bodyPr/>
          <a:lstStyle/>
          <a:p>
            <a:fld id="{7499AE8B-0830-4386-ABE1-109AB8F9E83B}" type="slidenum">
              <a:rPr lang="fr-FR" smtClean="0"/>
              <a:t>31</a:t>
            </a:fld>
            <a:endParaRPr lang="fr-FR"/>
          </a:p>
        </p:txBody>
      </p:sp>
      <p:sp>
        <p:nvSpPr>
          <p:cNvPr id="3" name="Title 10">
            <a:extLst>
              <a:ext uri="{FF2B5EF4-FFF2-40B4-BE49-F238E27FC236}">
                <a16:creationId xmlns:a16="http://schemas.microsoft.com/office/drawing/2014/main" id="{B11C6573-9893-B40E-B4FA-7714D61063F7}"/>
              </a:ext>
            </a:extLst>
          </p:cNvPr>
          <p:cNvSpPr txBox="1">
            <a:spLocks/>
          </p:cNvSpPr>
          <p:nvPr/>
        </p:nvSpPr>
        <p:spPr>
          <a:xfrm>
            <a:off x="252919" y="1123837"/>
            <a:ext cx="2947482" cy="4601183"/>
          </a:xfrm>
          <a:prstGeom prst="rect">
            <a:avLst/>
          </a:prstGeom>
        </p:spPr>
        <p:txBody>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a:t>19 Years of Experience</a:t>
            </a:r>
          </a:p>
        </p:txBody>
      </p:sp>
      <p:cxnSp>
        <p:nvCxnSpPr>
          <p:cNvPr id="4" name="Straight Connector 3">
            <a:extLst>
              <a:ext uri="{FF2B5EF4-FFF2-40B4-BE49-F238E27FC236}">
                <a16:creationId xmlns:a16="http://schemas.microsoft.com/office/drawing/2014/main" id="{505811A8-7893-2465-202D-32841CDBBA2F}"/>
              </a:ext>
            </a:extLst>
          </p:cNvPr>
          <p:cNvCxnSpPr>
            <a:cxnSpLocks/>
          </p:cNvCxnSpPr>
          <p:nvPr/>
        </p:nvCxnSpPr>
        <p:spPr>
          <a:xfrm>
            <a:off x="1867978" y="400823"/>
            <a:ext cx="0" cy="1080000"/>
          </a:xfrm>
          <a:prstGeom prst="line">
            <a:avLst/>
          </a:prstGeom>
          <a:ln w="15875">
            <a:gradFill flip="none" rotWithShape="1">
              <a:gsLst>
                <a:gs pos="0">
                  <a:schemeClr val="accent1"/>
                </a:gs>
                <a:gs pos="100000">
                  <a:schemeClr val="bg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B3AFAF06-37BD-89E1-2F6B-C26A9FDF7724}"/>
              </a:ext>
            </a:extLst>
          </p:cNvPr>
          <p:cNvSpPr txBox="1">
            <a:spLocks/>
          </p:cNvSpPr>
          <p:nvPr/>
        </p:nvSpPr>
        <p:spPr>
          <a:xfrm>
            <a:off x="252919" y="580408"/>
            <a:ext cx="1853184" cy="548640"/>
          </a:xfrm>
          <a:prstGeom prst="rect">
            <a:avLst/>
          </a:prstGeom>
        </p:spPr>
        <p:txBody>
          <a:bodyPr vert="horz" lIns="91440" tIns="45720" rIns="91440" bIns="45720" rtlCol="0" anchor="ctr">
            <a:noAutofit/>
          </a:bodyPr>
          <a:lstStyle>
            <a:lvl1pPr marL="0" algn="l" defTabSz="914400" rtl="0" eaLnBrk="1" latinLnBrk="0" hangingPunct="1">
              <a:defRPr lang="tr-TR" sz="3200" kern="0" baseline="0">
                <a:solidFill>
                  <a:schemeClr val="bg1"/>
                </a:solidFill>
                <a:latin typeface="+mj-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chemeClr val="tx1"/>
                </a:solidFill>
                <a:latin typeface="Lato"/>
                <a:ea typeface="Lato"/>
                <a:cs typeface="Lato"/>
              </a:rPr>
              <a:t>82</a:t>
            </a:r>
            <a:endParaRPr lang="en-US" sz="4000" b="1" i="0" u="none" strike="noStrike" kern="0" cap="none" spc="0" normalizeH="0" baseline="0" noProof="0" dirty="0">
              <a:ln>
                <a:noFill/>
              </a:ln>
              <a:solidFill>
                <a:schemeClr val="tx1"/>
              </a:solidFill>
              <a:effectLst/>
              <a:uLnTx/>
              <a:uFillTx/>
              <a:latin typeface="Lato"/>
              <a:ea typeface="Lato"/>
              <a:cs typeface="Lato"/>
            </a:endParaRPr>
          </a:p>
        </p:txBody>
      </p:sp>
      <p:sp>
        <p:nvSpPr>
          <p:cNvPr id="6" name="Title 1">
            <a:extLst>
              <a:ext uri="{FF2B5EF4-FFF2-40B4-BE49-F238E27FC236}">
                <a16:creationId xmlns:a16="http://schemas.microsoft.com/office/drawing/2014/main" id="{920FBBB6-6366-DB6D-6548-26D08EF7D6E6}"/>
              </a:ext>
            </a:extLst>
          </p:cNvPr>
          <p:cNvSpPr txBox="1">
            <a:spLocks/>
          </p:cNvSpPr>
          <p:nvPr/>
        </p:nvSpPr>
        <p:spPr>
          <a:xfrm>
            <a:off x="1722720" y="580408"/>
            <a:ext cx="1853184" cy="548640"/>
          </a:xfrm>
          <a:prstGeom prst="rect">
            <a:avLst/>
          </a:prstGeom>
        </p:spPr>
        <p:txBody>
          <a:bodyPr vert="horz" lIns="91440" tIns="45720" rIns="91440" bIns="45720" rtlCol="0" anchor="ctr">
            <a:noAutofit/>
          </a:bodyPr>
          <a:lstStyle>
            <a:lvl1pPr marL="0" algn="l" defTabSz="914400" rtl="0" eaLnBrk="1" latinLnBrk="0" hangingPunct="1">
              <a:defRPr lang="tr-TR" sz="3200" kern="0" baseline="0">
                <a:solidFill>
                  <a:schemeClr val="bg1"/>
                </a:solidFill>
                <a:latin typeface="+mj-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chemeClr val="tx1"/>
                </a:solidFill>
                <a:latin typeface="Lato"/>
              </a:rPr>
              <a:t>58</a:t>
            </a:r>
            <a:endParaRPr kumimoji="0" lang="en-US" sz="4000" b="1" i="0" u="none" strike="noStrike" kern="0" cap="none" spc="0" normalizeH="0" baseline="0" noProof="0" dirty="0">
              <a:ln>
                <a:noFill/>
              </a:ln>
              <a:solidFill>
                <a:schemeClr val="tx1"/>
              </a:solidFill>
              <a:effectLst/>
              <a:uLnTx/>
              <a:uFillTx/>
              <a:latin typeface="Lato"/>
              <a:ea typeface="+mn-ea"/>
              <a:cs typeface="+mn-cs"/>
            </a:endParaRPr>
          </a:p>
        </p:txBody>
      </p:sp>
      <p:pic>
        <p:nvPicPr>
          <p:cNvPr id="7" name="Picture 6" descr="A picture containing drawing&#10;&#10;Description automatically generated">
            <a:extLst>
              <a:ext uri="{FF2B5EF4-FFF2-40B4-BE49-F238E27FC236}">
                <a16:creationId xmlns:a16="http://schemas.microsoft.com/office/drawing/2014/main" id="{D819B1B3-A053-A122-6686-4FD636C51E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28796" y="117091"/>
            <a:ext cx="340752" cy="433974"/>
          </a:xfrm>
          <a:prstGeom prst="rect">
            <a:avLst/>
          </a:prstGeom>
        </p:spPr>
      </p:pic>
      <p:pic>
        <p:nvPicPr>
          <p:cNvPr id="8" name="Picture 7" descr="A picture containing drawing, light&#10;&#10;Description automatically generated">
            <a:extLst>
              <a:ext uri="{FF2B5EF4-FFF2-40B4-BE49-F238E27FC236}">
                <a16:creationId xmlns:a16="http://schemas.microsoft.com/office/drawing/2014/main" id="{D4FAA38E-EFBD-D100-28A9-360C703839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59648" y="88683"/>
            <a:ext cx="470496" cy="470496"/>
          </a:xfrm>
          <a:prstGeom prst="rect">
            <a:avLst/>
          </a:prstGeom>
        </p:spPr>
      </p:pic>
      <p:cxnSp>
        <p:nvCxnSpPr>
          <p:cNvPr id="9" name="Straight Connector 8">
            <a:extLst>
              <a:ext uri="{FF2B5EF4-FFF2-40B4-BE49-F238E27FC236}">
                <a16:creationId xmlns:a16="http://schemas.microsoft.com/office/drawing/2014/main" id="{A8EA8EF2-D52A-AB9C-B6D0-057FB8CBFE81}"/>
              </a:ext>
            </a:extLst>
          </p:cNvPr>
          <p:cNvCxnSpPr>
            <a:cxnSpLocks/>
          </p:cNvCxnSpPr>
          <p:nvPr/>
        </p:nvCxnSpPr>
        <p:spPr>
          <a:xfrm>
            <a:off x="5222330" y="400823"/>
            <a:ext cx="0" cy="1080000"/>
          </a:xfrm>
          <a:prstGeom prst="line">
            <a:avLst/>
          </a:prstGeom>
          <a:ln w="15875">
            <a:gradFill flip="none" rotWithShape="1">
              <a:gsLst>
                <a:gs pos="0">
                  <a:schemeClr val="accent1"/>
                </a:gs>
                <a:gs pos="100000">
                  <a:schemeClr val="bg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9DBC4267-514F-630D-820B-CFF455BE361F}"/>
              </a:ext>
            </a:extLst>
          </p:cNvPr>
          <p:cNvSpPr txBox="1">
            <a:spLocks/>
          </p:cNvSpPr>
          <p:nvPr/>
        </p:nvSpPr>
        <p:spPr>
          <a:xfrm>
            <a:off x="3340571" y="580408"/>
            <a:ext cx="1853184" cy="548640"/>
          </a:xfrm>
          <a:prstGeom prst="rect">
            <a:avLst/>
          </a:prstGeom>
        </p:spPr>
        <p:txBody>
          <a:bodyPr vert="horz" lIns="91440" tIns="45720" rIns="91440" bIns="45720" rtlCol="0" anchor="ctr">
            <a:noAutofit/>
          </a:bodyPr>
          <a:lstStyle>
            <a:lvl1pPr marL="0" algn="l" defTabSz="914400" rtl="0" eaLnBrk="1" latinLnBrk="0" hangingPunct="1">
              <a:defRPr lang="tr-TR" sz="3200" kern="0" baseline="0">
                <a:solidFill>
                  <a:schemeClr val="bg1"/>
                </a:solidFill>
                <a:latin typeface="+mj-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chemeClr val="tx1"/>
                </a:solidFill>
                <a:latin typeface="Lato"/>
              </a:rPr>
              <a:t>10</a:t>
            </a:r>
            <a:r>
              <a:rPr kumimoji="0" lang="en-US" sz="4000" b="1" i="0" u="none" strike="noStrike" kern="0" cap="none" spc="0" normalizeH="0" baseline="0" noProof="0" dirty="0">
                <a:ln>
                  <a:noFill/>
                </a:ln>
                <a:solidFill>
                  <a:schemeClr val="tx1"/>
                </a:solidFill>
                <a:effectLst/>
                <a:uLnTx/>
                <a:uFillTx/>
                <a:latin typeface="Lato"/>
                <a:ea typeface="+mn-ea"/>
                <a:cs typeface="+mn-cs"/>
              </a:rPr>
              <a:t>M+</a:t>
            </a:r>
          </a:p>
        </p:txBody>
      </p:sp>
      <p:sp>
        <p:nvSpPr>
          <p:cNvPr id="11" name="Title 1">
            <a:extLst>
              <a:ext uri="{FF2B5EF4-FFF2-40B4-BE49-F238E27FC236}">
                <a16:creationId xmlns:a16="http://schemas.microsoft.com/office/drawing/2014/main" id="{A4D9E6E1-2683-6C5E-FF8F-58815971F150}"/>
              </a:ext>
            </a:extLst>
          </p:cNvPr>
          <p:cNvSpPr txBox="1">
            <a:spLocks/>
          </p:cNvSpPr>
          <p:nvPr/>
        </p:nvSpPr>
        <p:spPr>
          <a:xfrm>
            <a:off x="5261324" y="580408"/>
            <a:ext cx="1555979" cy="548640"/>
          </a:xfrm>
          <a:prstGeom prst="rect">
            <a:avLst/>
          </a:prstGeom>
        </p:spPr>
        <p:txBody>
          <a:bodyPr vert="horz" lIns="91440" tIns="45720" rIns="91440" bIns="45720" rtlCol="0" anchor="ctr">
            <a:noAutofit/>
          </a:bodyPr>
          <a:lstStyle>
            <a:lvl1pPr marL="0" algn="l" defTabSz="914400" rtl="0" eaLnBrk="1" latinLnBrk="0" hangingPunct="1">
              <a:defRPr lang="tr-TR" sz="3200" kern="0" baseline="0">
                <a:solidFill>
                  <a:schemeClr val="bg1"/>
                </a:solidFill>
                <a:latin typeface="+mj-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chemeClr val="tx1"/>
                </a:solidFill>
                <a:effectLst/>
                <a:uLnTx/>
                <a:uFillTx/>
                <a:latin typeface="Lato"/>
                <a:ea typeface="+mn-ea"/>
                <a:cs typeface="+mn-cs"/>
              </a:rPr>
              <a:t>1.7B+</a:t>
            </a:r>
          </a:p>
        </p:txBody>
      </p:sp>
      <p:cxnSp>
        <p:nvCxnSpPr>
          <p:cNvPr id="12" name="Straight Connector 11">
            <a:extLst>
              <a:ext uri="{FF2B5EF4-FFF2-40B4-BE49-F238E27FC236}">
                <a16:creationId xmlns:a16="http://schemas.microsoft.com/office/drawing/2014/main" id="{C0F08A7C-3817-9CE9-30E9-664D7406A795}"/>
              </a:ext>
            </a:extLst>
          </p:cNvPr>
          <p:cNvCxnSpPr>
            <a:cxnSpLocks/>
          </p:cNvCxnSpPr>
          <p:nvPr/>
        </p:nvCxnSpPr>
        <p:spPr>
          <a:xfrm>
            <a:off x="3355430" y="392016"/>
            <a:ext cx="0" cy="1080000"/>
          </a:xfrm>
          <a:prstGeom prst="line">
            <a:avLst/>
          </a:prstGeom>
          <a:ln w="15875">
            <a:gradFill flip="none" rotWithShape="1">
              <a:gsLst>
                <a:gs pos="0">
                  <a:schemeClr val="accent1"/>
                </a:gs>
                <a:gs pos="100000">
                  <a:schemeClr val="bg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8D02AEF-4EAE-BEA2-6E6B-E183651CEC83}"/>
              </a:ext>
            </a:extLst>
          </p:cNvPr>
          <p:cNvSpPr/>
          <p:nvPr/>
        </p:nvSpPr>
        <p:spPr>
          <a:xfrm>
            <a:off x="145973" y="1703672"/>
            <a:ext cx="5964524" cy="647084"/>
          </a:xfrm>
          <a:prstGeom prst="rect">
            <a:avLst/>
          </a:prstGeom>
          <a:solidFill>
            <a:schemeClr val="accent2"/>
          </a:solidFill>
          <a:ln w="12700" cap="flat">
            <a:noFill/>
            <a:miter lim="400000"/>
          </a:ln>
          <a:effectLst/>
        </p:spPr>
        <p:txBody>
          <a:bodyPr wrap="square" lIns="90000" tIns="46800" rIns="90000" bIns="4680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CFCFC"/>
                </a:solidFill>
                <a:effectLst/>
                <a:uLnTx/>
                <a:uFillTx/>
                <a:latin typeface="Lato"/>
                <a:ea typeface="+mn-ea"/>
                <a:cs typeface="+mn-cs"/>
              </a:rPr>
              <a:t>References</a:t>
            </a:r>
          </a:p>
        </p:txBody>
      </p:sp>
      <p:sp>
        <p:nvSpPr>
          <p:cNvPr id="16" name="Rounded Rectangle 10">
            <a:extLst>
              <a:ext uri="{FF2B5EF4-FFF2-40B4-BE49-F238E27FC236}">
                <a16:creationId xmlns:a16="http://schemas.microsoft.com/office/drawing/2014/main" id="{6F13F97B-63CB-8012-1C13-D552FFF88F88}"/>
              </a:ext>
            </a:extLst>
          </p:cNvPr>
          <p:cNvSpPr/>
          <p:nvPr/>
        </p:nvSpPr>
        <p:spPr>
          <a:xfrm>
            <a:off x="1004152" y="5617146"/>
            <a:ext cx="9980926" cy="8297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36"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dirty="0">
                <a:ln>
                  <a:noFill/>
                </a:ln>
                <a:solidFill>
                  <a:schemeClr val="tx1"/>
                </a:solidFill>
                <a:effectLst/>
                <a:uLnTx/>
                <a:uFillTx/>
                <a:latin typeface="Lato"/>
                <a:ea typeface="+mn-ea"/>
                <a:cs typeface="+mn-cs"/>
              </a:rPr>
              <a:t>Joint-initiatives with operators to drive innovation </a:t>
            </a:r>
          </a:p>
        </p:txBody>
      </p:sp>
      <p:sp>
        <p:nvSpPr>
          <p:cNvPr id="17" name="Rectangle 16">
            <a:extLst>
              <a:ext uri="{FF2B5EF4-FFF2-40B4-BE49-F238E27FC236}">
                <a16:creationId xmlns:a16="http://schemas.microsoft.com/office/drawing/2014/main" id="{6F32100C-0AE3-763F-C9DE-C352A015288C}"/>
              </a:ext>
            </a:extLst>
          </p:cNvPr>
          <p:cNvSpPr/>
          <p:nvPr/>
        </p:nvSpPr>
        <p:spPr>
          <a:xfrm>
            <a:off x="147641" y="2315542"/>
            <a:ext cx="5964524" cy="3435106"/>
          </a:xfrm>
          <a:prstGeom prst="rect">
            <a:avLst/>
          </a:prstGeom>
          <a:solidFill>
            <a:schemeClr val="bg1">
              <a:lumMod val="95000"/>
            </a:schemeClr>
          </a:solidFill>
          <a:ln w="12700" cap="flat">
            <a:noFill/>
            <a:miter lim="400000"/>
          </a:ln>
          <a:effectLst/>
        </p:spPr>
        <p:txBody>
          <a:bodyPr wrap="square" lIns="90000" tIns="46800" rIns="90000" bIns="4680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CFCFC"/>
              </a:solidFill>
              <a:effectLst/>
              <a:uLnTx/>
              <a:uFillTx/>
              <a:latin typeface="Lato"/>
              <a:ea typeface="+mn-ea"/>
              <a:cs typeface="+mn-cs"/>
            </a:endParaRPr>
          </a:p>
        </p:txBody>
      </p:sp>
      <p:pic>
        <p:nvPicPr>
          <p:cNvPr id="18" name="Picture 2">
            <a:extLst>
              <a:ext uri="{FF2B5EF4-FFF2-40B4-BE49-F238E27FC236}">
                <a16:creationId xmlns:a16="http://schemas.microsoft.com/office/drawing/2014/main" id="{FBEA66D9-3047-8171-4DEE-A8CAC9EE849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04468" y="2604565"/>
            <a:ext cx="708773" cy="38973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elus Logo, symbol, meaning, history, PNG, brand">
            <a:extLst>
              <a:ext uri="{FF2B5EF4-FFF2-40B4-BE49-F238E27FC236}">
                <a16:creationId xmlns:a16="http://schemas.microsoft.com/office/drawing/2014/main" id="{ABBB4762-4EC9-866A-99E4-85FDC6481562}"/>
              </a:ext>
            </a:extLst>
          </p:cNvPr>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74875" y="3410830"/>
            <a:ext cx="1259827" cy="705503"/>
          </a:xfrm>
          <a:prstGeom prst="rect">
            <a:avLst/>
          </a:prstGeom>
          <a:extLst>
            <a:ext uri="{909E8E84-426E-40DD-AFC4-6F175D3DCCD1}">
              <a14:hiddenFill xmlns:a14="http://schemas.microsoft.com/office/drawing/2010/main">
                <a:solidFill>
                  <a:srgbClr val="FFFFFF"/>
                </a:solidFill>
              </a14:hiddenFill>
            </a:ext>
          </a:extLst>
        </p:spPr>
      </p:pic>
      <p:pic>
        <p:nvPicPr>
          <p:cNvPr id="20" name="Picture 19" descr="Shape&#10;&#10;Description automatically generated with medium confidence">
            <a:extLst>
              <a:ext uri="{FF2B5EF4-FFF2-40B4-BE49-F238E27FC236}">
                <a16:creationId xmlns:a16="http://schemas.microsoft.com/office/drawing/2014/main" id="{88B6E6C5-8CA0-50FF-BB98-FC2DDA0921B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7885" y="3528949"/>
            <a:ext cx="834247" cy="469264"/>
          </a:xfrm>
          <a:prstGeom prst="rect">
            <a:avLst/>
          </a:prstGeom>
        </p:spPr>
      </p:pic>
      <p:pic>
        <p:nvPicPr>
          <p:cNvPr id="21" name="Picture 20">
            <a:extLst>
              <a:ext uri="{FF2B5EF4-FFF2-40B4-BE49-F238E27FC236}">
                <a16:creationId xmlns:a16="http://schemas.microsoft.com/office/drawing/2014/main" id="{C159FCBF-DDDD-69F9-8554-070DAFF27C7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53151" y="4043076"/>
            <a:ext cx="1456320" cy="970880"/>
          </a:xfrm>
          <a:prstGeom prst="rect">
            <a:avLst/>
          </a:prstGeom>
        </p:spPr>
      </p:pic>
      <p:pic>
        <p:nvPicPr>
          <p:cNvPr id="22" name="Picture 21" descr="Logo&#10;&#10;Description automatically generated">
            <a:extLst>
              <a:ext uri="{FF2B5EF4-FFF2-40B4-BE49-F238E27FC236}">
                <a16:creationId xmlns:a16="http://schemas.microsoft.com/office/drawing/2014/main" id="{B3FBF1C4-5D1B-A8BD-2031-D63119C0687C}"/>
              </a:ext>
            </a:extLst>
          </p:cNvPr>
          <p:cNvPicPr>
            <a:picLocks noChangeAspect="1"/>
          </p:cNvPicPr>
          <p:nvPr/>
        </p:nvPicPr>
        <p:blipFill>
          <a:blip r:embed="rId9" cstate="email">
            <a:extLst>
              <a:ext uri="{28A0092B-C50C-407E-A947-70E740481C1C}">
                <a14:useLocalDpi xmlns:a14="http://schemas.microsoft.com/office/drawing/2010/main"/>
              </a:ext>
            </a:extLst>
          </a:blip>
          <a:srcRect l="25987" r="23915"/>
          <a:stretch/>
        </p:blipFill>
        <p:spPr>
          <a:xfrm>
            <a:off x="2469860" y="2397752"/>
            <a:ext cx="603697" cy="803359"/>
          </a:xfrm>
          <a:prstGeom prst="rect">
            <a:avLst/>
          </a:prstGeom>
        </p:spPr>
      </p:pic>
      <p:sp>
        <p:nvSpPr>
          <p:cNvPr id="23" name="TextBox 22">
            <a:extLst>
              <a:ext uri="{FF2B5EF4-FFF2-40B4-BE49-F238E27FC236}">
                <a16:creationId xmlns:a16="http://schemas.microsoft.com/office/drawing/2014/main" id="{D7D40498-10E2-00A3-C50B-F3E5DD939023}"/>
              </a:ext>
            </a:extLst>
          </p:cNvPr>
          <p:cNvSpPr txBox="1"/>
          <p:nvPr/>
        </p:nvSpPr>
        <p:spPr>
          <a:xfrm>
            <a:off x="291019" y="1108236"/>
            <a:ext cx="1736090" cy="392994"/>
          </a:xfrm>
          <a:prstGeom prst="rect">
            <a:avLst/>
          </a:prstGeom>
          <a:noFill/>
          <a:effectLst>
            <a:outerShdw blurRad="635000" sx="102000" sy="102000" algn="ctr" rotWithShape="0">
              <a:schemeClr val="tx2">
                <a:alpha val="20000"/>
              </a:schemeClr>
            </a:outerShdw>
          </a:effectLst>
        </p:spPr>
        <p:txBody>
          <a:bodyPr wrap="square" lIns="90000" tIns="46800" rIns="90000" bIns="46800" rtlCol="0" anchor="t">
            <a:spAutoFit/>
          </a:body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effectLst/>
                <a:uLnTx/>
                <a:uFillTx/>
                <a:latin typeface="Lato"/>
                <a:ea typeface="+mn-ea"/>
                <a:cs typeface="+mn-cs"/>
              </a:rPr>
              <a:t>Operators</a:t>
            </a:r>
            <a:endParaRPr kumimoji="0" lang="tr-TR" sz="1800" b="1" i="0" u="none" strike="noStrike" kern="1200" cap="none" spc="0" normalizeH="0" baseline="0" noProof="0" dirty="0">
              <a:ln>
                <a:noFill/>
              </a:ln>
              <a:effectLst/>
              <a:uLnTx/>
              <a:uFillTx/>
              <a:latin typeface="Lato"/>
              <a:ea typeface="+mn-ea"/>
              <a:cs typeface="+mn-cs"/>
            </a:endParaRPr>
          </a:p>
        </p:txBody>
      </p:sp>
      <p:sp>
        <p:nvSpPr>
          <p:cNvPr id="24" name="TextBox 23">
            <a:extLst>
              <a:ext uri="{FF2B5EF4-FFF2-40B4-BE49-F238E27FC236}">
                <a16:creationId xmlns:a16="http://schemas.microsoft.com/office/drawing/2014/main" id="{1506063E-60C4-913E-D36C-6C91B8679B1A}"/>
              </a:ext>
            </a:extLst>
          </p:cNvPr>
          <p:cNvSpPr txBox="1"/>
          <p:nvPr/>
        </p:nvSpPr>
        <p:spPr>
          <a:xfrm>
            <a:off x="1391196" y="1108236"/>
            <a:ext cx="2466341" cy="392994"/>
          </a:xfrm>
          <a:prstGeom prst="rect">
            <a:avLst/>
          </a:prstGeom>
          <a:noFill/>
          <a:effectLst>
            <a:outerShdw blurRad="635000" sx="102000" sy="102000" algn="ctr" rotWithShape="0">
              <a:schemeClr val="tx2">
                <a:alpha val="20000"/>
              </a:schemeClr>
            </a:outerShdw>
          </a:effectLst>
        </p:spPr>
        <p:txBody>
          <a:bodyPr wrap="square" lIns="90000" tIns="46800" rIns="90000" bIns="46800" rtlCol="0" anchor="t">
            <a:spAutoFit/>
          </a:body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effectLst/>
                <a:uLnTx/>
                <a:uFillTx/>
                <a:latin typeface="Lato"/>
                <a:ea typeface="+mn-ea"/>
                <a:cs typeface="+mn-cs"/>
              </a:rPr>
              <a:t>Countries</a:t>
            </a:r>
            <a:endParaRPr kumimoji="0" lang="tr-TR" sz="1800" b="1" i="0" u="none" strike="noStrike" kern="1200" cap="none" spc="0" normalizeH="0" baseline="0" noProof="0" dirty="0">
              <a:ln>
                <a:noFill/>
              </a:ln>
              <a:effectLst/>
              <a:uLnTx/>
              <a:uFillTx/>
              <a:latin typeface="Lato"/>
              <a:ea typeface="+mn-ea"/>
              <a:cs typeface="+mn-cs"/>
            </a:endParaRPr>
          </a:p>
        </p:txBody>
      </p:sp>
      <p:sp>
        <p:nvSpPr>
          <p:cNvPr id="25" name="TextBox 24">
            <a:extLst>
              <a:ext uri="{FF2B5EF4-FFF2-40B4-BE49-F238E27FC236}">
                <a16:creationId xmlns:a16="http://schemas.microsoft.com/office/drawing/2014/main" id="{ECCAB8F4-6C25-D5E0-21F8-629E6D68C27E}"/>
              </a:ext>
            </a:extLst>
          </p:cNvPr>
          <p:cNvSpPr txBox="1"/>
          <p:nvPr/>
        </p:nvSpPr>
        <p:spPr>
          <a:xfrm>
            <a:off x="3027686" y="1108236"/>
            <a:ext cx="2466341" cy="392994"/>
          </a:xfrm>
          <a:prstGeom prst="rect">
            <a:avLst/>
          </a:prstGeom>
          <a:noFill/>
          <a:effectLst>
            <a:outerShdw blurRad="635000" sx="102000" sy="102000" algn="ctr" rotWithShape="0">
              <a:schemeClr val="tx2">
                <a:alpha val="20000"/>
              </a:schemeClr>
            </a:outerShdw>
          </a:effectLst>
        </p:spPr>
        <p:txBody>
          <a:bodyPr wrap="square" lIns="90000" tIns="46800" rIns="90000" bIns="46800" rtlCol="0" anchor="t">
            <a:spAutoFit/>
          </a:body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effectLst/>
                <a:uLnTx/>
                <a:uFillTx/>
                <a:latin typeface="Lato"/>
                <a:ea typeface="+mn-ea"/>
                <a:cs typeface="+mn-cs"/>
              </a:rPr>
              <a:t>Cell Count</a:t>
            </a:r>
            <a:endParaRPr kumimoji="0" lang="tr-TR" sz="1800" b="1" i="0" u="none" strike="noStrike" kern="1200" cap="none" spc="0" normalizeH="0" baseline="0" noProof="0" dirty="0">
              <a:ln>
                <a:noFill/>
              </a:ln>
              <a:effectLst/>
              <a:uLnTx/>
              <a:uFillTx/>
              <a:latin typeface="Lato"/>
              <a:ea typeface="+mn-ea"/>
              <a:cs typeface="+mn-cs"/>
            </a:endParaRPr>
          </a:p>
        </p:txBody>
      </p:sp>
      <p:sp>
        <p:nvSpPr>
          <p:cNvPr id="26" name="TextBox 25">
            <a:extLst>
              <a:ext uri="{FF2B5EF4-FFF2-40B4-BE49-F238E27FC236}">
                <a16:creationId xmlns:a16="http://schemas.microsoft.com/office/drawing/2014/main" id="{0C8FD4D3-D009-EBF7-8A34-9A10E69713F0}"/>
              </a:ext>
            </a:extLst>
          </p:cNvPr>
          <p:cNvSpPr txBox="1"/>
          <p:nvPr/>
        </p:nvSpPr>
        <p:spPr>
          <a:xfrm>
            <a:off x="4798583" y="1108236"/>
            <a:ext cx="2466341" cy="392994"/>
          </a:xfrm>
          <a:prstGeom prst="rect">
            <a:avLst/>
          </a:prstGeom>
          <a:noFill/>
          <a:effectLst>
            <a:outerShdw blurRad="635000" sx="102000" sy="102000" algn="ctr" rotWithShape="0">
              <a:schemeClr val="tx2">
                <a:alpha val="20000"/>
              </a:schemeClr>
            </a:outerShdw>
          </a:effectLst>
        </p:spPr>
        <p:txBody>
          <a:bodyPr wrap="square" lIns="90000" tIns="46800" rIns="90000" bIns="46800" rtlCol="0" anchor="t">
            <a:spAutoFit/>
          </a:body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effectLst/>
                <a:uLnTx/>
                <a:uFillTx/>
                <a:latin typeface="Lato"/>
                <a:ea typeface="+mn-ea"/>
                <a:cs typeface="+mn-cs"/>
              </a:rPr>
              <a:t>Subscribers</a:t>
            </a:r>
          </a:p>
        </p:txBody>
      </p:sp>
      <p:sp>
        <p:nvSpPr>
          <p:cNvPr id="27" name="Rectangle 26">
            <a:extLst>
              <a:ext uri="{FF2B5EF4-FFF2-40B4-BE49-F238E27FC236}">
                <a16:creationId xmlns:a16="http://schemas.microsoft.com/office/drawing/2014/main" id="{5BDE2229-B7CF-1A0F-3C66-0496B98777E0}"/>
              </a:ext>
            </a:extLst>
          </p:cNvPr>
          <p:cNvSpPr/>
          <p:nvPr/>
        </p:nvSpPr>
        <p:spPr>
          <a:xfrm>
            <a:off x="6091145" y="1703917"/>
            <a:ext cx="5981668" cy="647084"/>
          </a:xfrm>
          <a:prstGeom prst="rect">
            <a:avLst/>
          </a:prstGeom>
          <a:solidFill>
            <a:schemeClr val="bg1">
              <a:lumMod val="95000"/>
            </a:schemeClr>
          </a:solidFill>
          <a:ln w="12700" cap="flat">
            <a:noFill/>
            <a:miter lim="400000"/>
          </a:ln>
          <a:effectLst/>
        </p:spPr>
        <p:txBody>
          <a:bodyPr wrap="square" lIns="90000" tIns="46800" rIns="90000" bIns="4680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2"/>
                </a:solidFill>
                <a:effectLst/>
                <a:uLnTx/>
                <a:uFillTx/>
                <a:latin typeface="Lato"/>
                <a:ea typeface="+mn-ea"/>
                <a:cs typeface="+mn-cs"/>
              </a:rPr>
              <a:t>Global Recognition</a:t>
            </a:r>
          </a:p>
        </p:txBody>
      </p:sp>
      <p:sp>
        <p:nvSpPr>
          <p:cNvPr id="28" name="TextBox 27">
            <a:extLst>
              <a:ext uri="{FF2B5EF4-FFF2-40B4-BE49-F238E27FC236}">
                <a16:creationId xmlns:a16="http://schemas.microsoft.com/office/drawing/2014/main" id="{5E442CFE-15B9-6391-46A9-EE1F2C35E745}"/>
              </a:ext>
            </a:extLst>
          </p:cNvPr>
          <p:cNvSpPr txBox="1"/>
          <p:nvPr/>
        </p:nvSpPr>
        <p:spPr>
          <a:xfrm>
            <a:off x="6081190" y="2333560"/>
            <a:ext cx="5991623" cy="3419033"/>
          </a:xfrm>
          <a:prstGeom prst="roundRect">
            <a:avLst>
              <a:gd name="adj" fmla="val 0"/>
            </a:avLst>
          </a:prstGeom>
          <a:solidFill>
            <a:schemeClr val="accent2"/>
          </a:solidFill>
          <a:ln w="12700" cap="flat">
            <a:noFill/>
            <a:miter lim="400000"/>
          </a:ln>
          <a:effectLst/>
        </p:spPr>
        <p:txBody>
          <a:bodyPr wrap="square" lIns="90000" tIns="46800" rIns="90000" bIns="46800" numCol="1" anchor="ctr">
            <a:noAutofit/>
          </a:bodyPr>
          <a:lstStyle>
            <a:defPPr>
              <a:defRPr lang="tr-TR"/>
            </a:defPPr>
            <a:lvl1pPr algn="ctr" defTabSz="914400">
              <a:defRPr sz="24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CFCFC"/>
              </a:solidFill>
              <a:effectLst/>
              <a:uLnTx/>
              <a:uFillTx/>
              <a:latin typeface="Lato"/>
              <a:ea typeface="+mn-ea"/>
              <a:cs typeface="+mn-cs"/>
            </a:endParaRPr>
          </a:p>
        </p:txBody>
      </p:sp>
      <p:sp>
        <p:nvSpPr>
          <p:cNvPr id="29" name="Rectangle 28">
            <a:extLst>
              <a:ext uri="{FF2B5EF4-FFF2-40B4-BE49-F238E27FC236}">
                <a16:creationId xmlns:a16="http://schemas.microsoft.com/office/drawing/2014/main" id="{973FDAFA-32BA-ABA8-6BA8-7CDAA8EF5B86}"/>
              </a:ext>
            </a:extLst>
          </p:cNvPr>
          <p:cNvSpPr/>
          <p:nvPr/>
        </p:nvSpPr>
        <p:spPr>
          <a:xfrm>
            <a:off x="9266313" y="3455359"/>
            <a:ext cx="2429343" cy="461665"/>
          </a:xfrm>
          <a:prstGeom prst="rect">
            <a:avLst/>
          </a:prstGeom>
        </p:spPr>
        <p:txBody>
          <a:bodyPr wrap="square">
            <a:spAutoFit/>
          </a:bodyPr>
          <a:lstStyle/>
          <a:p>
            <a:pPr marL="0" marR="0" lvl="0" indent="0" algn="ctr" defTabSz="109723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CFCFC"/>
                </a:solidFill>
                <a:effectLst/>
                <a:uLnTx/>
                <a:uFillTx/>
                <a:latin typeface="Lato"/>
                <a:ea typeface="+mn-ea"/>
                <a:cs typeface="+mn-cs"/>
              </a:rPr>
              <a:t>Winner. </a:t>
            </a:r>
          </a:p>
          <a:p>
            <a:pPr marL="0" marR="0" lvl="0" indent="0" algn="ctr" defTabSz="109723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accent3"/>
                </a:solidFill>
                <a:effectLst/>
                <a:uLnTx/>
                <a:uFillTx/>
                <a:latin typeface="Lato"/>
                <a:ea typeface="+mn-ea"/>
                <a:cs typeface="+mn-cs"/>
              </a:rPr>
              <a:t>Managed Services Innovation</a:t>
            </a:r>
            <a:endParaRPr kumimoji="0" lang="en-US" sz="1200" b="1" i="0" u="none" strike="noStrike" kern="1200" cap="none" spc="0" normalizeH="0" baseline="0" noProof="0">
              <a:ln>
                <a:noFill/>
              </a:ln>
              <a:solidFill>
                <a:srgbClr val="FCFCFC"/>
              </a:solidFill>
              <a:effectLst/>
              <a:uLnTx/>
              <a:uFillTx/>
              <a:latin typeface="Lato"/>
              <a:ea typeface="+mn-ea"/>
              <a:cs typeface="+mn-cs"/>
            </a:endParaRPr>
          </a:p>
        </p:txBody>
      </p:sp>
      <p:pic>
        <p:nvPicPr>
          <p:cNvPr id="30" name="Picture 29" descr="A picture containing text, clipart&#10;&#10;Description automatically generated">
            <a:extLst>
              <a:ext uri="{FF2B5EF4-FFF2-40B4-BE49-F238E27FC236}">
                <a16:creationId xmlns:a16="http://schemas.microsoft.com/office/drawing/2014/main" id="{D6DF2F2E-F9FC-F2F4-71DB-3454833BB06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467650" y="2573948"/>
            <a:ext cx="1877316" cy="752388"/>
          </a:xfrm>
          <a:prstGeom prst="rect">
            <a:avLst/>
          </a:prstGeom>
        </p:spPr>
      </p:pic>
      <p:sp>
        <p:nvSpPr>
          <p:cNvPr id="31" name="Rectangle 30">
            <a:extLst>
              <a:ext uri="{FF2B5EF4-FFF2-40B4-BE49-F238E27FC236}">
                <a16:creationId xmlns:a16="http://schemas.microsoft.com/office/drawing/2014/main" id="{426887C2-6AED-1F3D-1ADC-D3495BFC9FDB}"/>
              </a:ext>
            </a:extLst>
          </p:cNvPr>
          <p:cNvSpPr/>
          <p:nvPr/>
        </p:nvSpPr>
        <p:spPr>
          <a:xfrm>
            <a:off x="6628308" y="4986221"/>
            <a:ext cx="2732132" cy="646331"/>
          </a:xfrm>
          <a:prstGeom prst="rect">
            <a:avLst/>
          </a:prstGeom>
        </p:spPr>
        <p:txBody>
          <a:bodyPr wrap="square">
            <a:spAutoFit/>
          </a:bodyPr>
          <a:lstStyle/>
          <a:p>
            <a:pPr marL="0" marR="0" lvl="0" indent="0" algn="ctr" defTabSz="109723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CFCFC"/>
                </a:solidFill>
                <a:effectLst/>
                <a:uLnTx/>
                <a:uFillTx/>
                <a:latin typeface="Lato"/>
                <a:ea typeface="+mn-ea"/>
                <a:cs typeface="+mn-cs"/>
              </a:rPr>
              <a:t>Winner. </a:t>
            </a:r>
          </a:p>
          <a:p>
            <a:pPr marL="0" marR="0" lvl="0" indent="0" algn="ctr" defTabSz="109723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3"/>
                </a:solidFill>
                <a:effectLst/>
                <a:uLnTx/>
                <a:uFillTx/>
                <a:latin typeface="Lato"/>
                <a:ea typeface="+mn-ea"/>
                <a:cs typeface="+mn-cs"/>
              </a:rPr>
              <a:t>Successful Automation Deployment</a:t>
            </a:r>
          </a:p>
          <a:p>
            <a:pPr marL="0" marR="0" lvl="0" indent="0" algn="ctr" defTabSz="109723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3"/>
                </a:solidFill>
                <a:effectLst/>
                <a:uLnTx/>
                <a:uFillTx/>
                <a:latin typeface="Lato"/>
                <a:ea typeface="+mn-ea"/>
                <a:cs typeface="+mn-cs"/>
              </a:rPr>
              <a:t>Network Sustainability Award</a:t>
            </a:r>
          </a:p>
        </p:txBody>
      </p:sp>
      <p:sp>
        <p:nvSpPr>
          <p:cNvPr id="32" name="Rectangle 31">
            <a:extLst>
              <a:ext uri="{FF2B5EF4-FFF2-40B4-BE49-F238E27FC236}">
                <a16:creationId xmlns:a16="http://schemas.microsoft.com/office/drawing/2014/main" id="{BACB2B34-3139-B273-2A2C-9F537C5F875C}"/>
              </a:ext>
            </a:extLst>
          </p:cNvPr>
          <p:cNvSpPr/>
          <p:nvPr/>
        </p:nvSpPr>
        <p:spPr>
          <a:xfrm>
            <a:off x="9344773" y="5001347"/>
            <a:ext cx="2413241" cy="461665"/>
          </a:xfrm>
          <a:prstGeom prst="rect">
            <a:avLst/>
          </a:prstGeom>
        </p:spPr>
        <p:txBody>
          <a:bodyPr wrap="square">
            <a:spAutoFit/>
          </a:bodyPr>
          <a:lstStyle/>
          <a:p>
            <a:pPr marL="0" marR="0" lvl="0" indent="0" algn="ctr" defTabSz="109723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CFCFC">
                    <a:lumMod val="95000"/>
                  </a:srgbClr>
                </a:solidFill>
                <a:effectLst/>
                <a:uLnTx/>
                <a:uFillTx/>
                <a:latin typeface="Lato"/>
                <a:ea typeface="+mn-ea"/>
                <a:cs typeface="+mn-cs"/>
              </a:rPr>
              <a:t>Recognition.</a:t>
            </a:r>
          </a:p>
          <a:p>
            <a:pPr marL="0" marR="0" lvl="0" indent="0" algn="ctr" defTabSz="1097236" rtl="0" eaLnBrk="1" fontAlgn="auto" latinLnBrk="0" hangingPunct="1">
              <a:lnSpc>
                <a:spcPct val="100000"/>
              </a:lnSpc>
              <a:spcBef>
                <a:spcPts val="0"/>
              </a:spcBef>
              <a:spcAft>
                <a:spcPts val="0"/>
              </a:spcAft>
              <a:buClrTx/>
              <a:buSzTx/>
              <a:buFontTx/>
              <a:buNone/>
              <a:tabLst/>
              <a:defRPr/>
            </a:pPr>
            <a:r>
              <a:rPr lang="en-US" sz="1200" b="1">
                <a:solidFill>
                  <a:schemeClr val="accent3"/>
                </a:solidFill>
                <a:latin typeface="Lato"/>
              </a:rPr>
              <a:t>Network AI and Automation</a:t>
            </a:r>
            <a:endParaRPr kumimoji="0" lang="en-US" sz="1200" b="1" i="0" u="none" strike="noStrike" kern="1200" cap="none" spc="0" normalizeH="0" baseline="0" noProof="0">
              <a:ln>
                <a:noFill/>
              </a:ln>
              <a:solidFill>
                <a:schemeClr val="accent3"/>
              </a:solidFill>
              <a:effectLst/>
              <a:uLnTx/>
              <a:uFillTx/>
              <a:latin typeface="Lato"/>
              <a:ea typeface="+mn-ea"/>
              <a:cs typeface="+mn-cs"/>
            </a:endParaRPr>
          </a:p>
        </p:txBody>
      </p:sp>
      <p:sp>
        <p:nvSpPr>
          <p:cNvPr id="33" name="Rectangle 32">
            <a:extLst>
              <a:ext uri="{FF2B5EF4-FFF2-40B4-BE49-F238E27FC236}">
                <a16:creationId xmlns:a16="http://schemas.microsoft.com/office/drawing/2014/main" id="{67C70C94-CB79-DEA7-C0AC-87F15A6FC39D}"/>
              </a:ext>
            </a:extLst>
          </p:cNvPr>
          <p:cNvSpPr/>
          <p:nvPr/>
        </p:nvSpPr>
        <p:spPr>
          <a:xfrm>
            <a:off x="6569548" y="3387326"/>
            <a:ext cx="2683539" cy="646331"/>
          </a:xfrm>
          <a:prstGeom prst="rect">
            <a:avLst/>
          </a:prstGeom>
        </p:spPr>
        <p:txBody>
          <a:bodyPr wrap="square">
            <a:spAutoFit/>
          </a:bodyPr>
          <a:lstStyle/>
          <a:p>
            <a:pPr marL="0" marR="0" lvl="0" indent="0" algn="ctr" defTabSz="109723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CFCFC"/>
                </a:solidFill>
                <a:effectLst/>
                <a:uLnTx/>
                <a:uFillTx/>
                <a:latin typeface="Lato"/>
                <a:ea typeface="+mn-ea"/>
                <a:cs typeface="+mn-cs"/>
              </a:rPr>
              <a:t>Winner. </a:t>
            </a:r>
          </a:p>
          <a:p>
            <a:pPr marL="0" marR="0" lvl="0" indent="0" algn="ctr" defTabSz="109723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CFCFC"/>
                </a:solidFill>
                <a:effectLst/>
                <a:uLnTx/>
                <a:uFillTx/>
                <a:latin typeface="Lato"/>
                <a:ea typeface="+mn-ea"/>
                <a:cs typeface="+mn-cs"/>
              </a:rPr>
              <a:t>GSMA Foundry Excellence Award with </a:t>
            </a:r>
            <a:r>
              <a:rPr kumimoji="0" lang="en-US" sz="1200" b="1" i="0" u="none" strike="noStrike" kern="1200" cap="none" spc="0" normalizeH="0" baseline="0" noProof="0">
                <a:ln>
                  <a:noFill/>
                </a:ln>
                <a:solidFill>
                  <a:schemeClr val="accent3"/>
                </a:solidFill>
                <a:effectLst/>
                <a:uLnTx/>
                <a:uFillTx/>
                <a:latin typeface="Lato"/>
                <a:ea typeface="+mn-ea"/>
                <a:cs typeface="+mn-cs"/>
              </a:rPr>
              <a:t>Know It All</a:t>
            </a:r>
            <a:endParaRPr kumimoji="0" lang="en-US" sz="1200" b="1" i="0" u="none" strike="noStrike" kern="1200" cap="none" spc="0" normalizeH="0" baseline="0" noProof="0">
              <a:ln>
                <a:noFill/>
              </a:ln>
              <a:solidFill>
                <a:srgbClr val="FCFCFC"/>
              </a:solidFill>
              <a:effectLst/>
              <a:uLnTx/>
              <a:uFillTx/>
              <a:latin typeface="Lato"/>
              <a:ea typeface="+mn-ea"/>
              <a:cs typeface="+mn-cs"/>
            </a:endParaRPr>
          </a:p>
        </p:txBody>
      </p:sp>
      <p:pic>
        <p:nvPicPr>
          <p:cNvPr id="34" name="Picture 33" descr="Logo&#10;&#10;Description automatically generated">
            <a:extLst>
              <a:ext uri="{FF2B5EF4-FFF2-40B4-BE49-F238E27FC236}">
                <a16:creationId xmlns:a16="http://schemas.microsoft.com/office/drawing/2014/main" id="{F18AA6D2-EE4F-ED6E-FE44-FA86A8D43921}"/>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l="12757" t="22443" r="30779" b="31105"/>
          <a:stretch/>
        </p:blipFill>
        <p:spPr>
          <a:xfrm>
            <a:off x="7012175" y="2594925"/>
            <a:ext cx="2027713" cy="834075"/>
          </a:xfrm>
          <a:prstGeom prst="rect">
            <a:avLst/>
          </a:prstGeom>
        </p:spPr>
      </p:pic>
      <p:pic>
        <p:nvPicPr>
          <p:cNvPr id="35" name="Picture 2" descr="CELLULAR SOUTH CHANGES NAME TO C SPIRE WIRELESS | C Spire ...">
            <a:extLst>
              <a:ext uri="{FF2B5EF4-FFF2-40B4-BE49-F238E27FC236}">
                <a16:creationId xmlns:a16="http://schemas.microsoft.com/office/drawing/2014/main" id="{A406D109-F722-AAC0-5BC8-33309708E70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38712" y="4838919"/>
            <a:ext cx="1059459" cy="86169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a:extLst>
              <a:ext uri="{FF2B5EF4-FFF2-40B4-BE49-F238E27FC236}">
                <a16:creationId xmlns:a16="http://schemas.microsoft.com/office/drawing/2014/main" id="{7C77F19C-EB40-2FA9-9C54-1C965B1181D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6451" y="2472934"/>
            <a:ext cx="1363607" cy="65299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Turkcell Logo and symbol, meaning, history, PNG">
            <a:extLst>
              <a:ext uri="{FF2B5EF4-FFF2-40B4-BE49-F238E27FC236}">
                <a16:creationId xmlns:a16="http://schemas.microsoft.com/office/drawing/2014/main" id="{F338AFC3-7F5C-6220-76C9-88A1F5383B4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3814" y="4150957"/>
            <a:ext cx="1200675" cy="75511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a:extLst>
              <a:ext uri="{FF2B5EF4-FFF2-40B4-BE49-F238E27FC236}">
                <a16:creationId xmlns:a16="http://schemas.microsoft.com/office/drawing/2014/main" id="{19307C8A-AF0F-4B1A-F8D0-15D887F2455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97111" y="3578647"/>
            <a:ext cx="1305189" cy="36986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Download Maxis Communications Logo in SVG Vector or PNG File ...">
            <a:extLst>
              <a:ext uri="{FF2B5EF4-FFF2-40B4-BE49-F238E27FC236}">
                <a16:creationId xmlns:a16="http://schemas.microsoft.com/office/drawing/2014/main" id="{6676A852-A57A-AAB5-2B6F-10D426D5E1B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62075" y="4179259"/>
            <a:ext cx="1047771" cy="6985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4">
            <a:extLst>
              <a:ext uri="{FF2B5EF4-FFF2-40B4-BE49-F238E27FC236}">
                <a16:creationId xmlns:a16="http://schemas.microsoft.com/office/drawing/2014/main" id="{A4F9E246-A08D-EA59-E420-6B35ADC2C93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9506" y="4867431"/>
            <a:ext cx="513721" cy="8046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6" descr="Telkomsel Logo and symbol, meaning, history, PNG, brand">
            <a:extLst>
              <a:ext uri="{FF2B5EF4-FFF2-40B4-BE49-F238E27FC236}">
                <a16:creationId xmlns:a16="http://schemas.microsoft.com/office/drawing/2014/main" id="{D29BF02B-8D64-1CBB-71E5-3509A887916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06073" y="3450759"/>
            <a:ext cx="1114565" cy="626943"/>
          </a:xfrm>
          <a:prstGeom prst="rect">
            <a:avLst/>
          </a:prstGeom>
          <a:noFill/>
          <a:extLst>
            <a:ext uri="{909E8E84-426E-40DD-AFC4-6F175D3DCCD1}">
              <a14:hiddenFill xmlns:a14="http://schemas.microsoft.com/office/drawing/2010/main">
                <a:solidFill>
                  <a:srgbClr val="FFFFFF"/>
                </a:solidFill>
              </a14:hiddenFill>
            </a:ext>
          </a:extLst>
        </p:spPr>
      </p:pic>
      <p:sp>
        <p:nvSpPr>
          <p:cNvPr id="42" name="AutoShape 18">
            <a:extLst>
              <a:ext uri="{FF2B5EF4-FFF2-40B4-BE49-F238E27FC236}">
                <a16:creationId xmlns:a16="http://schemas.microsoft.com/office/drawing/2014/main" id="{4055E25A-13F6-E00C-E060-E4A83E071C5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AutoShape 20">
            <a:extLst>
              <a:ext uri="{FF2B5EF4-FFF2-40B4-BE49-F238E27FC236}">
                <a16:creationId xmlns:a16="http://schemas.microsoft.com/office/drawing/2014/main" id="{9622F3C6-FF27-8CAE-9DCB-4B956BDACDF0}"/>
              </a:ext>
            </a:extLst>
          </p:cNvPr>
          <p:cNvSpPr>
            <a:spLocks noChangeAspect="1" noChangeArrowheads="1"/>
          </p:cNvSpPr>
          <p:nvPr/>
        </p:nvSpPr>
        <p:spPr bwMode="auto">
          <a:xfrm>
            <a:off x="4313974" y="361118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4" name="Picture 22">
            <a:extLst>
              <a:ext uri="{FF2B5EF4-FFF2-40B4-BE49-F238E27FC236}">
                <a16:creationId xmlns:a16="http://schemas.microsoft.com/office/drawing/2014/main" id="{25386CEC-45A4-B8D4-0FFB-285CBDD7630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67951" y="3559184"/>
            <a:ext cx="298498" cy="41009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6">
            <a:extLst>
              <a:ext uri="{FF2B5EF4-FFF2-40B4-BE49-F238E27FC236}">
                <a16:creationId xmlns:a16="http://schemas.microsoft.com/office/drawing/2014/main" id="{1FFEAD45-2B79-A1DA-BFD9-946D42B9155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958543" y="5122737"/>
            <a:ext cx="956799" cy="29405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0">
            <a:extLst>
              <a:ext uri="{FF2B5EF4-FFF2-40B4-BE49-F238E27FC236}">
                <a16:creationId xmlns:a16="http://schemas.microsoft.com/office/drawing/2014/main" id="{4F0C85BB-3BFA-A9BC-A8E0-EB6C8AC7688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686957" y="4243536"/>
            <a:ext cx="1728875" cy="39777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AT&amp;T Logo and symbol, meaning, history, PNG, brand">
            <a:extLst>
              <a:ext uri="{FF2B5EF4-FFF2-40B4-BE49-F238E27FC236}">
                <a16:creationId xmlns:a16="http://schemas.microsoft.com/office/drawing/2014/main" id="{49CDCAD0-F847-DD6E-80EC-51065055B27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346466" y="5024716"/>
            <a:ext cx="980193" cy="490097"/>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66F23D15-1410-CF5B-2203-7B618C3C3AD1}"/>
              </a:ext>
            </a:extLst>
          </p:cNvPr>
          <p:cNvSpPr txBox="1"/>
          <p:nvPr/>
        </p:nvSpPr>
        <p:spPr>
          <a:xfrm>
            <a:off x="8058150" y="7586663"/>
            <a:ext cx="0" cy="0"/>
          </a:xfrm>
          <a:prstGeom prst="rect">
            <a:avLst/>
          </a:prstGeom>
          <a:solidFill>
            <a:schemeClr val="bg1"/>
          </a:solidFill>
          <a:ln>
            <a:noFill/>
          </a:ln>
          <a:effectLst>
            <a:outerShdw blurRad="254000" algn="ctr" rotWithShape="0">
              <a:schemeClr val="accent5">
                <a:lumMod val="75000"/>
                <a:alpha val="20000"/>
              </a:schemeClr>
            </a:outerShdw>
          </a:effectLst>
        </p:spPr>
        <p:style>
          <a:lnRef idx="2">
            <a:schemeClr val="accent5"/>
          </a:lnRef>
          <a:fillRef idx="1">
            <a:schemeClr val="lt1"/>
          </a:fillRef>
          <a:effectRef idx="0">
            <a:schemeClr val="accent5"/>
          </a:effectRef>
          <a:fontRef idx="minor">
            <a:schemeClr val="dk1"/>
          </a:fontRef>
        </p:style>
        <p:txBody>
          <a:bodyPr wrap="none" lIns="90000" tIns="46800" rIns="90000" bIns="46800" numCol="1" rtlCol="0" anchor="ctr">
            <a:noAutofit/>
          </a:bodyPr>
          <a:lstStyle/>
          <a:p>
            <a:pPr algn="l"/>
            <a:endParaRPr lang="en-US" sz="1400" noProof="0" err="1">
              <a:solidFill>
                <a:schemeClr val="tx2"/>
              </a:solidFill>
            </a:endParaRPr>
          </a:p>
        </p:txBody>
      </p:sp>
      <p:pic>
        <p:nvPicPr>
          <p:cNvPr id="49" name="Picture 48">
            <a:extLst>
              <a:ext uri="{FF2B5EF4-FFF2-40B4-BE49-F238E27FC236}">
                <a16:creationId xmlns:a16="http://schemas.microsoft.com/office/drawing/2014/main" id="{2895836F-179B-D0B4-821E-6827EDA841FA}"/>
              </a:ext>
            </a:extLst>
          </p:cNvPr>
          <p:cNvPicPr>
            <a:picLocks noChangeAspect="1"/>
          </p:cNvPicPr>
          <p:nvPr/>
        </p:nvPicPr>
        <p:blipFill>
          <a:blip r:embed="rId23"/>
          <a:stretch>
            <a:fillRect/>
          </a:stretch>
        </p:blipFill>
        <p:spPr>
          <a:xfrm>
            <a:off x="6904618" y="4025407"/>
            <a:ext cx="2179512" cy="945197"/>
          </a:xfrm>
          <a:prstGeom prst="rect">
            <a:avLst/>
          </a:prstGeom>
        </p:spPr>
      </p:pic>
      <p:pic>
        <p:nvPicPr>
          <p:cNvPr id="50" name="Picture 2" descr="Download Dish Network Logo in SVG Vector or PNG File Format - Logo.wine">
            <a:extLst>
              <a:ext uri="{FF2B5EF4-FFF2-40B4-BE49-F238E27FC236}">
                <a16:creationId xmlns:a16="http://schemas.microsoft.com/office/drawing/2014/main" id="{0C16B879-33F4-3C65-889F-B15EC18187B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910197" y="4174513"/>
            <a:ext cx="1062011" cy="70800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A blue text on a black background&#10;&#10;Description automatically generated">
            <a:extLst>
              <a:ext uri="{FF2B5EF4-FFF2-40B4-BE49-F238E27FC236}">
                <a16:creationId xmlns:a16="http://schemas.microsoft.com/office/drawing/2014/main" id="{F0FF42FF-3E55-68D8-ABAA-CBF20FDD8AE3}"/>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3346466" y="2658288"/>
            <a:ext cx="1176194" cy="282287"/>
          </a:xfrm>
          <a:prstGeom prst="rect">
            <a:avLst/>
          </a:prstGeom>
        </p:spPr>
      </p:pic>
      <p:pic>
        <p:nvPicPr>
          <p:cNvPr id="52" name="Picture 6" descr="Three UK Logo and symbol, meaning, history, PNG">
            <a:extLst>
              <a:ext uri="{FF2B5EF4-FFF2-40B4-BE49-F238E27FC236}">
                <a16:creationId xmlns:a16="http://schemas.microsoft.com/office/drawing/2014/main" id="{A43F20B9-9FAC-7EBF-4F5B-849D2B441669}"/>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18772" r="23452"/>
          <a:stretch/>
        </p:blipFill>
        <p:spPr bwMode="auto">
          <a:xfrm>
            <a:off x="1732932" y="2531796"/>
            <a:ext cx="463891" cy="53527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A picture containing light&#10;&#10;Description automatically generated">
            <a:extLst>
              <a:ext uri="{FF2B5EF4-FFF2-40B4-BE49-F238E27FC236}">
                <a16:creationId xmlns:a16="http://schemas.microsoft.com/office/drawing/2014/main" id="{7212CE00-C53A-4672-A8F0-E87AA48095A0}"/>
              </a:ext>
            </a:extLst>
          </p:cNvPr>
          <p:cNvPicPr>
            <a:picLocks noChangeAspect="1"/>
          </p:cNvPicPr>
          <p:nvPr/>
        </p:nvPicPr>
        <p:blipFill>
          <a:blip r:embed="rId27"/>
          <a:stretch>
            <a:fillRect/>
          </a:stretch>
        </p:blipFill>
        <p:spPr>
          <a:xfrm>
            <a:off x="2520943" y="143261"/>
            <a:ext cx="362713" cy="362713"/>
          </a:xfrm>
          <a:prstGeom prst="rect">
            <a:avLst/>
          </a:prstGeom>
        </p:spPr>
      </p:pic>
      <p:pic>
        <p:nvPicPr>
          <p:cNvPr id="54" name="Picture 53" descr="A picture containing weapon&#10;&#10;Description automatically generated">
            <a:extLst>
              <a:ext uri="{FF2B5EF4-FFF2-40B4-BE49-F238E27FC236}">
                <a16:creationId xmlns:a16="http://schemas.microsoft.com/office/drawing/2014/main" id="{7AD8E080-FF46-7DC6-441C-2BD323AA22E2}"/>
              </a:ext>
            </a:extLst>
          </p:cNvPr>
          <p:cNvPicPr>
            <a:picLocks noChangeAspect="1"/>
          </p:cNvPicPr>
          <p:nvPr/>
        </p:nvPicPr>
        <p:blipFill>
          <a:blip r:embed="rId28"/>
          <a:stretch>
            <a:fillRect/>
          </a:stretch>
        </p:blipFill>
        <p:spPr>
          <a:xfrm>
            <a:off x="5708017" y="150061"/>
            <a:ext cx="373173" cy="383351"/>
          </a:xfrm>
          <a:prstGeom prst="rect">
            <a:avLst/>
          </a:prstGeom>
        </p:spPr>
      </p:pic>
      <p:pic>
        <p:nvPicPr>
          <p:cNvPr id="55" name="Picture 54" descr="A picture containing clock, meter&#10;&#10;Description automatically generated">
            <a:extLst>
              <a:ext uri="{FF2B5EF4-FFF2-40B4-BE49-F238E27FC236}">
                <a16:creationId xmlns:a16="http://schemas.microsoft.com/office/drawing/2014/main" id="{7CA428F4-95F0-D314-EF28-C3BFCA38040A}"/>
              </a:ext>
            </a:extLst>
          </p:cNvPr>
          <p:cNvPicPr>
            <a:picLocks noChangeAspect="1"/>
          </p:cNvPicPr>
          <p:nvPr/>
        </p:nvPicPr>
        <p:blipFill>
          <a:blip r:embed="rId29"/>
          <a:stretch>
            <a:fillRect/>
          </a:stretch>
        </p:blipFill>
        <p:spPr>
          <a:xfrm>
            <a:off x="983199" y="141618"/>
            <a:ext cx="466441" cy="348997"/>
          </a:xfrm>
          <a:prstGeom prst="rect">
            <a:avLst/>
          </a:prstGeom>
        </p:spPr>
      </p:pic>
      <p:pic>
        <p:nvPicPr>
          <p:cNvPr id="56" name="Picture 55" descr="A picture containing drawing, light&#10;&#10;Description automatically generated">
            <a:extLst>
              <a:ext uri="{FF2B5EF4-FFF2-40B4-BE49-F238E27FC236}">
                <a16:creationId xmlns:a16="http://schemas.microsoft.com/office/drawing/2014/main" id="{C3FE45D4-2856-FBD5-7FFF-ABDB5B20FCC7}"/>
              </a:ext>
            </a:extLst>
          </p:cNvPr>
          <p:cNvPicPr>
            <a:picLocks noChangeAspect="1"/>
          </p:cNvPicPr>
          <p:nvPr/>
        </p:nvPicPr>
        <p:blipFill>
          <a:blip r:embed="rId30"/>
          <a:stretch>
            <a:fillRect/>
          </a:stretch>
        </p:blipFill>
        <p:spPr>
          <a:xfrm>
            <a:off x="4118079" y="183938"/>
            <a:ext cx="209796" cy="315596"/>
          </a:xfrm>
          <a:prstGeom prst="rect">
            <a:avLst/>
          </a:prstGeom>
        </p:spPr>
      </p:pic>
    </p:spTree>
    <p:extLst>
      <p:ext uri="{BB962C8B-B14F-4D97-AF65-F5344CB8AC3E}">
        <p14:creationId xmlns:p14="http://schemas.microsoft.com/office/powerpoint/2010/main" val="2022484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3F57FDEB-97B3-3A10-E6B2-129667036126}"/>
              </a:ext>
            </a:extLst>
          </p:cNvPr>
          <p:cNvSpPr txBox="1">
            <a:spLocks/>
          </p:cNvSpPr>
          <p:nvPr/>
        </p:nvSpPr>
        <p:spPr>
          <a:xfrm>
            <a:off x="1539315" y="693963"/>
            <a:ext cx="9379802" cy="1207515"/>
          </a:xfrm>
          <a:prstGeom prst="rect">
            <a:avLst/>
          </a:prstGeom>
          <a:noFill/>
        </p:spPr>
        <p:txBody>
          <a:bodyPr vert="horz" lIns="87237" tIns="43619" rIns="87237" bIns="43619" rtlCol="0" anchor="ctr">
            <a:noAutofit/>
          </a:bodyPr>
          <a:lstStyle>
            <a:lvl1pPr marL="0" algn="l" defTabSz="914400" rtl="0" eaLnBrk="1" latinLnBrk="0" hangingPunct="1">
              <a:defRPr lang="tr-TR" sz="3200" kern="0" baseline="0">
                <a:solidFill>
                  <a:schemeClr val="bg1"/>
                </a:solidFill>
                <a:latin typeface="+mj-lt"/>
                <a:ea typeface="+mn-ea"/>
                <a:cs typeface="+mn-cs"/>
              </a:defRPr>
            </a:lvl1pPr>
          </a:lstStyle>
          <a:p>
            <a:pPr algn="ctr" defTabSz="872338">
              <a:lnSpc>
                <a:spcPct val="120000"/>
              </a:lnSpc>
              <a:defRPr/>
            </a:pPr>
            <a:r>
              <a:rPr lang="en-US" sz="2290" b="1" dirty="0">
                <a:solidFill>
                  <a:srgbClr val="333D47"/>
                </a:solidFill>
                <a:latin typeface="Lato"/>
              </a:rPr>
              <a:t>Independent Network Automation Provider for Mobile Operators</a:t>
            </a:r>
            <a:r>
              <a:rPr lang="en-US" sz="1908" b="1" dirty="0">
                <a:solidFill>
                  <a:srgbClr val="333D47"/>
                </a:solidFill>
                <a:latin typeface="Lato"/>
              </a:rPr>
              <a:t> </a:t>
            </a:r>
            <a:br>
              <a:rPr lang="en-US" sz="1717" b="1" dirty="0">
                <a:solidFill>
                  <a:srgbClr val="333D47"/>
                </a:solidFill>
                <a:latin typeface="Lato"/>
              </a:rPr>
            </a:br>
            <a:r>
              <a:rPr lang="en-US" sz="1717" b="1" i="1" dirty="0">
                <a:solidFill>
                  <a:srgbClr val="0083AD"/>
                </a:solidFill>
                <a:latin typeface="Lato"/>
              </a:rPr>
              <a:t>Del</a:t>
            </a:r>
            <a:r>
              <a:rPr lang="en-US" sz="1717" b="1" i="1" dirty="0" err="1">
                <a:solidFill>
                  <a:srgbClr val="0083AD"/>
                </a:solidFill>
                <a:latin typeface="Lato"/>
              </a:rPr>
              <a:t>iver</a:t>
            </a:r>
            <a:r>
              <a:rPr lang="en-US" sz="1717" b="1" i="1" dirty="0">
                <a:solidFill>
                  <a:srgbClr val="0083AD"/>
                </a:solidFill>
                <a:latin typeface="Lato"/>
              </a:rPr>
              <a:t> performance &amp; cost efficiency</a:t>
            </a:r>
          </a:p>
        </p:txBody>
      </p:sp>
      <p:grpSp>
        <p:nvGrpSpPr>
          <p:cNvPr id="43" name="Group 42">
            <a:extLst>
              <a:ext uri="{FF2B5EF4-FFF2-40B4-BE49-F238E27FC236}">
                <a16:creationId xmlns:a16="http://schemas.microsoft.com/office/drawing/2014/main" id="{ABB063B5-5882-D37A-4737-A97BE07C1D51}"/>
              </a:ext>
            </a:extLst>
          </p:cNvPr>
          <p:cNvGrpSpPr/>
          <p:nvPr/>
        </p:nvGrpSpPr>
        <p:grpSpPr>
          <a:xfrm>
            <a:off x="3779785" y="1654593"/>
            <a:ext cx="4962428" cy="4880443"/>
            <a:chOff x="4217725" y="2102484"/>
            <a:chExt cx="3293736" cy="3239320"/>
          </a:xfrm>
        </p:grpSpPr>
        <p:sp>
          <p:nvSpPr>
            <p:cNvPr id="44" name="Freeform 52">
              <a:extLst>
                <a:ext uri="{FF2B5EF4-FFF2-40B4-BE49-F238E27FC236}">
                  <a16:creationId xmlns:a16="http://schemas.microsoft.com/office/drawing/2014/main" id="{AC4AA23C-EC11-CC43-B96E-60625D83EE0D}"/>
                </a:ext>
              </a:extLst>
            </p:cNvPr>
            <p:cNvSpPr>
              <a:spLocks/>
            </p:cNvSpPr>
            <p:nvPr/>
          </p:nvSpPr>
          <p:spPr bwMode="auto">
            <a:xfrm>
              <a:off x="4688260" y="3110770"/>
              <a:ext cx="1199060" cy="2231034"/>
            </a:xfrm>
            <a:custGeom>
              <a:avLst/>
              <a:gdLst>
                <a:gd name="T0" fmla="*/ 792 w 792"/>
                <a:gd name="T1" fmla="*/ 1302 h 1474"/>
                <a:gd name="T2" fmla="*/ 149 w 792"/>
                <a:gd name="T3" fmla="*/ 1185 h 1474"/>
                <a:gd name="T4" fmla="*/ 29 w 792"/>
                <a:gd name="T5" fmla="*/ 717 h 1474"/>
                <a:gd name="T6" fmla="*/ 179 w 792"/>
                <a:gd name="T7" fmla="*/ 73 h 1474"/>
                <a:gd name="T8" fmla="*/ 608 w 792"/>
                <a:gd name="T9" fmla="*/ 33 h 1474"/>
                <a:gd name="T10" fmla="*/ 239 w 792"/>
                <a:gd name="T11" fmla="*/ 966 h 1474"/>
                <a:gd name="T12" fmla="*/ 758 w 792"/>
                <a:gd name="T13" fmla="*/ 1290 h 1474"/>
                <a:gd name="T14" fmla="*/ 792 w 792"/>
                <a:gd name="T15" fmla="*/ 1302 h 14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 h="1474">
                  <a:moveTo>
                    <a:pt x="792" y="1302"/>
                  </a:moveTo>
                  <a:cubicBezTo>
                    <a:pt x="792" y="1302"/>
                    <a:pt x="365" y="1459"/>
                    <a:pt x="149" y="1185"/>
                  </a:cubicBezTo>
                  <a:cubicBezTo>
                    <a:pt x="52" y="1062"/>
                    <a:pt x="54" y="905"/>
                    <a:pt x="29" y="717"/>
                  </a:cubicBezTo>
                  <a:cubicBezTo>
                    <a:pt x="0" y="495"/>
                    <a:pt x="95" y="219"/>
                    <a:pt x="179" y="73"/>
                  </a:cubicBezTo>
                  <a:cubicBezTo>
                    <a:pt x="179" y="73"/>
                    <a:pt x="352" y="0"/>
                    <a:pt x="608" y="33"/>
                  </a:cubicBezTo>
                  <a:cubicBezTo>
                    <a:pt x="608" y="33"/>
                    <a:pt x="216" y="534"/>
                    <a:pt x="239" y="966"/>
                  </a:cubicBezTo>
                  <a:cubicBezTo>
                    <a:pt x="239" y="966"/>
                    <a:pt x="232" y="1474"/>
                    <a:pt x="758" y="1290"/>
                  </a:cubicBezTo>
                  <a:lnTo>
                    <a:pt x="792" y="1302"/>
                  </a:lnTo>
                  <a:close/>
                </a:path>
              </a:pathLst>
            </a:custGeom>
            <a:solidFill>
              <a:srgbClr val="21A090"/>
            </a:solidFill>
            <a:ln>
              <a:noFill/>
            </a:ln>
          </p:spPr>
          <p:txBody>
            <a:bodyPr vert="horz" wrap="square" lIns="87237" tIns="43619" rIns="87237" bIns="43619" numCol="1" anchor="t" anchorCtr="0" compatLnSpc="1">
              <a:prstTxWarp prst="textNoShape">
                <a:avLst/>
              </a:prstTxWarp>
            </a:bodyPr>
            <a:lstStyle/>
            <a:p>
              <a:pPr defTabSz="1162914">
                <a:defRPr/>
              </a:pPr>
              <a:endParaRPr lang="en-US" sz="3434" kern="0">
                <a:solidFill>
                  <a:prstClr val="black"/>
                </a:solidFill>
                <a:latin typeface="Lato"/>
              </a:endParaRPr>
            </a:p>
          </p:txBody>
        </p:sp>
        <p:grpSp>
          <p:nvGrpSpPr>
            <p:cNvPr id="45" name="Group 44">
              <a:extLst>
                <a:ext uri="{FF2B5EF4-FFF2-40B4-BE49-F238E27FC236}">
                  <a16:creationId xmlns:a16="http://schemas.microsoft.com/office/drawing/2014/main" id="{626F3E4D-7F86-7C5D-2C5E-806818AE18A4}"/>
                </a:ext>
              </a:extLst>
            </p:cNvPr>
            <p:cNvGrpSpPr/>
            <p:nvPr/>
          </p:nvGrpSpPr>
          <p:grpSpPr>
            <a:xfrm>
              <a:off x="4406537" y="2347672"/>
              <a:ext cx="2816159" cy="2889780"/>
              <a:chOff x="2983887" y="2297131"/>
              <a:chExt cx="2930416" cy="3007025"/>
            </a:xfrm>
            <a:solidFill>
              <a:srgbClr val="FFFFFF">
                <a:lumMod val="75000"/>
              </a:srgbClr>
            </a:solidFill>
          </p:grpSpPr>
          <p:sp>
            <p:nvSpPr>
              <p:cNvPr id="51" name="Freeform 45">
                <a:extLst>
                  <a:ext uri="{FF2B5EF4-FFF2-40B4-BE49-F238E27FC236}">
                    <a16:creationId xmlns:a16="http://schemas.microsoft.com/office/drawing/2014/main" id="{17A5CB9F-2467-29C2-9491-7CF36143C34B}"/>
                  </a:ext>
                </a:extLst>
              </p:cNvPr>
              <p:cNvSpPr>
                <a:spLocks/>
              </p:cNvSpPr>
              <p:nvPr/>
            </p:nvSpPr>
            <p:spPr bwMode="auto">
              <a:xfrm>
                <a:off x="2983887" y="3338331"/>
                <a:ext cx="408354" cy="836025"/>
              </a:xfrm>
              <a:custGeom>
                <a:avLst/>
                <a:gdLst>
                  <a:gd name="T0" fmla="*/ 215 w 259"/>
                  <a:gd name="T1" fmla="*/ 0 h 531"/>
                  <a:gd name="T2" fmla="*/ 218 w 259"/>
                  <a:gd name="T3" fmla="*/ 531 h 531"/>
                  <a:gd name="T4" fmla="*/ 259 w 259"/>
                  <a:gd name="T5" fmla="*/ 199 h 531"/>
                  <a:gd name="T6" fmla="*/ 215 w 259"/>
                  <a:gd name="T7" fmla="*/ 0 h 531"/>
                </a:gdLst>
                <a:ahLst/>
                <a:cxnLst>
                  <a:cxn ang="0">
                    <a:pos x="T0" y="T1"/>
                  </a:cxn>
                  <a:cxn ang="0">
                    <a:pos x="T2" y="T3"/>
                  </a:cxn>
                  <a:cxn ang="0">
                    <a:pos x="T4" y="T5"/>
                  </a:cxn>
                  <a:cxn ang="0">
                    <a:pos x="T6" y="T7"/>
                  </a:cxn>
                </a:cxnLst>
                <a:rect l="0" t="0" r="r" b="b"/>
                <a:pathLst>
                  <a:path w="259" h="531">
                    <a:moveTo>
                      <a:pt x="215" y="0"/>
                    </a:moveTo>
                    <a:cubicBezTo>
                      <a:pt x="106" y="87"/>
                      <a:pt x="0" y="257"/>
                      <a:pt x="218" y="531"/>
                    </a:cubicBezTo>
                    <a:cubicBezTo>
                      <a:pt x="202" y="384"/>
                      <a:pt x="259" y="199"/>
                      <a:pt x="259" y="199"/>
                    </a:cubicBezTo>
                    <a:cubicBezTo>
                      <a:pt x="207" y="139"/>
                      <a:pt x="215" y="0"/>
                      <a:pt x="215" y="0"/>
                    </a:cubicBezTo>
                    <a:close/>
                  </a:path>
                </a:pathLst>
              </a:custGeom>
              <a:gradFill flip="none" rotWithShape="1">
                <a:gsLst>
                  <a:gs pos="50000">
                    <a:srgbClr val="60AFA4"/>
                  </a:gs>
                  <a:gs pos="0">
                    <a:srgbClr val="88BEB7"/>
                  </a:gs>
                  <a:gs pos="100000">
                    <a:srgbClr val="60AFA4"/>
                  </a:gs>
                </a:gsLst>
                <a:lin ang="2700000" scaled="1"/>
                <a:tileRect/>
              </a:gradFill>
              <a:ln>
                <a:noFill/>
              </a:ln>
            </p:spPr>
            <p:txBody>
              <a:bodyPr vert="horz" wrap="square" lIns="87237" tIns="43619" rIns="87237" bIns="43619" numCol="1" anchor="t" anchorCtr="0" compatLnSpc="1">
                <a:prstTxWarp prst="textNoShape">
                  <a:avLst/>
                </a:prstTxWarp>
              </a:bodyPr>
              <a:lstStyle/>
              <a:p>
                <a:pPr defTabSz="872338">
                  <a:defRPr/>
                </a:pPr>
                <a:endParaRPr lang="en-US" sz="2671" kern="0">
                  <a:solidFill>
                    <a:prstClr val="black"/>
                  </a:solidFill>
                  <a:latin typeface="Lato"/>
                </a:endParaRPr>
              </a:p>
            </p:txBody>
          </p:sp>
          <p:sp>
            <p:nvSpPr>
              <p:cNvPr id="52" name="Freeform 46">
                <a:extLst>
                  <a:ext uri="{FF2B5EF4-FFF2-40B4-BE49-F238E27FC236}">
                    <a16:creationId xmlns:a16="http://schemas.microsoft.com/office/drawing/2014/main" id="{EF64F45B-3B02-5CEB-DCE0-F2AC8B03927F}"/>
                  </a:ext>
                </a:extLst>
              </p:cNvPr>
              <p:cNvSpPr>
                <a:spLocks/>
              </p:cNvSpPr>
              <p:nvPr/>
            </p:nvSpPr>
            <p:spPr bwMode="auto">
              <a:xfrm>
                <a:off x="3699337" y="4878482"/>
                <a:ext cx="774739" cy="425674"/>
              </a:xfrm>
              <a:custGeom>
                <a:avLst/>
                <a:gdLst>
                  <a:gd name="T0" fmla="*/ 0 w 492"/>
                  <a:gd name="T1" fmla="*/ 0 h 270"/>
                  <a:gd name="T2" fmla="*/ 492 w 492"/>
                  <a:gd name="T3" fmla="*/ 155 h 270"/>
                  <a:gd name="T4" fmla="*/ 208 w 492"/>
                  <a:gd name="T5" fmla="*/ 11 h 270"/>
                  <a:gd name="T6" fmla="*/ 0 w 492"/>
                  <a:gd name="T7" fmla="*/ 0 h 270"/>
                </a:gdLst>
                <a:ahLst/>
                <a:cxnLst>
                  <a:cxn ang="0">
                    <a:pos x="T0" y="T1"/>
                  </a:cxn>
                  <a:cxn ang="0">
                    <a:pos x="T2" y="T3"/>
                  </a:cxn>
                  <a:cxn ang="0">
                    <a:pos x="T4" y="T5"/>
                  </a:cxn>
                  <a:cxn ang="0">
                    <a:pos x="T6" y="T7"/>
                  </a:cxn>
                </a:cxnLst>
                <a:rect l="0" t="0" r="r" b="b"/>
                <a:pathLst>
                  <a:path w="492" h="270">
                    <a:moveTo>
                      <a:pt x="0" y="0"/>
                    </a:moveTo>
                    <a:cubicBezTo>
                      <a:pt x="47" y="132"/>
                      <a:pt x="161" y="270"/>
                      <a:pt x="492" y="155"/>
                    </a:cubicBezTo>
                    <a:cubicBezTo>
                      <a:pt x="362" y="106"/>
                      <a:pt x="208" y="11"/>
                      <a:pt x="208" y="11"/>
                    </a:cubicBezTo>
                    <a:cubicBezTo>
                      <a:pt x="134" y="40"/>
                      <a:pt x="1" y="0"/>
                      <a:pt x="0" y="0"/>
                    </a:cubicBezTo>
                    <a:close/>
                  </a:path>
                </a:pathLst>
              </a:custGeom>
              <a:gradFill flip="none" rotWithShape="1">
                <a:gsLst>
                  <a:gs pos="50000">
                    <a:srgbClr val="538F87"/>
                  </a:gs>
                  <a:gs pos="0">
                    <a:srgbClr val="1EA193"/>
                  </a:gs>
                  <a:gs pos="100000">
                    <a:srgbClr val="538F87"/>
                  </a:gs>
                </a:gsLst>
                <a:lin ang="2700000" scaled="1"/>
                <a:tileRect/>
              </a:gradFill>
              <a:ln>
                <a:noFill/>
              </a:ln>
            </p:spPr>
            <p:txBody>
              <a:bodyPr vert="horz" wrap="square" lIns="87237" tIns="43619" rIns="87237" bIns="43619" numCol="1" anchor="t" anchorCtr="0" compatLnSpc="1">
                <a:prstTxWarp prst="textNoShape">
                  <a:avLst/>
                </a:prstTxWarp>
              </a:bodyPr>
              <a:lstStyle/>
              <a:p>
                <a:pPr defTabSz="872338">
                  <a:defRPr/>
                </a:pPr>
                <a:endParaRPr lang="en-US" sz="2671" kern="0">
                  <a:solidFill>
                    <a:prstClr val="black"/>
                  </a:solidFill>
                  <a:latin typeface="Lato"/>
                </a:endParaRPr>
              </a:p>
            </p:txBody>
          </p:sp>
          <p:sp>
            <p:nvSpPr>
              <p:cNvPr id="53" name="Freeform 47">
                <a:extLst>
                  <a:ext uri="{FF2B5EF4-FFF2-40B4-BE49-F238E27FC236}">
                    <a16:creationId xmlns:a16="http://schemas.microsoft.com/office/drawing/2014/main" id="{E1F71CAF-B112-883D-2F2A-8AD6E260704C}"/>
                  </a:ext>
                </a:extLst>
              </p:cNvPr>
              <p:cNvSpPr>
                <a:spLocks/>
              </p:cNvSpPr>
              <p:nvPr/>
            </p:nvSpPr>
            <p:spPr bwMode="auto">
              <a:xfrm>
                <a:off x="3869206" y="2297131"/>
                <a:ext cx="798720" cy="645505"/>
              </a:xfrm>
              <a:custGeom>
                <a:avLst/>
                <a:gdLst>
                  <a:gd name="T0" fmla="*/ 507 w 507"/>
                  <a:gd name="T1" fmla="*/ 133 h 410"/>
                  <a:gd name="T2" fmla="*/ 0 w 507"/>
                  <a:gd name="T3" fmla="*/ 304 h 410"/>
                  <a:gd name="T4" fmla="*/ 328 w 507"/>
                  <a:gd name="T5" fmla="*/ 239 h 410"/>
                  <a:gd name="T6" fmla="*/ 507 w 507"/>
                  <a:gd name="T7" fmla="*/ 133 h 410"/>
                </a:gdLst>
                <a:ahLst/>
                <a:cxnLst>
                  <a:cxn ang="0">
                    <a:pos x="T0" y="T1"/>
                  </a:cxn>
                  <a:cxn ang="0">
                    <a:pos x="T2" y="T3"/>
                  </a:cxn>
                  <a:cxn ang="0">
                    <a:pos x="T4" y="T5"/>
                  </a:cxn>
                  <a:cxn ang="0">
                    <a:pos x="T6" y="T7"/>
                  </a:cxn>
                </a:cxnLst>
                <a:rect l="0" t="0" r="r" b="b"/>
                <a:pathLst>
                  <a:path w="507" h="410">
                    <a:moveTo>
                      <a:pt x="507" y="133"/>
                    </a:moveTo>
                    <a:cubicBezTo>
                      <a:pt x="384" y="53"/>
                      <a:pt x="200" y="0"/>
                      <a:pt x="0" y="304"/>
                    </a:cubicBezTo>
                    <a:cubicBezTo>
                      <a:pt x="238" y="410"/>
                      <a:pt x="328" y="239"/>
                      <a:pt x="328" y="239"/>
                    </a:cubicBezTo>
                    <a:cubicBezTo>
                      <a:pt x="369" y="171"/>
                      <a:pt x="507" y="133"/>
                      <a:pt x="507" y="133"/>
                    </a:cubicBezTo>
                    <a:close/>
                  </a:path>
                </a:pathLst>
              </a:custGeom>
              <a:gradFill flip="none" rotWithShape="1">
                <a:gsLst>
                  <a:gs pos="0">
                    <a:srgbClr val="415E8E"/>
                  </a:gs>
                  <a:gs pos="46000">
                    <a:srgbClr val="415E8E">
                      <a:lumMod val="75000"/>
                    </a:srgbClr>
                  </a:gs>
                  <a:gs pos="100000">
                    <a:srgbClr val="415E8E">
                      <a:lumMod val="50000"/>
                    </a:srgbClr>
                  </a:gs>
                </a:gsLst>
                <a:path path="circle">
                  <a:fillToRect l="50000" t="130000" r="50000" b="-30000"/>
                </a:path>
                <a:tileRect/>
              </a:gradFill>
              <a:ln>
                <a:noFill/>
              </a:ln>
            </p:spPr>
            <p:txBody>
              <a:bodyPr vert="horz" wrap="square" lIns="87237" tIns="43619" rIns="87237" bIns="43619" numCol="1" anchor="t" anchorCtr="0" compatLnSpc="1">
                <a:prstTxWarp prst="textNoShape">
                  <a:avLst/>
                </a:prstTxWarp>
              </a:bodyPr>
              <a:lstStyle/>
              <a:p>
                <a:pPr defTabSz="872338">
                  <a:defRPr/>
                </a:pPr>
                <a:endParaRPr lang="en-US" sz="2671" kern="0">
                  <a:solidFill>
                    <a:prstClr val="black"/>
                  </a:solidFill>
                  <a:latin typeface="Lato"/>
                </a:endParaRPr>
              </a:p>
            </p:txBody>
          </p:sp>
          <p:sp>
            <p:nvSpPr>
              <p:cNvPr id="54" name="Freeform 48">
                <a:extLst>
                  <a:ext uri="{FF2B5EF4-FFF2-40B4-BE49-F238E27FC236}">
                    <a16:creationId xmlns:a16="http://schemas.microsoft.com/office/drawing/2014/main" id="{2DC72673-378C-AA3A-D642-A15578E1C351}"/>
                  </a:ext>
                </a:extLst>
              </p:cNvPr>
              <p:cNvSpPr>
                <a:spLocks/>
              </p:cNvSpPr>
              <p:nvPr/>
            </p:nvSpPr>
            <p:spPr bwMode="auto">
              <a:xfrm>
                <a:off x="5374051" y="2868692"/>
                <a:ext cx="540252" cy="648835"/>
              </a:xfrm>
              <a:custGeom>
                <a:avLst/>
                <a:gdLst>
                  <a:gd name="T0" fmla="*/ 309 w 343"/>
                  <a:gd name="T1" fmla="*/ 412 h 412"/>
                  <a:gd name="T2" fmla="*/ 0 w 343"/>
                  <a:gd name="T3" fmla="*/ 0 h 412"/>
                  <a:gd name="T4" fmla="*/ 159 w 343"/>
                  <a:gd name="T5" fmla="*/ 289 h 412"/>
                  <a:gd name="T6" fmla="*/ 309 w 343"/>
                  <a:gd name="T7" fmla="*/ 412 h 412"/>
                </a:gdLst>
                <a:ahLst/>
                <a:cxnLst>
                  <a:cxn ang="0">
                    <a:pos x="T0" y="T1"/>
                  </a:cxn>
                  <a:cxn ang="0">
                    <a:pos x="T2" y="T3"/>
                  </a:cxn>
                  <a:cxn ang="0">
                    <a:pos x="T4" y="T5"/>
                  </a:cxn>
                  <a:cxn ang="0">
                    <a:pos x="T6" y="T7"/>
                  </a:cxn>
                </a:cxnLst>
                <a:rect l="0" t="0" r="r" b="b"/>
                <a:pathLst>
                  <a:path w="343" h="412">
                    <a:moveTo>
                      <a:pt x="309" y="412"/>
                    </a:moveTo>
                    <a:cubicBezTo>
                      <a:pt x="343" y="306"/>
                      <a:pt x="336" y="98"/>
                      <a:pt x="0" y="0"/>
                    </a:cubicBezTo>
                    <a:cubicBezTo>
                      <a:pt x="46" y="153"/>
                      <a:pt x="56" y="215"/>
                      <a:pt x="159" y="289"/>
                    </a:cubicBezTo>
                    <a:cubicBezTo>
                      <a:pt x="237" y="308"/>
                      <a:pt x="309" y="411"/>
                      <a:pt x="309" y="412"/>
                    </a:cubicBezTo>
                    <a:close/>
                  </a:path>
                </a:pathLst>
              </a:custGeom>
              <a:gradFill flip="none" rotWithShape="1">
                <a:gsLst>
                  <a:gs pos="50000">
                    <a:srgbClr val="0083AD">
                      <a:lumMod val="75000"/>
                    </a:srgbClr>
                  </a:gs>
                  <a:gs pos="0">
                    <a:srgbClr val="0083AD"/>
                  </a:gs>
                  <a:gs pos="100000">
                    <a:srgbClr val="0083AD">
                      <a:lumMod val="75000"/>
                    </a:srgbClr>
                  </a:gs>
                </a:gsLst>
                <a:lin ang="5400000" scaled="1"/>
                <a:tileRect/>
              </a:gradFill>
              <a:ln>
                <a:noFill/>
              </a:ln>
            </p:spPr>
            <p:txBody>
              <a:bodyPr vert="horz" wrap="square" lIns="87237" tIns="43619" rIns="87237" bIns="43619" numCol="1" anchor="t" anchorCtr="0" compatLnSpc="1">
                <a:prstTxWarp prst="textNoShape">
                  <a:avLst/>
                </a:prstTxWarp>
              </a:bodyPr>
              <a:lstStyle/>
              <a:p>
                <a:pPr defTabSz="872338">
                  <a:defRPr/>
                </a:pPr>
                <a:endParaRPr lang="en-US" sz="2671" kern="0">
                  <a:solidFill>
                    <a:prstClr val="black"/>
                  </a:solidFill>
                  <a:latin typeface="Lato"/>
                </a:endParaRPr>
              </a:p>
            </p:txBody>
          </p:sp>
          <p:sp>
            <p:nvSpPr>
              <p:cNvPr id="55" name="Freeform 49">
                <a:extLst>
                  <a:ext uri="{FF2B5EF4-FFF2-40B4-BE49-F238E27FC236}">
                    <a16:creationId xmlns:a16="http://schemas.microsoft.com/office/drawing/2014/main" id="{2A706228-B310-0A95-58DA-19A9BA92D81C}"/>
                  </a:ext>
                </a:extLst>
              </p:cNvPr>
              <p:cNvSpPr>
                <a:spLocks/>
              </p:cNvSpPr>
              <p:nvPr/>
            </p:nvSpPr>
            <p:spPr bwMode="auto">
              <a:xfrm>
                <a:off x="5271463" y="4355550"/>
                <a:ext cx="482296" cy="634845"/>
              </a:xfrm>
              <a:custGeom>
                <a:avLst/>
                <a:gdLst>
                  <a:gd name="T0" fmla="*/ 0 w 306"/>
                  <a:gd name="T1" fmla="*/ 403 h 403"/>
                  <a:gd name="T2" fmla="*/ 294 w 306"/>
                  <a:gd name="T3" fmla="*/ 0 h 403"/>
                  <a:gd name="T4" fmla="*/ 78 w 306"/>
                  <a:gd name="T5" fmla="*/ 219 h 403"/>
                  <a:gd name="T6" fmla="*/ 0 w 306"/>
                  <a:gd name="T7" fmla="*/ 403 h 403"/>
                </a:gdLst>
                <a:ahLst/>
                <a:cxnLst>
                  <a:cxn ang="0">
                    <a:pos x="T0" y="T1"/>
                  </a:cxn>
                  <a:cxn ang="0">
                    <a:pos x="T2" y="T3"/>
                  </a:cxn>
                  <a:cxn ang="0">
                    <a:pos x="T4" y="T5"/>
                  </a:cxn>
                  <a:cxn ang="0">
                    <a:pos x="T6" y="T7"/>
                  </a:cxn>
                </a:cxnLst>
                <a:rect l="0" t="0" r="r" b="b"/>
                <a:pathLst>
                  <a:path w="306" h="403">
                    <a:moveTo>
                      <a:pt x="0" y="403"/>
                    </a:moveTo>
                    <a:cubicBezTo>
                      <a:pt x="140" y="398"/>
                      <a:pt x="306" y="350"/>
                      <a:pt x="294" y="0"/>
                    </a:cubicBezTo>
                    <a:cubicBezTo>
                      <a:pt x="228" y="64"/>
                      <a:pt x="78" y="219"/>
                      <a:pt x="78" y="219"/>
                    </a:cubicBezTo>
                    <a:cubicBezTo>
                      <a:pt x="84" y="298"/>
                      <a:pt x="0" y="403"/>
                      <a:pt x="0" y="403"/>
                    </a:cubicBezTo>
                    <a:close/>
                  </a:path>
                </a:pathLst>
              </a:custGeom>
              <a:gradFill flip="none" rotWithShape="1">
                <a:gsLst>
                  <a:gs pos="50000">
                    <a:srgbClr val="62A5B2"/>
                  </a:gs>
                  <a:gs pos="0">
                    <a:srgbClr val="97D8E4"/>
                  </a:gs>
                  <a:gs pos="100000">
                    <a:srgbClr val="62A5B2"/>
                  </a:gs>
                </a:gsLst>
                <a:lin ang="9600000" scaled="0"/>
                <a:tileRect/>
              </a:gradFill>
              <a:ln>
                <a:noFill/>
              </a:ln>
            </p:spPr>
            <p:txBody>
              <a:bodyPr vert="horz" wrap="square" lIns="87237" tIns="43619" rIns="87237" bIns="43619" numCol="1" anchor="t" anchorCtr="0" compatLnSpc="1">
                <a:prstTxWarp prst="textNoShape">
                  <a:avLst/>
                </a:prstTxWarp>
              </a:bodyPr>
              <a:lstStyle/>
              <a:p>
                <a:pPr defTabSz="872338">
                  <a:defRPr/>
                </a:pPr>
                <a:endParaRPr lang="en-US" sz="2671" kern="0">
                  <a:solidFill>
                    <a:prstClr val="black"/>
                  </a:solidFill>
                  <a:latin typeface="Lato"/>
                </a:endParaRPr>
              </a:p>
            </p:txBody>
          </p:sp>
        </p:grpSp>
        <p:sp>
          <p:nvSpPr>
            <p:cNvPr id="46" name="Line 54">
              <a:extLst>
                <a:ext uri="{FF2B5EF4-FFF2-40B4-BE49-F238E27FC236}">
                  <a16:creationId xmlns:a16="http://schemas.microsoft.com/office/drawing/2014/main" id="{32153D7E-B107-F444-B44D-F38D23840587}"/>
                </a:ext>
              </a:extLst>
            </p:cNvPr>
            <p:cNvSpPr>
              <a:spLocks noChangeShapeType="1"/>
            </p:cNvSpPr>
            <p:nvPr/>
          </p:nvSpPr>
          <p:spPr bwMode="auto">
            <a:xfrm>
              <a:off x="5338044" y="3834175"/>
              <a:ext cx="0" cy="0"/>
            </a:xfrm>
            <a:prstGeom prst="line">
              <a:avLst/>
            </a:prstGeom>
            <a:noFill/>
            <a:ln w="14288" cap="flat">
              <a:solidFill>
                <a:srgbClr val="ED1C24"/>
              </a:solidFill>
              <a:prstDash val="solid"/>
              <a:miter lim="800000"/>
              <a:headEnd/>
              <a:tailEnd/>
            </a:ln>
            <a:extLst>
              <a:ext uri="{909E8E84-426E-40dd-AFC4-6F175D3DCCD1}">
                <a14:hiddenFill xmlns:a14="http://schemas.microsoft.com/office/drawing/2010/main" xmlns="">
                  <a:noFill/>
                </a14:hiddenFill>
              </a:ext>
            </a:extLst>
          </p:spPr>
          <p:txBody>
            <a:bodyPr vert="horz" wrap="square" lIns="87237" tIns="43619" rIns="87237" bIns="43619" numCol="1" anchor="t" anchorCtr="0" compatLnSpc="1">
              <a:prstTxWarp prst="textNoShape">
                <a:avLst/>
              </a:prstTxWarp>
            </a:bodyPr>
            <a:lstStyle/>
            <a:p>
              <a:pPr defTabSz="1162914">
                <a:defRPr/>
              </a:pPr>
              <a:endParaRPr lang="en-US" sz="3434" kern="0">
                <a:solidFill>
                  <a:prstClr val="black"/>
                </a:solidFill>
                <a:latin typeface="Lato"/>
              </a:endParaRPr>
            </a:p>
          </p:txBody>
        </p:sp>
        <p:sp>
          <p:nvSpPr>
            <p:cNvPr id="47" name="Freeform 56">
              <a:extLst>
                <a:ext uri="{FF2B5EF4-FFF2-40B4-BE49-F238E27FC236}">
                  <a16:creationId xmlns:a16="http://schemas.microsoft.com/office/drawing/2014/main" id="{C34DB1F1-9E32-0252-5D03-0A9B8EEE82FE}"/>
                </a:ext>
              </a:extLst>
            </p:cNvPr>
            <p:cNvSpPr>
              <a:spLocks/>
            </p:cNvSpPr>
            <p:nvPr/>
          </p:nvSpPr>
          <p:spPr bwMode="auto">
            <a:xfrm>
              <a:off x="5033317" y="3925080"/>
              <a:ext cx="2120922" cy="1277162"/>
            </a:xfrm>
            <a:custGeom>
              <a:avLst/>
              <a:gdLst>
                <a:gd name="T0" fmla="*/ 1353 w 1401"/>
                <a:gd name="T1" fmla="*/ 229 h 844"/>
                <a:gd name="T2" fmla="*/ 1075 w 1401"/>
                <a:gd name="T3" fmla="*/ 789 h 844"/>
                <a:gd name="T4" fmla="*/ 551 w 1401"/>
                <a:gd name="T5" fmla="*/ 761 h 844"/>
                <a:gd name="T6" fmla="*/ 9 w 1401"/>
                <a:gd name="T7" fmla="*/ 419 h 844"/>
                <a:gd name="T8" fmla="*/ 88 w 1401"/>
                <a:gd name="T9" fmla="*/ 0 h 844"/>
                <a:gd name="T10" fmla="*/ 863 w 1401"/>
                <a:gd name="T11" fmla="*/ 641 h 844"/>
                <a:gd name="T12" fmla="*/ 1329 w 1401"/>
                <a:gd name="T13" fmla="*/ 260 h 844"/>
                <a:gd name="T14" fmla="*/ 1353 w 1401"/>
                <a:gd name="T15" fmla="*/ 229 h 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1" h="844">
                  <a:moveTo>
                    <a:pt x="1353" y="229"/>
                  </a:moveTo>
                  <a:cubicBezTo>
                    <a:pt x="1353" y="229"/>
                    <a:pt x="1401" y="664"/>
                    <a:pt x="1075" y="789"/>
                  </a:cubicBezTo>
                  <a:cubicBezTo>
                    <a:pt x="929" y="844"/>
                    <a:pt x="730" y="826"/>
                    <a:pt x="551" y="761"/>
                  </a:cubicBezTo>
                  <a:cubicBezTo>
                    <a:pt x="329" y="680"/>
                    <a:pt x="123" y="543"/>
                    <a:pt x="9" y="419"/>
                  </a:cubicBezTo>
                  <a:cubicBezTo>
                    <a:pt x="9" y="419"/>
                    <a:pt x="0" y="167"/>
                    <a:pt x="88" y="0"/>
                  </a:cubicBezTo>
                  <a:cubicBezTo>
                    <a:pt x="88" y="0"/>
                    <a:pt x="480" y="528"/>
                    <a:pt x="863" y="641"/>
                  </a:cubicBezTo>
                  <a:cubicBezTo>
                    <a:pt x="863" y="641"/>
                    <a:pt x="1347" y="817"/>
                    <a:pt x="1329" y="260"/>
                  </a:cubicBezTo>
                  <a:lnTo>
                    <a:pt x="1353" y="229"/>
                  </a:lnTo>
                  <a:close/>
                </a:path>
              </a:pathLst>
            </a:custGeom>
            <a:solidFill>
              <a:srgbClr val="97D8E4"/>
            </a:solidFill>
            <a:ln>
              <a:noFill/>
            </a:ln>
          </p:spPr>
          <p:txBody>
            <a:bodyPr vert="horz" wrap="square" lIns="87237" tIns="43619" rIns="87237" bIns="43619" numCol="1" anchor="t" anchorCtr="0" compatLnSpc="1">
              <a:prstTxWarp prst="textNoShape">
                <a:avLst/>
              </a:prstTxWarp>
            </a:bodyPr>
            <a:lstStyle/>
            <a:p>
              <a:pPr defTabSz="1162914">
                <a:defRPr/>
              </a:pPr>
              <a:endParaRPr lang="en-US" sz="3434" kern="0">
                <a:solidFill>
                  <a:prstClr val="black"/>
                </a:solidFill>
                <a:latin typeface="Lato"/>
              </a:endParaRPr>
            </a:p>
          </p:txBody>
        </p:sp>
        <p:sp>
          <p:nvSpPr>
            <p:cNvPr id="48" name="Freeform 55">
              <a:extLst>
                <a:ext uri="{FF2B5EF4-FFF2-40B4-BE49-F238E27FC236}">
                  <a16:creationId xmlns:a16="http://schemas.microsoft.com/office/drawing/2014/main" id="{A638803B-48BF-6523-4065-5CA3720FB825}"/>
                </a:ext>
              </a:extLst>
            </p:cNvPr>
            <p:cNvSpPr>
              <a:spLocks/>
            </p:cNvSpPr>
            <p:nvPr/>
          </p:nvSpPr>
          <p:spPr bwMode="auto">
            <a:xfrm>
              <a:off x="5791932" y="2839332"/>
              <a:ext cx="1719529" cy="2058825"/>
            </a:xfrm>
            <a:custGeom>
              <a:avLst/>
              <a:gdLst>
                <a:gd name="T0" fmla="*/ 575 w 1136"/>
                <a:gd name="T1" fmla="*/ 0 h 1360"/>
                <a:gd name="T2" fmla="*/ 1047 w 1136"/>
                <a:gd name="T3" fmla="*/ 496 h 1360"/>
                <a:gd name="T4" fmla="*/ 847 w 1136"/>
                <a:gd name="T5" fmla="*/ 962 h 1360"/>
                <a:gd name="T6" fmla="*/ 368 w 1136"/>
                <a:gd name="T7" fmla="*/ 1360 h 1360"/>
                <a:gd name="T8" fmla="*/ 0 w 1136"/>
                <a:gd name="T9" fmla="*/ 1149 h 1360"/>
                <a:gd name="T10" fmla="*/ 833 w 1136"/>
                <a:gd name="T11" fmla="*/ 612 h 1360"/>
                <a:gd name="T12" fmla="*/ 602 w 1136"/>
                <a:gd name="T13" fmla="*/ 43 h 1360"/>
                <a:gd name="T14" fmla="*/ 575 w 1136"/>
                <a:gd name="T15" fmla="*/ 0 h 13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6" h="1360">
                  <a:moveTo>
                    <a:pt x="575" y="0"/>
                  </a:moveTo>
                  <a:cubicBezTo>
                    <a:pt x="575" y="0"/>
                    <a:pt x="1043" y="109"/>
                    <a:pt x="1047" y="496"/>
                  </a:cubicBezTo>
                  <a:cubicBezTo>
                    <a:pt x="1049" y="651"/>
                    <a:pt x="965" y="812"/>
                    <a:pt x="847" y="962"/>
                  </a:cubicBezTo>
                  <a:cubicBezTo>
                    <a:pt x="702" y="1147"/>
                    <a:pt x="521" y="1290"/>
                    <a:pt x="368" y="1360"/>
                  </a:cubicBezTo>
                  <a:cubicBezTo>
                    <a:pt x="368" y="1360"/>
                    <a:pt x="118" y="1311"/>
                    <a:pt x="0" y="1149"/>
                  </a:cubicBezTo>
                  <a:cubicBezTo>
                    <a:pt x="0" y="1149"/>
                    <a:pt x="614" y="959"/>
                    <a:pt x="833" y="612"/>
                  </a:cubicBezTo>
                  <a:cubicBezTo>
                    <a:pt x="833" y="612"/>
                    <a:pt x="1136" y="198"/>
                    <a:pt x="602" y="43"/>
                  </a:cubicBezTo>
                  <a:lnTo>
                    <a:pt x="575" y="0"/>
                  </a:lnTo>
                  <a:close/>
                </a:path>
              </a:pathLst>
            </a:custGeom>
            <a:solidFill>
              <a:srgbClr val="0083AD"/>
            </a:solidFill>
            <a:ln>
              <a:noFill/>
            </a:ln>
          </p:spPr>
          <p:txBody>
            <a:bodyPr vert="horz" wrap="square" lIns="87237" tIns="43619" rIns="87237" bIns="43619" numCol="1" anchor="t" anchorCtr="0" compatLnSpc="1">
              <a:prstTxWarp prst="textNoShape">
                <a:avLst/>
              </a:prstTxWarp>
            </a:bodyPr>
            <a:lstStyle/>
            <a:p>
              <a:pPr defTabSz="1162914">
                <a:defRPr/>
              </a:pPr>
              <a:endParaRPr lang="en-US" sz="3434" kern="0">
                <a:solidFill>
                  <a:prstClr val="black"/>
                </a:solidFill>
                <a:latin typeface="Lato"/>
              </a:endParaRPr>
            </a:p>
          </p:txBody>
        </p:sp>
        <p:sp>
          <p:nvSpPr>
            <p:cNvPr id="49" name="Freeform 53">
              <a:extLst>
                <a:ext uri="{FF2B5EF4-FFF2-40B4-BE49-F238E27FC236}">
                  <a16:creationId xmlns:a16="http://schemas.microsoft.com/office/drawing/2014/main" id="{F92A4AF9-B0D9-DB0B-BF9C-2A867128E6A4}"/>
                </a:ext>
              </a:extLst>
            </p:cNvPr>
            <p:cNvSpPr>
              <a:spLocks/>
            </p:cNvSpPr>
            <p:nvPr/>
          </p:nvSpPr>
          <p:spPr bwMode="auto">
            <a:xfrm>
              <a:off x="5206166" y="2102484"/>
              <a:ext cx="1850125" cy="2105559"/>
            </a:xfrm>
            <a:custGeom>
              <a:avLst/>
              <a:gdLst>
                <a:gd name="T0" fmla="*/ 0 w 1222"/>
                <a:gd name="T1" fmla="*/ 477 h 1391"/>
                <a:gd name="T2" fmla="*/ 578 w 1222"/>
                <a:gd name="T3" fmla="*/ 178 h 1391"/>
                <a:gd name="T4" fmla="*/ 974 w 1222"/>
                <a:gd name="T5" fmla="*/ 500 h 1391"/>
                <a:gd name="T6" fmla="*/ 1222 w 1222"/>
                <a:gd name="T7" fmla="*/ 1099 h 1391"/>
                <a:gd name="T8" fmla="*/ 918 w 1222"/>
                <a:gd name="T9" fmla="*/ 1391 h 1391"/>
                <a:gd name="T10" fmla="*/ 648 w 1222"/>
                <a:gd name="T11" fmla="*/ 405 h 1391"/>
                <a:gd name="T12" fmla="*/ 37 w 1222"/>
                <a:gd name="T13" fmla="*/ 466 h 1391"/>
                <a:gd name="T14" fmla="*/ 0 w 1222"/>
                <a:gd name="T15" fmla="*/ 477 h 13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2" h="1391">
                  <a:moveTo>
                    <a:pt x="0" y="477"/>
                  </a:moveTo>
                  <a:cubicBezTo>
                    <a:pt x="0" y="477"/>
                    <a:pt x="239" y="92"/>
                    <a:pt x="578" y="178"/>
                  </a:cubicBezTo>
                  <a:cubicBezTo>
                    <a:pt x="729" y="216"/>
                    <a:pt x="866" y="344"/>
                    <a:pt x="974" y="500"/>
                  </a:cubicBezTo>
                  <a:cubicBezTo>
                    <a:pt x="1109" y="694"/>
                    <a:pt x="1200" y="932"/>
                    <a:pt x="1222" y="1099"/>
                  </a:cubicBezTo>
                  <a:cubicBezTo>
                    <a:pt x="1222" y="1099"/>
                    <a:pt x="1133" y="1325"/>
                    <a:pt x="918" y="1391"/>
                  </a:cubicBezTo>
                  <a:cubicBezTo>
                    <a:pt x="918" y="1391"/>
                    <a:pt x="896" y="717"/>
                    <a:pt x="648" y="405"/>
                  </a:cubicBezTo>
                  <a:cubicBezTo>
                    <a:pt x="648" y="405"/>
                    <a:pt x="342" y="0"/>
                    <a:pt x="37" y="466"/>
                  </a:cubicBezTo>
                  <a:lnTo>
                    <a:pt x="0" y="477"/>
                  </a:lnTo>
                  <a:close/>
                </a:path>
              </a:pathLst>
            </a:custGeom>
            <a:solidFill>
              <a:srgbClr val="415E8E"/>
            </a:solidFill>
            <a:ln>
              <a:noFill/>
            </a:ln>
          </p:spPr>
          <p:txBody>
            <a:bodyPr vert="horz" wrap="square" lIns="87237" tIns="43619" rIns="87237" bIns="43619" numCol="1" anchor="t" anchorCtr="0" compatLnSpc="1">
              <a:prstTxWarp prst="textNoShape">
                <a:avLst/>
              </a:prstTxWarp>
            </a:bodyPr>
            <a:lstStyle/>
            <a:p>
              <a:pPr defTabSz="872338">
                <a:defRPr/>
              </a:pPr>
              <a:endParaRPr lang="en-US" sz="2671" kern="0">
                <a:solidFill>
                  <a:prstClr val="black"/>
                </a:solidFill>
                <a:latin typeface="Lato"/>
              </a:endParaRPr>
            </a:p>
          </p:txBody>
        </p:sp>
        <p:sp>
          <p:nvSpPr>
            <p:cNvPr id="50" name="Freeform 51">
              <a:extLst>
                <a:ext uri="{FF2B5EF4-FFF2-40B4-BE49-F238E27FC236}">
                  <a16:creationId xmlns:a16="http://schemas.microsoft.com/office/drawing/2014/main" id="{30D7DFC7-8C39-B6F2-849E-86C1832A4BEA}"/>
                </a:ext>
              </a:extLst>
            </p:cNvPr>
            <p:cNvSpPr>
              <a:spLocks/>
            </p:cNvSpPr>
            <p:nvPr/>
          </p:nvSpPr>
          <p:spPr bwMode="auto">
            <a:xfrm>
              <a:off x="4217725" y="2692730"/>
              <a:ext cx="2257281" cy="1515311"/>
            </a:xfrm>
            <a:custGeom>
              <a:avLst/>
              <a:gdLst>
                <a:gd name="T0" fmla="*/ 341 w 1491"/>
                <a:gd name="T1" fmla="*/ 1001 h 1001"/>
                <a:gd name="T2" fmla="*/ 235 w 1491"/>
                <a:gd name="T3" fmla="*/ 356 h 1001"/>
                <a:gd name="T4" fmla="*/ 665 w 1491"/>
                <a:gd name="T5" fmla="*/ 80 h 1001"/>
                <a:gd name="T6" fmla="*/ 1324 w 1491"/>
                <a:gd name="T7" fmla="*/ 30 h 1001"/>
                <a:gd name="T8" fmla="*/ 1491 w 1491"/>
                <a:gd name="T9" fmla="*/ 412 h 1001"/>
                <a:gd name="T10" fmla="*/ 473 w 1491"/>
                <a:gd name="T11" fmla="*/ 360 h 1001"/>
                <a:gd name="T12" fmla="*/ 347 w 1491"/>
                <a:gd name="T13" fmla="*/ 966 h 1001"/>
                <a:gd name="T14" fmla="*/ 341 w 1491"/>
                <a:gd name="T15" fmla="*/ 1001 h 10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1" h="1001">
                  <a:moveTo>
                    <a:pt x="341" y="1001"/>
                  </a:moveTo>
                  <a:cubicBezTo>
                    <a:pt x="341" y="1001"/>
                    <a:pt x="48" y="651"/>
                    <a:pt x="235" y="356"/>
                  </a:cubicBezTo>
                  <a:cubicBezTo>
                    <a:pt x="319" y="225"/>
                    <a:pt x="482" y="135"/>
                    <a:pt x="665" y="80"/>
                  </a:cubicBezTo>
                  <a:cubicBezTo>
                    <a:pt x="891" y="13"/>
                    <a:pt x="1158" y="0"/>
                    <a:pt x="1324" y="30"/>
                  </a:cubicBezTo>
                  <a:cubicBezTo>
                    <a:pt x="1324" y="30"/>
                    <a:pt x="1462" y="194"/>
                    <a:pt x="1491" y="412"/>
                  </a:cubicBezTo>
                  <a:cubicBezTo>
                    <a:pt x="1491" y="412"/>
                    <a:pt x="847" y="221"/>
                    <a:pt x="473" y="360"/>
                  </a:cubicBezTo>
                  <a:cubicBezTo>
                    <a:pt x="473" y="360"/>
                    <a:pt x="0" y="531"/>
                    <a:pt x="347" y="966"/>
                  </a:cubicBezTo>
                  <a:lnTo>
                    <a:pt x="341" y="1001"/>
                  </a:lnTo>
                  <a:close/>
                </a:path>
              </a:pathLst>
            </a:custGeom>
            <a:solidFill>
              <a:srgbClr val="21A090">
                <a:lumMod val="60000"/>
                <a:lumOff val="40000"/>
              </a:srgbClr>
            </a:solidFill>
            <a:ln>
              <a:noFill/>
            </a:ln>
          </p:spPr>
          <p:txBody>
            <a:bodyPr vert="horz" wrap="square" lIns="87237" tIns="43619" rIns="87237" bIns="43619" numCol="1" anchor="t" anchorCtr="0" compatLnSpc="1">
              <a:prstTxWarp prst="textNoShape">
                <a:avLst/>
              </a:prstTxWarp>
            </a:bodyPr>
            <a:lstStyle/>
            <a:p>
              <a:pPr defTabSz="1162914">
                <a:defRPr/>
              </a:pPr>
              <a:endParaRPr lang="en-US" sz="3434" kern="0">
                <a:solidFill>
                  <a:prstClr val="black"/>
                </a:solidFill>
                <a:latin typeface="Lato"/>
              </a:endParaRPr>
            </a:p>
          </p:txBody>
        </p:sp>
      </p:grpSp>
      <p:sp>
        <p:nvSpPr>
          <p:cNvPr id="57" name="Title 1">
            <a:extLst>
              <a:ext uri="{FF2B5EF4-FFF2-40B4-BE49-F238E27FC236}">
                <a16:creationId xmlns:a16="http://schemas.microsoft.com/office/drawing/2014/main" id="{F4E9C0C9-AE2E-6318-A400-7886A7C8A1C7}"/>
              </a:ext>
            </a:extLst>
          </p:cNvPr>
          <p:cNvSpPr txBox="1">
            <a:spLocks/>
          </p:cNvSpPr>
          <p:nvPr/>
        </p:nvSpPr>
        <p:spPr>
          <a:xfrm>
            <a:off x="88028" y="4569303"/>
            <a:ext cx="3126231" cy="515152"/>
          </a:xfrm>
          <a:prstGeom prst="rect">
            <a:avLst/>
          </a:prstGeom>
          <a:effectLst/>
        </p:spPr>
        <p:txBody>
          <a:bodyPr vert="horz" lIns="87237" tIns="43619" rIns="87237" bIns="43619" rtlCol="0" anchor="ctr">
            <a:noAutofit/>
          </a:bodyPr>
          <a:lstStyle>
            <a:defPPr marL="0" marR="0" indent="0" algn="l" defTabSz="914345" rtl="0" fontAlgn="auto" latinLnBrk="1" hangingPunct="0">
              <a:lnSpc>
                <a:spcPct val="100000"/>
              </a:lnSpc>
              <a:spcBef>
                <a:spcPts val="0"/>
              </a:spcBef>
              <a:spcAft>
                <a:spcPts val="0"/>
              </a:spcAft>
              <a:buClrTx/>
              <a:buSzTx/>
              <a:buFontTx/>
              <a:buNone/>
              <a:tabLst/>
              <a:defRPr kumimoji="0" sz="1799" b="0" i="0" u="none" strike="noStrike" cap="none" spc="0" normalizeH="0" baseline="0">
                <a:ln>
                  <a:noFill/>
                </a:ln>
                <a:solidFill>
                  <a:srgbClr val="000000"/>
                </a:solidFill>
                <a:effectLst/>
                <a:uFillTx/>
              </a:defRPr>
            </a:defPPr>
            <a:lvl1pPr algn="ctr" defTabSz="914400" eaLnBrk="1" hangingPunct="1">
              <a:defRPr sz="2400" b="1" kern="0">
                <a:solidFill>
                  <a:srgbClr val="00B0F0"/>
                </a:solidFill>
                <a:latin typeface="Lato"/>
                <a:ea typeface="+mn-ea"/>
                <a:cs typeface="+mn-cs"/>
              </a:defRPr>
            </a:lvl1pPr>
          </a:lstStyle>
          <a:p>
            <a:r>
              <a:rPr lang="en-US" sz="2290" dirty="0"/>
              <a:t>Cost Reduction</a:t>
            </a:r>
          </a:p>
        </p:txBody>
      </p:sp>
      <p:grpSp>
        <p:nvGrpSpPr>
          <p:cNvPr id="58" name="Group 57">
            <a:extLst>
              <a:ext uri="{FF2B5EF4-FFF2-40B4-BE49-F238E27FC236}">
                <a16:creationId xmlns:a16="http://schemas.microsoft.com/office/drawing/2014/main" id="{E0035F41-A717-160D-6D1E-B34A49E621DD}"/>
              </a:ext>
            </a:extLst>
          </p:cNvPr>
          <p:cNvGrpSpPr/>
          <p:nvPr/>
        </p:nvGrpSpPr>
        <p:grpSpPr>
          <a:xfrm>
            <a:off x="5307370" y="1774046"/>
            <a:ext cx="2044527" cy="476638"/>
            <a:chOff x="2015292" y="585"/>
            <a:chExt cx="2615661" cy="1307830"/>
          </a:xfrm>
          <a:solidFill>
            <a:srgbClr val="1A4BA0">
              <a:lumMod val="60000"/>
              <a:lumOff val="40000"/>
            </a:srgbClr>
          </a:solidFill>
          <a:effectLst>
            <a:outerShdw blurRad="63500" sx="102000" sy="102000" algn="ctr" rotWithShape="0">
              <a:prstClr val="black">
                <a:alpha val="40000"/>
              </a:prstClr>
            </a:outerShdw>
          </a:effectLst>
        </p:grpSpPr>
        <p:sp>
          <p:nvSpPr>
            <p:cNvPr id="59" name="Rectangle: Rounded Corners 24">
              <a:extLst>
                <a:ext uri="{FF2B5EF4-FFF2-40B4-BE49-F238E27FC236}">
                  <a16:creationId xmlns:a16="http://schemas.microsoft.com/office/drawing/2014/main" id="{A8CFB50F-5145-97E8-61AD-E5E9520FFFDE}"/>
                </a:ext>
              </a:extLst>
            </p:cNvPr>
            <p:cNvSpPr/>
            <p:nvPr/>
          </p:nvSpPr>
          <p:spPr>
            <a:xfrm>
              <a:off x="2015292" y="585"/>
              <a:ext cx="2615661" cy="1307830"/>
            </a:xfrm>
            <a:prstGeom prst="roundRect">
              <a:avLst/>
            </a:prstGeom>
            <a:grpFill/>
            <a:ln w="25400" cap="flat" cmpd="sng" algn="ctr">
              <a:noFill/>
              <a:prstDash val="solid"/>
            </a:ln>
            <a:effectLst/>
          </p:spPr>
          <p:txBody>
            <a:bodyPr/>
            <a:lstStyle/>
            <a:p>
              <a:pPr defTabSz="1046763">
                <a:defRPr/>
              </a:pPr>
              <a:endParaRPr lang="tr-TR" sz="2061">
                <a:solidFill>
                  <a:srgbClr val="FCFCFC"/>
                </a:solidFill>
                <a:latin typeface="Lato"/>
              </a:endParaRPr>
            </a:p>
          </p:txBody>
        </p:sp>
        <p:sp>
          <p:nvSpPr>
            <p:cNvPr id="60" name="Rectangle: Rounded Corners 4">
              <a:extLst>
                <a:ext uri="{FF2B5EF4-FFF2-40B4-BE49-F238E27FC236}">
                  <a16:creationId xmlns:a16="http://schemas.microsoft.com/office/drawing/2014/main" id="{33705BF8-3D15-6AEA-D1C8-44A901AA2BBE}"/>
                </a:ext>
              </a:extLst>
            </p:cNvPr>
            <p:cNvSpPr txBox="1"/>
            <p:nvPr/>
          </p:nvSpPr>
          <p:spPr>
            <a:xfrm>
              <a:off x="2079135" y="64428"/>
              <a:ext cx="2487975" cy="1180144"/>
            </a:xfrm>
            <a:prstGeom prst="rect">
              <a:avLst/>
            </a:prstGeom>
            <a:grpFill/>
            <a:ln>
              <a:noFill/>
            </a:ln>
            <a:effectLst/>
          </p:spPr>
          <p:txBody>
            <a:bodyPr spcFirstLastPara="0" vert="horz" wrap="square" lIns="105412" tIns="105412" rIns="105412" bIns="105412" numCol="1" spcCol="1270" anchor="ctr" anchorCtr="0">
              <a:noAutofit/>
            </a:bodyPr>
            <a:lstStyle/>
            <a:p>
              <a:pPr algn="ctr" defTabSz="1229754">
                <a:lnSpc>
                  <a:spcPct val="90000"/>
                </a:lnSpc>
                <a:spcBef>
                  <a:spcPct val="0"/>
                </a:spcBef>
                <a:spcAft>
                  <a:spcPct val="35000"/>
                </a:spcAft>
                <a:defRPr/>
              </a:pPr>
              <a:r>
                <a:rPr lang="en-US" sz="2290" dirty="0">
                  <a:solidFill>
                    <a:srgbClr val="FCFCFC"/>
                  </a:solidFill>
                  <a:latin typeface="Lato"/>
                </a:rPr>
                <a:t>Optimization</a:t>
              </a:r>
            </a:p>
          </p:txBody>
        </p:sp>
      </p:grpSp>
      <p:grpSp>
        <p:nvGrpSpPr>
          <p:cNvPr id="61" name="Group 60">
            <a:extLst>
              <a:ext uri="{FF2B5EF4-FFF2-40B4-BE49-F238E27FC236}">
                <a16:creationId xmlns:a16="http://schemas.microsoft.com/office/drawing/2014/main" id="{9B779B45-972E-87C8-24BE-CBDFBE5901AC}"/>
              </a:ext>
            </a:extLst>
          </p:cNvPr>
          <p:cNvGrpSpPr/>
          <p:nvPr/>
        </p:nvGrpSpPr>
        <p:grpSpPr>
          <a:xfrm>
            <a:off x="7312592" y="3717397"/>
            <a:ext cx="2044527" cy="476638"/>
            <a:chOff x="2015292" y="585"/>
            <a:chExt cx="2615661" cy="1307830"/>
          </a:xfrm>
          <a:solidFill>
            <a:srgbClr val="1A4BA0">
              <a:lumMod val="60000"/>
              <a:lumOff val="40000"/>
            </a:srgbClr>
          </a:solidFill>
          <a:effectLst>
            <a:outerShdw blurRad="63500" sx="102000" sy="102000" algn="ctr" rotWithShape="0">
              <a:prstClr val="black">
                <a:alpha val="40000"/>
              </a:prstClr>
            </a:outerShdw>
          </a:effectLst>
        </p:grpSpPr>
        <p:sp>
          <p:nvSpPr>
            <p:cNvPr id="62" name="Rectangle: Rounded Corners 27">
              <a:extLst>
                <a:ext uri="{FF2B5EF4-FFF2-40B4-BE49-F238E27FC236}">
                  <a16:creationId xmlns:a16="http://schemas.microsoft.com/office/drawing/2014/main" id="{F0CD1FC3-7D16-4FD2-A21B-79F4B0E09E81}"/>
                </a:ext>
              </a:extLst>
            </p:cNvPr>
            <p:cNvSpPr/>
            <p:nvPr/>
          </p:nvSpPr>
          <p:spPr>
            <a:xfrm>
              <a:off x="2015292" y="585"/>
              <a:ext cx="2615661" cy="1307830"/>
            </a:xfrm>
            <a:prstGeom prst="roundRect">
              <a:avLst/>
            </a:prstGeom>
            <a:grpFill/>
            <a:ln w="25400" cap="flat" cmpd="sng" algn="ctr">
              <a:noFill/>
              <a:prstDash val="solid"/>
            </a:ln>
            <a:effectLst/>
          </p:spPr>
          <p:txBody>
            <a:bodyPr/>
            <a:lstStyle/>
            <a:p>
              <a:pPr defTabSz="1046763">
                <a:defRPr/>
              </a:pPr>
              <a:endParaRPr lang="tr-TR" sz="2061">
                <a:solidFill>
                  <a:srgbClr val="FCFCFC"/>
                </a:solidFill>
                <a:latin typeface="Lato"/>
              </a:endParaRPr>
            </a:p>
          </p:txBody>
        </p:sp>
        <p:sp>
          <p:nvSpPr>
            <p:cNvPr id="63" name="Rectangle: Rounded Corners 4">
              <a:extLst>
                <a:ext uri="{FF2B5EF4-FFF2-40B4-BE49-F238E27FC236}">
                  <a16:creationId xmlns:a16="http://schemas.microsoft.com/office/drawing/2014/main" id="{E06D483B-FA9E-C169-7B13-8C33A9FFDBA4}"/>
                </a:ext>
              </a:extLst>
            </p:cNvPr>
            <p:cNvSpPr txBox="1"/>
            <p:nvPr/>
          </p:nvSpPr>
          <p:spPr>
            <a:xfrm>
              <a:off x="2079135" y="64430"/>
              <a:ext cx="2487975" cy="1180145"/>
            </a:xfrm>
            <a:prstGeom prst="rect">
              <a:avLst/>
            </a:prstGeom>
            <a:grpFill/>
            <a:ln>
              <a:noFill/>
            </a:ln>
            <a:effectLst/>
          </p:spPr>
          <p:txBody>
            <a:bodyPr spcFirstLastPara="0" vert="horz" wrap="square" lIns="105412" tIns="105412" rIns="105412" bIns="105412" numCol="1" spcCol="1270" anchor="ctr" anchorCtr="0">
              <a:noAutofit/>
            </a:bodyPr>
            <a:lstStyle/>
            <a:p>
              <a:pPr algn="ctr" defTabSz="1229754">
                <a:lnSpc>
                  <a:spcPct val="90000"/>
                </a:lnSpc>
                <a:spcBef>
                  <a:spcPct val="0"/>
                </a:spcBef>
                <a:spcAft>
                  <a:spcPct val="35000"/>
                </a:spcAft>
                <a:defRPr/>
              </a:pPr>
              <a:r>
                <a:rPr lang="en-US" sz="2290" dirty="0">
                  <a:solidFill>
                    <a:srgbClr val="FCFCFC"/>
                  </a:solidFill>
                  <a:latin typeface="Lato"/>
                </a:rPr>
                <a:t>Performance</a:t>
              </a:r>
            </a:p>
          </p:txBody>
        </p:sp>
      </p:grpSp>
      <p:grpSp>
        <p:nvGrpSpPr>
          <p:cNvPr id="64" name="Group 63">
            <a:extLst>
              <a:ext uri="{FF2B5EF4-FFF2-40B4-BE49-F238E27FC236}">
                <a16:creationId xmlns:a16="http://schemas.microsoft.com/office/drawing/2014/main" id="{A1FF7118-1344-B920-29BF-3E262DB39B5C}"/>
              </a:ext>
            </a:extLst>
          </p:cNvPr>
          <p:cNvGrpSpPr/>
          <p:nvPr/>
        </p:nvGrpSpPr>
        <p:grpSpPr>
          <a:xfrm>
            <a:off x="5292098" y="5986058"/>
            <a:ext cx="2044527" cy="476638"/>
            <a:chOff x="2015292" y="585"/>
            <a:chExt cx="2615661" cy="1307830"/>
          </a:xfrm>
          <a:solidFill>
            <a:srgbClr val="1A4BA0">
              <a:lumMod val="60000"/>
              <a:lumOff val="40000"/>
            </a:srgbClr>
          </a:solidFill>
          <a:effectLst>
            <a:outerShdw blurRad="63500" sx="102000" sy="102000" algn="ctr" rotWithShape="0">
              <a:prstClr val="black">
                <a:alpha val="40000"/>
              </a:prstClr>
            </a:outerShdw>
          </a:effectLst>
        </p:grpSpPr>
        <p:sp>
          <p:nvSpPr>
            <p:cNvPr id="65" name="Rectangle: Rounded Corners 30">
              <a:extLst>
                <a:ext uri="{FF2B5EF4-FFF2-40B4-BE49-F238E27FC236}">
                  <a16:creationId xmlns:a16="http://schemas.microsoft.com/office/drawing/2014/main" id="{9BCBCCA4-8B7F-26B8-B3CC-0E2E52CBAD03}"/>
                </a:ext>
              </a:extLst>
            </p:cNvPr>
            <p:cNvSpPr/>
            <p:nvPr/>
          </p:nvSpPr>
          <p:spPr>
            <a:xfrm>
              <a:off x="2015292" y="585"/>
              <a:ext cx="2615661" cy="1307830"/>
            </a:xfrm>
            <a:prstGeom prst="roundRect">
              <a:avLst/>
            </a:prstGeom>
            <a:grpFill/>
            <a:ln w="25400" cap="flat" cmpd="sng" algn="ctr">
              <a:noFill/>
              <a:prstDash val="solid"/>
            </a:ln>
            <a:effectLst/>
          </p:spPr>
          <p:txBody>
            <a:bodyPr/>
            <a:lstStyle/>
            <a:p>
              <a:pPr defTabSz="1046763">
                <a:defRPr/>
              </a:pPr>
              <a:endParaRPr lang="tr-TR" sz="2061">
                <a:solidFill>
                  <a:srgbClr val="FCFCFC"/>
                </a:solidFill>
                <a:latin typeface="Lato"/>
              </a:endParaRPr>
            </a:p>
          </p:txBody>
        </p:sp>
        <p:sp>
          <p:nvSpPr>
            <p:cNvPr id="66" name="Rectangle: Rounded Corners 4">
              <a:extLst>
                <a:ext uri="{FF2B5EF4-FFF2-40B4-BE49-F238E27FC236}">
                  <a16:creationId xmlns:a16="http://schemas.microsoft.com/office/drawing/2014/main" id="{65A999AC-9648-9DF4-D61D-A26CB48ED4BA}"/>
                </a:ext>
              </a:extLst>
            </p:cNvPr>
            <p:cNvSpPr txBox="1"/>
            <p:nvPr/>
          </p:nvSpPr>
          <p:spPr>
            <a:xfrm>
              <a:off x="2079135" y="64428"/>
              <a:ext cx="2487975" cy="1180144"/>
            </a:xfrm>
            <a:prstGeom prst="rect">
              <a:avLst/>
            </a:prstGeom>
            <a:grpFill/>
            <a:ln>
              <a:noFill/>
            </a:ln>
            <a:effectLst/>
          </p:spPr>
          <p:txBody>
            <a:bodyPr spcFirstLastPara="0" vert="horz" wrap="square" lIns="105412" tIns="105412" rIns="105412" bIns="105412" numCol="1" spcCol="1270" anchor="ctr" anchorCtr="0">
              <a:noAutofit/>
            </a:bodyPr>
            <a:lstStyle/>
            <a:p>
              <a:pPr algn="ctr" defTabSz="1229754">
                <a:lnSpc>
                  <a:spcPct val="90000"/>
                </a:lnSpc>
                <a:spcBef>
                  <a:spcPct val="0"/>
                </a:spcBef>
                <a:spcAft>
                  <a:spcPct val="35000"/>
                </a:spcAft>
                <a:defRPr/>
              </a:pPr>
              <a:r>
                <a:rPr lang="en-US" sz="2290" dirty="0">
                  <a:solidFill>
                    <a:srgbClr val="FCFCFC"/>
                  </a:solidFill>
                  <a:latin typeface="Lato"/>
                </a:rPr>
                <a:t>Planning</a:t>
              </a:r>
            </a:p>
          </p:txBody>
        </p:sp>
      </p:grpSp>
      <p:grpSp>
        <p:nvGrpSpPr>
          <p:cNvPr id="67" name="Group 66">
            <a:extLst>
              <a:ext uri="{FF2B5EF4-FFF2-40B4-BE49-F238E27FC236}">
                <a16:creationId xmlns:a16="http://schemas.microsoft.com/office/drawing/2014/main" id="{984B0D0D-A7BE-8707-56AC-09358B5ECCE9}"/>
              </a:ext>
            </a:extLst>
          </p:cNvPr>
          <p:cNvGrpSpPr/>
          <p:nvPr/>
        </p:nvGrpSpPr>
        <p:grpSpPr>
          <a:xfrm>
            <a:off x="2904623" y="3717397"/>
            <a:ext cx="2044527" cy="476638"/>
            <a:chOff x="2015292" y="585"/>
            <a:chExt cx="2615661" cy="1307830"/>
          </a:xfrm>
          <a:solidFill>
            <a:srgbClr val="1A4BA0">
              <a:lumMod val="60000"/>
              <a:lumOff val="40000"/>
            </a:srgbClr>
          </a:solidFill>
          <a:effectLst>
            <a:outerShdw blurRad="63500" sx="102000" sy="102000" algn="ctr" rotWithShape="0">
              <a:prstClr val="black">
                <a:alpha val="40000"/>
              </a:prstClr>
            </a:outerShdw>
          </a:effectLst>
        </p:grpSpPr>
        <p:sp>
          <p:nvSpPr>
            <p:cNvPr id="68" name="Rectangle: Rounded Corners 33">
              <a:extLst>
                <a:ext uri="{FF2B5EF4-FFF2-40B4-BE49-F238E27FC236}">
                  <a16:creationId xmlns:a16="http://schemas.microsoft.com/office/drawing/2014/main" id="{CA5B9E01-DFAB-C5FA-41A0-E509CCB62F69}"/>
                </a:ext>
              </a:extLst>
            </p:cNvPr>
            <p:cNvSpPr/>
            <p:nvPr/>
          </p:nvSpPr>
          <p:spPr>
            <a:xfrm>
              <a:off x="2015292" y="585"/>
              <a:ext cx="2615661" cy="1307830"/>
            </a:xfrm>
            <a:prstGeom prst="roundRect">
              <a:avLst/>
            </a:prstGeom>
            <a:grpFill/>
            <a:ln w="25400" cap="flat" cmpd="sng" algn="ctr">
              <a:noFill/>
              <a:prstDash val="solid"/>
            </a:ln>
            <a:effectLst/>
          </p:spPr>
          <p:txBody>
            <a:bodyPr/>
            <a:lstStyle/>
            <a:p>
              <a:pPr defTabSz="1046763">
                <a:defRPr/>
              </a:pPr>
              <a:endParaRPr lang="tr-TR" sz="2061">
                <a:solidFill>
                  <a:srgbClr val="FCFCFC"/>
                </a:solidFill>
                <a:latin typeface="Lato"/>
              </a:endParaRPr>
            </a:p>
          </p:txBody>
        </p:sp>
        <p:sp>
          <p:nvSpPr>
            <p:cNvPr id="69" name="Rectangle: Rounded Corners 4">
              <a:extLst>
                <a:ext uri="{FF2B5EF4-FFF2-40B4-BE49-F238E27FC236}">
                  <a16:creationId xmlns:a16="http://schemas.microsoft.com/office/drawing/2014/main" id="{708AD216-9F58-97EC-7AE4-5A75D75B2F52}"/>
                </a:ext>
              </a:extLst>
            </p:cNvPr>
            <p:cNvSpPr txBox="1"/>
            <p:nvPr/>
          </p:nvSpPr>
          <p:spPr>
            <a:xfrm>
              <a:off x="2079135" y="64428"/>
              <a:ext cx="2487975" cy="1180144"/>
            </a:xfrm>
            <a:prstGeom prst="rect">
              <a:avLst/>
            </a:prstGeom>
            <a:grpFill/>
            <a:ln>
              <a:noFill/>
            </a:ln>
            <a:effectLst/>
          </p:spPr>
          <p:txBody>
            <a:bodyPr spcFirstLastPara="0" vert="horz" wrap="square" lIns="105412" tIns="105412" rIns="105412" bIns="105412" numCol="1" spcCol="1270" anchor="ctr" anchorCtr="0">
              <a:noAutofit/>
            </a:bodyPr>
            <a:lstStyle/>
            <a:p>
              <a:pPr algn="ctr" defTabSz="1229754">
                <a:lnSpc>
                  <a:spcPct val="90000"/>
                </a:lnSpc>
                <a:spcBef>
                  <a:spcPct val="0"/>
                </a:spcBef>
                <a:spcAft>
                  <a:spcPct val="35000"/>
                </a:spcAft>
                <a:defRPr/>
              </a:pPr>
              <a:r>
                <a:rPr lang="en-US" sz="2290" dirty="0">
                  <a:solidFill>
                    <a:srgbClr val="FCFCFC"/>
                  </a:solidFill>
                  <a:latin typeface="Lato"/>
                </a:rPr>
                <a:t>Operations</a:t>
              </a:r>
            </a:p>
          </p:txBody>
        </p:sp>
      </p:grpSp>
      <p:pic>
        <p:nvPicPr>
          <p:cNvPr id="75" name="Picture 74">
            <a:extLst>
              <a:ext uri="{FF2B5EF4-FFF2-40B4-BE49-F238E27FC236}">
                <a16:creationId xmlns:a16="http://schemas.microsoft.com/office/drawing/2014/main" id="{A21FECB7-E1CC-94F6-5B49-AB8BFCD34CC9}"/>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Lst>
          </a:blip>
          <a:stretch>
            <a:fillRect/>
          </a:stretch>
        </p:blipFill>
        <p:spPr>
          <a:xfrm>
            <a:off x="5660202" y="3546579"/>
            <a:ext cx="1440962" cy="1349264"/>
          </a:xfrm>
          <a:prstGeom prst="ellipse">
            <a:avLst/>
          </a:prstGeom>
          <a:ln>
            <a:noFill/>
          </a:ln>
          <a:effectLst>
            <a:softEdge rad="112500"/>
          </a:effectLst>
        </p:spPr>
      </p:pic>
      <p:sp>
        <p:nvSpPr>
          <p:cNvPr id="76" name="Title 1">
            <a:extLst>
              <a:ext uri="{FF2B5EF4-FFF2-40B4-BE49-F238E27FC236}">
                <a16:creationId xmlns:a16="http://schemas.microsoft.com/office/drawing/2014/main" id="{1F20F595-E199-FD71-32AF-DDC2D310DA6D}"/>
              </a:ext>
            </a:extLst>
          </p:cNvPr>
          <p:cNvSpPr txBox="1">
            <a:spLocks/>
          </p:cNvSpPr>
          <p:nvPr/>
        </p:nvSpPr>
        <p:spPr>
          <a:xfrm>
            <a:off x="8836726" y="2794817"/>
            <a:ext cx="3322478" cy="515153"/>
          </a:xfrm>
          <a:prstGeom prst="rect">
            <a:avLst/>
          </a:prstGeom>
          <a:effectLst/>
        </p:spPr>
        <p:txBody>
          <a:bodyPr vert="horz" lIns="87237" tIns="43619" rIns="87237" bIns="43619" rtlCol="0" anchor="ctr">
            <a:noAutofit/>
          </a:bodyPr>
          <a:lstStyle>
            <a:lvl1pPr marL="0" algn="l" defTabSz="914400" rtl="0" eaLnBrk="1" latinLnBrk="0" hangingPunct="1">
              <a:defRPr lang="tr-TR" sz="3200" kern="0" baseline="0">
                <a:solidFill>
                  <a:schemeClr val="bg1"/>
                </a:solidFill>
                <a:latin typeface="+mj-lt"/>
                <a:ea typeface="+mn-ea"/>
                <a:cs typeface="+mn-cs"/>
              </a:defRPr>
            </a:lvl1pPr>
          </a:lstStyle>
          <a:p>
            <a:pPr algn="ctr">
              <a:defRPr/>
            </a:pPr>
            <a:r>
              <a:rPr lang="en-US" sz="2290" b="1" dirty="0">
                <a:solidFill>
                  <a:srgbClr val="00B0F0"/>
                </a:solidFill>
                <a:latin typeface="Lato"/>
              </a:rPr>
              <a:t>Customer</a:t>
            </a:r>
            <a:r>
              <a:rPr lang="en-US" sz="2290" b="1" dirty="0">
                <a:solidFill>
                  <a:srgbClr val="00B0F0"/>
                </a:solidFill>
                <a:effectLst>
                  <a:outerShdw blurRad="38100" dist="38100" dir="2700000" algn="tl">
                    <a:srgbClr val="000000">
                      <a:alpha val="43137"/>
                    </a:srgbClr>
                  </a:outerShdw>
                </a:effectLst>
                <a:latin typeface="Lato"/>
              </a:rPr>
              <a:t> </a:t>
            </a:r>
            <a:r>
              <a:rPr lang="en-US" sz="2290" b="1" dirty="0">
                <a:solidFill>
                  <a:srgbClr val="00B0F0"/>
                </a:solidFill>
                <a:latin typeface="Lato"/>
              </a:rPr>
              <a:t>Experience</a:t>
            </a:r>
          </a:p>
        </p:txBody>
      </p:sp>
      <p:sp>
        <p:nvSpPr>
          <p:cNvPr id="77" name="Title 1">
            <a:extLst>
              <a:ext uri="{FF2B5EF4-FFF2-40B4-BE49-F238E27FC236}">
                <a16:creationId xmlns:a16="http://schemas.microsoft.com/office/drawing/2014/main" id="{3ABF41AC-4BEF-50FB-310C-4457F2B0CA9E}"/>
              </a:ext>
            </a:extLst>
          </p:cNvPr>
          <p:cNvSpPr txBox="1">
            <a:spLocks/>
          </p:cNvSpPr>
          <p:nvPr/>
        </p:nvSpPr>
        <p:spPr>
          <a:xfrm>
            <a:off x="8868738" y="4400564"/>
            <a:ext cx="3072291" cy="808320"/>
          </a:xfrm>
          <a:prstGeom prst="rect">
            <a:avLst/>
          </a:prstGeom>
          <a:effectLst/>
        </p:spPr>
        <p:txBody>
          <a:bodyPr vert="horz" lIns="87237" tIns="43619" rIns="87237" bIns="43619" rtlCol="0" anchor="ctr">
            <a:noAutofit/>
          </a:bodyPr>
          <a:lstStyle>
            <a:defPPr marL="0" marR="0" indent="0" algn="l" defTabSz="914345" rtl="0" fontAlgn="auto" latinLnBrk="1" hangingPunct="0">
              <a:lnSpc>
                <a:spcPct val="100000"/>
              </a:lnSpc>
              <a:spcBef>
                <a:spcPts val="0"/>
              </a:spcBef>
              <a:spcAft>
                <a:spcPts val="0"/>
              </a:spcAft>
              <a:buClrTx/>
              <a:buSzTx/>
              <a:buFontTx/>
              <a:buNone/>
              <a:tabLst/>
              <a:defRPr kumimoji="0" sz="1799" b="0" i="0" u="none" strike="noStrike" cap="none" spc="0" normalizeH="0" baseline="0">
                <a:ln>
                  <a:noFill/>
                </a:ln>
                <a:solidFill>
                  <a:srgbClr val="000000"/>
                </a:solidFill>
                <a:effectLst/>
                <a:uFillTx/>
              </a:defRPr>
            </a:defPPr>
            <a:lvl1pPr algn="ctr" defTabSz="914400" eaLnBrk="1" hangingPunct="1">
              <a:defRPr sz="2400" b="1" kern="0">
                <a:solidFill>
                  <a:srgbClr val="00B0F0"/>
                </a:solidFill>
                <a:latin typeface="Lato"/>
                <a:ea typeface="+mn-ea"/>
                <a:cs typeface="+mn-cs"/>
              </a:defRPr>
            </a:lvl1pPr>
          </a:lstStyle>
          <a:p>
            <a:r>
              <a:rPr lang="en-US" sz="2290" dirty="0"/>
              <a:t>Maximize Efficiency</a:t>
            </a:r>
          </a:p>
        </p:txBody>
      </p:sp>
      <p:sp>
        <p:nvSpPr>
          <p:cNvPr id="78" name="Title 1">
            <a:extLst>
              <a:ext uri="{FF2B5EF4-FFF2-40B4-BE49-F238E27FC236}">
                <a16:creationId xmlns:a16="http://schemas.microsoft.com/office/drawing/2014/main" id="{9B829C9F-755E-BCDF-14EB-82726E8F510F}"/>
              </a:ext>
            </a:extLst>
          </p:cNvPr>
          <p:cNvSpPr txBox="1">
            <a:spLocks/>
          </p:cNvSpPr>
          <p:nvPr/>
        </p:nvSpPr>
        <p:spPr>
          <a:xfrm>
            <a:off x="181736" y="2806117"/>
            <a:ext cx="3507514" cy="515153"/>
          </a:xfrm>
          <a:prstGeom prst="rect">
            <a:avLst/>
          </a:prstGeom>
          <a:effectLst/>
        </p:spPr>
        <p:txBody>
          <a:bodyPr vert="horz" lIns="87237" tIns="43619" rIns="87237" bIns="43619" rtlCol="0" anchor="ctr">
            <a:noAutofit/>
          </a:bodyPr>
          <a:lstStyle>
            <a:lvl1pPr marL="0" algn="l" defTabSz="914400" rtl="0" eaLnBrk="1" latinLnBrk="0" hangingPunct="1">
              <a:defRPr lang="tr-TR" sz="3200" kern="0" baseline="0">
                <a:solidFill>
                  <a:schemeClr val="bg1"/>
                </a:solidFill>
                <a:latin typeface="+mj-lt"/>
                <a:ea typeface="+mn-ea"/>
                <a:cs typeface="+mn-cs"/>
              </a:defRPr>
            </a:lvl1pPr>
          </a:lstStyle>
          <a:p>
            <a:pPr algn="ctr">
              <a:defRPr/>
            </a:pPr>
            <a:r>
              <a:rPr lang="en-US" sz="2290" b="1" dirty="0">
                <a:solidFill>
                  <a:srgbClr val="00B0F0"/>
                </a:solidFill>
                <a:latin typeface="Lato"/>
              </a:rPr>
              <a:t>Network Automation</a:t>
            </a:r>
            <a:endParaRPr lang="en-US" sz="954" b="1" dirty="0">
              <a:solidFill>
                <a:srgbClr val="00B0F0"/>
              </a:solidFill>
              <a:latin typeface="Lato"/>
            </a:endParaRPr>
          </a:p>
        </p:txBody>
      </p:sp>
      <p:pic>
        <p:nvPicPr>
          <p:cNvPr id="1026" name="Picture 2">
            <a:extLst>
              <a:ext uri="{FF2B5EF4-FFF2-40B4-BE49-F238E27FC236}">
                <a16:creationId xmlns:a16="http://schemas.microsoft.com/office/drawing/2014/main" id="{3F3ECA08-9C64-1C3E-856F-A8512ECA9A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748" y="6083230"/>
            <a:ext cx="515152" cy="5151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3GPP - Wikipedia">
            <a:extLst>
              <a:ext uri="{FF2B5EF4-FFF2-40B4-BE49-F238E27FC236}">
                <a16:creationId xmlns:a16="http://schemas.microsoft.com/office/drawing/2014/main" id="{EEA845A6-5A54-97F5-A37E-BFC36B9180D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415" b="30301"/>
          <a:stretch/>
        </p:blipFill>
        <p:spPr bwMode="auto">
          <a:xfrm>
            <a:off x="591266" y="6204830"/>
            <a:ext cx="895234" cy="35880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RAN Archives - 5G HUB TECHNOLOGIES, INC">
            <a:extLst>
              <a:ext uri="{FF2B5EF4-FFF2-40B4-BE49-F238E27FC236}">
                <a16:creationId xmlns:a16="http://schemas.microsoft.com/office/drawing/2014/main" id="{FE91A710-66A0-F569-D37E-3E9B347B95E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6403" y="6164037"/>
            <a:ext cx="1049892" cy="4500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lit, building, dark, photo&#10;&#10;Description automatically generated">
            <a:extLst>
              <a:ext uri="{FF2B5EF4-FFF2-40B4-BE49-F238E27FC236}">
                <a16:creationId xmlns:a16="http://schemas.microsoft.com/office/drawing/2014/main" id="{B792D0A3-4905-4B29-7D36-8FD3D4BE1C5E}"/>
              </a:ext>
            </a:extLst>
          </p:cNvPr>
          <p:cNvPicPr>
            <a:picLocks noChangeAspect="1"/>
          </p:cNvPicPr>
          <p:nvPr/>
        </p:nvPicPr>
        <p:blipFill>
          <a:blip r:embed="rId8"/>
          <a:stretch>
            <a:fillRect/>
          </a:stretch>
        </p:blipFill>
        <p:spPr>
          <a:xfrm>
            <a:off x="636736" y="321798"/>
            <a:ext cx="2201917" cy="38413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Rectangle 4"/>
          <p:cNvSpPr/>
          <p:nvPr/>
        </p:nvSpPr>
        <p:spPr bwMode="auto">
          <a:xfrm>
            <a:off x="803892" y="425960"/>
            <a:ext cx="7235908" cy="650528"/>
          </a:xfrm>
          <a:prstGeom prst="rect">
            <a:avLst/>
          </a:prstGeom>
          <a:noFill/>
          <a:ln>
            <a:noFill/>
          </a:ln>
        </p:spPr>
        <p:txBody>
          <a:bodyPr lIns="0" tIns="0" rIns="0" bIns="0" anchor="ctr"/>
          <a:lstStyle>
            <a:lvl1pPr algn="ctr">
              <a:defRPr sz="5600">
                <a:solidFill>
                  <a:srgbClr val="000000"/>
                </a:solidFill>
                <a:latin typeface="Gill Sans"/>
                <a:ea typeface="ヒラギノ角ゴ ProN W3"/>
                <a:cs typeface="ヒラギノ角ゴ ProN W3"/>
              </a:defRPr>
            </a:lvl1pPr>
            <a:lvl2pPr marL="742950" indent="-285750" algn="ctr">
              <a:defRPr sz="5600">
                <a:solidFill>
                  <a:srgbClr val="000000"/>
                </a:solidFill>
                <a:latin typeface="Gill Sans"/>
                <a:ea typeface="ヒラギノ角ゴ ProN W3"/>
                <a:cs typeface="ヒラギノ角ゴ ProN W3"/>
              </a:defRPr>
            </a:lvl2pPr>
            <a:lvl3pPr marL="1143000" indent="-228600" algn="ctr">
              <a:defRPr sz="5600">
                <a:solidFill>
                  <a:srgbClr val="000000"/>
                </a:solidFill>
                <a:latin typeface="Gill Sans"/>
                <a:ea typeface="ヒラギノ角ゴ ProN W3"/>
                <a:cs typeface="ヒラギノ角ゴ ProN W3"/>
              </a:defRPr>
            </a:lvl3pPr>
            <a:lvl4pPr marL="1600200" indent="-228600" algn="ctr">
              <a:defRPr sz="5600">
                <a:solidFill>
                  <a:srgbClr val="000000"/>
                </a:solidFill>
                <a:latin typeface="Gill Sans"/>
                <a:ea typeface="ヒラギノ角ゴ ProN W3"/>
                <a:cs typeface="ヒラギノ角ゴ ProN W3"/>
              </a:defRPr>
            </a:lvl4pPr>
            <a:lvl5pPr marL="2057400" indent="-228600" algn="ctr">
              <a:defRPr sz="5600">
                <a:solidFill>
                  <a:srgbClr val="000000"/>
                </a:solidFill>
                <a:latin typeface="Gill Sans"/>
                <a:ea typeface="ヒラギノ角ゴ ProN W3"/>
                <a:cs typeface="ヒラギノ角ゴ ProN W3"/>
              </a:defRPr>
            </a:lvl5pPr>
            <a:lvl6pPr marL="2514600" indent="-228600" algn="ctr">
              <a:spcBef>
                <a:spcPts val="0"/>
              </a:spcBef>
              <a:spcAft>
                <a:spcPts val="0"/>
              </a:spcAft>
              <a:defRPr sz="5600">
                <a:solidFill>
                  <a:srgbClr val="000000"/>
                </a:solidFill>
                <a:latin typeface="Gill Sans"/>
                <a:ea typeface="ヒラギノ角ゴ ProN W3"/>
                <a:cs typeface="ヒラギノ角ゴ ProN W3"/>
              </a:defRPr>
            </a:lvl6pPr>
            <a:lvl7pPr marL="2971800" indent="-228600" algn="ctr">
              <a:spcBef>
                <a:spcPts val="0"/>
              </a:spcBef>
              <a:spcAft>
                <a:spcPts val="0"/>
              </a:spcAft>
              <a:defRPr sz="5600">
                <a:solidFill>
                  <a:srgbClr val="000000"/>
                </a:solidFill>
                <a:latin typeface="Gill Sans"/>
                <a:ea typeface="ヒラギノ角ゴ ProN W3"/>
                <a:cs typeface="ヒラギノ角ゴ ProN W3"/>
              </a:defRPr>
            </a:lvl7pPr>
            <a:lvl8pPr marL="3429000" indent="-228600" algn="ctr">
              <a:spcBef>
                <a:spcPts val="0"/>
              </a:spcBef>
              <a:spcAft>
                <a:spcPts val="0"/>
              </a:spcAft>
              <a:defRPr sz="5600">
                <a:solidFill>
                  <a:srgbClr val="000000"/>
                </a:solidFill>
                <a:latin typeface="Gill Sans"/>
                <a:ea typeface="ヒラギノ角ゴ ProN W3"/>
                <a:cs typeface="ヒラギノ角ゴ ProN W3"/>
              </a:defRPr>
            </a:lvl8pPr>
            <a:lvl9pPr marL="3886200" indent="-228600" algn="ctr">
              <a:spcBef>
                <a:spcPts val="0"/>
              </a:spcBef>
              <a:spcAft>
                <a:spcPts val="0"/>
              </a:spcAft>
              <a:defRPr sz="5600">
                <a:solidFill>
                  <a:srgbClr val="000000"/>
                </a:solidFill>
                <a:latin typeface="Gill Sans"/>
                <a:ea typeface="ヒラギノ角ゴ ProN W3"/>
                <a:cs typeface="ヒラギノ角ゴ ProN W3"/>
              </a:defRPr>
            </a:lvl9pPr>
          </a:lstStyle>
          <a:p>
            <a:pPr algn="l">
              <a:defRPr/>
            </a:pPr>
            <a:r>
              <a:rPr lang="de-DE" sz="4800" b="1" dirty="0">
                <a:solidFill>
                  <a:srgbClr val="0070C0"/>
                </a:solidFill>
                <a:latin typeface="+mj-lt"/>
                <a:ea typeface="Aleo"/>
                <a:cs typeface="Aleo"/>
              </a:rPr>
              <a:t>Partners &amp; Motivation</a:t>
            </a:r>
            <a:endParaRPr lang="en-GB" sz="4800" b="1" dirty="0">
              <a:solidFill>
                <a:srgbClr val="0070C0"/>
              </a:solidFill>
              <a:latin typeface="+mj-lt"/>
              <a:ea typeface="Aleo"/>
              <a:cs typeface="Aleo"/>
            </a:endParaRPr>
          </a:p>
        </p:txBody>
      </p:sp>
      <p:pic>
        <p:nvPicPr>
          <p:cNvPr id="11" name="Picture 62"/>
          <p:cNvPicPr>
            <a:picLocks noChangeAspect="1"/>
          </p:cNvPicPr>
          <p:nvPr/>
        </p:nvPicPr>
        <p:blipFill>
          <a:blip r:embed="rId3"/>
          <a:stretch/>
        </p:blipFill>
        <p:spPr bwMode="auto">
          <a:xfrm>
            <a:off x="876086" y="1815947"/>
            <a:ext cx="2889477" cy="2648687"/>
          </a:xfrm>
          <a:prstGeom prst="rect">
            <a:avLst/>
          </a:prstGeom>
        </p:spPr>
      </p:pic>
      <p:sp>
        <p:nvSpPr>
          <p:cNvPr id="12" name="Rectangle: Rounded Corners 129"/>
          <p:cNvSpPr/>
          <p:nvPr/>
        </p:nvSpPr>
        <p:spPr bwMode="auto">
          <a:xfrm>
            <a:off x="449689" y="3691711"/>
            <a:ext cx="698004" cy="976936"/>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sv-SE" sz="900"/>
          </a:p>
        </p:txBody>
      </p:sp>
      <p:pic>
        <p:nvPicPr>
          <p:cNvPr id="13" name="Picture 63"/>
          <p:cNvPicPr>
            <a:picLocks noChangeAspect="1"/>
          </p:cNvPicPr>
          <p:nvPr/>
        </p:nvPicPr>
        <p:blipFill>
          <a:blip r:embed="rId4"/>
          <a:stretch/>
        </p:blipFill>
        <p:spPr bwMode="auto">
          <a:xfrm>
            <a:off x="6411898" y="2529004"/>
            <a:ext cx="1653156" cy="1573253"/>
          </a:xfrm>
          <a:prstGeom prst="flowChartConnector">
            <a:avLst/>
          </a:prstGeom>
          <a:solidFill>
            <a:srgbClr val="33CC33"/>
          </a:solidFill>
        </p:spPr>
      </p:pic>
      <p:sp>
        <p:nvSpPr>
          <p:cNvPr id="14" name="Oval 64"/>
          <p:cNvSpPr/>
          <p:nvPr/>
        </p:nvSpPr>
        <p:spPr bwMode="auto">
          <a:xfrm>
            <a:off x="6654352" y="2711564"/>
            <a:ext cx="1199556" cy="1205008"/>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sz="900"/>
          </a:p>
        </p:txBody>
      </p:sp>
      <p:pic>
        <p:nvPicPr>
          <p:cNvPr id="15" name="Picture 114"/>
          <p:cNvPicPr>
            <a:picLocks noChangeAspect="1"/>
          </p:cNvPicPr>
          <p:nvPr/>
        </p:nvPicPr>
        <p:blipFill>
          <a:blip r:embed="rId5"/>
          <a:stretch/>
        </p:blipFill>
        <p:spPr bwMode="auto">
          <a:xfrm>
            <a:off x="7802419" y="2085462"/>
            <a:ext cx="474762" cy="544627"/>
          </a:xfrm>
          <a:prstGeom prst="rect">
            <a:avLst/>
          </a:prstGeom>
          <a:solidFill>
            <a:srgbClr val="33CC33"/>
          </a:solidFill>
        </p:spPr>
      </p:pic>
      <p:pic>
        <p:nvPicPr>
          <p:cNvPr id="16" name="Picture 116"/>
          <p:cNvPicPr>
            <a:picLocks noChangeAspect="1"/>
          </p:cNvPicPr>
          <p:nvPr/>
        </p:nvPicPr>
        <p:blipFill>
          <a:blip r:embed="rId6"/>
          <a:stretch/>
        </p:blipFill>
        <p:spPr bwMode="auto">
          <a:xfrm>
            <a:off x="6119718" y="3760584"/>
            <a:ext cx="666277" cy="640095"/>
          </a:xfrm>
          <a:prstGeom prst="rect">
            <a:avLst/>
          </a:prstGeom>
          <a:solidFill>
            <a:srgbClr val="33CC33"/>
          </a:solidFill>
        </p:spPr>
      </p:pic>
      <p:sp>
        <p:nvSpPr>
          <p:cNvPr id="17" name="Rectangle: Rounded Corners 118"/>
          <p:cNvSpPr/>
          <p:nvPr/>
        </p:nvSpPr>
        <p:spPr bwMode="auto">
          <a:xfrm rot="21214506">
            <a:off x="6180344" y="4349980"/>
            <a:ext cx="585048" cy="123595"/>
          </a:xfrm>
          <a:prstGeom prst="roundRect">
            <a:avLst>
              <a:gd name="adj" fmla="val 16667"/>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sv-SE" sz="700">
                <a:solidFill>
                  <a:prstClr val="white"/>
                </a:solidFill>
                <a:latin typeface="Tele2 Sans Light"/>
              </a:rPr>
              <a:t>functions</a:t>
            </a:r>
            <a:endParaRPr lang="sv-SE" sz="600">
              <a:solidFill>
                <a:prstClr val="white"/>
              </a:solidFill>
              <a:latin typeface="Tele2 Sans Light"/>
            </a:endParaRPr>
          </a:p>
        </p:txBody>
      </p:sp>
      <p:pic>
        <p:nvPicPr>
          <p:cNvPr id="18" name="Picture 58"/>
          <p:cNvPicPr>
            <a:picLocks noChangeAspect="1"/>
          </p:cNvPicPr>
          <p:nvPr/>
        </p:nvPicPr>
        <p:blipFill>
          <a:blip r:embed="rId7"/>
          <a:stretch/>
        </p:blipFill>
        <p:spPr bwMode="auto">
          <a:xfrm>
            <a:off x="7726799" y="3688938"/>
            <a:ext cx="1100764" cy="830859"/>
          </a:xfrm>
          <a:prstGeom prst="rect">
            <a:avLst/>
          </a:prstGeom>
        </p:spPr>
      </p:pic>
      <p:pic>
        <p:nvPicPr>
          <p:cNvPr id="19" name="Picture 60"/>
          <p:cNvPicPr>
            <a:picLocks noChangeAspect="1"/>
          </p:cNvPicPr>
          <p:nvPr/>
        </p:nvPicPr>
        <p:blipFill>
          <a:blip r:embed="rId5"/>
          <a:stretch/>
        </p:blipFill>
        <p:spPr bwMode="auto">
          <a:xfrm>
            <a:off x="5480375" y="1921034"/>
            <a:ext cx="827512" cy="949287"/>
          </a:xfrm>
          <a:prstGeom prst="rect">
            <a:avLst/>
          </a:prstGeom>
          <a:solidFill>
            <a:srgbClr val="33CC33"/>
          </a:solidFill>
        </p:spPr>
      </p:pic>
      <p:sp>
        <p:nvSpPr>
          <p:cNvPr id="20" name="Rectangle: Rounded Corners 65"/>
          <p:cNvSpPr/>
          <p:nvPr/>
        </p:nvSpPr>
        <p:spPr bwMode="auto">
          <a:xfrm>
            <a:off x="2234439" y="4004167"/>
            <a:ext cx="878492" cy="690154"/>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sv-SE" sz="900"/>
          </a:p>
        </p:txBody>
      </p:sp>
      <p:sp>
        <p:nvSpPr>
          <p:cNvPr id="21" name="Rectangle: Rounded Corners 67"/>
          <p:cNvSpPr/>
          <p:nvPr/>
        </p:nvSpPr>
        <p:spPr bwMode="auto">
          <a:xfrm>
            <a:off x="992228" y="2893106"/>
            <a:ext cx="477466" cy="588500"/>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sv-SE" sz="900"/>
          </a:p>
        </p:txBody>
      </p:sp>
      <p:pic>
        <p:nvPicPr>
          <p:cNvPr id="22" name="Picture 68"/>
          <p:cNvPicPr>
            <a:picLocks noChangeAspect="1"/>
          </p:cNvPicPr>
          <p:nvPr/>
        </p:nvPicPr>
        <p:blipFill>
          <a:blip r:embed="rId8"/>
          <a:stretch/>
        </p:blipFill>
        <p:spPr bwMode="auto">
          <a:xfrm>
            <a:off x="1037565" y="3237284"/>
            <a:ext cx="386792" cy="166302"/>
          </a:xfrm>
          <a:prstGeom prst="rect">
            <a:avLst/>
          </a:prstGeom>
        </p:spPr>
      </p:pic>
      <p:pic>
        <p:nvPicPr>
          <p:cNvPr id="23" name="Picture 69"/>
          <p:cNvPicPr>
            <a:picLocks noChangeAspect="1"/>
          </p:cNvPicPr>
          <p:nvPr/>
        </p:nvPicPr>
        <p:blipFill>
          <a:blip r:embed="rId9"/>
          <a:stretch/>
        </p:blipFill>
        <p:spPr bwMode="auto">
          <a:xfrm>
            <a:off x="1035753" y="2925448"/>
            <a:ext cx="278477" cy="254992"/>
          </a:xfrm>
          <a:prstGeom prst="rect">
            <a:avLst/>
          </a:prstGeom>
        </p:spPr>
      </p:pic>
      <p:pic>
        <p:nvPicPr>
          <p:cNvPr id="24" name="Picture 71"/>
          <p:cNvPicPr>
            <a:picLocks noChangeAspect="1"/>
          </p:cNvPicPr>
          <p:nvPr/>
        </p:nvPicPr>
        <p:blipFill>
          <a:blip r:embed="rId10"/>
          <a:stretch/>
        </p:blipFill>
        <p:spPr bwMode="auto">
          <a:xfrm>
            <a:off x="2320824" y="4025937"/>
            <a:ext cx="749818" cy="170278"/>
          </a:xfrm>
          <a:prstGeom prst="rect">
            <a:avLst/>
          </a:prstGeom>
        </p:spPr>
      </p:pic>
      <p:sp>
        <p:nvSpPr>
          <p:cNvPr id="25" name="Rectangle: Rounded Corners 74"/>
          <p:cNvSpPr/>
          <p:nvPr/>
        </p:nvSpPr>
        <p:spPr bwMode="auto">
          <a:xfrm>
            <a:off x="1551334" y="2151436"/>
            <a:ext cx="477466" cy="742908"/>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sv-SE" sz="900"/>
          </a:p>
        </p:txBody>
      </p:sp>
      <p:pic>
        <p:nvPicPr>
          <p:cNvPr id="26" name="Picture 77"/>
          <p:cNvPicPr>
            <a:picLocks noChangeAspect="1"/>
          </p:cNvPicPr>
          <p:nvPr/>
        </p:nvPicPr>
        <p:blipFill>
          <a:blip r:embed="rId11"/>
          <a:stretch/>
        </p:blipFill>
        <p:spPr bwMode="auto">
          <a:xfrm>
            <a:off x="1623348" y="2758576"/>
            <a:ext cx="306257" cy="81451"/>
          </a:xfrm>
          <a:prstGeom prst="rect">
            <a:avLst/>
          </a:prstGeom>
        </p:spPr>
      </p:pic>
      <p:pic>
        <p:nvPicPr>
          <p:cNvPr id="28" name="Picture 81"/>
          <p:cNvPicPr>
            <a:picLocks noChangeAspect="1"/>
          </p:cNvPicPr>
          <p:nvPr/>
        </p:nvPicPr>
        <p:blipFill>
          <a:blip r:embed="rId12"/>
          <a:stretch/>
        </p:blipFill>
        <p:spPr bwMode="auto">
          <a:xfrm>
            <a:off x="1601784" y="2215693"/>
            <a:ext cx="327821" cy="149983"/>
          </a:xfrm>
          <a:prstGeom prst="rect">
            <a:avLst/>
          </a:prstGeom>
        </p:spPr>
      </p:pic>
      <p:pic>
        <p:nvPicPr>
          <p:cNvPr id="29" name="Picture 82"/>
          <p:cNvPicPr>
            <a:picLocks noChangeAspect="1"/>
          </p:cNvPicPr>
          <p:nvPr/>
        </p:nvPicPr>
        <p:blipFill>
          <a:blip r:embed="rId13"/>
          <a:stretch/>
        </p:blipFill>
        <p:spPr bwMode="auto">
          <a:xfrm>
            <a:off x="1614687" y="2360834"/>
            <a:ext cx="302014" cy="243433"/>
          </a:xfrm>
          <a:prstGeom prst="rect">
            <a:avLst/>
          </a:prstGeom>
        </p:spPr>
      </p:pic>
      <p:sp>
        <p:nvSpPr>
          <p:cNvPr id="30" name="Rectangle: Rounded Corners 84"/>
          <p:cNvSpPr/>
          <p:nvPr/>
        </p:nvSpPr>
        <p:spPr bwMode="auto">
          <a:xfrm>
            <a:off x="3094259" y="2307182"/>
            <a:ext cx="709060" cy="1004535"/>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sv-SE" sz="400"/>
          </a:p>
        </p:txBody>
      </p:sp>
      <p:cxnSp>
        <p:nvCxnSpPr>
          <p:cNvPr id="31" name="Straight Arrow Connector 85"/>
          <p:cNvCxnSpPr>
            <a:cxnSpLocks/>
          </p:cNvCxnSpPr>
          <p:nvPr/>
        </p:nvCxnSpPr>
        <p:spPr bwMode="auto">
          <a:xfrm>
            <a:off x="1945637" y="2467517"/>
            <a:ext cx="375188" cy="298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87"/>
          <p:cNvCxnSpPr>
            <a:cxnSpLocks/>
          </p:cNvCxnSpPr>
          <p:nvPr/>
        </p:nvCxnSpPr>
        <p:spPr bwMode="auto">
          <a:xfrm flipH="1" flipV="1">
            <a:off x="2717569" y="2681948"/>
            <a:ext cx="357512" cy="1333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88"/>
          <p:cNvCxnSpPr>
            <a:cxnSpLocks/>
          </p:cNvCxnSpPr>
          <p:nvPr/>
        </p:nvCxnSpPr>
        <p:spPr bwMode="auto">
          <a:xfrm>
            <a:off x="1522226" y="3434419"/>
            <a:ext cx="243468" cy="241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4" name="Group 90"/>
          <p:cNvGrpSpPr/>
          <p:nvPr/>
        </p:nvGrpSpPr>
        <p:grpSpPr bwMode="auto">
          <a:xfrm>
            <a:off x="2317813" y="4243558"/>
            <a:ext cx="475111" cy="160884"/>
            <a:chOff x="0" y="0"/>
            <a:chExt cx="950222" cy="321768"/>
          </a:xfrm>
        </p:grpSpPr>
        <p:pic>
          <p:nvPicPr>
            <p:cNvPr id="35" name="Picture 92"/>
            <p:cNvPicPr>
              <a:picLocks noChangeAspect="1"/>
            </p:cNvPicPr>
            <p:nvPr/>
          </p:nvPicPr>
          <p:blipFill>
            <a:blip r:embed="rId14"/>
            <a:stretch/>
          </p:blipFill>
          <p:spPr bwMode="auto">
            <a:xfrm>
              <a:off x="272621" y="0"/>
              <a:ext cx="677602" cy="321767"/>
            </a:xfrm>
            <a:prstGeom prst="rect">
              <a:avLst/>
            </a:prstGeom>
          </p:spPr>
        </p:pic>
        <p:pic>
          <p:nvPicPr>
            <p:cNvPr id="36" name="Picture 94"/>
            <p:cNvPicPr>
              <a:picLocks noChangeAspect="1"/>
            </p:cNvPicPr>
            <p:nvPr/>
          </p:nvPicPr>
          <p:blipFill>
            <a:blip r:embed="rId15"/>
            <a:stretch/>
          </p:blipFill>
          <p:spPr bwMode="auto">
            <a:xfrm>
              <a:off x="0" y="0"/>
              <a:ext cx="272621" cy="321768"/>
            </a:xfrm>
            <a:prstGeom prst="rect">
              <a:avLst/>
            </a:prstGeom>
          </p:spPr>
        </p:pic>
      </p:grpSp>
      <p:pic>
        <p:nvPicPr>
          <p:cNvPr id="37" name="Picture 95"/>
          <p:cNvPicPr>
            <a:picLocks noChangeAspect="1"/>
          </p:cNvPicPr>
          <p:nvPr/>
        </p:nvPicPr>
        <p:blipFill>
          <a:blip r:embed="rId16"/>
          <a:stretch/>
        </p:blipFill>
        <p:spPr bwMode="auto">
          <a:xfrm>
            <a:off x="2304996" y="4403609"/>
            <a:ext cx="737378" cy="218909"/>
          </a:xfrm>
          <a:prstGeom prst="rect">
            <a:avLst/>
          </a:prstGeom>
        </p:spPr>
      </p:pic>
      <p:cxnSp>
        <p:nvCxnSpPr>
          <p:cNvPr id="38" name="Straight Arrow Connector 96"/>
          <p:cNvCxnSpPr>
            <a:cxnSpLocks/>
          </p:cNvCxnSpPr>
          <p:nvPr/>
        </p:nvCxnSpPr>
        <p:spPr bwMode="auto">
          <a:xfrm flipV="1">
            <a:off x="1047860" y="4106950"/>
            <a:ext cx="194700" cy="178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9" name="Picture 97"/>
          <p:cNvPicPr>
            <a:picLocks noChangeAspect="1"/>
          </p:cNvPicPr>
          <p:nvPr/>
        </p:nvPicPr>
        <p:blipFill>
          <a:blip r:embed="rId17"/>
          <a:stretch/>
        </p:blipFill>
        <p:spPr bwMode="auto">
          <a:xfrm>
            <a:off x="505753" y="3977798"/>
            <a:ext cx="608895" cy="137726"/>
          </a:xfrm>
          <a:prstGeom prst="rect">
            <a:avLst/>
          </a:prstGeom>
        </p:spPr>
      </p:pic>
      <p:pic>
        <p:nvPicPr>
          <p:cNvPr id="40" name="Picture 98"/>
          <p:cNvPicPr>
            <a:picLocks noChangeAspect="1"/>
          </p:cNvPicPr>
          <p:nvPr/>
        </p:nvPicPr>
        <p:blipFill>
          <a:blip r:embed="rId18"/>
          <a:stretch/>
        </p:blipFill>
        <p:spPr bwMode="auto">
          <a:xfrm>
            <a:off x="504890" y="3754159"/>
            <a:ext cx="587603" cy="202801"/>
          </a:xfrm>
          <a:prstGeom prst="rect">
            <a:avLst/>
          </a:prstGeom>
        </p:spPr>
      </p:pic>
      <p:grpSp>
        <p:nvGrpSpPr>
          <p:cNvPr id="41" name="Group 100"/>
          <p:cNvGrpSpPr/>
          <p:nvPr/>
        </p:nvGrpSpPr>
        <p:grpSpPr bwMode="auto">
          <a:xfrm>
            <a:off x="473577" y="4408585"/>
            <a:ext cx="548616" cy="118568"/>
            <a:chOff x="0" y="0"/>
            <a:chExt cx="1097231" cy="237135"/>
          </a:xfrm>
        </p:grpSpPr>
        <p:pic>
          <p:nvPicPr>
            <p:cNvPr id="42" name="Picture 103"/>
            <p:cNvPicPr>
              <a:picLocks noChangeAspect="1"/>
            </p:cNvPicPr>
            <p:nvPr/>
          </p:nvPicPr>
          <p:blipFill>
            <a:blip r:embed="rId19"/>
            <a:stretch/>
          </p:blipFill>
          <p:spPr bwMode="auto">
            <a:xfrm>
              <a:off x="0" y="0"/>
              <a:ext cx="150895" cy="237135"/>
            </a:xfrm>
            <a:prstGeom prst="rect">
              <a:avLst/>
            </a:prstGeom>
          </p:spPr>
        </p:pic>
        <p:pic>
          <p:nvPicPr>
            <p:cNvPr id="43" name="Picture 107"/>
            <p:cNvPicPr>
              <a:picLocks noChangeAspect="1"/>
            </p:cNvPicPr>
            <p:nvPr/>
          </p:nvPicPr>
          <p:blipFill>
            <a:blip r:embed="rId20"/>
            <a:stretch/>
          </p:blipFill>
          <p:spPr bwMode="auto">
            <a:xfrm>
              <a:off x="150643" y="0"/>
              <a:ext cx="946587" cy="235870"/>
            </a:xfrm>
            <a:prstGeom prst="rect">
              <a:avLst/>
            </a:prstGeom>
          </p:spPr>
        </p:pic>
      </p:grpSp>
      <p:cxnSp>
        <p:nvCxnSpPr>
          <p:cNvPr id="44" name="Straight Arrow Connector 109"/>
          <p:cNvCxnSpPr>
            <a:cxnSpLocks/>
          </p:cNvCxnSpPr>
          <p:nvPr/>
        </p:nvCxnSpPr>
        <p:spPr bwMode="auto">
          <a:xfrm flipV="1">
            <a:off x="2961970" y="4111076"/>
            <a:ext cx="429897" cy="3289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Rectangle: Rounded Corners 112"/>
          <p:cNvSpPr/>
          <p:nvPr/>
        </p:nvSpPr>
        <p:spPr bwMode="auto">
          <a:xfrm>
            <a:off x="928774" y="1759750"/>
            <a:ext cx="2828865" cy="337194"/>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sv-SE" sz="1300" dirty="0"/>
              <a:t>       Project leader    </a:t>
            </a:r>
            <a:endParaRPr sz="1300" dirty="0"/>
          </a:p>
        </p:txBody>
      </p:sp>
      <p:pic>
        <p:nvPicPr>
          <p:cNvPr id="46" name="Picture 59"/>
          <p:cNvPicPr>
            <a:picLocks noChangeAspect="1"/>
          </p:cNvPicPr>
          <p:nvPr/>
        </p:nvPicPr>
        <p:blipFill>
          <a:blip r:embed="rId21"/>
          <a:stretch/>
        </p:blipFill>
        <p:spPr bwMode="auto">
          <a:xfrm>
            <a:off x="6108829" y="2561308"/>
            <a:ext cx="677166" cy="583822"/>
          </a:xfrm>
          <a:prstGeom prst="rect">
            <a:avLst/>
          </a:prstGeom>
        </p:spPr>
      </p:pic>
      <p:pic>
        <p:nvPicPr>
          <p:cNvPr id="47" name="Picture 8"/>
          <p:cNvPicPr>
            <a:picLocks noChangeAspect="1"/>
          </p:cNvPicPr>
          <p:nvPr/>
        </p:nvPicPr>
        <p:blipFill>
          <a:blip r:embed="rId22"/>
          <a:stretch/>
        </p:blipFill>
        <p:spPr bwMode="auto">
          <a:xfrm>
            <a:off x="8181795" y="2243181"/>
            <a:ext cx="840599" cy="523951"/>
          </a:xfrm>
          <a:prstGeom prst="rect">
            <a:avLst/>
          </a:prstGeom>
        </p:spPr>
      </p:pic>
      <p:sp>
        <p:nvSpPr>
          <p:cNvPr id="48" name="Arrow: Down 11"/>
          <p:cNvSpPr/>
          <p:nvPr/>
        </p:nvSpPr>
        <p:spPr bwMode="auto">
          <a:xfrm rot="21182809" flipV="1">
            <a:off x="6811131" y="2748217"/>
            <a:ext cx="50009" cy="114443"/>
          </a:xfrm>
          <a:prstGeom prst="downArrow">
            <a:avLst>
              <a:gd name="adj1" fmla="val 50000"/>
              <a:gd name="adj2" fmla="val 50000"/>
            </a:avLst>
          </a:prstGeom>
          <a:solidFill>
            <a:srgbClr val="339933"/>
          </a:solidFill>
          <a:ln w="31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sv-SE" sz="900"/>
          </a:p>
        </p:txBody>
      </p:sp>
      <p:pic>
        <p:nvPicPr>
          <p:cNvPr id="49" name="Picture 14"/>
          <p:cNvPicPr>
            <a:picLocks noChangeAspect="1"/>
          </p:cNvPicPr>
          <p:nvPr/>
        </p:nvPicPr>
        <p:blipFill>
          <a:blip r:embed="rId23"/>
          <a:stretch/>
        </p:blipFill>
        <p:spPr bwMode="auto">
          <a:xfrm>
            <a:off x="3150277" y="2865767"/>
            <a:ext cx="298512" cy="172219"/>
          </a:xfrm>
          <a:prstGeom prst="rect">
            <a:avLst/>
          </a:prstGeom>
        </p:spPr>
      </p:pic>
      <p:pic>
        <p:nvPicPr>
          <p:cNvPr id="50" name="Picture 17"/>
          <p:cNvPicPr>
            <a:picLocks noChangeAspect="1"/>
          </p:cNvPicPr>
          <p:nvPr/>
        </p:nvPicPr>
        <p:blipFill>
          <a:blip r:embed="rId24"/>
          <a:stretch/>
        </p:blipFill>
        <p:spPr bwMode="auto">
          <a:xfrm>
            <a:off x="3483582" y="2625974"/>
            <a:ext cx="291177" cy="424581"/>
          </a:xfrm>
          <a:prstGeom prst="rect">
            <a:avLst/>
          </a:prstGeom>
        </p:spPr>
      </p:pic>
      <p:pic>
        <p:nvPicPr>
          <p:cNvPr id="51" name="Picture 19"/>
          <p:cNvPicPr>
            <a:picLocks noChangeAspect="1"/>
          </p:cNvPicPr>
          <p:nvPr/>
        </p:nvPicPr>
        <p:blipFill>
          <a:blip r:embed="rId25"/>
          <a:stretch/>
        </p:blipFill>
        <p:spPr bwMode="auto">
          <a:xfrm>
            <a:off x="3185271" y="3109994"/>
            <a:ext cx="519252" cy="201722"/>
          </a:xfrm>
          <a:prstGeom prst="rect">
            <a:avLst/>
          </a:prstGeom>
        </p:spPr>
      </p:pic>
      <p:pic>
        <p:nvPicPr>
          <p:cNvPr id="53" name="Picture 27"/>
          <p:cNvPicPr>
            <a:picLocks noChangeAspect="1"/>
          </p:cNvPicPr>
          <p:nvPr/>
        </p:nvPicPr>
        <p:blipFill>
          <a:blip r:embed="rId26"/>
          <a:stretch/>
        </p:blipFill>
        <p:spPr bwMode="auto">
          <a:xfrm>
            <a:off x="504890" y="4123830"/>
            <a:ext cx="523463" cy="247809"/>
          </a:xfrm>
          <a:prstGeom prst="rect">
            <a:avLst/>
          </a:prstGeom>
        </p:spPr>
      </p:pic>
      <p:pic>
        <p:nvPicPr>
          <p:cNvPr id="54" name="Picture 29"/>
          <p:cNvPicPr>
            <a:picLocks noChangeAspect="1"/>
          </p:cNvPicPr>
          <p:nvPr/>
        </p:nvPicPr>
        <p:blipFill>
          <a:blip r:embed="rId27"/>
          <a:stretch/>
        </p:blipFill>
        <p:spPr bwMode="auto">
          <a:xfrm>
            <a:off x="3156728" y="2538405"/>
            <a:ext cx="284332" cy="269996"/>
          </a:xfrm>
          <a:prstGeom prst="rect">
            <a:avLst/>
          </a:prstGeom>
        </p:spPr>
      </p:pic>
      <p:pic>
        <p:nvPicPr>
          <p:cNvPr id="57" name="Picture 110"/>
          <p:cNvPicPr>
            <a:picLocks noChangeAspect="1"/>
          </p:cNvPicPr>
          <p:nvPr/>
        </p:nvPicPr>
        <p:blipFill>
          <a:blip r:embed="rId12"/>
          <a:stretch/>
        </p:blipFill>
        <p:spPr bwMode="auto">
          <a:xfrm>
            <a:off x="2285418" y="1852534"/>
            <a:ext cx="344991" cy="157839"/>
          </a:xfrm>
          <a:prstGeom prst="rect">
            <a:avLst/>
          </a:prstGeom>
        </p:spPr>
      </p:pic>
      <p:pic>
        <p:nvPicPr>
          <p:cNvPr id="58" name="Picture 82"/>
          <p:cNvPicPr>
            <a:picLocks noChangeAspect="1"/>
          </p:cNvPicPr>
          <p:nvPr/>
        </p:nvPicPr>
        <p:blipFill>
          <a:blip r:embed="rId13"/>
          <a:stretch/>
        </p:blipFill>
        <p:spPr bwMode="auto">
          <a:xfrm>
            <a:off x="2883257" y="1815947"/>
            <a:ext cx="302014" cy="243433"/>
          </a:xfrm>
          <a:prstGeom prst="rect">
            <a:avLst/>
          </a:prstGeom>
        </p:spPr>
      </p:pic>
      <p:pic>
        <p:nvPicPr>
          <p:cNvPr id="59" name="Bildobjekt 9"/>
          <p:cNvPicPr>
            <a:picLocks noChangeAspect="1"/>
          </p:cNvPicPr>
          <p:nvPr/>
        </p:nvPicPr>
        <p:blipFill>
          <a:blip r:embed="rId28"/>
          <a:srcRect l="2789" t="9285" r="59911" b="-4355"/>
          <a:stretch/>
        </p:blipFill>
        <p:spPr bwMode="auto">
          <a:xfrm>
            <a:off x="6934549" y="2903954"/>
            <a:ext cx="655723" cy="450282"/>
          </a:xfrm>
          <a:prstGeom prst="rect">
            <a:avLst/>
          </a:prstGeom>
        </p:spPr>
      </p:pic>
      <p:pic>
        <p:nvPicPr>
          <p:cNvPr id="60" name="Bildobjekt 9"/>
          <p:cNvPicPr>
            <a:picLocks noChangeAspect="1"/>
          </p:cNvPicPr>
          <p:nvPr/>
        </p:nvPicPr>
        <p:blipFill>
          <a:blip r:embed="rId28"/>
          <a:srcRect l="38765" t="25608" r="1936" b="14857"/>
          <a:stretch/>
        </p:blipFill>
        <p:spPr bwMode="auto">
          <a:xfrm>
            <a:off x="6770470" y="3314068"/>
            <a:ext cx="991466" cy="288041"/>
          </a:xfrm>
          <a:prstGeom prst="rect">
            <a:avLst/>
          </a:prstGeom>
        </p:spPr>
      </p:pic>
      <p:sp>
        <p:nvSpPr>
          <p:cNvPr id="61" name="Rectangle: Rounded Corners 132"/>
          <p:cNvSpPr/>
          <p:nvPr/>
        </p:nvSpPr>
        <p:spPr bwMode="auto">
          <a:xfrm>
            <a:off x="9797900" y="1073699"/>
            <a:ext cx="1867232" cy="576064"/>
          </a:xfrm>
          <a:prstGeom prst="roundRect">
            <a:avLst>
              <a:gd name="adj"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sv-SE" sz="1400" dirty="0" err="1"/>
              <a:t>Started</a:t>
            </a:r>
            <a:r>
              <a:rPr lang="sv-SE" sz="1400" dirty="0"/>
              <a:t>: </a:t>
            </a:r>
            <a:r>
              <a:rPr lang="sv-SE" sz="1400" dirty="0" err="1"/>
              <a:t>Oct</a:t>
            </a:r>
            <a:r>
              <a:rPr lang="sv-SE" sz="1400" dirty="0"/>
              <a:t> 2019</a:t>
            </a:r>
            <a:endParaRPr sz="900" dirty="0"/>
          </a:p>
          <a:p>
            <a:pPr>
              <a:defRPr/>
            </a:pPr>
            <a:r>
              <a:rPr lang="sv-SE" sz="1400" dirty="0" err="1"/>
              <a:t>Completed</a:t>
            </a:r>
            <a:r>
              <a:rPr lang="sv-SE" sz="1400" dirty="0"/>
              <a:t>: Dec 2022</a:t>
            </a:r>
            <a:endParaRPr sz="1400" dirty="0"/>
          </a:p>
        </p:txBody>
      </p:sp>
      <p:sp>
        <p:nvSpPr>
          <p:cNvPr id="62" name="Rectangle: Rounded Corners 133"/>
          <p:cNvSpPr/>
          <p:nvPr/>
        </p:nvSpPr>
        <p:spPr bwMode="auto">
          <a:xfrm>
            <a:off x="1040164" y="4995574"/>
            <a:ext cx="2664359" cy="1339049"/>
          </a:xfrm>
          <a:prstGeom prst="roundRect">
            <a:avLst>
              <a:gd name="adj" fmla="val 16667"/>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sv-SE" sz="1600" dirty="0"/>
              <a:t>17 partners </a:t>
            </a:r>
            <a:endParaRPr lang="sv-SE" sz="1000" dirty="0"/>
          </a:p>
          <a:p>
            <a:pPr marL="400050" lvl="1" indent="-171450">
              <a:buFont typeface="Wingdings"/>
              <a:buChar char="§"/>
              <a:defRPr/>
            </a:pPr>
            <a:r>
              <a:rPr lang="sv-SE" sz="1600" dirty="0"/>
              <a:t>3 </a:t>
            </a:r>
            <a:r>
              <a:rPr lang="sv-SE" sz="1600" dirty="0" err="1"/>
              <a:t>telcos</a:t>
            </a:r>
            <a:endParaRPr lang="sv-SE" sz="1600" dirty="0"/>
          </a:p>
          <a:p>
            <a:pPr marL="400050" lvl="1" indent="-171450">
              <a:buFont typeface="Wingdings"/>
              <a:buChar char="§"/>
              <a:defRPr/>
            </a:pPr>
            <a:r>
              <a:rPr lang="sv-SE" sz="1600" dirty="0"/>
              <a:t>6 </a:t>
            </a:r>
            <a:r>
              <a:rPr lang="sv-SE" sz="1600" dirty="0" err="1"/>
              <a:t>universities</a:t>
            </a:r>
            <a:r>
              <a:rPr lang="sv-SE" sz="1600" dirty="0"/>
              <a:t>/research </a:t>
            </a:r>
            <a:r>
              <a:rPr lang="sv-SE" sz="1600" dirty="0" err="1"/>
              <a:t>institutes</a:t>
            </a:r>
            <a:endParaRPr lang="sv-SE" sz="1600" dirty="0"/>
          </a:p>
          <a:p>
            <a:pPr marL="400050" lvl="1" indent="-171450">
              <a:buFont typeface="Wingdings"/>
              <a:buChar char="§"/>
              <a:defRPr/>
            </a:pPr>
            <a:r>
              <a:rPr lang="sv-SE" sz="1600" dirty="0"/>
              <a:t>8 private </a:t>
            </a:r>
            <a:r>
              <a:rPr lang="sv-SE" sz="1600" dirty="0" err="1"/>
              <a:t>companies</a:t>
            </a:r>
            <a:endParaRPr sz="1600" dirty="0"/>
          </a:p>
        </p:txBody>
      </p:sp>
      <p:sp>
        <p:nvSpPr>
          <p:cNvPr id="63" name=" 62"/>
          <p:cNvSpPr/>
          <p:nvPr/>
        </p:nvSpPr>
        <p:spPr bwMode="auto">
          <a:xfrm>
            <a:off x="9117435" y="4214955"/>
            <a:ext cx="127458" cy="1097280"/>
          </a:xfrm>
        </p:spPr>
        <p:txBody>
          <a:bodyPr rot="0" spcFirstLastPara="0" vertOverflow="overflow" horzOverflow="clip" vert="horz" wrap="square" lIns="45720" tIns="22860" rIns="45720" bIns="22860" numCol="1" spcCol="0" rtlCol="0" fromWordArt="0" anchor="t" anchorCtr="0" forceAA="0" compatLnSpc="1">
            <a:prstTxWarp prst="textNoShape">
              <a:avLst/>
            </a:prstTxWarp>
            <a:spAutoFit/>
          </a:bodyPr>
          <a:lstStyle/>
          <a:p>
            <a:pPr>
              <a:defRPr/>
            </a:pPr>
            <a:endParaRPr sz="900"/>
          </a:p>
        </p:txBody>
      </p:sp>
      <p:pic>
        <p:nvPicPr>
          <p:cNvPr id="64" name="Bildobjekt 63"/>
          <p:cNvPicPr>
            <a:picLocks noChangeAspect="1"/>
          </p:cNvPicPr>
          <p:nvPr/>
        </p:nvPicPr>
        <p:blipFill>
          <a:blip r:embed="rId29"/>
          <a:stretch/>
        </p:blipFill>
        <p:spPr bwMode="auto">
          <a:xfrm>
            <a:off x="8277181" y="1994505"/>
            <a:ext cx="420174" cy="284634"/>
          </a:xfrm>
          <a:prstGeom prst="rect">
            <a:avLst/>
          </a:prstGeom>
        </p:spPr>
      </p:pic>
      <p:sp>
        <p:nvSpPr>
          <p:cNvPr id="65" name=" 64"/>
          <p:cNvSpPr/>
          <p:nvPr/>
        </p:nvSpPr>
        <p:spPr bwMode="auto">
          <a:xfrm>
            <a:off x="14392980" y="6146771"/>
            <a:ext cx="58355" cy="172695"/>
          </a:xfrm>
        </p:spPr>
        <p:txBody>
          <a:bodyPr rot="0" spcFirstLastPara="0" vertOverflow="overflow" horzOverflow="clip" vert="horz" wrap="square" lIns="45720" tIns="22860" rIns="45720" bIns="22860" numCol="1" spcCol="0" rtlCol="0" fromWordArt="0" anchor="t" anchorCtr="0" forceAA="0" compatLnSpc="1">
            <a:prstTxWarp prst="textNoShape">
              <a:avLst/>
            </a:prstTxWarp>
            <a:noAutofit/>
          </a:bodyPr>
          <a:lstStyle/>
          <a:p>
            <a:pPr>
              <a:defRPr/>
            </a:pPr>
            <a:endParaRPr sz="900"/>
          </a:p>
        </p:txBody>
      </p:sp>
      <p:sp>
        <p:nvSpPr>
          <p:cNvPr id="66" name="Rectangle: Rounded Corners 133"/>
          <p:cNvSpPr/>
          <p:nvPr/>
        </p:nvSpPr>
        <p:spPr bwMode="auto">
          <a:xfrm>
            <a:off x="5322020" y="5015637"/>
            <a:ext cx="4536504" cy="1327164"/>
          </a:xfrm>
          <a:prstGeom prst="roundRect">
            <a:avLst>
              <a:gd name="adj" fmla="val 16667"/>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defRPr/>
            </a:pPr>
            <a:r>
              <a:rPr lang="sv-SE" sz="1600" dirty="0" err="1"/>
              <a:t>Goal</a:t>
            </a:r>
            <a:r>
              <a:rPr lang="sv-SE" sz="1600" dirty="0"/>
              <a:t>: </a:t>
            </a:r>
            <a:br>
              <a:rPr lang="sv-SE" sz="1600" dirty="0"/>
            </a:br>
            <a:r>
              <a:rPr lang="en-US" sz="1600" dirty="0">
                <a:solidFill>
                  <a:schemeClr val="bg1"/>
                </a:solidFill>
                <a:latin typeface="+mj-lt"/>
              </a:rPr>
              <a:t>The main goal of this project is to achieve an improvement of about 30-40% of the end-to-end energy efficiency compared to current networks</a:t>
            </a:r>
            <a:r>
              <a:rPr lang="en-US" sz="1400" dirty="0">
                <a:solidFill>
                  <a:schemeClr val="bg1"/>
                </a:solidFill>
                <a:latin typeface="+mj-lt"/>
              </a:rPr>
              <a:t>.</a:t>
            </a:r>
            <a:endParaRPr lang="sv-SE" sz="1400" dirty="0">
              <a:solidFill>
                <a:schemeClr val="bg1"/>
              </a:solidFill>
              <a:latin typeface="+mj-lt"/>
            </a:endParaRPr>
          </a:p>
        </p:txBody>
      </p:sp>
      <p:pic>
        <p:nvPicPr>
          <p:cNvPr id="1026" name="Picture 2" descr="Home">
            <a:extLst>
              <a:ext uri="{FF2B5EF4-FFF2-40B4-BE49-F238E27FC236}">
                <a16:creationId xmlns:a16="http://schemas.microsoft.com/office/drawing/2014/main" id="{67A91FCB-280C-3EA4-2CA1-D316A46E6AC3}"/>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629639" y="2633146"/>
            <a:ext cx="279205" cy="609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7B2D1-1EBE-5156-77FC-41DD0DF0AA96}"/>
              </a:ext>
            </a:extLst>
          </p:cNvPr>
          <p:cNvSpPr>
            <a:spLocks noGrp="1"/>
          </p:cNvSpPr>
          <p:nvPr>
            <p:ph type="title" idx="4294967295"/>
          </p:nvPr>
        </p:nvSpPr>
        <p:spPr>
          <a:xfrm>
            <a:off x="0" y="1123950"/>
            <a:ext cx="2947988" cy="4600575"/>
          </a:xfrm>
        </p:spPr>
        <p:txBody>
          <a:bodyPr/>
          <a:lstStyle/>
          <a:p>
            <a:r>
              <a:rPr lang="en-US" dirty="0"/>
              <a:t> AI-Assisted Risk-Aware Energy Saving on Live Network</a:t>
            </a:r>
            <a:endParaRPr lang="tr-TR" dirty="0"/>
          </a:p>
        </p:txBody>
      </p:sp>
      <p:grpSp>
        <p:nvGrpSpPr>
          <p:cNvPr id="40" name="Group 39">
            <a:extLst>
              <a:ext uri="{FF2B5EF4-FFF2-40B4-BE49-F238E27FC236}">
                <a16:creationId xmlns:a16="http://schemas.microsoft.com/office/drawing/2014/main" id="{31B924C1-EC17-5471-F375-1B55841E225A}"/>
              </a:ext>
            </a:extLst>
          </p:cNvPr>
          <p:cNvGrpSpPr/>
          <p:nvPr/>
        </p:nvGrpSpPr>
        <p:grpSpPr>
          <a:xfrm>
            <a:off x="846709" y="956008"/>
            <a:ext cx="10090921" cy="4945984"/>
            <a:chOff x="846709" y="1225048"/>
            <a:chExt cx="10090921" cy="4945984"/>
          </a:xfrm>
        </p:grpSpPr>
        <p:sp>
          <p:nvSpPr>
            <p:cNvPr id="20" name="Freeform: Shape 19">
              <a:extLst>
                <a:ext uri="{FF2B5EF4-FFF2-40B4-BE49-F238E27FC236}">
                  <a16:creationId xmlns:a16="http://schemas.microsoft.com/office/drawing/2014/main" id="{10201969-C4BA-F1E7-B482-0C9D8620CA9D}"/>
                </a:ext>
              </a:extLst>
            </p:cNvPr>
            <p:cNvSpPr/>
            <p:nvPr/>
          </p:nvSpPr>
          <p:spPr>
            <a:xfrm>
              <a:off x="4004499" y="1697126"/>
              <a:ext cx="1701847" cy="1701847"/>
            </a:xfrm>
            <a:custGeom>
              <a:avLst/>
              <a:gdLst>
                <a:gd name="connsiteX0" fmla="*/ 0 w 3403694"/>
                <a:gd name="connsiteY0" fmla="*/ 0 h 3403694"/>
                <a:gd name="connsiteX1" fmla="*/ 3403694 w 3403694"/>
                <a:gd name="connsiteY1" fmla="*/ 0 h 3403694"/>
                <a:gd name="connsiteX2" fmla="*/ 3403694 w 3403694"/>
                <a:gd name="connsiteY2" fmla="*/ 3403694 h 3403694"/>
                <a:gd name="connsiteX3" fmla="*/ 0 w 3403694"/>
                <a:gd name="connsiteY3" fmla="*/ 3403694 h 3403694"/>
                <a:gd name="connsiteX4" fmla="*/ 0 w 3403694"/>
                <a:gd name="connsiteY4" fmla="*/ 0 h 340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694" h="3403694">
                  <a:moveTo>
                    <a:pt x="0" y="0"/>
                  </a:moveTo>
                  <a:lnTo>
                    <a:pt x="3403694" y="0"/>
                  </a:lnTo>
                  <a:lnTo>
                    <a:pt x="3403694" y="3403694"/>
                  </a:lnTo>
                  <a:lnTo>
                    <a:pt x="0" y="3403694"/>
                  </a:lnTo>
                  <a:lnTo>
                    <a:pt x="0" y="0"/>
                  </a:lnTo>
                  <a:close/>
                </a:path>
              </a:pathLst>
            </a:custGeom>
            <a:gradFill flip="none" rotWithShape="1">
              <a:gsLst>
                <a:gs pos="0">
                  <a:schemeClr val="accent1"/>
                </a:gs>
                <a:gs pos="100000">
                  <a:schemeClr val="accent3"/>
                </a:gs>
              </a:gsLst>
              <a:lin ang="5400000" scaled="0"/>
              <a:tileRect/>
            </a:gra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22860" tIns="22860" rIns="22860" bIns="22860" numCol="1" spcCol="1270" anchor="ctr" anchorCtr="0">
              <a:noAutofit/>
            </a:bodyPr>
            <a:lstStyle/>
            <a:p>
              <a:pPr algn="ctr" defTabSz="266700">
                <a:lnSpc>
                  <a:spcPct val="90000"/>
                </a:lnSpc>
                <a:spcBef>
                  <a:spcPct val="0"/>
                </a:spcBef>
                <a:spcAft>
                  <a:spcPct val="35000"/>
                </a:spcAft>
                <a:defRPr/>
              </a:pPr>
              <a:br>
                <a:rPr lang="en-US" sz="600" dirty="0">
                  <a:solidFill>
                    <a:schemeClr val="bg1"/>
                  </a:solidFill>
                  <a:cs typeface="Arial"/>
                </a:rPr>
              </a:br>
              <a:br>
                <a:rPr lang="en-US" sz="600" dirty="0">
                  <a:solidFill>
                    <a:schemeClr val="bg1"/>
                  </a:solidFill>
                  <a:cs typeface="Arial"/>
                </a:rPr>
              </a:br>
              <a:br>
                <a:rPr lang="en-US" sz="600" dirty="0">
                  <a:solidFill>
                    <a:schemeClr val="bg1"/>
                  </a:solidFill>
                  <a:cs typeface="Arial"/>
                </a:rPr>
              </a:br>
              <a:br>
                <a:rPr lang="en-US" sz="600" dirty="0">
                  <a:solidFill>
                    <a:schemeClr val="bg1"/>
                  </a:solidFill>
                  <a:cs typeface="Arial"/>
                </a:rPr>
              </a:br>
              <a:endParaRPr lang="en-US" sz="600" dirty="0">
                <a:solidFill>
                  <a:schemeClr val="bg1"/>
                </a:solidFill>
                <a:cs typeface="Arial"/>
              </a:endParaRPr>
            </a:p>
            <a:p>
              <a:pPr algn="ctr" defTabSz="266700">
                <a:lnSpc>
                  <a:spcPct val="90000"/>
                </a:lnSpc>
                <a:spcBef>
                  <a:spcPct val="0"/>
                </a:spcBef>
                <a:spcAft>
                  <a:spcPct val="35000"/>
                </a:spcAft>
                <a:defRPr/>
              </a:pPr>
              <a:endParaRPr lang="en-US" sz="600" dirty="0">
                <a:solidFill>
                  <a:schemeClr val="bg1"/>
                </a:solidFill>
                <a:cs typeface="Arial"/>
              </a:endParaRPr>
            </a:p>
            <a:p>
              <a:pPr algn="ctr" defTabSz="266700">
                <a:lnSpc>
                  <a:spcPct val="90000"/>
                </a:lnSpc>
                <a:spcBef>
                  <a:spcPct val="0"/>
                </a:spcBef>
                <a:spcAft>
                  <a:spcPct val="35000"/>
                </a:spcAft>
                <a:defRPr/>
              </a:pPr>
              <a:endParaRPr lang="en-US" sz="600" dirty="0">
                <a:solidFill>
                  <a:schemeClr val="bg1"/>
                </a:solidFill>
                <a:cs typeface="Arial"/>
              </a:endParaRPr>
            </a:p>
            <a:p>
              <a:pPr algn="ctr" defTabSz="266700">
                <a:lnSpc>
                  <a:spcPct val="90000"/>
                </a:lnSpc>
                <a:spcBef>
                  <a:spcPct val="0"/>
                </a:spcBef>
                <a:spcAft>
                  <a:spcPct val="35000"/>
                </a:spcAft>
                <a:defRPr/>
              </a:pPr>
              <a:endParaRPr lang="en-US" sz="600" dirty="0">
                <a:solidFill>
                  <a:schemeClr val="bg1"/>
                </a:solidFill>
                <a:cs typeface="Arial"/>
              </a:endParaRPr>
            </a:p>
            <a:p>
              <a:pPr algn="ctr" defTabSz="266700">
                <a:lnSpc>
                  <a:spcPct val="90000"/>
                </a:lnSpc>
                <a:spcBef>
                  <a:spcPct val="0"/>
                </a:spcBef>
                <a:spcAft>
                  <a:spcPct val="35000"/>
                </a:spcAft>
                <a:defRPr/>
              </a:pPr>
              <a:endParaRPr lang="en-US" sz="600" dirty="0">
                <a:solidFill>
                  <a:schemeClr val="bg1"/>
                </a:solidFill>
                <a:cs typeface="Arial"/>
              </a:endParaRPr>
            </a:p>
            <a:p>
              <a:pPr algn="ctr" defTabSz="266700">
                <a:lnSpc>
                  <a:spcPct val="90000"/>
                </a:lnSpc>
                <a:spcBef>
                  <a:spcPct val="0"/>
                </a:spcBef>
                <a:spcAft>
                  <a:spcPct val="35000"/>
                </a:spcAft>
                <a:defRPr/>
              </a:pPr>
              <a:endParaRPr lang="en-US" sz="1600" dirty="0">
                <a:solidFill>
                  <a:schemeClr val="bg1"/>
                </a:solidFill>
                <a:cs typeface="Arial"/>
              </a:endParaRPr>
            </a:p>
            <a:p>
              <a:pPr algn="ctr" defTabSz="266700">
                <a:lnSpc>
                  <a:spcPct val="90000"/>
                </a:lnSpc>
                <a:spcBef>
                  <a:spcPct val="0"/>
                </a:spcBef>
                <a:spcAft>
                  <a:spcPct val="35000"/>
                </a:spcAft>
                <a:defRPr/>
              </a:pPr>
              <a:r>
                <a:rPr lang="en-US" sz="1600" dirty="0">
                  <a:solidFill>
                    <a:schemeClr val="bg1"/>
                  </a:solidFill>
                  <a:cs typeface="Arial"/>
                </a:rPr>
                <a:t>Best in Class</a:t>
              </a:r>
              <a:br>
                <a:rPr lang="en-US" sz="1600" dirty="0">
                  <a:solidFill>
                    <a:schemeClr val="bg1"/>
                  </a:solidFill>
                  <a:cs typeface="Arial"/>
                </a:rPr>
              </a:br>
              <a:r>
                <a:rPr lang="en-US" sz="1600" dirty="0">
                  <a:solidFill>
                    <a:schemeClr val="bg1"/>
                  </a:solidFill>
                  <a:cs typeface="Arial"/>
                </a:rPr>
                <a:t>Predictions</a:t>
              </a:r>
            </a:p>
          </p:txBody>
        </p:sp>
        <p:sp>
          <p:nvSpPr>
            <p:cNvPr id="21" name="Freeform: Shape 20">
              <a:extLst>
                <a:ext uri="{FF2B5EF4-FFF2-40B4-BE49-F238E27FC236}">
                  <a16:creationId xmlns:a16="http://schemas.microsoft.com/office/drawing/2014/main" id="{929AF627-F5CD-D780-35AF-ACDC7E14B730}"/>
                </a:ext>
              </a:extLst>
            </p:cNvPr>
            <p:cNvSpPr/>
            <p:nvPr/>
          </p:nvSpPr>
          <p:spPr>
            <a:xfrm>
              <a:off x="6004169" y="1697126"/>
              <a:ext cx="1701847" cy="1701847"/>
            </a:xfrm>
            <a:custGeom>
              <a:avLst/>
              <a:gdLst>
                <a:gd name="connsiteX0" fmla="*/ 0 w 3403694"/>
                <a:gd name="connsiteY0" fmla="*/ 0 h 3403694"/>
                <a:gd name="connsiteX1" fmla="*/ 3403694 w 3403694"/>
                <a:gd name="connsiteY1" fmla="*/ 0 h 3403694"/>
                <a:gd name="connsiteX2" fmla="*/ 3403694 w 3403694"/>
                <a:gd name="connsiteY2" fmla="*/ 3403694 h 3403694"/>
                <a:gd name="connsiteX3" fmla="*/ 0 w 3403694"/>
                <a:gd name="connsiteY3" fmla="*/ 3403694 h 3403694"/>
                <a:gd name="connsiteX4" fmla="*/ 0 w 3403694"/>
                <a:gd name="connsiteY4" fmla="*/ 0 h 340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694" h="3403694">
                  <a:moveTo>
                    <a:pt x="0" y="0"/>
                  </a:moveTo>
                  <a:lnTo>
                    <a:pt x="3403694" y="0"/>
                  </a:lnTo>
                  <a:lnTo>
                    <a:pt x="3403694" y="3403694"/>
                  </a:lnTo>
                  <a:lnTo>
                    <a:pt x="0" y="3403694"/>
                  </a:lnTo>
                  <a:lnTo>
                    <a:pt x="0" y="0"/>
                  </a:lnTo>
                  <a:close/>
                </a:path>
              </a:pathLst>
            </a:custGeom>
            <a:gradFill flip="none" rotWithShape="1">
              <a:gsLst>
                <a:gs pos="0">
                  <a:schemeClr val="accent1"/>
                </a:gs>
                <a:gs pos="100000">
                  <a:schemeClr val="accent3"/>
                </a:gs>
              </a:gsLst>
              <a:lin ang="5400000" scaled="0"/>
              <a:tileRect/>
            </a:gra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22860" tIns="22860" rIns="22860" bIns="22860" numCol="1" spcCol="1270" anchor="ctr" anchorCtr="0">
              <a:noAutofit/>
            </a:bodyPr>
            <a:lstStyle/>
            <a:p>
              <a:pPr algn="ctr" defTabSz="266700">
                <a:lnSpc>
                  <a:spcPct val="90000"/>
                </a:lnSpc>
                <a:spcBef>
                  <a:spcPct val="0"/>
                </a:spcBef>
                <a:spcAft>
                  <a:spcPct val="35000"/>
                </a:spcAft>
                <a:defRPr/>
              </a:pPr>
              <a:br>
                <a:rPr lang="en-US" sz="600" dirty="0">
                  <a:solidFill>
                    <a:schemeClr val="tx1"/>
                  </a:solidFill>
                  <a:cs typeface="Arial"/>
                </a:rPr>
              </a:br>
              <a:br>
                <a:rPr lang="en-US" sz="600" dirty="0">
                  <a:solidFill>
                    <a:schemeClr val="tx1"/>
                  </a:solidFill>
                  <a:cs typeface="Arial"/>
                </a:rPr>
              </a:br>
              <a:br>
                <a:rPr lang="en-US" sz="600" dirty="0">
                  <a:solidFill>
                    <a:schemeClr val="tx1"/>
                  </a:solidFill>
                  <a:cs typeface="Arial"/>
                </a:rPr>
              </a:br>
              <a:br>
                <a:rPr lang="en-US" sz="600" dirty="0">
                  <a:solidFill>
                    <a:schemeClr val="tx1"/>
                  </a:solidFill>
                  <a:cs typeface="Arial"/>
                </a:rPr>
              </a:br>
              <a:endParaRPr lang="en-US" sz="600" dirty="0">
                <a:solidFill>
                  <a:schemeClr val="tx1"/>
                </a:solidFill>
                <a:cs typeface="Arial"/>
              </a:endParaRPr>
            </a:p>
            <a:p>
              <a:pPr algn="ctr" defTabSz="266700">
                <a:lnSpc>
                  <a:spcPct val="90000"/>
                </a:lnSpc>
                <a:spcBef>
                  <a:spcPct val="0"/>
                </a:spcBef>
                <a:spcAft>
                  <a:spcPct val="35000"/>
                </a:spcAft>
                <a:defRPr/>
              </a:pPr>
              <a:endParaRPr lang="en-US" sz="600" dirty="0">
                <a:solidFill>
                  <a:schemeClr val="tx1"/>
                </a:solidFill>
                <a:cs typeface="Arial"/>
              </a:endParaRPr>
            </a:p>
            <a:p>
              <a:pPr algn="ctr" defTabSz="266700">
                <a:lnSpc>
                  <a:spcPct val="90000"/>
                </a:lnSpc>
                <a:spcBef>
                  <a:spcPct val="0"/>
                </a:spcBef>
                <a:spcAft>
                  <a:spcPct val="35000"/>
                </a:spcAft>
                <a:defRPr/>
              </a:pPr>
              <a:endParaRPr lang="en-US" sz="600" dirty="0">
                <a:solidFill>
                  <a:schemeClr val="tx1"/>
                </a:solidFill>
                <a:cs typeface="Arial"/>
              </a:endParaRPr>
            </a:p>
            <a:p>
              <a:pPr algn="ctr" defTabSz="266700">
                <a:lnSpc>
                  <a:spcPct val="90000"/>
                </a:lnSpc>
                <a:spcBef>
                  <a:spcPct val="0"/>
                </a:spcBef>
                <a:spcAft>
                  <a:spcPct val="35000"/>
                </a:spcAft>
                <a:defRPr/>
              </a:pPr>
              <a:endParaRPr lang="en-US" sz="600" dirty="0">
                <a:solidFill>
                  <a:schemeClr val="tx1"/>
                </a:solidFill>
                <a:cs typeface="Arial"/>
              </a:endParaRPr>
            </a:p>
            <a:p>
              <a:pPr algn="ctr" defTabSz="266700">
                <a:lnSpc>
                  <a:spcPct val="90000"/>
                </a:lnSpc>
                <a:spcBef>
                  <a:spcPct val="0"/>
                </a:spcBef>
                <a:spcAft>
                  <a:spcPct val="35000"/>
                </a:spcAft>
                <a:defRPr/>
              </a:pPr>
              <a:endParaRPr lang="en-US" sz="600" dirty="0">
                <a:solidFill>
                  <a:schemeClr val="tx1"/>
                </a:solidFill>
                <a:cs typeface="Arial"/>
              </a:endParaRPr>
            </a:p>
            <a:p>
              <a:pPr algn="ctr" defTabSz="266700">
                <a:lnSpc>
                  <a:spcPct val="90000"/>
                </a:lnSpc>
                <a:spcBef>
                  <a:spcPct val="0"/>
                </a:spcBef>
                <a:spcAft>
                  <a:spcPct val="35000"/>
                </a:spcAft>
                <a:defRPr/>
              </a:pPr>
              <a:endParaRPr lang="en-US" sz="1600" dirty="0">
                <a:solidFill>
                  <a:schemeClr val="tx1"/>
                </a:solidFill>
                <a:cs typeface="Arial"/>
              </a:endParaRPr>
            </a:p>
            <a:p>
              <a:pPr algn="ctr" defTabSz="266700">
                <a:lnSpc>
                  <a:spcPct val="90000"/>
                </a:lnSpc>
                <a:spcBef>
                  <a:spcPct val="0"/>
                </a:spcBef>
                <a:spcAft>
                  <a:spcPct val="35000"/>
                </a:spcAft>
                <a:defRPr/>
              </a:pPr>
              <a:r>
                <a:rPr lang="en-US" sz="1600" dirty="0">
                  <a:solidFill>
                    <a:schemeClr val="bg1"/>
                  </a:solidFill>
                  <a:cs typeface="Arial"/>
                </a:rPr>
                <a:t>Improved</a:t>
              </a:r>
              <a:br>
                <a:rPr lang="en-US" sz="1600" dirty="0">
                  <a:solidFill>
                    <a:schemeClr val="bg1"/>
                  </a:solidFill>
                  <a:cs typeface="Arial"/>
                </a:rPr>
              </a:br>
              <a:r>
                <a:rPr lang="en-US" sz="1600" dirty="0">
                  <a:solidFill>
                    <a:schemeClr val="bg1"/>
                  </a:solidFill>
                  <a:cs typeface="Arial"/>
                </a:rPr>
                <a:t>Saving Methods</a:t>
              </a:r>
            </a:p>
          </p:txBody>
        </p:sp>
        <p:sp>
          <p:nvSpPr>
            <p:cNvPr id="22" name="Freeform: Shape 21">
              <a:extLst>
                <a:ext uri="{FF2B5EF4-FFF2-40B4-BE49-F238E27FC236}">
                  <a16:creationId xmlns:a16="http://schemas.microsoft.com/office/drawing/2014/main" id="{873DE206-0EA6-6172-B96E-696E5E49CF23}"/>
                </a:ext>
              </a:extLst>
            </p:cNvPr>
            <p:cNvSpPr/>
            <p:nvPr/>
          </p:nvSpPr>
          <p:spPr>
            <a:xfrm>
              <a:off x="4004499" y="4115839"/>
              <a:ext cx="1701847" cy="1701847"/>
            </a:xfrm>
            <a:custGeom>
              <a:avLst/>
              <a:gdLst>
                <a:gd name="connsiteX0" fmla="*/ 0 w 3403694"/>
                <a:gd name="connsiteY0" fmla="*/ 0 h 3403694"/>
                <a:gd name="connsiteX1" fmla="*/ 3403694 w 3403694"/>
                <a:gd name="connsiteY1" fmla="*/ 0 h 3403694"/>
                <a:gd name="connsiteX2" fmla="*/ 3403694 w 3403694"/>
                <a:gd name="connsiteY2" fmla="*/ 3403694 h 3403694"/>
                <a:gd name="connsiteX3" fmla="*/ 0 w 3403694"/>
                <a:gd name="connsiteY3" fmla="*/ 3403694 h 3403694"/>
                <a:gd name="connsiteX4" fmla="*/ 0 w 3403694"/>
                <a:gd name="connsiteY4" fmla="*/ 0 h 340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694" h="3403694">
                  <a:moveTo>
                    <a:pt x="0" y="0"/>
                  </a:moveTo>
                  <a:lnTo>
                    <a:pt x="3403694" y="0"/>
                  </a:lnTo>
                  <a:lnTo>
                    <a:pt x="3403694" y="3403694"/>
                  </a:lnTo>
                  <a:lnTo>
                    <a:pt x="0" y="3403694"/>
                  </a:lnTo>
                  <a:lnTo>
                    <a:pt x="0" y="0"/>
                  </a:lnTo>
                  <a:close/>
                </a:path>
              </a:pathLst>
            </a:custGeom>
            <a:gradFill flip="none" rotWithShape="1">
              <a:gsLst>
                <a:gs pos="0">
                  <a:schemeClr val="accent4"/>
                </a:gs>
                <a:gs pos="100000">
                  <a:schemeClr val="accent5"/>
                </a:gs>
              </a:gsLst>
              <a:lin ang="5400000" scaled="0"/>
              <a:tileRect/>
            </a:gra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22860" tIns="22860" rIns="22860" bIns="22860" numCol="1" spcCol="1270" anchor="ctr" anchorCtr="0">
              <a:noAutofit/>
            </a:bodyPr>
            <a:lstStyle/>
            <a:p>
              <a:pPr algn="ctr" defTabSz="266700">
                <a:lnSpc>
                  <a:spcPct val="90000"/>
                </a:lnSpc>
                <a:spcBef>
                  <a:spcPct val="0"/>
                </a:spcBef>
                <a:spcAft>
                  <a:spcPct val="35000"/>
                </a:spcAft>
                <a:defRPr/>
              </a:pPr>
              <a:br>
                <a:rPr lang="en-US" sz="600">
                  <a:solidFill>
                    <a:schemeClr val="bg1"/>
                  </a:solidFill>
                  <a:cs typeface="Arial"/>
                </a:rPr>
              </a:br>
              <a:br>
                <a:rPr lang="en-US" sz="600">
                  <a:solidFill>
                    <a:schemeClr val="bg1"/>
                  </a:solidFill>
                  <a:cs typeface="Arial"/>
                </a:rPr>
              </a:br>
              <a:br>
                <a:rPr lang="en-US" sz="600">
                  <a:solidFill>
                    <a:schemeClr val="bg1"/>
                  </a:solidFill>
                  <a:cs typeface="Arial"/>
                </a:rPr>
              </a:br>
              <a:br>
                <a:rPr lang="en-US" sz="600">
                  <a:solidFill>
                    <a:schemeClr val="bg1"/>
                  </a:solidFill>
                  <a:cs typeface="Arial"/>
                </a:rPr>
              </a:br>
              <a:endParaRPr lang="en-US" sz="600">
                <a:solidFill>
                  <a:schemeClr val="bg1"/>
                </a:solidFill>
                <a:cs typeface="Arial"/>
              </a:endParaRPr>
            </a:p>
            <a:p>
              <a:pPr algn="ctr" defTabSz="266700">
                <a:lnSpc>
                  <a:spcPct val="90000"/>
                </a:lnSpc>
                <a:spcBef>
                  <a:spcPct val="0"/>
                </a:spcBef>
                <a:spcAft>
                  <a:spcPct val="35000"/>
                </a:spcAft>
                <a:defRPr/>
              </a:pPr>
              <a:endParaRPr lang="en-US" sz="600">
                <a:solidFill>
                  <a:schemeClr val="bg1"/>
                </a:solidFill>
                <a:cs typeface="Arial"/>
              </a:endParaRPr>
            </a:p>
            <a:p>
              <a:pPr algn="ctr" defTabSz="266700">
                <a:lnSpc>
                  <a:spcPct val="90000"/>
                </a:lnSpc>
                <a:spcBef>
                  <a:spcPct val="0"/>
                </a:spcBef>
                <a:spcAft>
                  <a:spcPct val="35000"/>
                </a:spcAft>
                <a:defRPr/>
              </a:pPr>
              <a:endParaRPr lang="en-US" sz="600">
                <a:solidFill>
                  <a:schemeClr val="bg1"/>
                </a:solidFill>
                <a:cs typeface="Arial"/>
              </a:endParaRPr>
            </a:p>
            <a:p>
              <a:pPr algn="ctr" defTabSz="266700">
                <a:lnSpc>
                  <a:spcPct val="90000"/>
                </a:lnSpc>
                <a:spcBef>
                  <a:spcPct val="0"/>
                </a:spcBef>
                <a:spcAft>
                  <a:spcPct val="35000"/>
                </a:spcAft>
                <a:defRPr/>
              </a:pPr>
              <a:endParaRPr lang="en-US" sz="600">
                <a:solidFill>
                  <a:schemeClr val="bg1"/>
                </a:solidFill>
                <a:cs typeface="Arial"/>
              </a:endParaRPr>
            </a:p>
            <a:p>
              <a:pPr algn="ctr" defTabSz="266700">
                <a:lnSpc>
                  <a:spcPct val="90000"/>
                </a:lnSpc>
                <a:spcBef>
                  <a:spcPct val="0"/>
                </a:spcBef>
                <a:spcAft>
                  <a:spcPct val="35000"/>
                </a:spcAft>
                <a:defRPr/>
              </a:pPr>
              <a:endParaRPr lang="en-US" sz="1600">
                <a:solidFill>
                  <a:schemeClr val="bg1"/>
                </a:solidFill>
                <a:cs typeface="Arial"/>
              </a:endParaRPr>
            </a:p>
            <a:p>
              <a:pPr algn="ctr" defTabSz="266700">
                <a:lnSpc>
                  <a:spcPct val="90000"/>
                </a:lnSpc>
                <a:spcBef>
                  <a:spcPct val="0"/>
                </a:spcBef>
                <a:spcAft>
                  <a:spcPct val="35000"/>
                </a:spcAft>
                <a:defRPr/>
              </a:pPr>
              <a:r>
                <a:rPr lang="en-US" sz="1600">
                  <a:solidFill>
                    <a:schemeClr val="bg1"/>
                  </a:solidFill>
                  <a:cs typeface="Arial"/>
                </a:rPr>
                <a:t>Geo-Spatial</a:t>
              </a:r>
              <a:br>
                <a:rPr lang="en-US" sz="1600">
                  <a:solidFill>
                    <a:schemeClr val="bg1"/>
                  </a:solidFill>
                  <a:cs typeface="Arial"/>
                </a:rPr>
              </a:br>
              <a:r>
                <a:rPr lang="en-US" sz="1600">
                  <a:solidFill>
                    <a:schemeClr val="bg1"/>
                  </a:solidFill>
                  <a:cs typeface="Arial"/>
                </a:rPr>
                <a:t>Awareness</a:t>
              </a:r>
            </a:p>
          </p:txBody>
        </p:sp>
        <p:sp>
          <p:nvSpPr>
            <p:cNvPr id="23" name="Freeform: Shape 22">
              <a:extLst>
                <a:ext uri="{FF2B5EF4-FFF2-40B4-BE49-F238E27FC236}">
                  <a16:creationId xmlns:a16="http://schemas.microsoft.com/office/drawing/2014/main" id="{811759AA-9557-E296-7B36-DAF242A83CF4}"/>
                </a:ext>
              </a:extLst>
            </p:cNvPr>
            <p:cNvSpPr/>
            <p:nvPr/>
          </p:nvSpPr>
          <p:spPr>
            <a:xfrm>
              <a:off x="6004169" y="4115839"/>
              <a:ext cx="1701847" cy="1701847"/>
            </a:xfrm>
            <a:custGeom>
              <a:avLst/>
              <a:gdLst>
                <a:gd name="connsiteX0" fmla="*/ 0 w 3403694"/>
                <a:gd name="connsiteY0" fmla="*/ 0 h 3403694"/>
                <a:gd name="connsiteX1" fmla="*/ 3403694 w 3403694"/>
                <a:gd name="connsiteY1" fmla="*/ 0 h 3403694"/>
                <a:gd name="connsiteX2" fmla="*/ 3403694 w 3403694"/>
                <a:gd name="connsiteY2" fmla="*/ 3403694 h 3403694"/>
                <a:gd name="connsiteX3" fmla="*/ 0 w 3403694"/>
                <a:gd name="connsiteY3" fmla="*/ 3403694 h 3403694"/>
                <a:gd name="connsiteX4" fmla="*/ 0 w 3403694"/>
                <a:gd name="connsiteY4" fmla="*/ 0 h 340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694" h="3403694">
                  <a:moveTo>
                    <a:pt x="0" y="0"/>
                  </a:moveTo>
                  <a:lnTo>
                    <a:pt x="3403694" y="0"/>
                  </a:lnTo>
                  <a:lnTo>
                    <a:pt x="3403694" y="3403694"/>
                  </a:lnTo>
                  <a:lnTo>
                    <a:pt x="0" y="3403694"/>
                  </a:lnTo>
                  <a:lnTo>
                    <a:pt x="0" y="0"/>
                  </a:lnTo>
                  <a:close/>
                </a:path>
              </a:pathLst>
            </a:custGeom>
            <a:gradFill flip="none" rotWithShape="1">
              <a:gsLst>
                <a:gs pos="0">
                  <a:schemeClr val="accent4"/>
                </a:gs>
                <a:gs pos="100000">
                  <a:schemeClr val="accent5"/>
                </a:gs>
              </a:gsLst>
              <a:lin ang="5400000" scaled="0"/>
              <a:tileRect/>
            </a:gra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22860" tIns="22860" rIns="22860" bIns="22860" numCol="1" spcCol="1270" anchor="ctr" anchorCtr="0">
              <a:noAutofit/>
            </a:bodyPr>
            <a:lstStyle/>
            <a:p>
              <a:pPr algn="ctr" defTabSz="266700">
                <a:lnSpc>
                  <a:spcPct val="90000"/>
                </a:lnSpc>
                <a:spcBef>
                  <a:spcPct val="0"/>
                </a:spcBef>
                <a:spcAft>
                  <a:spcPct val="35000"/>
                </a:spcAft>
                <a:defRPr/>
              </a:pPr>
              <a:br>
                <a:rPr lang="en-US" sz="600">
                  <a:solidFill>
                    <a:schemeClr val="bg1"/>
                  </a:solidFill>
                  <a:cs typeface="Arial"/>
                </a:rPr>
              </a:br>
              <a:br>
                <a:rPr lang="en-US" sz="600">
                  <a:solidFill>
                    <a:schemeClr val="bg1"/>
                  </a:solidFill>
                  <a:cs typeface="Arial"/>
                </a:rPr>
              </a:br>
              <a:br>
                <a:rPr lang="en-US" sz="600">
                  <a:solidFill>
                    <a:schemeClr val="bg1"/>
                  </a:solidFill>
                  <a:cs typeface="Arial"/>
                </a:rPr>
              </a:br>
              <a:br>
                <a:rPr lang="en-US" sz="600">
                  <a:solidFill>
                    <a:schemeClr val="bg1"/>
                  </a:solidFill>
                  <a:cs typeface="Arial"/>
                </a:rPr>
              </a:br>
              <a:endParaRPr lang="en-US" sz="600">
                <a:solidFill>
                  <a:schemeClr val="bg1"/>
                </a:solidFill>
                <a:cs typeface="Arial"/>
              </a:endParaRPr>
            </a:p>
            <a:p>
              <a:pPr algn="ctr" defTabSz="266700">
                <a:lnSpc>
                  <a:spcPct val="90000"/>
                </a:lnSpc>
                <a:spcBef>
                  <a:spcPct val="0"/>
                </a:spcBef>
                <a:spcAft>
                  <a:spcPct val="35000"/>
                </a:spcAft>
                <a:defRPr/>
              </a:pPr>
              <a:endParaRPr lang="en-US" sz="600">
                <a:solidFill>
                  <a:schemeClr val="bg1"/>
                </a:solidFill>
                <a:cs typeface="Arial"/>
              </a:endParaRPr>
            </a:p>
            <a:p>
              <a:pPr algn="ctr" defTabSz="266700">
                <a:lnSpc>
                  <a:spcPct val="90000"/>
                </a:lnSpc>
                <a:spcBef>
                  <a:spcPct val="0"/>
                </a:spcBef>
                <a:spcAft>
                  <a:spcPct val="35000"/>
                </a:spcAft>
                <a:defRPr/>
              </a:pPr>
              <a:endParaRPr lang="en-US" sz="600">
                <a:solidFill>
                  <a:schemeClr val="bg1"/>
                </a:solidFill>
                <a:cs typeface="Arial"/>
              </a:endParaRPr>
            </a:p>
            <a:p>
              <a:pPr algn="ctr" defTabSz="266700">
                <a:lnSpc>
                  <a:spcPct val="90000"/>
                </a:lnSpc>
                <a:spcBef>
                  <a:spcPct val="0"/>
                </a:spcBef>
                <a:spcAft>
                  <a:spcPct val="35000"/>
                </a:spcAft>
                <a:defRPr/>
              </a:pPr>
              <a:endParaRPr lang="en-US" sz="600">
                <a:solidFill>
                  <a:schemeClr val="bg1"/>
                </a:solidFill>
                <a:cs typeface="Arial"/>
              </a:endParaRPr>
            </a:p>
            <a:p>
              <a:pPr algn="ctr" defTabSz="266700">
                <a:lnSpc>
                  <a:spcPct val="90000"/>
                </a:lnSpc>
                <a:spcBef>
                  <a:spcPct val="0"/>
                </a:spcBef>
                <a:spcAft>
                  <a:spcPct val="35000"/>
                </a:spcAft>
                <a:defRPr/>
              </a:pPr>
              <a:endParaRPr lang="en-US" sz="1600">
                <a:solidFill>
                  <a:schemeClr val="bg1"/>
                </a:solidFill>
                <a:cs typeface="Arial"/>
              </a:endParaRPr>
            </a:p>
            <a:p>
              <a:pPr algn="ctr" defTabSz="266700">
                <a:lnSpc>
                  <a:spcPct val="90000"/>
                </a:lnSpc>
                <a:spcBef>
                  <a:spcPct val="0"/>
                </a:spcBef>
                <a:spcAft>
                  <a:spcPct val="35000"/>
                </a:spcAft>
                <a:defRPr/>
              </a:pPr>
              <a:r>
                <a:rPr lang="en-US" sz="1600">
                  <a:solidFill>
                    <a:schemeClr val="bg1"/>
                  </a:solidFill>
                  <a:cs typeface="Arial"/>
                </a:rPr>
                <a:t>Knowing the Unexpected</a:t>
              </a:r>
            </a:p>
          </p:txBody>
        </p:sp>
        <p:sp>
          <p:nvSpPr>
            <p:cNvPr id="24" name="TextBox 23">
              <a:extLst>
                <a:ext uri="{FF2B5EF4-FFF2-40B4-BE49-F238E27FC236}">
                  <a16:creationId xmlns:a16="http://schemas.microsoft.com/office/drawing/2014/main" id="{FC06CFC1-6DD0-A497-E4F9-A6E7017945D1}"/>
                </a:ext>
              </a:extLst>
            </p:cNvPr>
            <p:cNvSpPr txBox="1"/>
            <p:nvPr/>
          </p:nvSpPr>
          <p:spPr>
            <a:xfrm>
              <a:off x="7793739" y="1698936"/>
              <a:ext cx="3017173" cy="646331"/>
            </a:xfrm>
            <a:prstGeom prst="rect">
              <a:avLst/>
            </a:prstGeom>
            <a:solidFill>
              <a:schemeClr val="accent2">
                <a:lumMod val="50000"/>
              </a:schemeClr>
            </a:solidFill>
          </p:spPr>
          <p:txBody>
            <a:bodyPr wrap="none" rtlCol="0">
              <a:spAutoFit/>
            </a:bodyPr>
            <a:lstStyle/>
            <a:p>
              <a:pPr algn="ctr" defTabSz="457200">
                <a:defRPr/>
              </a:pPr>
              <a:r>
                <a:rPr lang="en-US" sz="1800" b="1" kern="0" dirty="0">
                  <a:solidFill>
                    <a:schemeClr val="bg1"/>
                  </a:solidFill>
                  <a:ea typeface="Open Sans" panose="020B0606030504020204" pitchFamily="34" charset="0"/>
                  <a:cs typeface="Open Sans" panose="020B0606030504020204" pitchFamily="34" charset="0"/>
                </a:rPr>
                <a:t>II - PREDICTIVE SECTOR </a:t>
              </a:r>
              <a:br>
                <a:rPr lang="en-US" sz="1800" b="1" kern="0" dirty="0">
                  <a:solidFill>
                    <a:schemeClr val="bg1"/>
                  </a:solidFill>
                  <a:ea typeface="Open Sans" panose="020B0606030504020204" pitchFamily="34" charset="0"/>
                  <a:cs typeface="Open Sans" panose="020B0606030504020204" pitchFamily="34" charset="0"/>
                </a:rPr>
              </a:br>
              <a:r>
                <a:rPr lang="en-US" sz="1800" b="1" kern="0" dirty="0">
                  <a:solidFill>
                    <a:schemeClr val="bg1"/>
                  </a:solidFill>
                  <a:ea typeface="Open Sans" panose="020B0606030504020204" pitchFamily="34" charset="0"/>
                  <a:cs typeface="Open Sans" panose="020B0606030504020204" pitchFamily="34" charset="0"/>
                </a:rPr>
                <a:t>SHUTDOWN ALGORITHM</a:t>
              </a:r>
            </a:p>
          </p:txBody>
        </p:sp>
        <p:sp>
          <p:nvSpPr>
            <p:cNvPr id="25" name="TextBox 24">
              <a:extLst>
                <a:ext uri="{FF2B5EF4-FFF2-40B4-BE49-F238E27FC236}">
                  <a16:creationId xmlns:a16="http://schemas.microsoft.com/office/drawing/2014/main" id="{6CE3E4CD-43E8-DBDB-02EB-0DE07094AFC9}"/>
                </a:ext>
              </a:extLst>
            </p:cNvPr>
            <p:cNvSpPr txBox="1"/>
            <p:nvPr/>
          </p:nvSpPr>
          <p:spPr>
            <a:xfrm>
              <a:off x="7793738" y="2345267"/>
              <a:ext cx="3017173" cy="1384995"/>
            </a:xfrm>
            <a:prstGeom prst="rect">
              <a:avLst/>
            </a:prstGeom>
            <a:noFill/>
          </p:spPr>
          <p:txBody>
            <a:bodyPr wrap="square" rtlCol="0">
              <a:spAutoFit/>
            </a:bodyPr>
            <a:lstStyle/>
            <a:p>
              <a:pPr marL="171450" indent="-171450" defTabSz="457200">
                <a:buFontTx/>
                <a:buChar char="-"/>
                <a:defRPr/>
              </a:pPr>
              <a:r>
                <a:rPr lang="en-US" sz="1400" kern="0" dirty="0"/>
                <a:t>Identifying sectors during underutilized periods </a:t>
              </a:r>
            </a:p>
            <a:p>
              <a:pPr marL="171450" indent="-171450" defTabSz="457200">
                <a:buFontTx/>
                <a:buChar char="-"/>
                <a:defRPr/>
              </a:pPr>
              <a:r>
                <a:rPr lang="en-US" sz="1400" kern="0" dirty="0"/>
                <a:t>Awareness of coverage gaps &amp; QoS Constraints</a:t>
              </a:r>
            </a:p>
            <a:p>
              <a:pPr marL="171450" indent="-171450" defTabSz="457200">
                <a:buFontTx/>
                <a:buChar char="-"/>
                <a:defRPr/>
              </a:pPr>
              <a:r>
                <a:rPr lang="en-US" sz="1400" b="1" kern="0" dirty="0"/>
                <a:t>10% More saving </a:t>
              </a:r>
              <a:r>
                <a:rPr lang="en-US" sz="1400" kern="0" dirty="0"/>
                <a:t>on RAN vs vendor features </a:t>
              </a:r>
            </a:p>
          </p:txBody>
        </p:sp>
        <p:sp>
          <p:nvSpPr>
            <p:cNvPr id="26" name="TextBox 25">
              <a:extLst>
                <a:ext uri="{FF2B5EF4-FFF2-40B4-BE49-F238E27FC236}">
                  <a16:creationId xmlns:a16="http://schemas.microsoft.com/office/drawing/2014/main" id="{866CF712-8B45-8BE3-E9BB-92D191C566C1}"/>
                </a:ext>
              </a:extLst>
            </p:cNvPr>
            <p:cNvSpPr txBox="1"/>
            <p:nvPr/>
          </p:nvSpPr>
          <p:spPr>
            <a:xfrm>
              <a:off x="7833121" y="4127498"/>
              <a:ext cx="2977790" cy="646331"/>
            </a:xfrm>
            <a:prstGeom prst="rect">
              <a:avLst/>
            </a:prstGeom>
            <a:solidFill>
              <a:srgbClr val="E7645C"/>
            </a:solidFill>
          </p:spPr>
          <p:txBody>
            <a:bodyPr wrap="square" rtlCol="0">
              <a:spAutoFit/>
            </a:bodyPr>
            <a:lstStyle/>
            <a:p>
              <a:pPr algn="ctr" defTabSz="457200">
                <a:defRPr/>
              </a:pPr>
              <a:r>
                <a:rPr lang="en-US" sz="1800" b="1" kern="0">
                  <a:solidFill>
                    <a:schemeClr val="bg1"/>
                  </a:solidFill>
                  <a:ea typeface="Open Sans" panose="020B0606030504020204" pitchFamily="34" charset="0"/>
                  <a:cs typeface="Open Sans" panose="020B0606030504020204" pitchFamily="34" charset="0"/>
                </a:rPr>
                <a:t>IV- SOCIAL MEDIA</a:t>
              </a:r>
              <a:br>
                <a:rPr lang="en-US" sz="1800" b="1" kern="0">
                  <a:solidFill>
                    <a:schemeClr val="bg1"/>
                  </a:solidFill>
                  <a:ea typeface="Open Sans" panose="020B0606030504020204" pitchFamily="34" charset="0"/>
                  <a:cs typeface="Open Sans" panose="020B0606030504020204" pitchFamily="34" charset="0"/>
                </a:rPr>
              </a:br>
              <a:r>
                <a:rPr lang="en-US" sz="1800" b="1" kern="0">
                  <a:solidFill>
                    <a:schemeClr val="bg1"/>
                  </a:solidFill>
                  <a:ea typeface="Open Sans" panose="020B0606030504020204" pitchFamily="34" charset="0"/>
                  <a:cs typeface="Open Sans" panose="020B0606030504020204" pitchFamily="34" charset="0"/>
                </a:rPr>
                <a:t>ANALYTICS ENGINE</a:t>
              </a:r>
            </a:p>
          </p:txBody>
        </p:sp>
        <p:sp>
          <p:nvSpPr>
            <p:cNvPr id="27" name="TextBox 26">
              <a:extLst>
                <a:ext uri="{FF2B5EF4-FFF2-40B4-BE49-F238E27FC236}">
                  <a16:creationId xmlns:a16="http://schemas.microsoft.com/office/drawing/2014/main" id="{C3F3320F-5AFF-E0D0-970B-7A7CA42C8881}"/>
                </a:ext>
              </a:extLst>
            </p:cNvPr>
            <p:cNvSpPr txBox="1"/>
            <p:nvPr/>
          </p:nvSpPr>
          <p:spPr>
            <a:xfrm>
              <a:off x="899603" y="1701910"/>
              <a:ext cx="3017173" cy="646331"/>
            </a:xfrm>
            <a:prstGeom prst="rect">
              <a:avLst/>
            </a:prstGeom>
            <a:solidFill>
              <a:schemeClr val="accent2">
                <a:lumMod val="50000"/>
              </a:schemeClr>
            </a:solidFill>
          </p:spPr>
          <p:txBody>
            <a:bodyPr wrap="none" rtlCol="0">
              <a:spAutoFit/>
            </a:bodyPr>
            <a:lstStyle/>
            <a:p>
              <a:pPr algn="ctr" defTabSz="457200">
                <a:defRPr/>
              </a:pPr>
              <a:r>
                <a:rPr lang="en-US" sz="1800" b="1" kern="0" dirty="0">
                  <a:solidFill>
                    <a:schemeClr val="bg1"/>
                  </a:solidFill>
                  <a:ea typeface="Open Sans" panose="020B0606030504020204" pitchFamily="34" charset="0"/>
                  <a:cs typeface="Open Sans" panose="020B0606030504020204" pitchFamily="34" charset="0"/>
                </a:rPr>
                <a:t>I - PREDICTIVE CARRIER </a:t>
              </a:r>
              <a:br>
                <a:rPr lang="en-US" sz="1800" b="1" kern="0" dirty="0">
                  <a:solidFill>
                    <a:schemeClr val="bg1"/>
                  </a:solidFill>
                  <a:ea typeface="Open Sans" panose="020B0606030504020204" pitchFamily="34" charset="0"/>
                  <a:cs typeface="Open Sans" panose="020B0606030504020204" pitchFamily="34" charset="0"/>
                </a:rPr>
              </a:br>
              <a:r>
                <a:rPr lang="en-US" sz="1800" b="1" kern="0" dirty="0">
                  <a:solidFill>
                    <a:schemeClr val="bg1"/>
                  </a:solidFill>
                  <a:ea typeface="Open Sans" panose="020B0606030504020204" pitchFamily="34" charset="0"/>
                  <a:cs typeface="Open Sans" panose="020B0606030504020204" pitchFamily="34" charset="0"/>
                </a:rPr>
                <a:t>SHUTDOWN ALGORITHM</a:t>
              </a:r>
            </a:p>
          </p:txBody>
        </p:sp>
        <p:sp>
          <p:nvSpPr>
            <p:cNvPr id="28" name="TextBox 27">
              <a:extLst>
                <a:ext uri="{FF2B5EF4-FFF2-40B4-BE49-F238E27FC236}">
                  <a16:creationId xmlns:a16="http://schemas.microsoft.com/office/drawing/2014/main" id="{58C46B2F-52B3-9D3F-2D30-295BA1ABE795}"/>
                </a:ext>
              </a:extLst>
            </p:cNvPr>
            <p:cNvSpPr txBox="1"/>
            <p:nvPr/>
          </p:nvSpPr>
          <p:spPr>
            <a:xfrm>
              <a:off x="916317" y="4127498"/>
              <a:ext cx="2903365" cy="646331"/>
            </a:xfrm>
            <a:prstGeom prst="rect">
              <a:avLst/>
            </a:prstGeom>
            <a:solidFill>
              <a:srgbClr val="E7645C"/>
            </a:solidFill>
          </p:spPr>
          <p:txBody>
            <a:bodyPr wrap="square" rtlCol="0">
              <a:spAutoFit/>
            </a:bodyPr>
            <a:lstStyle/>
            <a:p>
              <a:pPr algn="ctr" defTabSz="457200">
                <a:defRPr/>
              </a:pPr>
              <a:r>
                <a:rPr lang="en-US" sz="1800" b="1" kern="0" dirty="0">
                  <a:solidFill>
                    <a:schemeClr val="bg1"/>
                  </a:solidFill>
                  <a:ea typeface="Open Sans" panose="020B0606030504020204" pitchFamily="34" charset="0"/>
                  <a:cs typeface="Open Sans" panose="020B0606030504020204" pitchFamily="34" charset="0"/>
                </a:rPr>
                <a:t>III - CROWD MOVEMENT </a:t>
              </a:r>
              <a:br>
                <a:rPr lang="en-US" sz="1800" b="1" kern="0" dirty="0">
                  <a:solidFill>
                    <a:schemeClr val="bg1"/>
                  </a:solidFill>
                  <a:ea typeface="Open Sans" panose="020B0606030504020204" pitchFamily="34" charset="0"/>
                  <a:cs typeface="Open Sans" panose="020B0606030504020204" pitchFamily="34" charset="0"/>
                </a:rPr>
              </a:br>
              <a:r>
                <a:rPr lang="en-US" sz="1800" b="1" kern="0" dirty="0">
                  <a:solidFill>
                    <a:schemeClr val="bg1"/>
                  </a:solidFill>
                  <a:ea typeface="Open Sans" panose="020B0606030504020204" pitchFamily="34" charset="0"/>
                  <a:cs typeface="Open Sans" panose="020B0606030504020204" pitchFamily="34" charset="0"/>
                </a:rPr>
                <a:t>ANALYTICS ENGINE</a:t>
              </a:r>
            </a:p>
          </p:txBody>
        </p:sp>
        <p:sp>
          <p:nvSpPr>
            <p:cNvPr id="29" name="TextBox 28">
              <a:extLst>
                <a:ext uri="{FF2B5EF4-FFF2-40B4-BE49-F238E27FC236}">
                  <a16:creationId xmlns:a16="http://schemas.microsoft.com/office/drawing/2014/main" id="{B2FBD06E-AFF1-485B-46CF-0F7FE4087DDD}"/>
                </a:ext>
              </a:extLst>
            </p:cNvPr>
            <p:cNvSpPr txBox="1"/>
            <p:nvPr/>
          </p:nvSpPr>
          <p:spPr>
            <a:xfrm>
              <a:off x="858491" y="4786037"/>
              <a:ext cx="2992164" cy="1169551"/>
            </a:xfrm>
            <a:prstGeom prst="rect">
              <a:avLst/>
            </a:prstGeom>
            <a:noFill/>
          </p:spPr>
          <p:txBody>
            <a:bodyPr wrap="square" rtlCol="0">
              <a:spAutoFit/>
            </a:bodyPr>
            <a:lstStyle/>
            <a:p>
              <a:pPr marL="171450" indent="-171450" defTabSz="457200">
                <a:buFontTx/>
                <a:buChar char="-"/>
                <a:defRPr/>
              </a:pPr>
              <a:r>
                <a:rPr lang="en-US" sz="1400" kern="0" dirty="0"/>
                <a:t>ML based geolocated call traces</a:t>
              </a:r>
            </a:p>
            <a:p>
              <a:pPr marL="171450" indent="-171450" defTabSz="457200">
                <a:buFontTx/>
                <a:buChar char="-"/>
                <a:defRPr/>
              </a:pPr>
              <a:r>
                <a:rPr lang="en-US" sz="1400" kern="0" dirty="0"/>
                <a:t>GNN based prediction</a:t>
              </a:r>
            </a:p>
            <a:p>
              <a:pPr marL="171450" indent="-171450" defTabSz="457200">
                <a:buFontTx/>
                <a:buChar char="-"/>
                <a:defRPr/>
              </a:pPr>
              <a:r>
                <a:rPr lang="en-US" sz="1400" b="1" kern="0" dirty="0"/>
                <a:t>86% Accuracy </a:t>
              </a:r>
              <a:r>
                <a:rPr lang="en-US" sz="1400" kern="0" dirty="0"/>
                <a:t>on saving actions</a:t>
              </a:r>
            </a:p>
            <a:p>
              <a:pPr marL="171450" indent="-171450" defTabSz="457200">
                <a:buFontTx/>
                <a:buChar char="-"/>
                <a:defRPr/>
              </a:pPr>
              <a:r>
                <a:rPr lang="en-US" sz="1400" b="1" kern="0" dirty="0"/>
                <a:t>52% Energy saving opportunity </a:t>
              </a:r>
              <a:r>
                <a:rPr lang="en-US" sz="1400" kern="0" dirty="0"/>
                <a:t>during events</a:t>
              </a:r>
            </a:p>
          </p:txBody>
        </p:sp>
        <p:sp>
          <p:nvSpPr>
            <p:cNvPr id="30" name="TextBox 29">
              <a:extLst>
                <a:ext uri="{FF2B5EF4-FFF2-40B4-BE49-F238E27FC236}">
                  <a16:creationId xmlns:a16="http://schemas.microsoft.com/office/drawing/2014/main" id="{A7A5689A-46C9-359D-B4BC-637BAA4330EA}"/>
                </a:ext>
              </a:extLst>
            </p:cNvPr>
            <p:cNvSpPr txBox="1"/>
            <p:nvPr/>
          </p:nvSpPr>
          <p:spPr>
            <a:xfrm>
              <a:off x="4491197" y="1225048"/>
              <a:ext cx="2552771" cy="369332"/>
            </a:xfrm>
            <a:prstGeom prst="rect">
              <a:avLst/>
            </a:prstGeom>
            <a:solidFill>
              <a:schemeClr val="accent3">
                <a:lumMod val="50000"/>
              </a:schemeClr>
            </a:solidFill>
          </p:spPr>
          <p:txBody>
            <a:bodyPr wrap="square" rtlCol="0">
              <a:spAutoFit/>
            </a:bodyPr>
            <a:lstStyle/>
            <a:p>
              <a:pPr algn="ctr" defTabSz="457200">
                <a:defRPr/>
              </a:pPr>
              <a:r>
                <a:rPr lang="en-US" sz="1800" b="1" kern="0" dirty="0">
                  <a:solidFill>
                    <a:schemeClr val="bg1"/>
                  </a:solidFill>
                </a:rPr>
                <a:t>Energy Saving</a:t>
              </a:r>
            </a:p>
          </p:txBody>
        </p:sp>
        <p:sp>
          <p:nvSpPr>
            <p:cNvPr id="31" name="TextBox 30">
              <a:extLst>
                <a:ext uri="{FF2B5EF4-FFF2-40B4-BE49-F238E27FC236}">
                  <a16:creationId xmlns:a16="http://schemas.microsoft.com/office/drawing/2014/main" id="{292B3DE3-9709-29E7-1F01-FF57C544DD6F}"/>
                </a:ext>
              </a:extLst>
            </p:cNvPr>
            <p:cNvSpPr txBox="1"/>
            <p:nvPr/>
          </p:nvSpPr>
          <p:spPr>
            <a:xfrm>
              <a:off x="4512010" y="3642253"/>
              <a:ext cx="2552771" cy="369332"/>
            </a:xfrm>
            <a:prstGeom prst="rect">
              <a:avLst/>
            </a:prstGeom>
            <a:solidFill>
              <a:srgbClr val="E7645C"/>
            </a:solidFill>
          </p:spPr>
          <p:txBody>
            <a:bodyPr wrap="square" rtlCol="0">
              <a:spAutoFit/>
            </a:bodyPr>
            <a:lstStyle/>
            <a:p>
              <a:pPr algn="ctr" defTabSz="457200">
                <a:defRPr/>
              </a:pPr>
              <a:r>
                <a:rPr lang="en-US" sz="1800" b="1" kern="0">
                  <a:solidFill>
                    <a:schemeClr val="bg1"/>
                  </a:solidFill>
                </a:rPr>
                <a:t>Risk-Awareness</a:t>
              </a:r>
            </a:p>
          </p:txBody>
        </p:sp>
        <p:sp>
          <p:nvSpPr>
            <p:cNvPr id="32" name="Freeform 112">
              <a:extLst>
                <a:ext uri="{FF2B5EF4-FFF2-40B4-BE49-F238E27FC236}">
                  <a16:creationId xmlns:a16="http://schemas.microsoft.com/office/drawing/2014/main" id="{BFC4BB8A-65C5-2D1C-4652-C992F3A8586B}"/>
                </a:ext>
              </a:extLst>
            </p:cNvPr>
            <p:cNvSpPr>
              <a:spLocks noEditPoints="1"/>
            </p:cNvSpPr>
            <p:nvPr/>
          </p:nvSpPr>
          <p:spPr bwMode="auto">
            <a:xfrm>
              <a:off x="4474700" y="1809705"/>
              <a:ext cx="777806" cy="928201"/>
            </a:xfrm>
            <a:custGeom>
              <a:avLst/>
              <a:gdLst>
                <a:gd name="T0" fmla="*/ 359 w 584"/>
                <a:gd name="T1" fmla="*/ 163 h 595"/>
                <a:gd name="T2" fmla="*/ 7 w 584"/>
                <a:gd name="T3" fmla="*/ 163 h 595"/>
                <a:gd name="T4" fmla="*/ 0 w 584"/>
                <a:gd name="T5" fmla="*/ 281 h 595"/>
                <a:gd name="T6" fmla="*/ 30 w 584"/>
                <a:gd name="T7" fmla="*/ 288 h 595"/>
                <a:gd name="T8" fmla="*/ 37 w 584"/>
                <a:gd name="T9" fmla="*/ 595 h 595"/>
                <a:gd name="T10" fmla="*/ 359 w 584"/>
                <a:gd name="T11" fmla="*/ 595 h 595"/>
                <a:gd name="T12" fmla="*/ 554 w 584"/>
                <a:gd name="T13" fmla="*/ 588 h 595"/>
                <a:gd name="T14" fmla="*/ 577 w 584"/>
                <a:gd name="T15" fmla="*/ 288 h 595"/>
                <a:gd name="T16" fmla="*/ 584 w 584"/>
                <a:gd name="T17" fmla="*/ 170 h 595"/>
                <a:gd name="T18" fmla="*/ 14 w 584"/>
                <a:gd name="T19" fmla="*/ 177 h 595"/>
                <a:gd name="T20" fmla="*/ 218 w 584"/>
                <a:gd name="T21" fmla="*/ 274 h 595"/>
                <a:gd name="T22" fmla="*/ 14 w 584"/>
                <a:gd name="T23" fmla="*/ 177 h 595"/>
                <a:gd name="T24" fmla="*/ 218 w 584"/>
                <a:gd name="T25" fmla="*/ 288 h 595"/>
                <a:gd name="T26" fmla="*/ 44 w 584"/>
                <a:gd name="T27" fmla="*/ 581 h 595"/>
                <a:gd name="T28" fmla="*/ 232 w 584"/>
                <a:gd name="T29" fmla="*/ 581 h 595"/>
                <a:gd name="T30" fmla="*/ 352 w 584"/>
                <a:gd name="T31" fmla="*/ 177 h 595"/>
                <a:gd name="T32" fmla="*/ 232 w 584"/>
                <a:gd name="T33" fmla="*/ 581 h 595"/>
                <a:gd name="T34" fmla="*/ 366 w 584"/>
                <a:gd name="T35" fmla="*/ 581 h 595"/>
                <a:gd name="T36" fmla="*/ 540 w 584"/>
                <a:gd name="T37" fmla="*/ 288 h 595"/>
                <a:gd name="T38" fmla="*/ 570 w 584"/>
                <a:gd name="T39" fmla="*/ 274 h 595"/>
                <a:gd name="T40" fmla="*/ 366 w 584"/>
                <a:gd name="T41" fmla="*/ 177 h 595"/>
                <a:gd name="T42" fmla="*/ 570 w 584"/>
                <a:gd name="T43" fmla="*/ 274 h 595"/>
                <a:gd name="T44" fmla="*/ 292 w 584"/>
                <a:gd name="T45" fmla="*/ 141 h 595"/>
                <a:gd name="T46" fmla="*/ 480 w 584"/>
                <a:gd name="T47" fmla="*/ 114 h 595"/>
                <a:gd name="T48" fmla="*/ 451 w 584"/>
                <a:gd name="T49" fmla="*/ 0 h 595"/>
                <a:gd name="T50" fmla="*/ 292 w 584"/>
                <a:gd name="T51" fmla="*/ 127 h 595"/>
                <a:gd name="T52" fmla="*/ 133 w 584"/>
                <a:gd name="T53" fmla="*/ 0 h 595"/>
                <a:gd name="T54" fmla="*/ 104 w 584"/>
                <a:gd name="T55" fmla="*/ 114 h 595"/>
                <a:gd name="T56" fmla="*/ 369 w 584"/>
                <a:gd name="T57" fmla="*/ 77 h 595"/>
                <a:gd name="T58" fmla="*/ 492 w 584"/>
                <a:gd name="T59" fmla="*/ 57 h 595"/>
                <a:gd name="T60" fmla="*/ 400 w 584"/>
                <a:gd name="T61" fmla="*/ 127 h 595"/>
                <a:gd name="T62" fmla="*/ 369 w 584"/>
                <a:gd name="T63" fmla="*/ 77 h 595"/>
                <a:gd name="T64" fmla="*/ 215 w 584"/>
                <a:gd name="T65" fmla="*/ 77 h 595"/>
                <a:gd name="T66" fmla="*/ 184 w 584"/>
                <a:gd name="T67" fmla="*/ 127 h 595"/>
                <a:gd name="T68" fmla="*/ 91 w 584"/>
                <a:gd name="T69" fmla="*/ 57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4" h="595">
                  <a:moveTo>
                    <a:pt x="577" y="163"/>
                  </a:moveTo>
                  <a:cubicBezTo>
                    <a:pt x="359" y="163"/>
                    <a:pt x="359" y="163"/>
                    <a:pt x="359" y="163"/>
                  </a:cubicBezTo>
                  <a:cubicBezTo>
                    <a:pt x="225" y="163"/>
                    <a:pt x="225" y="163"/>
                    <a:pt x="225" y="163"/>
                  </a:cubicBezTo>
                  <a:cubicBezTo>
                    <a:pt x="7" y="163"/>
                    <a:pt x="7" y="163"/>
                    <a:pt x="7" y="163"/>
                  </a:cubicBezTo>
                  <a:cubicBezTo>
                    <a:pt x="3" y="163"/>
                    <a:pt x="0" y="166"/>
                    <a:pt x="0" y="170"/>
                  </a:cubicBezTo>
                  <a:cubicBezTo>
                    <a:pt x="0" y="281"/>
                    <a:pt x="0" y="281"/>
                    <a:pt x="0" y="281"/>
                  </a:cubicBezTo>
                  <a:cubicBezTo>
                    <a:pt x="0" y="285"/>
                    <a:pt x="3" y="288"/>
                    <a:pt x="7" y="288"/>
                  </a:cubicBezTo>
                  <a:cubicBezTo>
                    <a:pt x="30" y="288"/>
                    <a:pt x="30" y="288"/>
                    <a:pt x="30" y="288"/>
                  </a:cubicBezTo>
                  <a:cubicBezTo>
                    <a:pt x="30" y="588"/>
                    <a:pt x="30" y="588"/>
                    <a:pt x="30" y="588"/>
                  </a:cubicBezTo>
                  <a:cubicBezTo>
                    <a:pt x="30" y="592"/>
                    <a:pt x="33" y="595"/>
                    <a:pt x="37" y="595"/>
                  </a:cubicBezTo>
                  <a:cubicBezTo>
                    <a:pt x="225" y="595"/>
                    <a:pt x="225" y="595"/>
                    <a:pt x="225" y="595"/>
                  </a:cubicBezTo>
                  <a:cubicBezTo>
                    <a:pt x="359" y="595"/>
                    <a:pt x="359" y="595"/>
                    <a:pt x="359" y="595"/>
                  </a:cubicBezTo>
                  <a:cubicBezTo>
                    <a:pt x="547" y="595"/>
                    <a:pt x="547" y="595"/>
                    <a:pt x="547" y="595"/>
                  </a:cubicBezTo>
                  <a:cubicBezTo>
                    <a:pt x="551" y="595"/>
                    <a:pt x="554" y="592"/>
                    <a:pt x="554" y="588"/>
                  </a:cubicBezTo>
                  <a:cubicBezTo>
                    <a:pt x="554" y="288"/>
                    <a:pt x="554" y="288"/>
                    <a:pt x="554" y="288"/>
                  </a:cubicBezTo>
                  <a:cubicBezTo>
                    <a:pt x="577" y="288"/>
                    <a:pt x="577" y="288"/>
                    <a:pt x="577" y="288"/>
                  </a:cubicBezTo>
                  <a:cubicBezTo>
                    <a:pt x="581" y="288"/>
                    <a:pt x="584" y="285"/>
                    <a:pt x="584" y="281"/>
                  </a:cubicBezTo>
                  <a:cubicBezTo>
                    <a:pt x="584" y="170"/>
                    <a:pt x="584" y="170"/>
                    <a:pt x="584" y="170"/>
                  </a:cubicBezTo>
                  <a:cubicBezTo>
                    <a:pt x="584" y="166"/>
                    <a:pt x="581" y="163"/>
                    <a:pt x="577" y="163"/>
                  </a:cubicBezTo>
                  <a:close/>
                  <a:moveTo>
                    <a:pt x="14" y="177"/>
                  </a:moveTo>
                  <a:cubicBezTo>
                    <a:pt x="218" y="177"/>
                    <a:pt x="218" y="177"/>
                    <a:pt x="218" y="177"/>
                  </a:cubicBezTo>
                  <a:cubicBezTo>
                    <a:pt x="218" y="274"/>
                    <a:pt x="218" y="274"/>
                    <a:pt x="218" y="274"/>
                  </a:cubicBezTo>
                  <a:cubicBezTo>
                    <a:pt x="14" y="274"/>
                    <a:pt x="14" y="274"/>
                    <a:pt x="14" y="274"/>
                  </a:cubicBezTo>
                  <a:lnTo>
                    <a:pt x="14" y="177"/>
                  </a:lnTo>
                  <a:close/>
                  <a:moveTo>
                    <a:pt x="44" y="288"/>
                  </a:moveTo>
                  <a:cubicBezTo>
                    <a:pt x="218" y="288"/>
                    <a:pt x="218" y="288"/>
                    <a:pt x="218" y="288"/>
                  </a:cubicBezTo>
                  <a:cubicBezTo>
                    <a:pt x="218" y="581"/>
                    <a:pt x="218" y="581"/>
                    <a:pt x="218" y="581"/>
                  </a:cubicBezTo>
                  <a:cubicBezTo>
                    <a:pt x="44" y="581"/>
                    <a:pt x="44" y="581"/>
                    <a:pt x="44" y="581"/>
                  </a:cubicBezTo>
                  <a:lnTo>
                    <a:pt x="44" y="288"/>
                  </a:lnTo>
                  <a:close/>
                  <a:moveTo>
                    <a:pt x="232" y="581"/>
                  </a:moveTo>
                  <a:cubicBezTo>
                    <a:pt x="232" y="177"/>
                    <a:pt x="232" y="177"/>
                    <a:pt x="232" y="177"/>
                  </a:cubicBezTo>
                  <a:cubicBezTo>
                    <a:pt x="352" y="177"/>
                    <a:pt x="352" y="177"/>
                    <a:pt x="352" y="177"/>
                  </a:cubicBezTo>
                  <a:cubicBezTo>
                    <a:pt x="352" y="581"/>
                    <a:pt x="352" y="581"/>
                    <a:pt x="352" y="581"/>
                  </a:cubicBezTo>
                  <a:lnTo>
                    <a:pt x="232" y="581"/>
                  </a:lnTo>
                  <a:close/>
                  <a:moveTo>
                    <a:pt x="540" y="581"/>
                  </a:moveTo>
                  <a:cubicBezTo>
                    <a:pt x="366" y="581"/>
                    <a:pt x="366" y="581"/>
                    <a:pt x="366" y="581"/>
                  </a:cubicBezTo>
                  <a:cubicBezTo>
                    <a:pt x="366" y="288"/>
                    <a:pt x="366" y="288"/>
                    <a:pt x="366" y="288"/>
                  </a:cubicBezTo>
                  <a:cubicBezTo>
                    <a:pt x="540" y="288"/>
                    <a:pt x="540" y="288"/>
                    <a:pt x="540" y="288"/>
                  </a:cubicBezTo>
                  <a:lnTo>
                    <a:pt x="540" y="581"/>
                  </a:lnTo>
                  <a:close/>
                  <a:moveTo>
                    <a:pt x="570" y="274"/>
                  </a:moveTo>
                  <a:cubicBezTo>
                    <a:pt x="366" y="274"/>
                    <a:pt x="366" y="274"/>
                    <a:pt x="366" y="274"/>
                  </a:cubicBezTo>
                  <a:cubicBezTo>
                    <a:pt x="366" y="177"/>
                    <a:pt x="366" y="177"/>
                    <a:pt x="366" y="177"/>
                  </a:cubicBezTo>
                  <a:cubicBezTo>
                    <a:pt x="570" y="177"/>
                    <a:pt x="570" y="177"/>
                    <a:pt x="570" y="177"/>
                  </a:cubicBezTo>
                  <a:lnTo>
                    <a:pt x="570" y="274"/>
                  </a:lnTo>
                  <a:close/>
                  <a:moveTo>
                    <a:pt x="184" y="141"/>
                  </a:moveTo>
                  <a:cubicBezTo>
                    <a:pt x="292" y="141"/>
                    <a:pt x="292" y="141"/>
                    <a:pt x="292" y="141"/>
                  </a:cubicBezTo>
                  <a:cubicBezTo>
                    <a:pt x="400" y="141"/>
                    <a:pt x="400" y="141"/>
                    <a:pt x="400" y="141"/>
                  </a:cubicBezTo>
                  <a:cubicBezTo>
                    <a:pt x="433" y="141"/>
                    <a:pt x="461" y="132"/>
                    <a:pt x="480" y="114"/>
                  </a:cubicBezTo>
                  <a:cubicBezTo>
                    <a:pt x="497" y="99"/>
                    <a:pt x="506" y="78"/>
                    <a:pt x="506" y="57"/>
                  </a:cubicBezTo>
                  <a:cubicBezTo>
                    <a:pt x="506" y="24"/>
                    <a:pt x="484" y="0"/>
                    <a:pt x="451" y="0"/>
                  </a:cubicBezTo>
                  <a:cubicBezTo>
                    <a:pt x="398" y="0"/>
                    <a:pt x="376" y="37"/>
                    <a:pt x="357" y="69"/>
                  </a:cubicBezTo>
                  <a:cubicBezTo>
                    <a:pt x="340" y="97"/>
                    <a:pt x="325" y="123"/>
                    <a:pt x="292" y="127"/>
                  </a:cubicBezTo>
                  <a:cubicBezTo>
                    <a:pt x="259" y="123"/>
                    <a:pt x="243" y="97"/>
                    <a:pt x="227" y="69"/>
                  </a:cubicBezTo>
                  <a:cubicBezTo>
                    <a:pt x="207" y="37"/>
                    <a:pt x="186" y="0"/>
                    <a:pt x="133" y="0"/>
                  </a:cubicBezTo>
                  <a:cubicBezTo>
                    <a:pt x="100" y="0"/>
                    <a:pt x="77" y="24"/>
                    <a:pt x="77" y="57"/>
                  </a:cubicBezTo>
                  <a:cubicBezTo>
                    <a:pt x="77" y="78"/>
                    <a:pt x="87" y="99"/>
                    <a:pt x="104" y="114"/>
                  </a:cubicBezTo>
                  <a:cubicBezTo>
                    <a:pt x="123" y="132"/>
                    <a:pt x="151" y="141"/>
                    <a:pt x="184" y="141"/>
                  </a:cubicBezTo>
                  <a:close/>
                  <a:moveTo>
                    <a:pt x="369" y="77"/>
                  </a:moveTo>
                  <a:cubicBezTo>
                    <a:pt x="388" y="45"/>
                    <a:pt x="406" y="14"/>
                    <a:pt x="451" y="14"/>
                  </a:cubicBezTo>
                  <a:cubicBezTo>
                    <a:pt x="480" y="14"/>
                    <a:pt x="492" y="36"/>
                    <a:pt x="492" y="57"/>
                  </a:cubicBezTo>
                  <a:cubicBezTo>
                    <a:pt x="492" y="74"/>
                    <a:pt x="484" y="91"/>
                    <a:pt x="471" y="104"/>
                  </a:cubicBezTo>
                  <a:cubicBezTo>
                    <a:pt x="454" y="119"/>
                    <a:pt x="429" y="127"/>
                    <a:pt x="400" y="127"/>
                  </a:cubicBezTo>
                  <a:cubicBezTo>
                    <a:pt x="329" y="127"/>
                    <a:pt x="329" y="127"/>
                    <a:pt x="329" y="127"/>
                  </a:cubicBezTo>
                  <a:cubicBezTo>
                    <a:pt x="346" y="114"/>
                    <a:pt x="358" y="95"/>
                    <a:pt x="369" y="77"/>
                  </a:cubicBezTo>
                  <a:close/>
                  <a:moveTo>
                    <a:pt x="133" y="14"/>
                  </a:moveTo>
                  <a:cubicBezTo>
                    <a:pt x="178" y="14"/>
                    <a:pt x="196" y="45"/>
                    <a:pt x="215" y="77"/>
                  </a:cubicBezTo>
                  <a:cubicBezTo>
                    <a:pt x="226" y="95"/>
                    <a:pt x="237" y="114"/>
                    <a:pt x="254" y="127"/>
                  </a:cubicBezTo>
                  <a:cubicBezTo>
                    <a:pt x="184" y="127"/>
                    <a:pt x="184" y="127"/>
                    <a:pt x="184" y="127"/>
                  </a:cubicBezTo>
                  <a:cubicBezTo>
                    <a:pt x="154" y="127"/>
                    <a:pt x="130" y="119"/>
                    <a:pt x="113" y="104"/>
                  </a:cubicBezTo>
                  <a:cubicBezTo>
                    <a:pt x="99" y="91"/>
                    <a:pt x="91" y="74"/>
                    <a:pt x="91" y="57"/>
                  </a:cubicBezTo>
                  <a:cubicBezTo>
                    <a:pt x="91" y="36"/>
                    <a:pt x="104" y="14"/>
                    <a:pt x="133" y="14"/>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defTabSz="457200">
                <a:defRPr/>
              </a:pPr>
              <a:endParaRPr lang="en-US" sz="1800" kern="0">
                <a:solidFill>
                  <a:schemeClr val="bg1"/>
                </a:solidFill>
              </a:endParaRPr>
            </a:p>
          </p:txBody>
        </p:sp>
        <p:sp>
          <p:nvSpPr>
            <p:cNvPr id="33" name="Freeform 18">
              <a:extLst>
                <a:ext uri="{FF2B5EF4-FFF2-40B4-BE49-F238E27FC236}">
                  <a16:creationId xmlns:a16="http://schemas.microsoft.com/office/drawing/2014/main" id="{30D35597-4B4F-482C-AC8E-696500B7F96B}"/>
                </a:ext>
              </a:extLst>
            </p:cNvPr>
            <p:cNvSpPr>
              <a:spLocks noEditPoints="1"/>
            </p:cNvSpPr>
            <p:nvPr/>
          </p:nvSpPr>
          <p:spPr bwMode="auto">
            <a:xfrm>
              <a:off x="6371063" y="1915551"/>
              <a:ext cx="883055" cy="791389"/>
            </a:xfrm>
            <a:custGeom>
              <a:avLst/>
              <a:gdLst>
                <a:gd name="T0" fmla="*/ 699 w 750"/>
                <a:gd name="T1" fmla="*/ 563 h 643"/>
                <a:gd name="T2" fmla="*/ 675 w 750"/>
                <a:gd name="T3" fmla="*/ 595 h 643"/>
                <a:gd name="T4" fmla="*/ 669 w 750"/>
                <a:gd name="T5" fmla="*/ 584 h 643"/>
                <a:gd name="T6" fmla="*/ 633 w 750"/>
                <a:gd name="T7" fmla="*/ 532 h 643"/>
                <a:gd name="T8" fmla="*/ 640 w 750"/>
                <a:gd name="T9" fmla="*/ 520 h 643"/>
                <a:gd name="T10" fmla="*/ 736 w 750"/>
                <a:gd name="T11" fmla="*/ 382 h 643"/>
                <a:gd name="T12" fmla="*/ 670 w 750"/>
                <a:gd name="T13" fmla="*/ 375 h 643"/>
                <a:gd name="T14" fmla="*/ 736 w 750"/>
                <a:gd name="T15" fmla="*/ 368 h 643"/>
                <a:gd name="T16" fmla="*/ 640 w 750"/>
                <a:gd name="T17" fmla="*/ 230 h 643"/>
                <a:gd name="T18" fmla="*/ 631 w 750"/>
                <a:gd name="T19" fmla="*/ 228 h 643"/>
                <a:gd name="T20" fmla="*/ 684 w 750"/>
                <a:gd name="T21" fmla="*/ 189 h 643"/>
                <a:gd name="T22" fmla="*/ 532 w 750"/>
                <a:gd name="T23" fmla="*/ 117 h 643"/>
                <a:gd name="T24" fmla="*/ 523 w 750"/>
                <a:gd name="T25" fmla="*/ 119 h 643"/>
                <a:gd name="T26" fmla="*/ 549 w 750"/>
                <a:gd name="T27" fmla="*/ 59 h 643"/>
                <a:gd name="T28" fmla="*/ 382 w 750"/>
                <a:gd name="T29" fmla="*/ 73 h 643"/>
                <a:gd name="T30" fmla="*/ 368 w 750"/>
                <a:gd name="T31" fmla="*/ 73 h 643"/>
                <a:gd name="T32" fmla="*/ 201 w 750"/>
                <a:gd name="T33" fmla="*/ 59 h 643"/>
                <a:gd name="T34" fmla="*/ 227 w 750"/>
                <a:gd name="T35" fmla="*/ 119 h 643"/>
                <a:gd name="T36" fmla="*/ 218 w 750"/>
                <a:gd name="T37" fmla="*/ 117 h 643"/>
                <a:gd name="T38" fmla="*/ 66 w 750"/>
                <a:gd name="T39" fmla="*/ 189 h 643"/>
                <a:gd name="T40" fmla="*/ 119 w 750"/>
                <a:gd name="T41" fmla="*/ 228 h 643"/>
                <a:gd name="T42" fmla="*/ 110 w 750"/>
                <a:gd name="T43" fmla="*/ 230 h 643"/>
                <a:gd name="T44" fmla="*/ 14 w 750"/>
                <a:gd name="T45" fmla="*/ 368 h 643"/>
                <a:gd name="T46" fmla="*/ 80 w 750"/>
                <a:gd name="T47" fmla="*/ 375 h 643"/>
                <a:gd name="T48" fmla="*/ 14 w 750"/>
                <a:gd name="T49" fmla="*/ 382 h 643"/>
                <a:gd name="T50" fmla="*/ 110 w 750"/>
                <a:gd name="T51" fmla="*/ 520 h 643"/>
                <a:gd name="T52" fmla="*/ 117 w 750"/>
                <a:gd name="T53" fmla="*/ 532 h 643"/>
                <a:gd name="T54" fmla="*/ 81 w 750"/>
                <a:gd name="T55" fmla="*/ 584 h 643"/>
                <a:gd name="T56" fmla="*/ 69 w 750"/>
                <a:gd name="T57" fmla="*/ 592 h 643"/>
                <a:gd name="T58" fmla="*/ 50 w 750"/>
                <a:gd name="T59" fmla="*/ 563 h 643"/>
                <a:gd name="T60" fmla="*/ 0 w 750"/>
                <a:gd name="T61" fmla="*/ 375 h 643"/>
                <a:gd name="T62" fmla="*/ 50 w 750"/>
                <a:gd name="T63" fmla="*/ 188 h 643"/>
                <a:gd name="T64" fmla="*/ 186 w 750"/>
                <a:gd name="T65" fmla="*/ 51 h 643"/>
                <a:gd name="T66" fmla="*/ 189 w 750"/>
                <a:gd name="T67" fmla="*/ 50 h 643"/>
                <a:gd name="T68" fmla="*/ 561 w 750"/>
                <a:gd name="T69" fmla="*/ 50 h 643"/>
                <a:gd name="T70" fmla="*/ 564 w 750"/>
                <a:gd name="T71" fmla="*/ 51 h 643"/>
                <a:gd name="T72" fmla="*/ 700 w 750"/>
                <a:gd name="T73" fmla="*/ 188 h 643"/>
                <a:gd name="T74" fmla="*/ 750 w 750"/>
                <a:gd name="T75" fmla="*/ 375 h 643"/>
                <a:gd name="T76" fmla="*/ 700 w 750"/>
                <a:gd name="T77" fmla="*/ 563 h 643"/>
                <a:gd name="T78" fmla="*/ 533 w 750"/>
                <a:gd name="T79" fmla="*/ 636 h 643"/>
                <a:gd name="T80" fmla="*/ 224 w 750"/>
                <a:gd name="T81" fmla="*/ 643 h 643"/>
                <a:gd name="T82" fmla="*/ 217 w 750"/>
                <a:gd name="T83" fmla="*/ 560 h 643"/>
                <a:gd name="T84" fmla="*/ 526 w 750"/>
                <a:gd name="T85" fmla="*/ 553 h 643"/>
                <a:gd name="T86" fmla="*/ 519 w 750"/>
                <a:gd name="T87" fmla="*/ 567 h 643"/>
                <a:gd name="T88" fmla="*/ 231 w 750"/>
                <a:gd name="T89" fmla="*/ 629 h 643"/>
                <a:gd name="T90" fmla="*/ 519 w 750"/>
                <a:gd name="T91" fmla="*/ 567 h 643"/>
                <a:gd name="T92" fmla="*/ 577 w 750"/>
                <a:gd name="T93" fmla="*/ 267 h 643"/>
                <a:gd name="T94" fmla="*/ 449 w 750"/>
                <a:gd name="T95" fmla="*/ 375 h 643"/>
                <a:gd name="T96" fmla="*/ 301 w 750"/>
                <a:gd name="T97" fmla="*/ 375 h 643"/>
                <a:gd name="T98" fmla="*/ 435 w 750"/>
                <a:gd name="T99" fmla="*/ 332 h 643"/>
                <a:gd name="T100" fmla="*/ 579 w 750"/>
                <a:gd name="T101" fmla="*/ 257 h 643"/>
                <a:gd name="T102" fmla="*/ 375 w 750"/>
                <a:gd name="T103" fmla="*/ 315 h 643"/>
                <a:gd name="T104" fmla="*/ 375 w 750"/>
                <a:gd name="T105" fmla="*/ 435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0" h="643">
                  <a:moveTo>
                    <a:pt x="700" y="563"/>
                  </a:moveTo>
                  <a:cubicBezTo>
                    <a:pt x="699" y="563"/>
                    <a:pt x="699" y="563"/>
                    <a:pt x="699" y="563"/>
                  </a:cubicBezTo>
                  <a:cubicBezTo>
                    <a:pt x="693" y="573"/>
                    <a:pt x="687" y="583"/>
                    <a:pt x="680" y="592"/>
                  </a:cubicBezTo>
                  <a:cubicBezTo>
                    <a:pt x="679" y="594"/>
                    <a:pt x="677" y="595"/>
                    <a:pt x="675" y="595"/>
                  </a:cubicBezTo>
                  <a:cubicBezTo>
                    <a:pt x="673" y="595"/>
                    <a:pt x="672" y="595"/>
                    <a:pt x="671" y="594"/>
                  </a:cubicBezTo>
                  <a:cubicBezTo>
                    <a:pt x="667" y="592"/>
                    <a:pt x="667" y="587"/>
                    <a:pt x="669" y="584"/>
                  </a:cubicBezTo>
                  <a:cubicBezTo>
                    <a:pt x="674" y="577"/>
                    <a:pt x="679" y="569"/>
                    <a:pt x="684" y="562"/>
                  </a:cubicBezTo>
                  <a:cubicBezTo>
                    <a:pt x="633" y="532"/>
                    <a:pt x="633" y="532"/>
                    <a:pt x="633" y="532"/>
                  </a:cubicBezTo>
                  <a:cubicBezTo>
                    <a:pt x="630" y="530"/>
                    <a:pt x="629" y="526"/>
                    <a:pt x="631" y="523"/>
                  </a:cubicBezTo>
                  <a:cubicBezTo>
                    <a:pt x="633" y="520"/>
                    <a:pt x="637" y="518"/>
                    <a:pt x="640" y="520"/>
                  </a:cubicBezTo>
                  <a:cubicBezTo>
                    <a:pt x="691" y="550"/>
                    <a:pt x="691" y="550"/>
                    <a:pt x="691" y="550"/>
                  </a:cubicBezTo>
                  <a:cubicBezTo>
                    <a:pt x="719" y="498"/>
                    <a:pt x="734" y="441"/>
                    <a:pt x="736" y="382"/>
                  </a:cubicBezTo>
                  <a:cubicBezTo>
                    <a:pt x="677" y="382"/>
                    <a:pt x="677" y="382"/>
                    <a:pt x="677" y="382"/>
                  </a:cubicBezTo>
                  <a:cubicBezTo>
                    <a:pt x="673" y="382"/>
                    <a:pt x="670" y="379"/>
                    <a:pt x="670" y="375"/>
                  </a:cubicBezTo>
                  <a:cubicBezTo>
                    <a:pt x="670" y="371"/>
                    <a:pt x="673" y="368"/>
                    <a:pt x="677" y="368"/>
                  </a:cubicBezTo>
                  <a:cubicBezTo>
                    <a:pt x="736" y="368"/>
                    <a:pt x="736" y="368"/>
                    <a:pt x="736" y="368"/>
                  </a:cubicBezTo>
                  <a:cubicBezTo>
                    <a:pt x="735" y="308"/>
                    <a:pt x="718" y="251"/>
                    <a:pt x="691" y="201"/>
                  </a:cubicBezTo>
                  <a:cubicBezTo>
                    <a:pt x="640" y="230"/>
                    <a:pt x="640" y="230"/>
                    <a:pt x="640" y="230"/>
                  </a:cubicBezTo>
                  <a:cubicBezTo>
                    <a:pt x="639" y="231"/>
                    <a:pt x="638" y="231"/>
                    <a:pt x="637" y="231"/>
                  </a:cubicBezTo>
                  <a:cubicBezTo>
                    <a:pt x="634" y="231"/>
                    <a:pt x="632" y="230"/>
                    <a:pt x="631" y="228"/>
                  </a:cubicBezTo>
                  <a:cubicBezTo>
                    <a:pt x="629" y="224"/>
                    <a:pt x="630" y="220"/>
                    <a:pt x="633" y="218"/>
                  </a:cubicBezTo>
                  <a:cubicBezTo>
                    <a:pt x="684" y="189"/>
                    <a:pt x="684" y="189"/>
                    <a:pt x="684" y="189"/>
                  </a:cubicBezTo>
                  <a:cubicBezTo>
                    <a:pt x="653" y="139"/>
                    <a:pt x="611" y="97"/>
                    <a:pt x="561" y="66"/>
                  </a:cubicBezTo>
                  <a:cubicBezTo>
                    <a:pt x="532" y="117"/>
                    <a:pt x="532" y="117"/>
                    <a:pt x="532" y="117"/>
                  </a:cubicBezTo>
                  <a:cubicBezTo>
                    <a:pt x="531" y="119"/>
                    <a:pt x="528" y="120"/>
                    <a:pt x="526" y="120"/>
                  </a:cubicBezTo>
                  <a:cubicBezTo>
                    <a:pt x="525" y="120"/>
                    <a:pt x="524" y="120"/>
                    <a:pt x="523" y="119"/>
                  </a:cubicBezTo>
                  <a:cubicBezTo>
                    <a:pt x="519" y="118"/>
                    <a:pt x="518" y="113"/>
                    <a:pt x="520" y="110"/>
                  </a:cubicBezTo>
                  <a:cubicBezTo>
                    <a:pt x="549" y="59"/>
                    <a:pt x="549" y="59"/>
                    <a:pt x="549" y="59"/>
                  </a:cubicBezTo>
                  <a:cubicBezTo>
                    <a:pt x="499" y="32"/>
                    <a:pt x="442" y="16"/>
                    <a:pt x="382" y="14"/>
                  </a:cubicBezTo>
                  <a:cubicBezTo>
                    <a:pt x="382" y="73"/>
                    <a:pt x="382" y="73"/>
                    <a:pt x="382" y="73"/>
                  </a:cubicBezTo>
                  <a:cubicBezTo>
                    <a:pt x="382" y="77"/>
                    <a:pt x="379" y="80"/>
                    <a:pt x="375" y="80"/>
                  </a:cubicBezTo>
                  <a:cubicBezTo>
                    <a:pt x="371" y="80"/>
                    <a:pt x="368" y="77"/>
                    <a:pt x="368" y="73"/>
                  </a:cubicBezTo>
                  <a:cubicBezTo>
                    <a:pt x="368" y="14"/>
                    <a:pt x="368" y="14"/>
                    <a:pt x="368" y="14"/>
                  </a:cubicBezTo>
                  <a:cubicBezTo>
                    <a:pt x="307" y="16"/>
                    <a:pt x="250" y="32"/>
                    <a:pt x="201" y="59"/>
                  </a:cubicBezTo>
                  <a:cubicBezTo>
                    <a:pt x="230" y="110"/>
                    <a:pt x="230" y="110"/>
                    <a:pt x="230" y="110"/>
                  </a:cubicBezTo>
                  <a:cubicBezTo>
                    <a:pt x="232" y="113"/>
                    <a:pt x="231" y="118"/>
                    <a:pt x="227" y="119"/>
                  </a:cubicBezTo>
                  <a:cubicBezTo>
                    <a:pt x="226" y="120"/>
                    <a:pt x="225" y="120"/>
                    <a:pt x="224" y="120"/>
                  </a:cubicBezTo>
                  <a:cubicBezTo>
                    <a:pt x="221" y="120"/>
                    <a:pt x="219" y="119"/>
                    <a:pt x="218" y="117"/>
                  </a:cubicBezTo>
                  <a:cubicBezTo>
                    <a:pt x="189" y="66"/>
                    <a:pt x="189" y="66"/>
                    <a:pt x="189" y="66"/>
                  </a:cubicBezTo>
                  <a:cubicBezTo>
                    <a:pt x="139" y="97"/>
                    <a:pt x="96" y="139"/>
                    <a:pt x="66" y="189"/>
                  </a:cubicBezTo>
                  <a:cubicBezTo>
                    <a:pt x="117" y="218"/>
                    <a:pt x="117" y="218"/>
                    <a:pt x="117" y="218"/>
                  </a:cubicBezTo>
                  <a:cubicBezTo>
                    <a:pt x="120" y="220"/>
                    <a:pt x="121" y="224"/>
                    <a:pt x="119" y="228"/>
                  </a:cubicBezTo>
                  <a:cubicBezTo>
                    <a:pt x="118" y="230"/>
                    <a:pt x="116" y="231"/>
                    <a:pt x="113" y="231"/>
                  </a:cubicBezTo>
                  <a:cubicBezTo>
                    <a:pt x="112" y="231"/>
                    <a:pt x="111" y="231"/>
                    <a:pt x="110" y="230"/>
                  </a:cubicBezTo>
                  <a:cubicBezTo>
                    <a:pt x="59" y="201"/>
                    <a:pt x="59" y="201"/>
                    <a:pt x="59" y="201"/>
                  </a:cubicBezTo>
                  <a:cubicBezTo>
                    <a:pt x="32" y="251"/>
                    <a:pt x="15" y="308"/>
                    <a:pt x="14" y="368"/>
                  </a:cubicBezTo>
                  <a:cubicBezTo>
                    <a:pt x="73" y="368"/>
                    <a:pt x="73" y="368"/>
                    <a:pt x="73" y="368"/>
                  </a:cubicBezTo>
                  <a:cubicBezTo>
                    <a:pt x="76" y="368"/>
                    <a:pt x="80" y="371"/>
                    <a:pt x="80" y="375"/>
                  </a:cubicBezTo>
                  <a:cubicBezTo>
                    <a:pt x="80" y="379"/>
                    <a:pt x="76" y="382"/>
                    <a:pt x="73" y="382"/>
                  </a:cubicBezTo>
                  <a:cubicBezTo>
                    <a:pt x="14" y="382"/>
                    <a:pt x="14" y="382"/>
                    <a:pt x="14" y="382"/>
                  </a:cubicBezTo>
                  <a:cubicBezTo>
                    <a:pt x="15" y="441"/>
                    <a:pt x="31" y="498"/>
                    <a:pt x="59" y="550"/>
                  </a:cubicBezTo>
                  <a:cubicBezTo>
                    <a:pt x="110" y="520"/>
                    <a:pt x="110" y="520"/>
                    <a:pt x="110" y="520"/>
                  </a:cubicBezTo>
                  <a:cubicBezTo>
                    <a:pt x="113" y="518"/>
                    <a:pt x="117" y="520"/>
                    <a:pt x="119" y="523"/>
                  </a:cubicBezTo>
                  <a:cubicBezTo>
                    <a:pt x="121" y="526"/>
                    <a:pt x="120" y="530"/>
                    <a:pt x="117" y="532"/>
                  </a:cubicBezTo>
                  <a:cubicBezTo>
                    <a:pt x="66" y="562"/>
                    <a:pt x="66" y="562"/>
                    <a:pt x="66" y="562"/>
                  </a:cubicBezTo>
                  <a:cubicBezTo>
                    <a:pt x="71" y="569"/>
                    <a:pt x="76" y="577"/>
                    <a:pt x="81" y="584"/>
                  </a:cubicBezTo>
                  <a:cubicBezTo>
                    <a:pt x="83" y="587"/>
                    <a:pt x="82" y="592"/>
                    <a:pt x="79" y="594"/>
                  </a:cubicBezTo>
                  <a:cubicBezTo>
                    <a:pt x="76" y="596"/>
                    <a:pt x="72" y="595"/>
                    <a:pt x="69" y="592"/>
                  </a:cubicBezTo>
                  <a:cubicBezTo>
                    <a:pt x="63" y="583"/>
                    <a:pt x="56" y="573"/>
                    <a:pt x="51" y="563"/>
                  </a:cubicBezTo>
                  <a:cubicBezTo>
                    <a:pt x="51" y="563"/>
                    <a:pt x="50" y="563"/>
                    <a:pt x="50" y="563"/>
                  </a:cubicBezTo>
                  <a:cubicBezTo>
                    <a:pt x="50" y="562"/>
                    <a:pt x="50" y="562"/>
                    <a:pt x="50" y="562"/>
                  </a:cubicBezTo>
                  <a:cubicBezTo>
                    <a:pt x="17" y="505"/>
                    <a:pt x="0" y="441"/>
                    <a:pt x="0" y="375"/>
                  </a:cubicBezTo>
                  <a:cubicBezTo>
                    <a:pt x="0" y="307"/>
                    <a:pt x="18" y="244"/>
                    <a:pt x="50" y="189"/>
                  </a:cubicBezTo>
                  <a:cubicBezTo>
                    <a:pt x="50" y="189"/>
                    <a:pt x="50" y="188"/>
                    <a:pt x="50" y="188"/>
                  </a:cubicBezTo>
                  <a:cubicBezTo>
                    <a:pt x="51" y="187"/>
                    <a:pt x="51" y="187"/>
                    <a:pt x="51" y="187"/>
                  </a:cubicBezTo>
                  <a:cubicBezTo>
                    <a:pt x="84" y="131"/>
                    <a:pt x="130" y="84"/>
                    <a:pt x="186" y="51"/>
                  </a:cubicBezTo>
                  <a:cubicBezTo>
                    <a:pt x="187" y="51"/>
                    <a:pt x="187" y="51"/>
                    <a:pt x="187" y="51"/>
                  </a:cubicBezTo>
                  <a:cubicBezTo>
                    <a:pt x="188" y="50"/>
                    <a:pt x="188" y="50"/>
                    <a:pt x="189" y="50"/>
                  </a:cubicBezTo>
                  <a:cubicBezTo>
                    <a:pt x="244" y="18"/>
                    <a:pt x="307" y="0"/>
                    <a:pt x="375" y="0"/>
                  </a:cubicBezTo>
                  <a:cubicBezTo>
                    <a:pt x="443" y="0"/>
                    <a:pt x="506" y="18"/>
                    <a:pt x="561" y="50"/>
                  </a:cubicBezTo>
                  <a:cubicBezTo>
                    <a:pt x="562" y="50"/>
                    <a:pt x="562" y="50"/>
                    <a:pt x="562" y="51"/>
                  </a:cubicBezTo>
                  <a:cubicBezTo>
                    <a:pt x="563" y="51"/>
                    <a:pt x="563" y="51"/>
                    <a:pt x="564" y="51"/>
                  </a:cubicBezTo>
                  <a:cubicBezTo>
                    <a:pt x="619" y="84"/>
                    <a:pt x="666" y="131"/>
                    <a:pt x="699" y="187"/>
                  </a:cubicBezTo>
                  <a:cubicBezTo>
                    <a:pt x="699" y="187"/>
                    <a:pt x="699" y="187"/>
                    <a:pt x="700" y="188"/>
                  </a:cubicBezTo>
                  <a:cubicBezTo>
                    <a:pt x="700" y="188"/>
                    <a:pt x="700" y="189"/>
                    <a:pt x="700" y="189"/>
                  </a:cubicBezTo>
                  <a:cubicBezTo>
                    <a:pt x="732" y="244"/>
                    <a:pt x="750" y="307"/>
                    <a:pt x="750" y="375"/>
                  </a:cubicBezTo>
                  <a:cubicBezTo>
                    <a:pt x="750" y="441"/>
                    <a:pt x="733" y="505"/>
                    <a:pt x="700" y="562"/>
                  </a:cubicBezTo>
                  <a:cubicBezTo>
                    <a:pt x="700" y="562"/>
                    <a:pt x="700" y="562"/>
                    <a:pt x="700" y="563"/>
                  </a:cubicBezTo>
                  <a:close/>
                  <a:moveTo>
                    <a:pt x="533" y="560"/>
                  </a:moveTo>
                  <a:cubicBezTo>
                    <a:pt x="533" y="636"/>
                    <a:pt x="533" y="636"/>
                    <a:pt x="533" y="636"/>
                  </a:cubicBezTo>
                  <a:cubicBezTo>
                    <a:pt x="533" y="640"/>
                    <a:pt x="530" y="643"/>
                    <a:pt x="526" y="643"/>
                  </a:cubicBezTo>
                  <a:cubicBezTo>
                    <a:pt x="224" y="643"/>
                    <a:pt x="224" y="643"/>
                    <a:pt x="224" y="643"/>
                  </a:cubicBezTo>
                  <a:cubicBezTo>
                    <a:pt x="220" y="643"/>
                    <a:pt x="217" y="640"/>
                    <a:pt x="217" y="636"/>
                  </a:cubicBezTo>
                  <a:cubicBezTo>
                    <a:pt x="217" y="560"/>
                    <a:pt x="217" y="560"/>
                    <a:pt x="217" y="560"/>
                  </a:cubicBezTo>
                  <a:cubicBezTo>
                    <a:pt x="217" y="556"/>
                    <a:pt x="220" y="553"/>
                    <a:pt x="224" y="553"/>
                  </a:cubicBezTo>
                  <a:cubicBezTo>
                    <a:pt x="526" y="553"/>
                    <a:pt x="526" y="553"/>
                    <a:pt x="526" y="553"/>
                  </a:cubicBezTo>
                  <a:cubicBezTo>
                    <a:pt x="530" y="553"/>
                    <a:pt x="533" y="556"/>
                    <a:pt x="533" y="560"/>
                  </a:cubicBezTo>
                  <a:close/>
                  <a:moveTo>
                    <a:pt x="519" y="567"/>
                  </a:moveTo>
                  <a:cubicBezTo>
                    <a:pt x="231" y="567"/>
                    <a:pt x="231" y="567"/>
                    <a:pt x="231" y="567"/>
                  </a:cubicBezTo>
                  <a:cubicBezTo>
                    <a:pt x="231" y="629"/>
                    <a:pt x="231" y="629"/>
                    <a:pt x="231" y="629"/>
                  </a:cubicBezTo>
                  <a:cubicBezTo>
                    <a:pt x="519" y="629"/>
                    <a:pt x="519" y="629"/>
                    <a:pt x="519" y="629"/>
                  </a:cubicBezTo>
                  <a:lnTo>
                    <a:pt x="519" y="567"/>
                  </a:lnTo>
                  <a:close/>
                  <a:moveTo>
                    <a:pt x="579" y="257"/>
                  </a:moveTo>
                  <a:cubicBezTo>
                    <a:pt x="581" y="261"/>
                    <a:pt x="580" y="265"/>
                    <a:pt x="577" y="267"/>
                  </a:cubicBezTo>
                  <a:cubicBezTo>
                    <a:pt x="442" y="344"/>
                    <a:pt x="442" y="344"/>
                    <a:pt x="442" y="344"/>
                  </a:cubicBezTo>
                  <a:cubicBezTo>
                    <a:pt x="447" y="354"/>
                    <a:pt x="449" y="364"/>
                    <a:pt x="449" y="375"/>
                  </a:cubicBezTo>
                  <a:cubicBezTo>
                    <a:pt x="449" y="416"/>
                    <a:pt x="416" y="449"/>
                    <a:pt x="375" y="449"/>
                  </a:cubicBezTo>
                  <a:cubicBezTo>
                    <a:pt x="334" y="449"/>
                    <a:pt x="301" y="416"/>
                    <a:pt x="301" y="375"/>
                  </a:cubicBezTo>
                  <a:cubicBezTo>
                    <a:pt x="301" y="334"/>
                    <a:pt x="334" y="301"/>
                    <a:pt x="375" y="301"/>
                  </a:cubicBezTo>
                  <a:cubicBezTo>
                    <a:pt x="400" y="301"/>
                    <a:pt x="422" y="313"/>
                    <a:pt x="435" y="332"/>
                  </a:cubicBezTo>
                  <a:cubicBezTo>
                    <a:pt x="570" y="255"/>
                    <a:pt x="570" y="255"/>
                    <a:pt x="570" y="255"/>
                  </a:cubicBezTo>
                  <a:cubicBezTo>
                    <a:pt x="573" y="253"/>
                    <a:pt x="577" y="254"/>
                    <a:pt x="579" y="257"/>
                  </a:cubicBezTo>
                  <a:close/>
                  <a:moveTo>
                    <a:pt x="435" y="375"/>
                  </a:moveTo>
                  <a:cubicBezTo>
                    <a:pt x="435" y="342"/>
                    <a:pt x="408" y="315"/>
                    <a:pt x="375" y="315"/>
                  </a:cubicBezTo>
                  <a:cubicBezTo>
                    <a:pt x="342" y="315"/>
                    <a:pt x="315" y="342"/>
                    <a:pt x="315" y="375"/>
                  </a:cubicBezTo>
                  <a:cubicBezTo>
                    <a:pt x="315" y="408"/>
                    <a:pt x="342" y="435"/>
                    <a:pt x="375" y="435"/>
                  </a:cubicBezTo>
                  <a:cubicBezTo>
                    <a:pt x="408" y="435"/>
                    <a:pt x="435" y="408"/>
                    <a:pt x="435" y="375"/>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defTabSz="457200">
                <a:defRPr/>
              </a:pPr>
              <a:endParaRPr lang="en-US" sz="1800" kern="0">
                <a:solidFill>
                  <a:schemeClr val="bg1"/>
                </a:solidFill>
              </a:endParaRPr>
            </a:p>
          </p:txBody>
        </p:sp>
        <p:sp>
          <p:nvSpPr>
            <p:cNvPr id="34" name="Freeform 20">
              <a:extLst>
                <a:ext uri="{FF2B5EF4-FFF2-40B4-BE49-F238E27FC236}">
                  <a16:creationId xmlns:a16="http://schemas.microsoft.com/office/drawing/2014/main" id="{E730073C-7D69-E290-6A49-41932100A0DB}"/>
                </a:ext>
              </a:extLst>
            </p:cNvPr>
            <p:cNvSpPr>
              <a:spLocks noEditPoints="1"/>
            </p:cNvSpPr>
            <p:nvPr/>
          </p:nvSpPr>
          <p:spPr bwMode="auto">
            <a:xfrm>
              <a:off x="6458343" y="4299630"/>
              <a:ext cx="970261" cy="791389"/>
            </a:xfrm>
            <a:custGeom>
              <a:avLst/>
              <a:gdLst>
                <a:gd name="T0" fmla="*/ 461 w 782"/>
                <a:gd name="T1" fmla="*/ 81 h 570"/>
                <a:gd name="T2" fmla="*/ 450 w 782"/>
                <a:gd name="T3" fmla="*/ 76 h 570"/>
                <a:gd name="T4" fmla="*/ 43 w 782"/>
                <a:gd name="T5" fmla="*/ 177 h 570"/>
                <a:gd name="T6" fmla="*/ 38 w 782"/>
                <a:gd name="T7" fmla="*/ 179 h 570"/>
                <a:gd name="T8" fmla="*/ 36 w 782"/>
                <a:gd name="T9" fmla="*/ 205 h 570"/>
                <a:gd name="T10" fmla="*/ 36 w 782"/>
                <a:gd name="T11" fmla="*/ 343 h 570"/>
                <a:gd name="T12" fmla="*/ 38 w 782"/>
                <a:gd name="T13" fmla="*/ 365 h 570"/>
                <a:gd name="T14" fmla="*/ 43 w 782"/>
                <a:gd name="T15" fmla="*/ 367 h 570"/>
                <a:gd name="T16" fmla="*/ 157 w 782"/>
                <a:gd name="T17" fmla="*/ 566 h 570"/>
                <a:gd name="T18" fmla="*/ 256 w 782"/>
                <a:gd name="T19" fmla="*/ 570 h 570"/>
                <a:gd name="T20" fmla="*/ 271 w 782"/>
                <a:gd name="T21" fmla="*/ 525 h 570"/>
                <a:gd name="T22" fmla="*/ 227 w 782"/>
                <a:gd name="T23" fmla="*/ 476 h 570"/>
                <a:gd name="T24" fmla="*/ 221 w 782"/>
                <a:gd name="T25" fmla="*/ 409 h 570"/>
                <a:gd name="T26" fmla="*/ 188 w 782"/>
                <a:gd name="T27" fmla="*/ 367 h 570"/>
                <a:gd name="T28" fmla="*/ 192 w 782"/>
                <a:gd name="T29" fmla="*/ 367 h 570"/>
                <a:gd name="T30" fmla="*/ 454 w 782"/>
                <a:gd name="T31" fmla="*/ 470 h 570"/>
                <a:gd name="T32" fmla="*/ 461 w 782"/>
                <a:gd name="T33" fmla="*/ 463 h 570"/>
                <a:gd name="T34" fmla="*/ 498 w 782"/>
                <a:gd name="T35" fmla="*/ 274 h 570"/>
                <a:gd name="T36" fmla="*/ 14 w 782"/>
                <a:gd name="T37" fmla="*/ 274 h 570"/>
                <a:gd name="T38" fmla="*/ 36 w 782"/>
                <a:gd name="T39" fmla="*/ 328 h 570"/>
                <a:gd name="T40" fmla="*/ 197 w 782"/>
                <a:gd name="T41" fmla="*/ 402 h 570"/>
                <a:gd name="T42" fmla="*/ 211 w 782"/>
                <a:gd name="T43" fmla="*/ 446 h 570"/>
                <a:gd name="T44" fmla="*/ 237 w 782"/>
                <a:gd name="T45" fmla="*/ 507 h 570"/>
                <a:gd name="T46" fmla="*/ 260 w 782"/>
                <a:gd name="T47" fmla="*/ 551 h 570"/>
                <a:gd name="T48" fmla="*/ 168 w 782"/>
                <a:gd name="T49" fmla="*/ 556 h 570"/>
                <a:gd name="T50" fmla="*/ 172 w 782"/>
                <a:gd name="T51" fmla="*/ 367 h 570"/>
                <a:gd name="T52" fmla="*/ 447 w 782"/>
                <a:gd name="T53" fmla="*/ 447 h 570"/>
                <a:gd name="T54" fmla="*/ 50 w 782"/>
                <a:gd name="T55" fmla="*/ 353 h 570"/>
                <a:gd name="T56" fmla="*/ 192 w 782"/>
                <a:gd name="T57" fmla="*/ 191 h 570"/>
                <a:gd name="T58" fmla="*/ 447 w 782"/>
                <a:gd name="T59" fmla="*/ 97 h 570"/>
                <a:gd name="T60" fmla="*/ 461 w 782"/>
                <a:gd name="T61" fmla="*/ 328 h 570"/>
                <a:gd name="T62" fmla="*/ 484 w 782"/>
                <a:gd name="T63" fmla="*/ 274 h 570"/>
                <a:gd name="T64" fmla="*/ 624 w 782"/>
                <a:gd name="T65" fmla="*/ 277 h 570"/>
                <a:gd name="T66" fmla="*/ 564 w 782"/>
                <a:gd name="T67" fmla="*/ 417 h 570"/>
                <a:gd name="T68" fmla="*/ 559 w 782"/>
                <a:gd name="T69" fmla="*/ 405 h 570"/>
                <a:gd name="T70" fmla="*/ 560 w 782"/>
                <a:gd name="T71" fmla="*/ 148 h 570"/>
                <a:gd name="T72" fmla="*/ 570 w 782"/>
                <a:gd name="T73" fmla="*/ 139 h 570"/>
                <a:gd name="T74" fmla="*/ 703 w 782"/>
                <a:gd name="T75" fmla="*/ 277 h 570"/>
                <a:gd name="T76" fmla="*/ 617 w 782"/>
                <a:gd name="T77" fmla="*/ 485 h 570"/>
                <a:gd name="T78" fmla="*/ 612 w 782"/>
                <a:gd name="T79" fmla="*/ 474 h 570"/>
                <a:gd name="T80" fmla="*/ 613 w 782"/>
                <a:gd name="T81" fmla="*/ 80 h 570"/>
                <a:gd name="T82" fmla="*/ 623 w 782"/>
                <a:gd name="T83" fmla="*/ 71 h 570"/>
                <a:gd name="T84" fmla="*/ 782 w 782"/>
                <a:gd name="T85" fmla="*/ 277 h 570"/>
                <a:gd name="T86" fmla="*/ 669 w 782"/>
                <a:gd name="T87" fmla="*/ 554 h 570"/>
                <a:gd name="T88" fmla="*/ 664 w 782"/>
                <a:gd name="T89" fmla="*/ 542 h 570"/>
                <a:gd name="T90" fmla="*/ 665 w 782"/>
                <a:gd name="T91" fmla="*/ 12 h 570"/>
                <a:gd name="T92" fmla="*/ 676 w 782"/>
                <a:gd name="T93" fmla="*/ 3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82" h="570">
                  <a:moveTo>
                    <a:pt x="461" y="205"/>
                  </a:moveTo>
                  <a:cubicBezTo>
                    <a:pt x="461" y="81"/>
                    <a:pt x="461" y="81"/>
                    <a:pt x="461" y="81"/>
                  </a:cubicBezTo>
                  <a:cubicBezTo>
                    <a:pt x="461" y="78"/>
                    <a:pt x="460" y="76"/>
                    <a:pt x="457" y="75"/>
                  </a:cubicBezTo>
                  <a:cubicBezTo>
                    <a:pt x="455" y="74"/>
                    <a:pt x="452" y="74"/>
                    <a:pt x="450" y="76"/>
                  </a:cubicBezTo>
                  <a:cubicBezTo>
                    <a:pt x="369" y="151"/>
                    <a:pt x="264" y="177"/>
                    <a:pt x="193" y="177"/>
                  </a:cubicBezTo>
                  <a:cubicBezTo>
                    <a:pt x="43" y="177"/>
                    <a:pt x="43" y="177"/>
                    <a:pt x="43" y="177"/>
                  </a:cubicBezTo>
                  <a:cubicBezTo>
                    <a:pt x="43" y="177"/>
                    <a:pt x="43" y="177"/>
                    <a:pt x="43" y="177"/>
                  </a:cubicBezTo>
                  <a:cubicBezTo>
                    <a:pt x="41" y="177"/>
                    <a:pt x="40" y="178"/>
                    <a:pt x="38" y="179"/>
                  </a:cubicBezTo>
                  <a:cubicBezTo>
                    <a:pt x="37" y="180"/>
                    <a:pt x="36" y="182"/>
                    <a:pt x="36" y="184"/>
                  </a:cubicBezTo>
                  <a:cubicBezTo>
                    <a:pt x="36" y="205"/>
                    <a:pt x="36" y="205"/>
                    <a:pt x="36" y="205"/>
                  </a:cubicBezTo>
                  <a:cubicBezTo>
                    <a:pt x="15" y="211"/>
                    <a:pt x="0" y="239"/>
                    <a:pt x="0" y="274"/>
                  </a:cubicBezTo>
                  <a:cubicBezTo>
                    <a:pt x="0" y="310"/>
                    <a:pt x="15" y="338"/>
                    <a:pt x="36" y="343"/>
                  </a:cubicBezTo>
                  <a:cubicBezTo>
                    <a:pt x="36" y="360"/>
                    <a:pt x="36" y="360"/>
                    <a:pt x="36" y="360"/>
                  </a:cubicBezTo>
                  <a:cubicBezTo>
                    <a:pt x="36" y="362"/>
                    <a:pt x="37" y="364"/>
                    <a:pt x="38" y="365"/>
                  </a:cubicBezTo>
                  <a:cubicBezTo>
                    <a:pt x="40" y="366"/>
                    <a:pt x="41" y="367"/>
                    <a:pt x="43" y="367"/>
                  </a:cubicBezTo>
                  <a:cubicBezTo>
                    <a:pt x="43" y="367"/>
                    <a:pt x="43" y="367"/>
                    <a:pt x="43" y="367"/>
                  </a:cubicBezTo>
                  <a:cubicBezTo>
                    <a:pt x="79" y="367"/>
                    <a:pt x="79" y="367"/>
                    <a:pt x="79" y="367"/>
                  </a:cubicBezTo>
                  <a:cubicBezTo>
                    <a:pt x="157" y="566"/>
                    <a:pt x="157" y="566"/>
                    <a:pt x="157" y="566"/>
                  </a:cubicBezTo>
                  <a:cubicBezTo>
                    <a:pt x="158" y="568"/>
                    <a:pt x="161" y="570"/>
                    <a:pt x="164" y="570"/>
                  </a:cubicBezTo>
                  <a:cubicBezTo>
                    <a:pt x="256" y="570"/>
                    <a:pt x="256" y="570"/>
                    <a:pt x="256" y="570"/>
                  </a:cubicBezTo>
                  <a:cubicBezTo>
                    <a:pt x="262" y="570"/>
                    <a:pt x="267" y="567"/>
                    <a:pt x="271" y="561"/>
                  </a:cubicBezTo>
                  <a:cubicBezTo>
                    <a:pt x="275" y="553"/>
                    <a:pt x="278" y="539"/>
                    <a:pt x="271" y="525"/>
                  </a:cubicBezTo>
                  <a:cubicBezTo>
                    <a:pt x="264" y="510"/>
                    <a:pt x="254" y="502"/>
                    <a:pt x="246" y="496"/>
                  </a:cubicBezTo>
                  <a:cubicBezTo>
                    <a:pt x="238" y="490"/>
                    <a:pt x="232" y="485"/>
                    <a:pt x="227" y="476"/>
                  </a:cubicBezTo>
                  <a:cubicBezTo>
                    <a:pt x="222" y="467"/>
                    <a:pt x="223" y="458"/>
                    <a:pt x="225" y="447"/>
                  </a:cubicBezTo>
                  <a:cubicBezTo>
                    <a:pt x="226" y="436"/>
                    <a:pt x="228" y="423"/>
                    <a:pt x="221" y="409"/>
                  </a:cubicBezTo>
                  <a:cubicBezTo>
                    <a:pt x="216" y="398"/>
                    <a:pt x="210" y="394"/>
                    <a:pt x="205" y="390"/>
                  </a:cubicBezTo>
                  <a:cubicBezTo>
                    <a:pt x="200" y="386"/>
                    <a:pt x="195" y="383"/>
                    <a:pt x="188" y="367"/>
                  </a:cubicBezTo>
                  <a:cubicBezTo>
                    <a:pt x="192" y="367"/>
                    <a:pt x="192" y="367"/>
                    <a:pt x="192" y="367"/>
                  </a:cubicBezTo>
                  <a:cubicBezTo>
                    <a:pt x="192" y="367"/>
                    <a:pt x="192" y="367"/>
                    <a:pt x="192" y="367"/>
                  </a:cubicBezTo>
                  <a:cubicBezTo>
                    <a:pt x="264" y="367"/>
                    <a:pt x="369" y="393"/>
                    <a:pt x="450" y="468"/>
                  </a:cubicBezTo>
                  <a:cubicBezTo>
                    <a:pt x="451" y="469"/>
                    <a:pt x="453" y="470"/>
                    <a:pt x="454" y="470"/>
                  </a:cubicBezTo>
                  <a:cubicBezTo>
                    <a:pt x="455" y="470"/>
                    <a:pt x="456" y="470"/>
                    <a:pt x="457" y="469"/>
                  </a:cubicBezTo>
                  <a:cubicBezTo>
                    <a:pt x="460" y="468"/>
                    <a:pt x="461" y="466"/>
                    <a:pt x="461" y="463"/>
                  </a:cubicBezTo>
                  <a:cubicBezTo>
                    <a:pt x="461" y="343"/>
                    <a:pt x="461" y="343"/>
                    <a:pt x="461" y="343"/>
                  </a:cubicBezTo>
                  <a:cubicBezTo>
                    <a:pt x="482" y="338"/>
                    <a:pt x="498" y="310"/>
                    <a:pt x="498" y="274"/>
                  </a:cubicBezTo>
                  <a:cubicBezTo>
                    <a:pt x="498" y="239"/>
                    <a:pt x="482" y="211"/>
                    <a:pt x="461" y="205"/>
                  </a:cubicBezTo>
                  <a:close/>
                  <a:moveTo>
                    <a:pt x="14" y="274"/>
                  </a:moveTo>
                  <a:cubicBezTo>
                    <a:pt x="14" y="249"/>
                    <a:pt x="24" y="226"/>
                    <a:pt x="36" y="220"/>
                  </a:cubicBezTo>
                  <a:cubicBezTo>
                    <a:pt x="36" y="328"/>
                    <a:pt x="36" y="328"/>
                    <a:pt x="36" y="328"/>
                  </a:cubicBezTo>
                  <a:cubicBezTo>
                    <a:pt x="24" y="322"/>
                    <a:pt x="14" y="300"/>
                    <a:pt x="14" y="274"/>
                  </a:cubicBezTo>
                  <a:close/>
                  <a:moveTo>
                    <a:pt x="197" y="402"/>
                  </a:moveTo>
                  <a:cubicBezTo>
                    <a:pt x="201" y="405"/>
                    <a:pt x="205" y="407"/>
                    <a:pt x="209" y="415"/>
                  </a:cubicBezTo>
                  <a:cubicBezTo>
                    <a:pt x="213" y="425"/>
                    <a:pt x="212" y="435"/>
                    <a:pt x="211" y="446"/>
                  </a:cubicBezTo>
                  <a:cubicBezTo>
                    <a:pt x="209" y="457"/>
                    <a:pt x="208" y="470"/>
                    <a:pt x="215" y="483"/>
                  </a:cubicBezTo>
                  <a:cubicBezTo>
                    <a:pt x="221" y="495"/>
                    <a:pt x="229" y="501"/>
                    <a:pt x="237" y="507"/>
                  </a:cubicBezTo>
                  <a:cubicBezTo>
                    <a:pt x="245" y="513"/>
                    <a:pt x="253" y="519"/>
                    <a:pt x="259" y="531"/>
                  </a:cubicBezTo>
                  <a:cubicBezTo>
                    <a:pt x="263" y="540"/>
                    <a:pt x="261" y="548"/>
                    <a:pt x="260" y="551"/>
                  </a:cubicBezTo>
                  <a:cubicBezTo>
                    <a:pt x="259" y="554"/>
                    <a:pt x="257" y="556"/>
                    <a:pt x="256" y="556"/>
                  </a:cubicBezTo>
                  <a:cubicBezTo>
                    <a:pt x="168" y="556"/>
                    <a:pt x="168" y="556"/>
                    <a:pt x="168" y="556"/>
                  </a:cubicBezTo>
                  <a:cubicBezTo>
                    <a:pt x="94" y="367"/>
                    <a:pt x="94" y="367"/>
                    <a:pt x="94" y="367"/>
                  </a:cubicBezTo>
                  <a:cubicBezTo>
                    <a:pt x="172" y="367"/>
                    <a:pt x="172" y="367"/>
                    <a:pt x="172" y="367"/>
                  </a:cubicBezTo>
                  <a:cubicBezTo>
                    <a:pt x="182" y="391"/>
                    <a:pt x="190" y="397"/>
                    <a:pt x="197" y="402"/>
                  </a:cubicBezTo>
                  <a:close/>
                  <a:moveTo>
                    <a:pt x="447" y="447"/>
                  </a:moveTo>
                  <a:cubicBezTo>
                    <a:pt x="366" y="378"/>
                    <a:pt x="263" y="353"/>
                    <a:pt x="192" y="353"/>
                  </a:cubicBezTo>
                  <a:cubicBezTo>
                    <a:pt x="50" y="353"/>
                    <a:pt x="50" y="353"/>
                    <a:pt x="50" y="353"/>
                  </a:cubicBezTo>
                  <a:cubicBezTo>
                    <a:pt x="50" y="191"/>
                    <a:pt x="50" y="191"/>
                    <a:pt x="50" y="191"/>
                  </a:cubicBezTo>
                  <a:cubicBezTo>
                    <a:pt x="192" y="191"/>
                    <a:pt x="192" y="191"/>
                    <a:pt x="192" y="191"/>
                  </a:cubicBezTo>
                  <a:cubicBezTo>
                    <a:pt x="193" y="191"/>
                    <a:pt x="193" y="191"/>
                    <a:pt x="193" y="191"/>
                  </a:cubicBezTo>
                  <a:cubicBezTo>
                    <a:pt x="263" y="191"/>
                    <a:pt x="366" y="166"/>
                    <a:pt x="447" y="97"/>
                  </a:cubicBezTo>
                  <a:lnTo>
                    <a:pt x="447" y="447"/>
                  </a:lnTo>
                  <a:close/>
                  <a:moveTo>
                    <a:pt x="461" y="328"/>
                  </a:moveTo>
                  <a:cubicBezTo>
                    <a:pt x="461" y="220"/>
                    <a:pt x="461" y="220"/>
                    <a:pt x="461" y="220"/>
                  </a:cubicBezTo>
                  <a:cubicBezTo>
                    <a:pt x="474" y="226"/>
                    <a:pt x="484" y="249"/>
                    <a:pt x="484" y="274"/>
                  </a:cubicBezTo>
                  <a:cubicBezTo>
                    <a:pt x="484" y="300"/>
                    <a:pt x="474" y="322"/>
                    <a:pt x="461" y="328"/>
                  </a:cubicBezTo>
                  <a:close/>
                  <a:moveTo>
                    <a:pt x="624" y="277"/>
                  </a:moveTo>
                  <a:cubicBezTo>
                    <a:pt x="623" y="329"/>
                    <a:pt x="604" y="378"/>
                    <a:pt x="569" y="415"/>
                  </a:cubicBezTo>
                  <a:cubicBezTo>
                    <a:pt x="568" y="416"/>
                    <a:pt x="566" y="417"/>
                    <a:pt x="564" y="417"/>
                  </a:cubicBezTo>
                  <a:cubicBezTo>
                    <a:pt x="563" y="417"/>
                    <a:pt x="561" y="417"/>
                    <a:pt x="560" y="415"/>
                  </a:cubicBezTo>
                  <a:cubicBezTo>
                    <a:pt x="557" y="413"/>
                    <a:pt x="557" y="408"/>
                    <a:pt x="559" y="405"/>
                  </a:cubicBezTo>
                  <a:cubicBezTo>
                    <a:pt x="592" y="371"/>
                    <a:pt x="609" y="326"/>
                    <a:pt x="610" y="277"/>
                  </a:cubicBezTo>
                  <a:cubicBezTo>
                    <a:pt x="610" y="228"/>
                    <a:pt x="592" y="182"/>
                    <a:pt x="560" y="148"/>
                  </a:cubicBezTo>
                  <a:cubicBezTo>
                    <a:pt x="557" y="145"/>
                    <a:pt x="557" y="141"/>
                    <a:pt x="560" y="138"/>
                  </a:cubicBezTo>
                  <a:cubicBezTo>
                    <a:pt x="563" y="136"/>
                    <a:pt x="567" y="136"/>
                    <a:pt x="570" y="139"/>
                  </a:cubicBezTo>
                  <a:cubicBezTo>
                    <a:pt x="605" y="175"/>
                    <a:pt x="624" y="224"/>
                    <a:pt x="624" y="277"/>
                  </a:cubicBezTo>
                  <a:close/>
                  <a:moveTo>
                    <a:pt x="703" y="277"/>
                  </a:moveTo>
                  <a:cubicBezTo>
                    <a:pt x="702" y="355"/>
                    <a:pt x="674" y="429"/>
                    <a:pt x="622" y="483"/>
                  </a:cubicBezTo>
                  <a:cubicBezTo>
                    <a:pt x="621" y="485"/>
                    <a:pt x="619" y="485"/>
                    <a:pt x="617" y="485"/>
                  </a:cubicBezTo>
                  <a:cubicBezTo>
                    <a:pt x="615" y="485"/>
                    <a:pt x="613" y="485"/>
                    <a:pt x="612" y="483"/>
                  </a:cubicBezTo>
                  <a:cubicBezTo>
                    <a:pt x="609" y="481"/>
                    <a:pt x="609" y="476"/>
                    <a:pt x="612" y="474"/>
                  </a:cubicBezTo>
                  <a:cubicBezTo>
                    <a:pt x="661" y="422"/>
                    <a:pt x="688" y="352"/>
                    <a:pt x="689" y="277"/>
                  </a:cubicBezTo>
                  <a:cubicBezTo>
                    <a:pt x="689" y="202"/>
                    <a:pt x="662" y="132"/>
                    <a:pt x="613" y="80"/>
                  </a:cubicBezTo>
                  <a:cubicBezTo>
                    <a:pt x="610" y="77"/>
                    <a:pt x="610" y="73"/>
                    <a:pt x="613" y="70"/>
                  </a:cubicBezTo>
                  <a:cubicBezTo>
                    <a:pt x="616" y="68"/>
                    <a:pt x="620" y="68"/>
                    <a:pt x="623" y="71"/>
                  </a:cubicBezTo>
                  <a:cubicBezTo>
                    <a:pt x="674" y="125"/>
                    <a:pt x="703" y="199"/>
                    <a:pt x="703" y="277"/>
                  </a:cubicBezTo>
                  <a:close/>
                  <a:moveTo>
                    <a:pt x="782" y="277"/>
                  </a:moveTo>
                  <a:cubicBezTo>
                    <a:pt x="781" y="382"/>
                    <a:pt x="743" y="479"/>
                    <a:pt x="674" y="551"/>
                  </a:cubicBezTo>
                  <a:cubicBezTo>
                    <a:pt x="673" y="553"/>
                    <a:pt x="671" y="554"/>
                    <a:pt x="669" y="554"/>
                  </a:cubicBezTo>
                  <a:cubicBezTo>
                    <a:pt x="668" y="554"/>
                    <a:pt x="666" y="553"/>
                    <a:pt x="664" y="552"/>
                  </a:cubicBezTo>
                  <a:cubicBezTo>
                    <a:pt x="662" y="549"/>
                    <a:pt x="662" y="544"/>
                    <a:pt x="664" y="542"/>
                  </a:cubicBezTo>
                  <a:cubicBezTo>
                    <a:pt x="731" y="472"/>
                    <a:pt x="767" y="378"/>
                    <a:pt x="768" y="277"/>
                  </a:cubicBezTo>
                  <a:cubicBezTo>
                    <a:pt x="768" y="176"/>
                    <a:pt x="732" y="82"/>
                    <a:pt x="665" y="12"/>
                  </a:cubicBezTo>
                  <a:cubicBezTo>
                    <a:pt x="663" y="10"/>
                    <a:pt x="663" y="5"/>
                    <a:pt x="666" y="2"/>
                  </a:cubicBezTo>
                  <a:cubicBezTo>
                    <a:pt x="669" y="0"/>
                    <a:pt x="673" y="0"/>
                    <a:pt x="676" y="3"/>
                  </a:cubicBezTo>
                  <a:cubicBezTo>
                    <a:pt x="744" y="75"/>
                    <a:pt x="782" y="173"/>
                    <a:pt x="782" y="277"/>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defTabSz="457200">
                <a:defRPr/>
              </a:pPr>
              <a:endParaRPr lang="en-US" sz="1800" kern="0">
                <a:solidFill>
                  <a:schemeClr val="bg1"/>
                </a:solidFill>
              </a:endParaRPr>
            </a:p>
          </p:txBody>
        </p:sp>
        <p:sp>
          <p:nvSpPr>
            <p:cNvPr id="35" name="Freeform 96">
              <a:extLst>
                <a:ext uri="{FF2B5EF4-FFF2-40B4-BE49-F238E27FC236}">
                  <a16:creationId xmlns:a16="http://schemas.microsoft.com/office/drawing/2014/main" id="{7916720A-2942-AD38-D5A3-68C2CB9B8C4A}"/>
                </a:ext>
              </a:extLst>
            </p:cNvPr>
            <p:cNvSpPr>
              <a:spLocks noEditPoints="1"/>
            </p:cNvSpPr>
            <p:nvPr/>
          </p:nvSpPr>
          <p:spPr bwMode="auto">
            <a:xfrm>
              <a:off x="4406309" y="4259567"/>
              <a:ext cx="801722" cy="831452"/>
            </a:xfrm>
            <a:custGeom>
              <a:avLst/>
              <a:gdLst>
                <a:gd name="T0" fmla="*/ 730 w 730"/>
                <a:gd name="T1" fmla="*/ 386 h 780"/>
                <a:gd name="T2" fmla="*/ 677 w 730"/>
                <a:gd name="T3" fmla="*/ 198 h 780"/>
                <a:gd name="T4" fmla="*/ 476 w 730"/>
                <a:gd name="T5" fmla="*/ 46 h 780"/>
                <a:gd name="T6" fmla="*/ 659 w 730"/>
                <a:gd name="T7" fmla="*/ 195 h 780"/>
                <a:gd name="T8" fmla="*/ 523 w 730"/>
                <a:gd name="T9" fmla="*/ 163 h 780"/>
                <a:gd name="T10" fmla="*/ 510 w 730"/>
                <a:gd name="T11" fmla="*/ 169 h 780"/>
                <a:gd name="T12" fmla="*/ 372 w 730"/>
                <a:gd name="T13" fmla="*/ 195 h 780"/>
                <a:gd name="T14" fmla="*/ 365 w 730"/>
                <a:gd name="T15" fmla="*/ 22 h 780"/>
                <a:gd name="T16" fmla="*/ 52 w 730"/>
                <a:gd name="T17" fmla="*/ 200 h 780"/>
                <a:gd name="T18" fmla="*/ 52 w 730"/>
                <a:gd name="T19" fmla="*/ 574 h 780"/>
                <a:gd name="T20" fmla="*/ 247 w 730"/>
                <a:gd name="T21" fmla="*/ 732 h 780"/>
                <a:gd name="T22" fmla="*/ 256 w 730"/>
                <a:gd name="T23" fmla="*/ 727 h 780"/>
                <a:gd name="T24" fmla="*/ 71 w 730"/>
                <a:gd name="T25" fmla="*/ 577 h 780"/>
                <a:gd name="T26" fmla="*/ 207 w 730"/>
                <a:gd name="T27" fmla="*/ 608 h 780"/>
                <a:gd name="T28" fmla="*/ 216 w 730"/>
                <a:gd name="T29" fmla="*/ 612 h 780"/>
                <a:gd name="T30" fmla="*/ 210 w 730"/>
                <a:gd name="T31" fmla="*/ 577 h 780"/>
                <a:gd name="T32" fmla="*/ 358 w 730"/>
                <a:gd name="T33" fmla="*/ 744 h 780"/>
                <a:gd name="T34" fmla="*/ 677 w 730"/>
                <a:gd name="T35" fmla="*/ 575 h 780"/>
                <a:gd name="T36" fmla="*/ 564 w 730"/>
                <a:gd name="T37" fmla="*/ 393 h 780"/>
                <a:gd name="T38" fmla="*/ 668 w 730"/>
                <a:gd name="T39" fmla="*/ 563 h 780"/>
                <a:gd name="T40" fmla="*/ 564 w 730"/>
                <a:gd name="T41" fmla="*/ 393 h 780"/>
                <a:gd name="T42" fmla="*/ 372 w 730"/>
                <a:gd name="T43" fmla="*/ 563 h 780"/>
                <a:gd name="T44" fmla="*/ 550 w 730"/>
                <a:gd name="T45" fmla="*/ 393 h 780"/>
                <a:gd name="T46" fmla="*/ 668 w 730"/>
                <a:gd name="T47" fmla="*/ 209 h 780"/>
                <a:gd name="T48" fmla="*/ 564 w 730"/>
                <a:gd name="T49" fmla="*/ 379 h 780"/>
                <a:gd name="T50" fmla="*/ 668 w 730"/>
                <a:gd name="T51" fmla="*/ 209 h 780"/>
                <a:gd name="T52" fmla="*/ 550 w 730"/>
                <a:gd name="T53" fmla="*/ 379 h 780"/>
                <a:gd name="T54" fmla="*/ 372 w 730"/>
                <a:gd name="T55" fmla="*/ 209 h 780"/>
                <a:gd name="T56" fmla="*/ 14 w 730"/>
                <a:gd name="T57" fmla="*/ 379 h 780"/>
                <a:gd name="T58" fmla="*/ 191 w 730"/>
                <a:gd name="T59" fmla="*/ 209 h 780"/>
                <a:gd name="T60" fmla="*/ 14 w 730"/>
                <a:gd name="T61" fmla="*/ 379 h 780"/>
                <a:gd name="T62" fmla="*/ 358 w 730"/>
                <a:gd name="T63" fmla="*/ 209 h 780"/>
                <a:gd name="T64" fmla="*/ 180 w 730"/>
                <a:gd name="T65" fmla="*/ 379 h 780"/>
                <a:gd name="T66" fmla="*/ 210 w 730"/>
                <a:gd name="T67" fmla="*/ 195 h 780"/>
                <a:gd name="T68" fmla="*/ 358 w 730"/>
                <a:gd name="T69" fmla="*/ 195 h 780"/>
                <a:gd name="T70" fmla="*/ 299 w 730"/>
                <a:gd name="T71" fmla="*/ 42 h 780"/>
                <a:gd name="T72" fmla="*/ 195 w 730"/>
                <a:gd name="T73" fmla="*/ 195 h 780"/>
                <a:gd name="T74" fmla="*/ 299 w 730"/>
                <a:gd name="T75" fmla="*/ 42 h 780"/>
                <a:gd name="T76" fmla="*/ 14 w 730"/>
                <a:gd name="T77" fmla="*/ 393 h 780"/>
                <a:gd name="T78" fmla="*/ 191 w 730"/>
                <a:gd name="T79" fmla="*/ 563 h 780"/>
                <a:gd name="T80" fmla="*/ 205 w 730"/>
                <a:gd name="T81" fmla="*/ 563 h 780"/>
                <a:gd name="T82" fmla="*/ 358 w 730"/>
                <a:gd name="T83" fmla="*/ 393 h 780"/>
                <a:gd name="T84" fmla="*/ 205 w 730"/>
                <a:gd name="T85" fmla="*/ 563 h 780"/>
                <a:gd name="T86" fmla="*/ 372 w 730"/>
                <a:gd name="T87" fmla="*/ 737 h 780"/>
                <a:gd name="T88" fmla="*/ 520 w 730"/>
                <a:gd name="T89" fmla="*/ 577 h 780"/>
                <a:gd name="T90" fmla="*/ 507 w 730"/>
                <a:gd name="T91" fmla="*/ 643 h 780"/>
                <a:gd name="T92" fmla="*/ 659 w 730"/>
                <a:gd name="T93" fmla="*/ 577 h 780"/>
                <a:gd name="T94" fmla="*/ 324 w 730"/>
                <a:gd name="T95" fmla="*/ 740 h 780"/>
                <a:gd name="T96" fmla="*/ 321 w 730"/>
                <a:gd name="T97" fmla="*/ 752 h 780"/>
                <a:gd name="T98" fmla="*/ 194 w 730"/>
                <a:gd name="T99" fmla="*/ 780 h 780"/>
                <a:gd name="T100" fmla="*/ 193 w 730"/>
                <a:gd name="T101" fmla="*/ 766 h 780"/>
                <a:gd name="T102" fmla="*/ 227 w 730"/>
                <a:gd name="T103" fmla="*/ 653 h 780"/>
                <a:gd name="T104" fmla="*/ 238 w 730"/>
                <a:gd name="T105" fmla="*/ 643 h 780"/>
                <a:gd name="T106" fmla="*/ 416 w 730"/>
                <a:gd name="T107" fmla="*/ 38 h 780"/>
                <a:gd name="T108" fmla="*/ 420 w 730"/>
                <a:gd name="T109" fmla="*/ 27 h 780"/>
                <a:gd name="T110" fmla="*/ 540 w 730"/>
                <a:gd name="T111" fmla="*/ 7 h 780"/>
                <a:gd name="T112" fmla="*/ 435 w 730"/>
                <a:gd name="T113" fmla="*/ 38 h 780"/>
                <a:gd name="T114" fmla="*/ 504 w 730"/>
                <a:gd name="T115" fmla="*/ 125 h 780"/>
                <a:gd name="T116" fmla="*/ 494 w 730"/>
                <a:gd name="T117" fmla="*/ 125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0" h="780">
                  <a:moveTo>
                    <a:pt x="678" y="573"/>
                  </a:moveTo>
                  <a:cubicBezTo>
                    <a:pt x="711" y="518"/>
                    <a:pt x="730" y="454"/>
                    <a:pt x="730" y="386"/>
                  </a:cubicBezTo>
                  <a:cubicBezTo>
                    <a:pt x="730" y="319"/>
                    <a:pt x="711" y="255"/>
                    <a:pt x="678" y="200"/>
                  </a:cubicBezTo>
                  <a:cubicBezTo>
                    <a:pt x="678" y="199"/>
                    <a:pt x="678" y="199"/>
                    <a:pt x="677" y="198"/>
                  </a:cubicBezTo>
                  <a:cubicBezTo>
                    <a:pt x="634" y="127"/>
                    <a:pt x="567" y="70"/>
                    <a:pt x="485" y="42"/>
                  </a:cubicBezTo>
                  <a:cubicBezTo>
                    <a:pt x="481" y="41"/>
                    <a:pt x="477" y="42"/>
                    <a:pt x="476" y="46"/>
                  </a:cubicBezTo>
                  <a:cubicBezTo>
                    <a:pt x="475" y="50"/>
                    <a:pt x="476" y="54"/>
                    <a:pt x="480" y="55"/>
                  </a:cubicBezTo>
                  <a:cubicBezTo>
                    <a:pt x="556" y="81"/>
                    <a:pt x="618" y="131"/>
                    <a:pt x="659" y="195"/>
                  </a:cubicBezTo>
                  <a:cubicBezTo>
                    <a:pt x="535" y="195"/>
                    <a:pt x="535" y="195"/>
                    <a:pt x="535" y="195"/>
                  </a:cubicBezTo>
                  <a:cubicBezTo>
                    <a:pt x="531" y="184"/>
                    <a:pt x="527" y="174"/>
                    <a:pt x="523" y="163"/>
                  </a:cubicBezTo>
                  <a:cubicBezTo>
                    <a:pt x="521" y="160"/>
                    <a:pt x="517" y="158"/>
                    <a:pt x="514" y="159"/>
                  </a:cubicBezTo>
                  <a:cubicBezTo>
                    <a:pt x="510" y="161"/>
                    <a:pt x="508" y="165"/>
                    <a:pt x="510" y="169"/>
                  </a:cubicBezTo>
                  <a:cubicBezTo>
                    <a:pt x="514" y="177"/>
                    <a:pt x="517" y="186"/>
                    <a:pt x="520" y="195"/>
                  </a:cubicBezTo>
                  <a:cubicBezTo>
                    <a:pt x="372" y="195"/>
                    <a:pt x="372" y="195"/>
                    <a:pt x="372" y="195"/>
                  </a:cubicBezTo>
                  <a:cubicBezTo>
                    <a:pt x="372" y="29"/>
                    <a:pt x="372" y="29"/>
                    <a:pt x="372" y="29"/>
                  </a:cubicBezTo>
                  <a:cubicBezTo>
                    <a:pt x="372" y="25"/>
                    <a:pt x="369" y="22"/>
                    <a:pt x="365" y="22"/>
                  </a:cubicBezTo>
                  <a:cubicBezTo>
                    <a:pt x="233" y="22"/>
                    <a:pt x="117" y="92"/>
                    <a:pt x="53" y="198"/>
                  </a:cubicBezTo>
                  <a:cubicBezTo>
                    <a:pt x="52" y="199"/>
                    <a:pt x="52" y="199"/>
                    <a:pt x="52" y="200"/>
                  </a:cubicBezTo>
                  <a:cubicBezTo>
                    <a:pt x="19" y="255"/>
                    <a:pt x="0" y="318"/>
                    <a:pt x="0" y="386"/>
                  </a:cubicBezTo>
                  <a:cubicBezTo>
                    <a:pt x="0" y="454"/>
                    <a:pt x="19" y="519"/>
                    <a:pt x="52" y="574"/>
                  </a:cubicBezTo>
                  <a:cubicBezTo>
                    <a:pt x="52" y="574"/>
                    <a:pt x="52" y="574"/>
                    <a:pt x="52" y="574"/>
                  </a:cubicBezTo>
                  <a:cubicBezTo>
                    <a:pt x="96" y="646"/>
                    <a:pt x="164" y="703"/>
                    <a:pt x="247" y="732"/>
                  </a:cubicBezTo>
                  <a:cubicBezTo>
                    <a:pt x="248" y="732"/>
                    <a:pt x="248" y="732"/>
                    <a:pt x="249" y="732"/>
                  </a:cubicBezTo>
                  <a:cubicBezTo>
                    <a:pt x="252" y="732"/>
                    <a:pt x="255" y="730"/>
                    <a:pt x="256" y="727"/>
                  </a:cubicBezTo>
                  <a:cubicBezTo>
                    <a:pt x="257" y="724"/>
                    <a:pt x="255" y="720"/>
                    <a:pt x="251" y="718"/>
                  </a:cubicBezTo>
                  <a:cubicBezTo>
                    <a:pt x="175" y="692"/>
                    <a:pt x="113" y="642"/>
                    <a:pt x="71" y="577"/>
                  </a:cubicBezTo>
                  <a:cubicBezTo>
                    <a:pt x="195" y="577"/>
                    <a:pt x="195" y="577"/>
                    <a:pt x="195" y="577"/>
                  </a:cubicBezTo>
                  <a:cubicBezTo>
                    <a:pt x="199" y="588"/>
                    <a:pt x="202" y="598"/>
                    <a:pt x="207" y="608"/>
                  </a:cubicBezTo>
                  <a:cubicBezTo>
                    <a:pt x="208" y="611"/>
                    <a:pt x="210" y="612"/>
                    <a:pt x="213" y="612"/>
                  </a:cubicBezTo>
                  <a:cubicBezTo>
                    <a:pt x="214" y="612"/>
                    <a:pt x="215" y="612"/>
                    <a:pt x="216" y="612"/>
                  </a:cubicBezTo>
                  <a:cubicBezTo>
                    <a:pt x="219" y="610"/>
                    <a:pt x="221" y="606"/>
                    <a:pt x="219" y="603"/>
                  </a:cubicBezTo>
                  <a:cubicBezTo>
                    <a:pt x="216" y="594"/>
                    <a:pt x="213" y="586"/>
                    <a:pt x="210" y="577"/>
                  </a:cubicBezTo>
                  <a:cubicBezTo>
                    <a:pt x="358" y="577"/>
                    <a:pt x="358" y="577"/>
                    <a:pt x="358" y="577"/>
                  </a:cubicBezTo>
                  <a:cubicBezTo>
                    <a:pt x="358" y="744"/>
                    <a:pt x="358" y="744"/>
                    <a:pt x="358" y="744"/>
                  </a:cubicBezTo>
                  <a:cubicBezTo>
                    <a:pt x="358" y="748"/>
                    <a:pt x="361" y="751"/>
                    <a:pt x="365" y="751"/>
                  </a:cubicBezTo>
                  <a:cubicBezTo>
                    <a:pt x="497" y="751"/>
                    <a:pt x="613" y="680"/>
                    <a:pt x="677" y="575"/>
                  </a:cubicBezTo>
                  <a:cubicBezTo>
                    <a:pt x="678" y="574"/>
                    <a:pt x="678" y="574"/>
                    <a:pt x="678" y="573"/>
                  </a:cubicBezTo>
                  <a:close/>
                  <a:moveTo>
                    <a:pt x="564" y="393"/>
                  </a:moveTo>
                  <a:cubicBezTo>
                    <a:pt x="716" y="393"/>
                    <a:pt x="716" y="393"/>
                    <a:pt x="716" y="393"/>
                  </a:cubicBezTo>
                  <a:cubicBezTo>
                    <a:pt x="714" y="455"/>
                    <a:pt x="697" y="513"/>
                    <a:pt x="668" y="563"/>
                  </a:cubicBezTo>
                  <a:cubicBezTo>
                    <a:pt x="539" y="563"/>
                    <a:pt x="539" y="563"/>
                    <a:pt x="539" y="563"/>
                  </a:cubicBezTo>
                  <a:cubicBezTo>
                    <a:pt x="555" y="512"/>
                    <a:pt x="564" y="454"/>
                    <a:pt x="564" y="393"/>
                  </a:cubicBezTo>
                  <a:close/>
                  <a:moveTo>
                    <a:pt x="525" y="563"/>
                  </a:moveTo>
                  <a:cubicBezTo>
                    <a:pt x="372" y="563"/>
                    <a:pt x="372" y="563"/>
                    <a:pt x="372" y="563"/>
                  </a:cubicBezTo>
                  <a:cubicBezTo>
                    <a:pt x="372" y="393"/>
                    <a:pt x="372" y="393"/>
                    <a:pt x="372" y="393"/>
                  </a:cubicBezTo>
                  <a:cubicBezTo>
                    <a:pt x="550" y="393"/>
                    <a:pt x="550" y="393"/>
                    <a:pt x="550" y="393"/>
                  </a:cubicBezTo>
                  <a:cubicBezTo>
                    <a:pt x="550" y="455"/>
                    <a:pt x="540" y="513"/>
                    <a:pt x="525" y="563"/>
                  </a:cubicBezTo>
                  <a:close/>
                  <a:moveTo>
                    <a:pt x="668" y="209"/>
                  </a:moveTo>
                  <a:cubicBezTo>
                    <a:pt x="697" y="260"/>
                    <a:pt x="714" y="318"/>
                    <a:pt x="716" y="379"/>
                  </a:cubicBezTo>
                  <a:cubicBezTo>
                    <a:pt x="564" y="379"/>
                    <a:pt x="564" y="379"/>
                    <a:pt x="564" y="379"/>
                  </a:cubicBezTo>
                  <a:cubicBezTo>
                    <a:pt x="564" y="319"/>
                    <a:pt x="555" y="261"/>
                    <a:pt x="539" y="209"/>
                  </a:cubicBezTo>
                  <a:lnTo>
                    <a:pt x="668" y="209"/>
                  </a:lnTo>
                  <a:close/>
                  <a:moveTo>
                    <a:pt x="525" y="209"/>
                  </a:moveTo>
                  <a:cubicBezTo>
                    <a:pt x="541" y="261"/>
                    <a:pt x="550" y="319"/>
                    <a:pt x="550" y="379"/>
                  </a:cubicBezTo>
                  <a:cubicBezTo>
                    <a:pt x="372" y="379"/>
                    <a:pt x="372" y="379"/>
                    <a:pt x="372" y="379"/>
                  </a:cubicBezTo>
                  <a:cubicBezTo>
                    <a:pt x="372" y="209"/>
                    <a:pt x="372" y="209"/>
                    <a:pt x="372" y="209"/>
                  </a:cubicBezTo>
                  <a:lnTo>
                    <a:pt x="525" y="209"/>
                  </a:lnTo>
                  <a:close/>
                  <a:moveTo>
                    <a:pt x="14" y="379"/>
                  </a:moveTo>
                  <a:cubicBezTo>
                    <a:pt x="16" y="318"/>
                    <a:pt x="33" y="260"/>
                    <a:pt x="62" y="209"/>
                  </a:cubicBezTo>
                  <a:cubicBezTo>
                    <a:pt x="191" y="209"/>
                    <a:pt x="191" y="209"/>
                    <a:pt x="191" y="209"/>
                  </a:cubicBezTo>
                  <a:cubicBezTo>
                    <a:pt x="175" y="261"/>
                    <a:pt x="166" y="319"/>
                    <a:pt x="166" y="379"/>
                  </a:cubicBezTo>
                  <a:lnTo>
                    <a:pt x="14" y="379"/>
                  </a:lnTo>
                  <a:close/>
                  <a:moveTo>
                    <a:pt x="205" y="209"/>
                  </a:moveTo>
                  <a:cubicBezTo>
                    <a:pt x="358" y="209"/>
                    <a:pt x="358" y="209"/>
                    <a:pt x="358" y="209"/>
                  </a:cubicBezTo>
                  <a:cubicBezTo>
                    <a:pt x="358" y="379"/>
                    <a:pt x="358" y="379"/>
                    <a:pt x="358" y="379"/>
                  </a:cubicBezTo>
                  <a:cubicBezTo>
                    <a:pt x="180" y="379"/>
                    <a:pt x="180" y="379"/>
                    <a:pt x="180" y="379"/>
                  </a:cubicBezTo>
                  <a:cubicBezTo>
                    <a:pt x="180" y="318"/>
                    <a:pt x="190" y="260"/>
                    <a:pt x="205" y="209"/>
                  </a:cubicBezTo>
                  <a:close/>
                  <a:moveTo>
                    <a:pt x="210" y="195"/>
                  </a:moveTo>
                  <a:cubicBezTo>
                    <a:pt x="242" y="103"/>
                    <a:pt x="296" y="40"/>
                    <a:pt x="358" y="36"/>
                  </a:cubicBezTo>
                  <a:cubicBezTo>
                    <a:pt x="358" y="195"/>
                    <a:pt x="358" y="195"/>
                    <a:pt x="358" y="195"/>
                  </a:cubicBezTo>
                  <a:lnTo>
                    <a:pt x="210" y="195"/>
                  </a:lnTo>
                  <a:close/>
                  <a:moveTo>
                    <a:pt x="299" y="42"/>
                  </a:moveTo>
                  <a:cubicBezTo>
                    <a:pt x="271" y="60"/>
                    <a:pt x="245" y="90"/>
                    <a:pt x="223" y="130"/>
                  </a:cubicBezTo>
                  <a:cubicBezTo>
                    <a:pt x="212" y="150"/>
                    <a:pt x="203" y="172"/>
                    <a:pt x="195" y="195"/>
                  </a:cubicBezTo>
                  <a:cubicBezTo>
                    <a:pt x="71" y="195"/>
                    <a:pt x="71" y="195"/>
                    <a:pt x="71" y="195"/>
                  </a:cubicBezTo>
                  <a:cubicBezTo>
                    <a:pt x="122" y="117"/>
                    <a:pt x="204" y="60"/>
                    <a:pt x="299" y="42"/>
                  </a:cubicBezTo>
                  <a:close/>
                  <a:moveTo>
                    <a:pt x="62" y="563"/>
                  </a:moveTo>
                  <a:cubicBezTo>
                    <a:pt x="33" y="513"/>
                    <a:pt x="16" y="455"/>
                    <a:pt x="14" y="393"/>
                  </a:cubicBezTo>
                  <a:cubicBezTo>
                    <a:pt x="166" y="393"/>
                    <a:pt x="166" y="393"/>
                    <a:pt x="166" y="393"/>
                  </a:cubicBezTo>
                  <a:cubicBezTo>
                    <a:pt x="166" y="454"/>
                    <a:pt x="175" y="512"/>
                    <a:pt x="191" y="563"/>
                  </a:cubicBezTo>
                  <a:lnTo>
                    <a:pt x="62" y="563"/>
                  </a:lnTo>
                  <a:close/>
                  <a:moveTo>
                    <a:pt x="205" y="563"/>
                  </a:moveTo>
                  <a:cubicBezTo>
                    <a:pt x="189" y="512"/>
                    <a:pt x="180" y="454"/>
                    <a:pt x="180" y="393"/>
                  </a:cubicBezTo>
                  <a:cubicBezTo>
                    <a:pt x="358" y="393"/>
                    <a:pt x="358" y="393"/>
                    <a:pt x="358" y="393"/>
                  </a:cubicBezTo>
                  <a:cubicBezTo>
                    <a:pt x="358" y="563"/>
                    <a:pt x="358" y="563"/>
                    <a:pt x="358" y="563"/>
                  </a:cubicBezTo>
                  <a:lnTo>
                    <a:pt x="205" y="563"/>
                  </a:lnTo>
                  <a:close/>
                  <a:moveTo>
                    <a:pt x="520" y="577"/>
                  </a:moveTo>
                  <a:cubicBezTo>
                    <a:pt x="488" y="670"/>
                    <a:pt x="434" y="732"/>
                    <a:pt x="372" y="737"/>
                  </a:cubicBezTo>
                  <a:cubicBezTo>
                    <a:pt x="372" y="577"/>
                    <a:pt x="372" y="577"/>
                    <a:pt x="372" y="577"/>
                  </a:cubicBezTo>
                  <a:lnTo>
                    <a:pt x="520" y="577"/>
                  </a:lnTo>
                  <a:close/>
                  <a:moveTo>
                    <a:pt x="431" y="731"/>
                  </a:moveTo>
                  <a:cubicBezTo>
                    <a:pt x="459" y="713"/>
                    <a:pt x="485" y="683"/>
                    <a:pt x="507" y="643"/>
                  </a:cubicBezTo>
                  <a:cubicBezTo>
                    <a:pt x="518" y="623"/>
                    <a:pt x="527" y="601"/>
                    <a:pt x="535" y="577"/>
                  </a:cubicBezTo>
                  <a:cubicBezTo>
                    <a:pt x="659" y="577"/>
                    <a:pt x="659" y="577"/>
                    <a:pt x="659" y="577"/>
                  </a:cubicBezTo>
                  <a:cubicBezTo>
                    <a:pt x="608" y="656"/>
                    <a:pt x="526" y="713"/>
                    <a:pt x="431" y="731"/>
                  </a:cubicBezTo>
                  <a:close/>
                  <a:moveTo>
                    <a:pt x="324" y="740"/>
                  </a:moveTo>
                  <a:cubicBezTo>
                    <a:pt x="326" y="742"/>
                    <a:pt x="327" y="745"/>
                    <a:pt x="326" y="747"/>
                  </a:cubicBezTo>
                  <a:cubicBezTo>
                    <a:pt x="325" y="749"/>
                    <a:pt x="323" y="751"/>
                    <a:pt x="321" y="752"/>
                  </a:cubicBezTo>
                  <a:cubicBezTo>
                    <a:pt x="196" y="780"/>
                    <a:pt x="196" y="780"/>
                    <a:pt x="196" y="780"/>
                  </a:cubicBezTo>
                  <a:cubicBezTo>
                    <a:pt x="195" y="780"/>
                    <a:pt x="195" y="780"/>
                    <a:pt x="194" y="780"/>
                  </a:cubicBezTo>
                  <a:cubicBezTo>
                    <a:pt x="191" y="780"/>
                    <a:pt x="188" y="778"/>
                    <a:pt x="187" y="775"/>
                  </a:cubicBezTo>
                  <a:cubicBezTo>
                    <a:pt x="186" y="771"/>
                    <a:pt x="189" y="767"/>
                    <a:pt x="193" y="766"/>
                  </a:cubicBezTo>
                  <a:cubicBezTo>
                    <a:pt x="306" y="741"/>
                    <a:pt x="306" y="741"/>
                    <a:pt x="306" y="741"/>
                  </a:cubicBezTo>
                  <a:cubicBezTo>
                    <a:pt x="227" y="653"/>
                    <a:pt x="227" y="653"/>
                    <a:pt x="227" y="653"/>
                  </a:cubicBezTo>
                  <a:cubicBezTo>
                    <a:pt x="225" y="650"/>
                    <a:pt x="225" y="646"/>
                    <a:pt x="228" y="643"/>
                  </a:cubicBezTo>
                  <a:cubicBezTo>
                    <a:pt x="231" y="640"/>
                    <a:pt x="235" y="641"/>
                    <a:pt x="238" y="643"/>
                  </a:cubicBezTo>
                  <a:lnTo>
                    <a:pt x="324" y="740"/>
                  </a:lnTo>
                  <a:close/>
                  <a:moveTo>
                    <a:pt x="416" y="38"/>
                  </a:moveTo>
                  <a:cubicBezTo>
                    <a:pt x="415" y="36"/>
                    <a:pt x="414" y="34"/>
                    <a:pt x="415" y="31"/>
                  </a:cubicBezTo>
                  <a:cubicBezTo>
                    <a:pt x="415" y="29"/>
                    <a:pt x="417" y="27"/>
                    <a:pt x="420" y="27"/>
                  </a:cubicBezTo>
                  <a:cubicBezTo>
                    <a:pt x="532" y="1"/>
                    <a:pt x="532" y="1"/>
                    <a:pt x="532" y="1"/>
                  </a:cubicBezTo>
                  <a:cubicBezTo>
                    <a:pt x="536" y="0"/>
                    <a:pt x="539" y="3"/>
                    <a:pt x="540" y="7"/>
                  </a:cubicBezTo>
                  <a:cubicBezTo>
                    <a:pt x="541" y="10"/>
                    <a:pt x="539" y="14"/>
                    <a:pt x="535" y="15"/>
                  </a:cubicBezTo>
                  <a:cubicBezTo>
                    <a:pt x="435" y="38"/>
                    <a:pt x="435" y="38"/>
                    <a:pt x="435" y="38"/>
                  </a:cubicBezTo>
                  <a:cubicBezTo>
                    <a:pt x="504" y="115"/>
                    <a:pt x="504" y="115"/>
                    <a:pt x="504" y="115"/>
                  </a:cubicBezTo>
                  <a:cubicBezTo>
                    <a:pt x="507" y="118"/>
                    <a:pt x="506" y="123"/>
                    <a:pt x="504" y="125"/>
                  </a:cubicBezTo>
                  <a:cubicBezTo>
                    <a:pt x="502" y="127"/>
                    <a:pt x="501" y="127"/>
                    <a:pt x="499" y="127"/>
                  </a:cubicBezTo>
                  <a:cubicBezTo>
                    <a:pt x="497" y="127"/>
                    <a:pt x="495" y="126"/>
                    <a:pt x="494" y="125"/>
                  </a:cubicBezTo>
                  <a:lnTo>
                    <a:pt x="416" y="38"/>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defTabSz="457200">
                <a:defRPr/>
              </a:pPr>
              <a:endParaRPr lang="en-US" sz="1800" kern="0">
                <a:solidFill>
                  <a:schemeClr val="bg1"/>
                </a:solidFill>
              </a:endParaRPr>
            </a:p>
          </p:txBody>
        </p:sp>
        <p:sp>
          <p:nvSpPr>
            <p:cNvPr id="36" name="TextBox 35">
              <a:extLst>
                <a:ext uri="{FF2B5EF4-FFF2-40B4-BE49-F238E27FC236}">
                  <a16:creationId xmlns:a16="http://schemas.microsoft.com/office/drawing/2014/main" id="{38E1BF46-3788-B312-8C67-AB984731968D}"/>
                </a:ext>
              </a:extLst>
            </p:cNvPr>
            <p:cNvSpPr txBox="1"/>
            <p:nvPr/>
          </p:nvSpPr>
          <p:spPr>
            <a:xfrm>
              <a:off x="846709" y="2335936"/>
              <a:ext cx="3019339" cy="1169551"/>
            </a:xfrm>
            <a:prstGeom prst="rect">
              <a:avLst/>
            </a:prstGeom>
            <a:noFill/>
          </p:spPr>
          <p:txBody>
            <a:bodyPr wrap="square" rtlCol="0">
              <a:spAutoFit/>
            </a:bodyPr>
            <a:lstStyle/>
            <a:p>
              <a:pPr defTabSz="457200">
                <a:defRPr/>
              </a:pPr>
              <a:r>
                <a:rPr lang="en-US" sz="1400" kern="0" dirty="0">
                  <a:solidFill>
                    <a:schemeClr val="bg1"/>
                  </a:solidFill>
                </a:rPr>
                <a:t>- </a:t>
              </a:r>
              <a:r>
                <a:rPr lang="en-US" sz="1400" kern="0" dirty="0"/>
                <a:t>Benchmark of 8 algorithms</a:t>
              </a:r>
            </a:p>
            <a:p>
              <a:pPr marL="285750" indent="-285750" defTabSz="457200">
                <a:buFontTx/>
                <a:buChar char="-"/>
                <a:defRPr/>
              </a:pPr>
              <a:r>
                <a:rPr lang="en-US" sz="1400" b="1" kern="0" dirty="0"/>
                <a:t>92%  Prediction Accuracy </a:t>
              </a:r>
              <a:r>
                <a:rPr lang="en-US" sz="1400" kern="0" dirty="0"/>
                <a:t>on decisions</a:t>
              </a:r>
            </a:p>
            <a:p>
              <a:pPr marL="285750" indent="-285750" defTabSz="457200">
                <a:buFontTx/>
                <a:buChar char="-"/>
                <a:defRPr/>
              </a:pPr>
              <a:r>
                <a:rPr lang="en-US" sz="1400" b="1" kern="0" dirty="0"/>
                <a:t>18% more shutdown </a:t>
              </a:r>
              <a:r>
                <a:rPr lang="en-US" sz="1400" kern="0" dirty="0"/>
                <a:t>vs reactive approach </a:t>
              </a:r>
            </a:p>
          </p:txBody>
        </p:sp>
        <p:sp>
          <p:nvSpPr>
            <p:cNvPr id="37" name="TextBox 36">
              <a:extLst>
                <a:ext uri="{FF2B5EF4-FFF2-40B4-BE49-F238E27FC236}">
                  <a16:creationId xmlns:a16="http://schemas.microsoft.com/office/drawing/2014/main" id="{340064A2-CF99-0AFC-5CDE-E6E4C6BCB14E}"/>
                </a:ext>
              </a:extLst>
            </p:cNvPr>
            <p:cNvSpPr txBox="1"/>
            <p:nvPr/>
          </p:nvSpPr>
          <p:spPr>
            <a:xfrm>
              <a:off x="7833121" y="4786037"/>
              <a:ext cx="3104509" cy="1384995"/>
            </a:xfrm>
            <a:prstGeom prst="rect">
              <a:avLst/>
            </a:prstGeom>
            <a:noFill/>
          </p:spPr>
          <p:txBody>
            <a:bodyPr wrap="square" rtlCol="0">
              <a:spAutoFit/>
            </a:bodyPr>
            <a:lstStyle/>
            <a:p>
              <a:pPr marL="171450" indent="-171450" defTabSz="457200">
                <a:buFontTx/>
                <a:buChar char="-"/>
                <a:defRPr/>
              </a:pPr>
              <a:r>
                <a:rPr lang="en-US" sz="1400" kern="0" dirty="0"/>
                <a:t>Minimization of capacity risks </a:t>
              </a:r>
            </a:p>
            <a:p>
              <a:pPr marL="171450" indent="-171450" defTabSz="457200">
                <a:buFontTx/>
                <a:buChar char="-"/>
                <a:defRPr/>
              </a:pPr>
              <a:r>
                <a:rPr lang="en-US" sz="1400" kern="0" dirty="0"/>
                <a:t>Disaster awareness by Social Media feeds i.e. X, Google News, etc.</a:t>
              </a:r>
            </a:p>
            <a:p>
              <a:pPr marL="171450" indent="-171450" defTabSz="457200">
                <a:buFontTx/>
                <a:buChar char="-"/>
                <a:defRPr/>
              </a:pPr>
              <a:r>
                <a:rPr lang="en-US" sz="1400" kern="0" dirty="0"/>
                <a:t>SON orchestration </a:t>
              </a:r>
            </a:p>
            <a:p>
              <a:pPr marL="171450" indent="-171450" defTabSz="457200">
                <a:buFontTx/>
                <a:buChar char="-"/>
                <a:defRPr/>
              </a:pPr>
              <a:r>
                <a:rPr lang="en-US" sz="1400" b="1" kern="0" dirty="0"/>
                <a:t>3 Minutes response time </a:t>
              </a:r>
              <a:r>
                <a:rPr lang="en-US" sz="1400" kern="0" dirty="0"/>
                <a:t>to unplanned events</a:t>
              </a:r>
            </a:p>
          </p:txBody>
        </p:sp>
      </p:grpSp>
      <p:pic>
        <p:nvPicPr>
          <p:cNvPr id="4" name="Bildobjekt 9">
            <a:extLst>
              <a:ext uri="{FF2B5EF4-FFF2-40B4-BE49-F238E27FC236}">
                <a16:creationId xmlns:a16="http://schemas.microsoft.com/office/drawing/2014/main" id="{F506C644-CB33-62B4-689A-051F8B72F118}"/>
              </a:ext>
            </a:extLst>
          </p:cNvPr>
          <p:cNvPicPr>
            <a:picLocks noChangeAspect="1"/>
          </p:cNvPicPr>
          <p:nvPr/>
        </p:nvPicPr>
        <p:blipFill>
          <a:blip r:embed="rId3"/>
          <a:stretch/>
        </p:blipFill>
        <p:spPr bwMode="auto">
          <a:xfrm>
            <a:off x="-15631" y="0"/>
            <a:ext cx="2047834" cy="592572"/>
          </a:xfrm>
          <a:prstGeom prst="rect">
            <a:avLst/>
          </a:prstGeom>
        </p:spPr>
      </p:pic>
      <p:pic>
        <p:nvPicPr>
          <p:cNvPr id="3" name="Graphic 2">
            <a:extLst>
              <a:ext uri="{FF2B5EF4-FFF2-40B4-BE49-F238E27FC236}">
                <a16:creationId xmlns:a16="http://schemas.microsoft.com/office/drawing/2014/main" id="{2B27F633-5A25-D14C-AF74-05A0E3A2112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72098" y="6190256"/>
            <a:ext cx="2378979" cy="466914"/>
          </a:xfrm>
          <a:prstGeom prst="rect">
            <a:avLst/>
          </a:prstGeom>
        </p:spPr>
      </p:pic>
      <p:pic>
        <p:nvPicPr>
          <p:cNvPr id="6" name="Picture 5" descr="A picture containing lit, building, dark, photo&#10;&#10;Description automatically generated">
            <a:extLst>
              <a:ext uri="{FF2B5EF4-FFF2-40B4-BE49-F238E27FC236}">
                <a16:creationId xmlns:a16="http://schemas.microsoft.com/office/drawing/2014/main" id="{DC68B2AF-E043-7322-63AF-7275CA96BF22}"/>
              </a:ext>
            </a:extLst>
          </p:cNvPr>
          <p:cNvPicPr>
            <a:picLocks noChangeAspect="1"/>
          </p:cNvPicPr>
          <p:nvPr/>
        </p:nvPicPr>
        <p:blipFill>
          <a:blip r:embed="rId6"/>
          <a:stretch>
            <a:fillRect/>
          </a:stretch>
        </p:blipFill>
        <p:spPr>
          <a:xfrm>
            <a:off x="1956657" y="6215724"/>
            <a:ext cx="1960119" cy="341955"/>
          </a:xfrm>
          <a:prstGeom prst="rect">
            <a:avLst/>
          </a:prstGeom>
        </p:spPr>
      </p:pic>
      <p:pic>
        <p:nvPicPr>
          <p:cNvPr id="7" name="Picture 12" descr="Turkgen">
            <a:extLst>
              <a:ext uri="{FF2B5EF4-FFF2-40B4-BE49-F238E27FC236}">
                <a16:creationId xmlns:a16="http://schemas.microsoft.com/office/drawing/2014/main" id="{4DA39F13-8AC9-3BC6-564A-078E045AE31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18076" y="6191472"/>
            <a:ext cx="1891725" cy="456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5625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10941510" name="Rectangle 4"/>
          <p:cNvSpPr/>
          <p:nvPr/>
        </p:nvSpPr>
        <p:spPr bwMode="auto">
          <a:xfrm>
            <a:off x="2351584" y="498200"/>
            <a:ext cx="6854662" cy="650528"/>
          </a:xfrm>
          <a:prstGeom prst="rect">
            <a:avLst/>
          </a:prstGeom>
          <a:noFill/>
          <a:ln>
            <a:noFill/>
          </a:ln>
        </p:spPr>
        <p:txBody>
          <a:bodyPr lIns="0" tIns="0" rIns="0" bIns="0" anchor="ctr"/>
          <a:lstStyle>
            <a:lvl1pPr algn="ctr">
              <a:defRPr sz="5600">
                <a:solidFill>
                  <a:srgbClr val="000000"/>
                </a:solidFill>
                <a:latin typeface="Gill Sans"/>
                <a:ea typeface="ヒラギノ角ゴ ProN W3"/>
                <a:cs typeface="ヒラギノ角ゴ ProN W3"/>
              </a:defRPr>
            </a:lvl1pPr>
            <a:lvl2pPr marL="742950" indent="-285750" algn="ctr">
              <a:defRPr sz="5600">
                <a:solidFill>
                  <a:srgbClr val="000000"/>
                </a:solidFill>
                <a:latin typeface="Gill Sans"/>
                <a:ea typeface="ヒラギノ角ゴ ProN W3"/>
                <a:cs typeface="ヒラギノ角ゴ ProN W3"/>
              </a:defRPr>
            </a:lvl2pPr>
            <a:lvl3pPr marL="1143000" indent="-228600" algn="ctr">
              <a:defRPr sz="5600">
                <a:solidFill>
                  <a:srgbClr val="000000"/>
                </a:solidFill>
                <a:latin typeface="Gill Sans"/>
                <a:ea typeface="ヒラギノ角ゴ ProN W3"/>
                <a:cs typeface="ヒラギノ角ゴ ProN W3"/>
              </a:defRPr>
            </a:lvl3pPr>
            <a:lvl4pPr marL="1600200" indent="-228600" algn="ctr">
              <a:defRPr sz="5600">
                <a:solidFill>
                  <a:srgbClr val="000000"/>
                </a:solidFill>
                <a:latin typeface="Gill Sans"/>
                <a:ea typeface="ヒラギノ角ゴ ProN W3"/>
                <a:cs typeface="ヒラギノ角ゴ ProN W3"/>
              </a:defRPr>
            </a:lvl4pPr>
            <a:lvl5pPr marL="2057400" indent="-228600" algn="ctr">
              <a:defRPr sz="5600">
                <a:solidFill>
                  <a:srgbClr val="000000"/>
                </a:solidFill>
                <a:latin typeface="Gill Sans"/>
                <a:ea typeface="ヒラギノ角ゴ ProN W3"/>
                <a:cs typeface="ヒラギノ角ゴ ProN W3"/>
              </a:defRPr>
            </a:lvl5pPr>
            <a:lvl6pPr marL="2514599" indent="-228600" algn="ctr">
              <a:spcBef>
                <a:spcPts val="0"/>
              </a:spcBef>
              <a:spcAft>
                <a:spcPts val="0"/>
              </a:spcAft>
              <a:defRPr sz="5600">
                <a:solidFill>
                  <a:srgbClr val="000000"/>
                </a:solidFill>
                <a:latin typeface="Gill Sans"/>
                <a:ea typeface="ヒラギノ角ゴ ProN W3"/>
                <a:cs typeface="ヒラギノ角ゴ ProN W3"/>
              </a:defRPr>
            </a:lvl6pPr>
            <a:lvl7pPr marL="2971800" indent="-228600" algn="ctr">
              <a:spcBef>
                <a:spcPts val="0"/>
              </a:spcBef>
              <a:spcAft>
                <a:spcPts val="0"/>
              </a:spcAft>
              <a:defRPr sz="5600">
                <a:solidFill>
                  <a:srgbClr val="000000"/>
                </a:solidFill>
                <a:latin typeface="Gill Sans"/>
                <a:ea typeface="ヒラギノ角ゴ ProN W3"/>
                <a:cs typeface="ヒラギノ角ゴ ProN W3"/>
              </a:defRPr>
            </a:lvl7pPr>
            <a:lvl8pPr marL="3429000" indent="-228600" algn="ctr">
              <a:spcBef>
                <a:spcPts val="0"/>
              </a:spcBef>
              <a:spcAft>
                <a:spcPts val="0"/>
              </a:spcAft>
              <a:defRPr sz="5600">
                <a:solidFill>
                  <a:srgbClr val="000000"/>
                </a:solidFill>
                <a:latin typeface="Gill Sans"/>
                <a:ea typeface="ヒラギノ角ゴ ProN W3"/>
                <a:cs typeface="ヒラギノ角ゴ ProN W3"/>
              </a:defRPr>
            </a:lvl8pPr>
            <a:lvl9pPr marL="3886200" indent="-228600" algn="ctr">
              <a:spcBef>
                <a:spcPts val="0"/>
              </a:spcBef>
              <a:spcAft>
                <a:spcPts val="0"/>
              </a:spcAft>
              <a:defRPr sz="5600">
                <a:solidFill>
                  <a:srgbClr val="000000"/>
                </a:solidFill>
                <a:latin typeface="Gill Sans"/>
                <a:ea typeface="ヒラギノ角ゴ ProN W3"/>
                <a:cs typeface="ヒラギノ角ゴ ProN W3"/>
              </a:defRPr>
            </a:lvl9pPr>
          </a:lstStyle>
          <a:p>
            <a:pPr>
              <a:defRPr/>
            </a:pPr>
            <a:r>
              <a:rPr lang="tr-TR" sz="4000" b="1" dirty="0" err="1">
                <a:solidFill>
                  <a:srgbClr val="0070C0"/>
                </a:solidFill>
                <a:latin typeface="+mj-lt"/>
                <a:ea typeface="Calibri"/>
                <a:cs typeface="Calibri" panose="020F0502020204030204" pitchFamily="34" charset="0"/>
              </a:rPr>
              <a:t>Sector</a:t>
            </a:r>
            <a:r>
              <a:rPr lang="tr-TR" sz="4000" b="1" dirty="0">
                <a:solidFill>
                  <a:srgbClr val="0070C0"/>
                </a:solidFill>
                <a:latin typeface="+mj-lt"/>
                <a:ea typeface="Calibri"/>
                <a:cs typeface="Calibri" panose="020F0502020204030204" pitchFamily="34" charset="0"/>
              </a:rPr>
              <a:t> </a:t>
            </a:r>
            <a:r>
              <a:rPr lang="tr-TR" sz="4000" b="1" dirty="0" err="1">
                <a:solidFill>
                  <a:srgbClr val="0070C0"/>
                </a:solidFill>
                <a:latin typeface="+mj-lt"/>
                <a:ea typeface="Calibri"/>
                <a:cs typeface="Calibri" panose="020F0502020204030204" pitchFamily="34" charset="0"/>
              </a:rPr>
              <a:t>Shutdown</a:t>
            </a:r>
            <a:r>
              <a:rPr lang="tr-TR" sz="4000" b="1" dirty="0">
                <a:solidFill>
                  <a:srgbClr val="0070C0"/>
                </a:solidFill>
                <a:latin typeface="+mj-lt"/>
                <a:ea typeface="Calibri"/>
                <a:cs typeface="Calibri" panose="020F0502020204030204" pitchFamily="34" charset="0"/>
              </a:rPr>
              <a:t> </a:t>
            </a:r>
            <a:r>
              <a:rPr lang="tr-TR" sz="4000" b="1" dirty="0" err="1">
                <a:solidFill>
                  <a:srgbClr val="0070C0"/>
                </a:solidFill>
                <a:latin typeface="+mj-lt"/>
                <a:ea typeface="Calibri"/>
                <a:cs typeface="Calibri" panose="020F0502020204030204" pitchFamily="34" charset="0"/>
              </a:rPr>
              <a:t>Results</a:t>
            </a:r>
            <a:endParaRPr lang="tr-TR" sz="4000" b="1" dirty="0">
              <a:solidFill>
                <a:srgbClr val="0070C0"/>
              </a:solidFill>
              <a:latin typeface="+mj-lt"/>
              <a:ea typeface="Calibri"/>
              <a:cs typeface="Calibri" panose="020F0502020204030204" pitchFamily="34" charset="0"/>
            </a:endParaRPr>
          </a:p>
        </p:txBody>
      </p:sp>
      <p:pic>
        <p:nvPicPr>
          <p:cNvPr id="12" name="image9.png">
            <a:extLst>
              <a:ext uri="{FF2B5EF4-FFF2-40B4-BE49-F238E27FC236}">
                <a16:creationId xmlns:a16="http://schemas.microsoft.com/office/drawing/2014/main" id="{8132BF02-1BC1-4413-9DEB-A316A6BE1FBF}"/>
              </a:ext>
            </a:extLst>
          </p:cNvPr>
          <p:cNvPicPr/>
          <p:nvPr/>
        </p:nvPicPr>
        <p:blipFill>
          <a:blip r:embed="rId3"/>
          <a:stretch/>
        </p:blipFill>
        <p:spPr bwMode="auto">
          <a:xfrm>
            <a:off x="6718300" y="1528719"/>
            <a:ext cx="4958320" cy="2661489"/>
          </a:xfrm>
          <a:prstGeom prst="rect">
            <a:avLst/>
          </a:prstGeom>
          <a:ln/>
        </p:spPr>
      </p:pic>
      <p:sp>
        <p:nvSpPr>
          <p:cNvPr id="16" name="Rectangle 15">
            <a:extLst>
              <a:ext uri="{FF2B5EF4-FFF2-40B4-BE49-F238E27FC236}">
                <a16:creationId xmlns:a16="http://schemas.microsoft.com/office/drawing/2014/main" id="{98967EDA-3823-426C-8265-D0D92F82E002}"/>
              </a:ext>
            </a:extLst>
          </p:cNvPr>
          <p:cNvSpPr/>
          <p:nvPr/>
        </p:nvSpPr>
        <p:spPr bwMode="auto">
          <a:xfrm>
            <a:off x="6584454" y="4209209"/>
            <a:ext cx="5472608" cy="307777"/>
          </a:xfrm>
          <a:prstGeom prst="rect">
            <a:avLst/>
          </a:prstGeom>
        </p:spPr>
        <p:txBody>
          <a:bodyPr wrap="square">
            <a:spAutoFit/>
          </a:bodyPr>
          <a:lstStyle/>
          <a:p>
            <a:pPr lvl="1"/>
            <a:r>
              <a:rPr lang="en-US" sz="1400" dirty="0">
                <a:solidFill>
                  <a:schemeClr val="tx2"/>
                </a:solidFill>
                <a:latin typeface="Lato Light"/>
                <a:ea typeface="Lato"/>
                <a:cs typeface="Lato"/>
              </a:rPr>
              <a:t>Energy consumption between 2 AM - 6 AM of </a:t>
            </a:r>
            <a:r>
              <a:rPr lang="en-US" sz="1400" b="1" dirty="0">
                <a:latin typeface="Lato Light"/>
                <a:ea typeface="Lato"/>
                <a:cs typeface="Lato"/>
              </a:rPr>
              <a:t>104 sites.</a:t>
            </a:r>
          </a:p>
        </p:txBody>
      </p:sp>
      <p:sp>
        <p:nvSpPr>
          <p:cNvPr id="2" name="Rectangle 1">
            <a:extLst>
              <a:ext uri="{FF2B5EF4-FFF2-40B4-BE49-F238E27FC236}">
                <a16:creationId xmlns:a16="http://schemas.microsoft.com/office/drawing/2014/main" id="{64FE8609-D00A-AF7A-ED3B-573141970576}"/>
              </a:ext>
            </a:extLst>
          </p:cNvPr>
          <p:cNvSpPr/>
          <p:nvPr/>
        </p:nvSpPr>
        <p:spPr>
          <a:xfrm>
            <a:off x="-488" y="5151541"/>
            <a:ext cx="12192000" cy="579000"/>
          </a:xfrm>
          <a:prstGeom prst="rect">
            <a:avLst/>
          </a:prstGeom>
          <a:solidFill>
            <a:srgbClr val="00B050"/>
          </a:solidFill>
          <a:ln w="12700" cap="flat">
            <a:noFill/>
            <a:miter lim="400000"/>
          </a:ln>
          <a:effectLst>
            <a:outerShdw blurRad="342900" dist="25400" dir="5400000" rotWithShape="0">
              <a:schemeClr val="tx2">
                <a:alpha val="18000"/>
              </a:schemeClr>
            </a:outerShdw>
          </a:effectLst>
        </p:spPr>
        <p:txBody>
          <a:bodyPr wrap="square" lIns="90000" tIns="46800" rIns="90000" bIns="46800" numCol="1" rtlCol="0" anchor="ctr">
            <a:noAutofit/>
          </a:bodyPr>
          <a:lstStyle/>
          <a:p>
            <a:pPr algn="ctr" defTabSz="914400"/>
            <a:r>
              <a:rPr lang="en-US" sz="1800" dirty="0">
                <a:solidFill>
                  <a:schemeClr val="bg1"/>
                </a:solidFill>
              </a:rPr>
              <a:t>The estimation for </a:t>
            </a:r>
            <a:r>
              <a:rPr lang="en-US" sz="1800" dirty="0" err="1">
                <a:solidFill>
                  <a:schemeClr val="bg1"/>
                </a:solidFill>
              </a:rPr>
              <a:t>Turkcell's</a:t>
            </a:r>
            <a:r>
              <a:rPr lang="en-US" sz="1800" dirty="0">
                <a:solidFill>
                  <a:schemeClr val="bg1"/>
                </a:solidFill>
              </a:rPr>
              <a:t> annual countrywide overall network energy saving using this method is about </a:t>
            </a:r>
            <a:r>
              <a:rPr lang="en-US" sz="1800" b="1" dirty="0">
                <a:solidFill>
                  <a:schemeClr val="bg1"/>
                </a:solidFill>
              </a:rPr>
              <a:t>6.78 GWh </a:t>
            </a:r>
          </a:p>
        </p:txBody>
      </p:sp>
      <p:pic>
        <p:nvPicPr>
          <p:cNvPr id="3" name="Bildobjekt 9">
            <a:extLst>
              <a:ext uri="{FF2B5EF4-FFF2-40B4-BE49-F238E27FC236}">
                <a16:creationId xmlns:a16="http://schemas.microsoft.com/office/drawing/2014/main" id="{CB67D6A1-CCBD-1E21-7ECA-CC0485EC53B5}"/>
              </a:ext>
            </a:extLst>
          </p:cNvPr>
          <p:cNvPicPr>
            <a:picLocks noChangeAspect="1"/>
          </p:cNvPicPr>
          <p:nvPr/>
        </p:nvPicPr>
        <p:blipFill>
          <a:blip r:embed="rId4"/>
          <a:stretch/>
        </p:blipFill>
        <p:spPr bwMode="auto">
          <a:xfrm>
            <a:off x="-15631" y="0"/>
            <a:ext cx="2047834" cy="592572"/>
          </a:xfrm>
          <a:prstGeom prst="rect">
            <a:avLst/>
          </a:prstGeom>
        </p:spPr>
      </p:pic>
      <p:graphicFrame>
        <p:nvGraphicFramePr>
          <p:cNvPr id="8" name="Table 7">
            <a:extLst>
              <a:ext uri="{FF2B5EF4-FFF2-40B4-BE49-F238E27FC236}">
                <a16:creationId xmlns:a16="http://schemas.microsoft.com/office/drawing/2014/main" id="{AE990F68-14C2-6894-17AB-0326515EAD5A}"/>
              </a:ext>
            </a:extLst>
          </p:cNvPr>
          <p:cNvGraphicFramePr>
            <a:graphicFrameLocks noGrp="1"/>
          </p:cNvGraphicFramePr>
          <p:nvPr/>
        </p:nvGraphicFramePr>
        <p:xfrm>
          <a:off x="134938" y="1338724"/>
          <a:ext cx="6278562" cy="3622821"/>
        </p:xfrm>
        <a:graphic>
          <a:graphicData uri="http://schemas.openxmlformats.org/drawingml/2006/table">
            <a:tbl>
              <a:tblPr/>
              <a:tblGrid>
                <a:gridCol w="1046427">
                  <a:extLst>
                    <a:ext uri="{9D8B030D-6E8A-4147-A177-3AD203B41FA5}">
                      <a16:colId xmlns:a16="http://schemas.microsoft.com/office/drawing/2014/main" val="1244877794"/>
                    </a:ext>
                  </a:extLst>
                </a:gridCol>
                <a:gridCol w="1046427">
                  <a:extLst>
                    <a:ext uri="{9D8B030D-6E8A-4147-A177-3AD203B41FA5}">
                      <a16:colId xmlns:a16="http://schemas.microsoft.com/office/drawing/2014/main" val="1798262312"/>
                    </a:ext>
                  </a:extLst>
                </a:gridCol>
                <a:gridCol w="1046427">
                  <a:extLst>
                    <a:ext uri="{9D8B030D-6E8A-4147-A177-3AD203B41FA5}">
                      <a16:colId xmlns:a16="http://schemas.microsoft.com/office/drawing/2014/main" val="226498586"/>
                    </a:ext>
                  </a:extLst>
                </a:gridCol>
                <a:gridCol w="1046427">
                  <a:extLst>
                    <a:ext uri="{9D8B030D-6E8A-4147-A177-3AD203B41FA5}">
                      <a16:colId xmlns:a16="http://schemas.microsoft.com/office/drawing/2014/main" val="895411119"/>
                    </a:ext>
                  </a:extLst>
                </a:gridCol>
                <a:gridCol w="1046427">
                  <a:extLst>
                    <a:ext uri="{9D8B030D-6E8A-4147-A177-3AD203B41FA5}">
                      <a16:colId xmlns:a16="http://schemas.microsoft.com/office/drawing/2014/main" val="3502412192"/>
                    </a:ext>
                  </a:extLst>
                </a:gridCol>
                <a:gridCol w="1046427">
                  <a:extLst>
                    <a:ext uri="{9D8B030D-6E8A-4147-A177-3AD203B41FA5}">
                      <a16:colId xmlns:a16="http://schemas.microsoft.com/office/drawing/2014/main" val="4116638057"/>
                    </a:ext>
                  </a:extLst>
                </a:gridCol>
              </a:tblGrid>
              <a:tr h="1151234">
                <a:tc>
                  <a:txBody>
                    <a:bodyPr/>
                    <a:lstStyle/>
                    <a:p>
                      <a:pPr algn="ctr" rtl="0" fontAlgn="ctr"/>
                      <a:endParaRPr lang="en-GB" sz="1400" b="0" i="0" u="none" strike="noStrike">
                        <a:solidFill>
                          <a:srgbClr val="000000"/>
                        </a:solidFill>
                        <a:effectLst/>
                        <a:latin typeface="Calibri" panose="020F0502020204030204" pitchFamily="34" charset="0"/>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rtl="0" fontAlgn="ctr"/>
                      <a:r>
                        <a:rPr lang="en-GB" sz="1400" b="1" i="0" u="none" strike="noStrike">
                          <a:solidFill>
                            <a:srgbClr val="000000"/>
                          </a:solidFill>
                          <a:effectLst/>
                          <a:latin typeface="Calibri" panose="020F0502020204030204" pitchFamily="34" charset="0"/>
                        </a:rPr>
                        <a:t>Energy consumption (W)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400" b="1" i="0" u="none" strike="noStrike">
                          <a:solidFill>
                            <a:srgbClr val="000000"/>
                          </a:solidFill>
                          <a:effectLst/>
                          <a:latin typeface="Calibri" panose="020F0502020204030204" pitchFamily="34" charset="0"/>
                        </a:rPr>
                        <a:t>Energy Saving (W)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400" b="1" i="0" u="none" strike="noStrike" dirty="0">
                          <a:solidFill>
                            <a:srgbClr val="000000"/>
                          </a:solidFill>
                          <a:effectLst/>
                          <a:latin typeface="Calibri" panose="020F0502020204030204" pitchFamily="34" charset="0"/>
                        </a:rPr>
                        <a:t>Saving Percentage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400" b="1" i="0" u="none" strike="noStrike">
                          <a:solidFill>
                            <a:srgbClr val="000000"/>
                          </a:solidFill>
                          <a:effectLst/>
                          <a:latin typeface="Calibri" panose="020F0502020204030204" pitchFamily="34" charset="0"/>
                        </a:rPr>
                        <a:t>Annual Saving (GWh)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400" b="1" i="0" u="none" strike="noStrike">
                          <a:solidFill>
                            <a:srgbClr val="000000"/>
                          </a:solidFill>
                          <a:effectLst/>
                          <a:latin typeface="Calibri" panose="020F0502020204030204" pitchFamily="34" charset="0"/>
                        </a:rPr>
                        <a:t>Estimated Whole Network Annual Saving (GWh)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52844720"/>
                  </a:ext>
                </a:extLst>
              </a:tr>
              <a:tr h="774281">
                <a:tc>
                  <a:txBody>
                    <a:bodyPr/>
                    <a:lstStyle/>
                    <a:p>
                      <a:pPr algn="ctr" rtl="0" fontAlgn="ctr"/>
                      <a:r>
                        <a:rPr lang="en-GB" sz="1400" b="0" i="0" u="none" strike="noStrike">
                          <a:solidFill>
                            <a:srgbClr val="000000"/>
                          </a:solidFill>
                          <a:effectLst/>
                          <a:latin typeface="Calibri" panose="020F0502020204030204" pitchFamily="34" charset="0"/>
                        </a:rPr>
                        <a:t>Only Vendor Features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400" b="0" i="0" u="none" strike="noStrike">
                          <a:solidFill>
                            <a:srgbClr val="000000"/>
                          </a:solidFill>
                          <a:effectLst/>
                          <a:latin typeface="Calibri" panose="020F0502020204030204" pitchFamily="34" charset="0"/>
                        </a:rPr>
                        <a:t>932,942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400" b="0" i="0" u="none" strike="noStrike">
                          <a:solidFill>
                            <a:srgbClr val="000000"/>
                          </a:solidFill>
                          <a:effectLst/>
                          <a:latin typeface="Calibri" panose="020F0502020204030204" pitchFamily="34" charset="0"/>
                        </a:rPr>
                        <a:t>58,728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400" b="0" i="0" u="none" strike="noStrike">
                          <a:solidFill>
                            <a:srgbClr val="000000"/>
                          </a:solidFill>
                          <a:effectLst/>
                          <a:latin typeface="Calibri" panose="020F0502020204030204" pitchFamily="34" charset="0"/>
                        </a:rPr>
                        <a:t>5.90%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400" b="0" i="0" u="none" strike="noStrike">
                          <a:solidFill>
                            <a:srgbClr val="000000"/>
                          </a:solidFill>
                          <a:effectLst/>
                          <a:latin typeface="Calibri" panose="020F0502020204030204" pitchFamily="34" charset="0"/>
                        </a:rPr>
                        <a:t>0.0214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400" b="0" i="0" u="none" strike="noStrike">
                          <a:solidFill>
                            <a:srgbClr val="000000"/>
                          </a:solidFill>
                          <a:effectLst/>
                          <a:latin typeface="Calibri" panose="020F0502020204030204" pitchFamily="34" charset="0"/>
                        </a:rPr>
                        <a:t>6.18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4227790"/>
                  </a:ext>
                </a:extLst>
              </a:tr>
              <a:tr h="923025">
                <a:tc>
                  <a:txBody>
                    <a:bodyPr/>
                    <a:lstStyle/>
                    <a:p>
                      <a:pPr algn="ctr" rtl="0" fontAlgn="ctr"/>
                      <a:r>
                        <a:rPr lang="en-GB" sz="1400" b="1" i="0" u="none" strike="noStrike" dirty="0">
                          <a:solidFill>
                            <a:srgbClr val="000000"/>
                          </a:solidFill>
                          <a:effectLst/>
                          <a:highlight>
                            <a:srgbClr val="B5E6A2"/>
                          </a:highlight>
                          <a:latin typeface="Calibri" panose="020F0502020204030204" pitchFamily="34" charset="0"/>
                        </a:rPr>
                        <a:t>Vendor Features + Sector Shutdown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E6A2"/>
                    </a:solidFill>
                  </a:tcPr>
                </a:tc>
                <a:tc>
                  <a:txBody>
                    <a:bodyPr/>
                    <a:lstStyle/>
                    <a:p>
                      <a:pPr algn="ctr" rtl="0" fontAlgn="ctr"/>
                      <a:r>
                        <a:rPr lang="en-GB" sz="1400" b="1" i="0" u="none" strike="noStrike">
                          <a:solidFill>
                            <a:srgbClr val="000000"/>
                          </a:solidFill>
                          <a:effectLst/>
                          <a:highlight>
                            <a:srgbClr val="B5E6A2"/>
                          </a:highlight>
                          <a:latin typeface="Calibri" panose="020F0502020204030204" pitchFamily="34" charset="0"/>
                        </a:rPr>
                        <a:t>927,305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E6A2"/>
                    </a:solidFill>
                  </a:tcPr>
                </a:tc>
                <a:tc>
                  <a:txBody>
                    <a:bodyPr/>
                    <a:lstStyle/>
                    <a:p>
                      <a:pPr algn="ctr" rtl="0" fontAlgn="ctr"/>
                      <a:r>
                        <a:rPr lang="en-GB" sz="1400" b="1" i="0" u="none" strike="noStrike">
                          <a:solidFill>
                            <a:srgbClr val="000000"/>
                          </a:solidFill>
                          <a:effectLst/>
                          <a:highlight>
                            <a:srgbClr val="B5E6A2"/>
                          </a:highlight>
                          <a:latin typeface="Calibri" panose="020F0502020204030204" pitchFamily="34" charset="0"/>
                        </a:rPr>
                        <a:t>64,635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E6A2"/>
                    </a:solidFill>
                  </a:tcPr>
                </a:tc>
                <a:tc>
                  <a:txBody>
                    <a:bodyPr/>
                    <a:lstStyle/>
                    <a:p>
                      <a:pPr algn="ctr" rtl="0" fontAlgn="ctr"/>
                      <a:r>
                        <a:rPr lang="en-GB" sz="1400" b="1" i="0" u="none" strike="noStrike">
                          <a:solidFill>
                            <a:srgbClr val="000000"/>
                          </a:solidFill>
                          <a:effectLst/>
                          <a:highlight>
                            <a:srgbClr val="B5E6A2"/>
                          </a:highlight>
                          <a:latin typeface="Calibri" panose="020F0502020204030204" pitchFamily="34" charset="0"/>
                        </a:rPr>
                        <a:t>6.50%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E6A2"/>
                    </a:solidFill>
                  </a:tcPr>
                </a:tc>
                <a:tc>
                  <a:txBody>
                    <a:bodyPr/>
                    <a:lstStyle/>
                    <a:p>
                      <a:pPr algn="ctr" rtl="0" fontAlgn="ctr"/>
                      <a:r>
                        <a:rPr lang="en-GB" sz="1400" b="1" i="0" u="none" strike="noStrike">
                          <a:solidFill>
                            <a:srgbClr val="000000"/>
                          </a:solidFill>
                          <a:effectLst/>
                          <a:highlight>
                            <a:srgbClr val="B5E6A2"/>
                          </a:highlight>
                          <a:latin typeface="Calibri" panose="020F0502020204030204" pitchFamily="34" charset="0"/>
                        </a:rPr>
                        <a:t>0.0235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E6A2"/>
                    </a:solidFill>
                  </a:tcPr>
                </a:tc>
                <a:tc>
                  <a:txBody>
                    <a:bodyPr/>
                    <a:lstStyle/>
                    <a:p>
                      <a:pPr algn="ctr" rtl="0" fontAlgn="ctr"/>
                      <a:r>
                        <a:rPr lang="en-GB" sz="1400" b="1" i="0" u="none" strike="noStrike">
                          <a:solidFill>
                            <a:srgbClr val="000000"/>
                          </a:solidFill>
                          <a:effectLst/>
                          <a:highlight>
                            <a:srgbClr val="B5E6A2"/>
                          </a:highlight>
                          <a:latin typeface="Calibri" panose="020F0502020204030204" pitchFamily="34" charset="0"/>
                        </a:rPr>
                        <a:t>6.78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E6A2"/>
                    </a:solidFill>
                  </a:tcPr>
                </a:tc>
                <a:extLst>
                  <a:ext uri="{0D108BD9-81ED-4DB2-BD59-A6C34878D82A}">
                    <a16:rowId xmlns:a16="http://schemas.microsoft.com/office/drawing/2014/main" val="257526135"/>
                  </a:ext>
                </a:extLst>
              </a:tr>
              <a:tr h="774281">
                <a:tc>
                  <a:txBody>
                    <a:bodyPr/>
                    <a:lstStyle/>
                    <a:p>
                      <a:pPr algn="ctr" rtl="0" fontAlgn="ctr"/>
                      <a:r>
                        <a:rPr lang="en-GB" sz="1400" b="0" i="0" u="none" strike="noStrike">
                          <a:solidFill>
                            <a:srgbClr val="000000"/>
                          </a:solidFill>
                          <a:effectLst/>
                          <a:highlight>
                            <a:srgbClr val="D9D9D9"/>
                          </a:highlight>
                          <a:latin typeface="Calibri" panose="020F0502020204030204" pitchFamily="34" charset="0"/>
                        </a:rPr>
                        <a:t>No energy saving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GB" sz="1400" b="0" i="0" u="none" strike="noStrike">
                          <a:solidFill>
                            <a:srgbClr val="000000"/>
                          </a:solidFill>
                          <a:effectLst/>
                          <a:highlight>
                            <a:srgbClr val="D9D9D9"/>
                          </a:highlight>
                          <a:latin typeface="Calibri" panose="020F0502020204030204" pitchFamily="34" charset="0"/>
                        </a:rPr>
                        <a:t>991,671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GB" sz="1400" b="0" i="0" u="none" strike="noStrike">
                          <a:solidFill>
                            <a:srgbClr val="000000"/>
                          </a:solidFill>
                          <a:effectLst/>
                          <a:highlight>
                            <a:srgbClr val="D9D9D9"/>
                          </a:highligh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GB" sz="1400" b="0" i="0" u="none" strike="noStrike">
                          <a:solidFill>
                            <a:srgbClr val="000000"/>
                          </a:solidFill>
                          <a:effectLst/>
                          <a:highlight>
                            <a:srgbClr val="D9D9D9"/>
                          </a:highligh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GB" sz="1400" b="0" i="0" u="none" strike="noStrike">
                          <a:solidFill>
                            <a:srgbClr val="000000"/>
                          </a:solidFill>
                          <a:effectLst/>
                          <a:highlight>
                            <a:srgbClr val="D9D9D9"/>
                          </a:highligh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GB" sz="1400" b="0" i="0" u="none" strike="noStrike" dirty="0">
                          <a:solidFill>
                            <a:srgbClr val="000000"/>
                          </a:solidFill>
                          <a:effectLst/>
                          <a:highlight>
                            <a:srgbClr val="D9D9D9"/>
                          </a:highligh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233920612"/>
                  </a:ext>
                </a:extLst>
              </a:tr>
            </a:tbl>
          </a:graphicData>
        </a:graphic>
      </p:graphicFrame>
    </p:spTree>
    <p:extLst>
      <p:ext uri="{BB962C8B-B14F-4D97-AF65-F5344CB8AC3E}">
        <p14:creationId xmlns:p14="http://schemas.microsoft.com/office/powerpoint/2010/main" val="315861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10941510" name="Rectangle 4"/>
          <p:cNvSpPr/>
          <p:nvPr/>
        </p:nvSpPr>
        <p:spPr bwMode="auto">
          <a:xfrm>
            <a:off x="2819637" y="596782"/>
            <a:ext cx="6300700" cy="650528"/>
          </a:xfrm>
          <a:prstGeom prst="rect">
            <a:avLst/>
          </a:prstGeom>
          <a:noFill/>
          <a:ln>
            <a:noFill/>
          </a:ln>
        </p:spPr>
        <p:txBody>
          <a:bodyPr lIns="0" tIns="0" rIns="0" bIns="0" anchor="ctr"/>
          <a:lstStyle>
            <a:lvl1pPr algn="ctr">
              <a:defRPr sz="5600">
                <a:solidFill>
                  <a:srgbClr val="000000"/>
                </a:solidFill>
                <a:latin typeface="Gill Sans"/>
                <a:ea typeface="ヒラギノ角ゴ ProN W3"/>
                <a:cs typeface="ヒラギノ角ゴ ProN W3"/>
              </a:defRPr>
            </a:lvl1pPr>
            <a:lvl2pPr marL="742950" indent="-285750" algn="ctr">
              <a:defRPr sz="5600">
                <a:solidFill>
                  <a:srgbClr val="000000"/>
                </a:solidFill>
                <a:latin typeface="Gill Sans"/>
                <a:ea typeface="ヒラギノ角ゴ ProN W3"/>
                <a:cs typeface="ヒラギノ角ゴ ProN W3"/>
              </a:defRPr>
            </a:lvl2pPr>
            <a:lvl3pPr marL="1143000" indent="-228600" algn="ctr">
              <a:defRPr sz="5600">
                <a:solidFill>
                  <a:srgbClr val="000000"/>
                </a:solidFill>
                <a:latin typeface="Gill Sans"/>
                <a:ea typeface="ヒラギノ角ゴ ProN W3"/>
                <a:cs typeface="ヒラギノ角ゴ ProN W3"/>
              </a:defRPr>
            </a:lvl3pPr>
            <a:lvl4pPr marL="1600200" indent="-228600" algn="ctr">
              <a:defRPr sz="5600">
                <a:solidFill>
                  <a:srgbClr val="000000"/>
                </a:solidFill>
                <a:latin typeface="Gill Sans"/>
                <a:ea typeface="ヒラギノ角ゴ ProN W3"/>
                <a:cs typeface="ヒラギノ角ゴ ProN W3"/>
              </a:defRPr>
            </a:lvl4pPr>
            <a:lvl5pPr marL="2057400" indent="-228600" algn="ctr">
              <a:defRPr sz="5600">
                <a:solidFill>
                  <a:srgbClr val="000000"/>
                </a:solidFill>
                <a:latin typeface="Gill Sans"/>
                <a:ea typeface="ヒラギノ角ゴ ProN W3"/>
                <a:cs typeface="ヒラギノ角ゴ ProN W3"/>
              </a:defRPr>
            </a:lvl5pPr>
            <a:lvl6pPr marL="2514599" indent="-228600" algn="ctr">
              <a:spcBef>
                <a:spcPts val="0"/>
              </a:spcBef>
              <a:spcAft>
                <a:spcPts val="0"/>
              </a:spcAft>
              <a:defRPr sz="5600">
                <a:solidFill>
                  <a:srgbClr val="000000"/>
                </a:solidFill>
                <a:latin typeface="Gill Sans"/>
                <a:ea typeface="ヒラギノ角ゴ ProN W3"/>
                <a:cs typeface="ヒラギノ角ゴ ProN W3"/>
              </a:defRPr>
            </a:lvl6pPr>
            <a:lvl7pPr marL="2971800" indent="-228600" algn="ctr">
              <a:spcBef>
                <a:spcPts val="0"/>
              </a:spcBef>
              <a:spcAft>
                <a:spcPts val="0"/>
              </a:spcAft>
              <a:defRPr sz="5600">
                <a:solidFill>
                  <a:srgbClr val="000000"/>
                </a:solidFill>
                <a:latin typeface="Gill Sans"/>
                <a:ea typeface="ヒラギノ角ゴ ProN W3"/>
                <a:cs typeface="ヒラギノ角ゴ ProN W3"/>
              </a:defRPr>
            </a:lvl7pPr>
            <a:lvl8pPr marL="3429000" indent="-228600" algn="ctr">
              <a:spcBef>
                <a:spcPts val="0"/>
              </a:spcBef>
              <a:spcAft>
                <a:spcPts val="0"/>
              </a:spcAft>
              <a:defRPr sz="5600">
                <a:solidFill>
                  <a:srgbClr val="000000"/>
                </a:solidFill>
                <a:latin typeface="Gill Sans"/>
                <a:ea typeface="ヒラギノ角ゴ ProN W3"/>
                <a:cs typeface="ヒラギノ角ゴ ProN W3"/>
              </a:defRPr>
            </a:lvl8pPr>
            <a:lvl9pPr marL="3886200" indent="-228600" algn="ctr">
              <a:spcBef>
                <a:spcPts val="0"/>
              </a:spcBef>
              <a:spcAft>
                <a:spcPts val="0"/>
              </a:spcAft>
              <a:defRPr sz="5600">
                <a:solidFill>
                  <a:srgbClr val="000000"/>
                </a:solidFill>
                <a:latin typeface="Gill Sans"/>
                <a:ea typeface="ヒラギノ角ゴ ProN W3"/>
                <a:cs typeface="ヒラギノ角ゴ ProN W3"/>
              </a:defRPr>
            </a:lvl9pPr>
          </a:lstStyle>
          <a:p>
            <a:pPr>
              <a:defRPr/>
            </a:pPr>
            <a:r>
              <a:rPr lang="de-DE" sz="4000" b="1" dirty="0" err="1">
                <a:solidFill>
                  <a:srgbClr val="0070C0"/>
                </a:solidFill>
                <a:latin typeface="+mj-lt"/>
                <a:ea typeface="Aleo"/>
                <a:cs typeface="Aleo"/>
              </a:rPr>
              <a:t>Crowd</a:t>
            </a:r>
            <a:r>
              <a:rPr lang="de-DE" sz="4000" b="1" dirty="0">
                <a:solidFill>
                  <a:srgbClr val="0070C0"/>
                </a:solidFill>
                <a:latin typeface="+mj-lt"/>
                <a:ea typeface="Aleo"/>
                <a:cs typeface="Aleo"/>
              </a:rPr>
              <a:t> Movement</a:t>
            </a:r>
            <a:br>
              <a:rPr lang="de-DE" sz="4000" b="1" dirty="0">
                <a:solidFill>
                  <a:srgbClr val="0070C0"/>
                </a:solidFill>
                <a:latin typeface="+mj-lt"/>
                <a:ea typeface="Aleo"/>
                <a:cs typeface="Aleo"/>
              </a:rPr>
            </a:br>
            <a:r>
              <a:rPr lang="de-DE" sz="4000" b="1" dirty="0">
                <a:solidFill>
                  <a:srgbClr val="0070C0"/>
                </a:solidFill>
                <a:latin typeface="+mj-lt"/>
                <a:ea typeface="Aleo"/>
                <a:cs typeface="Aleo"/>
              </a:rPr>
              <a:t>Modelling </a:t>
            </a:r>
            <a:r>
              <a:rPr lang="de-DE" sz="4000" b="1" dirty="0" err="1">
                <a:solidFill>
                  <a:srgbClr val="0070C0"/>
                </a:solidFill>
                <a:latin typeface="+mj-lt"/>
                <a:ea typeface="Aleo"/>
                <a:cs typeface="Aleo"/>
              </a:rPr>
              <a:t>Results</a:t>
            </a:r>
            <a:endParaRPr lang="en-GB" sz="4000" b="1" dirty="0">
              <a:solidFill>
                <a:srgbClr val="0070C0"/>
              </a:solidFill>
              <a:latin typeface="+mj-lt"/>
              <a:ea typeface="Aleo"/>
              <a:cs typeface="Aleo"/>
            </a:endParaRPr>
          </a:p>
        </p:txBody>
      </p:sp>
      <p:graphicFrame>
        <p:nvGraphicFramePr>
          <p:cNvPr id="8" name="Table 3">
            <a:extLst>
              <a:ext uri="{FF2B5EF4-FFF2-40B4-BE49-F238E27FC236}">
                <a16:creationId xmlns:a16="http://schemas.microsoft.com/office/drawing/2014/main" id="{BBD9C3E5-91C6-4339-93A6-B8066A8D041B}"/>
              </a:ext>
            </a:extLst>
          </p:cNvPr>
          <p:cNvGraphicFramePr>
            <a:graphicFrameLocks noGrp="1"/>
          </p:cNvGraphicFramePr>
          <p:nvPr/>
        </p:nvGraphicFramePr>
        <p:xfrm>
          <a:off x="558052" y="4649594"/>
          <a:ext cx="11046561" cy="1611624"/>
        </p:xfrm>
        <a:graphic>
          <a:graphicData uri="http://schemas.openxmlformats.org/drawingml/2006/table">
            <a:tbl>
              <a:tblPr firstRow="1" bandRow="1">
                <a:tableStyleId>{5C22544A-7EE6-4342-B048-85BDC9FD1C3A}</a:tableStyleId>
              </a:tblPr>
              <a:tblGrid>
                <a:gridCol w="4025781">
                  <a:extLst>
                    <a:ext uri="{9D8B030D-6E8A-4147-A177-3AD203B41FA5}">
                      <a16:colId xmlns:a16="http://schemas.microsoft.com/office/drawing/2014/main" val="817660029"/>
                    </a:ext>
                  </a:extLst>
                </a:gridCol>
                <a:gridCol w="2124236">
                  <a:extLst>
                    <a:ext uri="{9D8B030D-6E8A-4147-A177-3AD203B41FA5}">
                      <a16:colId xmlns:a16="http://schemas.microsoft.com/office/drawing/2014/main" val="2213318942"/>
                    </a:ext>
                  </a:extLst>
                </a:gridCol>
                <a:gridCol w="2016224">
                  <a:extLst>
                    <a:ext uri="{9D8B030D-6E8A-4147-A177-3AD203B41FA5}">
                      <a16:colId xmlns:a16="http://schemas.microsoft.com/office/drawing/2014/main" val="3951223536"/>
                    </a:ext>
                  </a:extLst>
                </a:gridCol>
                <a:gridCol w="2880320">
                  <a:extLst>
                    <a:ext uri="{9D8B030D-6E8A-4147-A177-3AD203B41FA5}">
                      <a16:colId xmlns:a16="http://schemas.microsoft.com/office/drawing/2014/main" val="1871571606"/>
                    </a:ext>
                  </a:extLst>
                </a:gridCol>
              </a:tblGrid>
              <a:tr h="402906">
                <a:tc>
                  <a:txBody>
                    <a:bodyPr/>
                    <a:lstStyle/>
                    <a:p>
                      <a:pPr algn="ctr"/>
                      <a:r>
                        <a:rPr lang="en-US" sz="1600" dirty="0"/>
                        <a:t>Energy Saving (Estimates)</a:t>
                      </a:r>
                    </a:p>
                  </a:txBody>
                  <a:tcPr marL="45720" marR="45720" marT="22860" marB="22860" anchor="ctr"/>
                </a:tc>
                <a:tc>
                  <a:txBody>
                    <a:bodyPr/>
                    <a:lstStyle/>
                    <a:p>
                      <a:pPr algn="ctr"/>
                      <a:r>
                        <a:rPr lang="en-US" sz="1600" dirty="0"/>
                        <a:t>Per Hour Saving*</a:t>
                      </a:r>
                    </a:p>
                  </a:txBody>
                  <a:tcPr marL="45720" marR="45720" marT="22860" marB="22860" anchor="ctr"/>
                </a:tc>
                <a:tc>
                  <a:txBody>
                    <a:bodyPr/>
                    <a:lstStyle/>
                    <a:p>
                      <a:pPr algn="ctr"/>
                      <a:r>
                        <a:rPr lang="en-US" sz="1600" dirty="0"/>
                        <a:t>5 Hours Saving*</a:t>
                      </a:r>
                    </a:p>
                  </a:txBody>
                  <a:tcPr marL="45720" marR="45720" marT="22860" marB="22860" anchor="ctr"/>
                </a:tc>
                <a:tc>
                  <a:txBody>
                    <a:bodyPr/>
                    <a:lstStyle/>
                    <a:p>
                      <a:pPr algn="ctr"/>
                      <a:r>
                        <a:rPr lang="en-US" sz="1600" dirty="0"/>
                        <a:t>Percentage (5 Hours)*</a:t>
                      </a:r>
                    </a:p>
                  </a:txBody>
                  <a:tcPr marL="45720" marR="45720" marT="22860" marB="22860" anchor="ctr"/>
                </a:tc>
                <a:extLst>
                  <a:ext uri="{0D108BD9-81ED-4DB2-BD59-A6C34878D82A}">
                    <a16:rowId xmlns:a16="http://schemas.microsoft.com/office/drawing/2014/main" val="2925661890"/>
                  </a:ext>
                </a:extLst>
              </a:tr>
              <a:tr h="402906">
                <a:tc>
                  <a:txBody>
                    <a:bodyPr/>
                    <a:lstStyle/>
                    <a:p>
                      <a:pPr algn="ctr"/>
                      <a:r>
                        <a:rPr lang="en-US" sz="1600" dirty="0"/>
                        <a:t>Regular Day (no match) with ES</a:t>
                      </a:r>
                    </a:p>
                  </a:txBody>
                  <a:tcPr marL="45720" marR="45720" marT="22860" marB="22860" anchor="ctr"/>
                </a:tc>
                <a:tc>
                  <a:txBody>
                    <a:bodyPr/>
                    <a:lstStyle/>
                    <a:p>
                      <a:pPr algn="ctr"/>
                      <a:r>
                        <a:rPr lang="en-US" sz="1600" dirty="0"/>
                        <a:t>14682 Watt-Hour</a:t>
                      </a:r>
                    </a:p>
                  </a:txBody>
                  <a:tcPr marL="45720" marR="45720" marT="22860" marB="22860" anchor="ctr"/>
                </a:tc>
                <a:tc>
                  <a:txBody>
                    <a:bodyPr/>
                    <a:lstStyle/>
                    <a:p>
                      <a:pPr algn="ctr"/>
                      <a:r>
                        <a:rPr lang="en-US" sz="1600" dirty="0"/>
                        <a:t>73410 </a:t>
                      </a:r>
                      <a:r>
                        <a:rPr lang="en-US" sz="1600" dirty="0" err="1"/>
                        <a:t>Wh</a:t>
                      </a:r>
                      <a:endParaRPr lang="en-US" sz="1600" dirty="0"/>
                    </a:p>
                  </a:txBody>
                  <a:tcPr marL="45720" marR="45720" marT="22860" marB="22860" anchor="ctr"/>
                </a:tc>
                <a:tc>
                  <a:txBody>
                    <a:bodyPr/>
                    <a:lstStyle/>
                    <a:p>
                      <a:pPr algn="ctr"/>
                      <a:r>
                        <a:rPr lang="en-US" sz="1600" dirty="0"/>
                        <a:t>6%</a:t>
                      </a:r>
                    </a:p>
                  </a:txBody>
                  <a:tcPr marL="45720" marR="45720" marT="22860" marB="22860" anchor="ctr"/>
                </a:tc>
                <a:extLst>
                  <a:ext uri="{0D108BD9-81ED-4DB2-BD59-A6C34878D82A}">
                    <a16:rowId xmlns:a16="http://schemas.microsoft.com/office/drawing/2014/main" val="1182176445"/>
                  </a:ext>
                </a:extLst>
              </a:tr>
              <a:tr h="402906">
                <a:tc>
                  <a:txBody>
                    <a:bodyPr/>
                    <a:lstStyle/>
                    <a:p>
                      <a:pPr algn="ctr"/>
                      <a:r>
                        <a:rPr lang="en-US" sz="1600" dirty="0"/>
                        <a:t>Match Day with no risk (off ES)</a:t>
                      </a:r>
                    </a:p>
                  </a:txBody>
                  <a:tcPr marL="45720" marR="45720" marT="22860" marB="22860" anchor="ctr"/>
                </a:tc>
                <a:tc>
                  <a:txBody>
                    <a:bodyPr/>
                    <a:lstStyle/>
                    <a:p>
                      <a:pPr algn="ctr"/>
                      <a:r>
                        <a:rPr lang="en-US" sz="1600" dirty="0"/>
                        <a:t>0 </a:t>
                      </a:r>
                      <a:r>
                        <a:rPr lang="en-US" sz="1600" dirty="0" err="1"/>
                        <a:t>Wh</a:t>
                      </a:r>
                      <a:r>
                        <a:rPr lang="en-US" sz="1600" dirty="0"/>
                        <a:t> (No Saving)</a:t>
                      </a:r>
                    </a:p>
                  </a:txBody>
                  <a:tcPr marL="45720" marR="45720" marT="22860" marB="22860" anchor="ctr"/>
                </a:tc>
                <a:tc>
                  <a:txBody>
                    <a:bodyPr/>
                    <a:lstStyle/>
                    <a:p>
                      <a:pPr algn="ctr"/>
                      <a:r>
                        <a:rPr lang="en-US" sz="1600" dirty="0"/>
                        <a:t>0 </a:t>
                      </a:r>
                      <a:r>
                        <a:rPr lang="en-US" sz="1600" dirty="0" err="1"/>
                        <a:t>Wh</a:t>
                      </a:r>
                      <a:r>
                        <a:rPr lang="en-US" sz="1600" dirty="0"/>
                        <a:t> </a:t>
                      </a:r>
                    </a:p>
                  </a:txBody>
                  <a:tcPr marL="45720" marR="45720" marT="22860" marB="22860" anchor="ctr"/>
                </a:tc>
                <a:tc>
                  <a:txBody>
                    <a:bodyPr/>
                    <a:lstStyle/>
                    <a:p>
                      <a:pPr algn="ctr"/>
                      <a:r>
                        <a:rPr lang="en-US" sz="1600" dirty="0"/>
                        <a:t>0 %</a:t>
                      </a:r>
                    </a:p>
                  </a:txBody>
                  <a:tcPr marL="45720" marR="45720" marT="22860" marB="22860" anchor="ctr"/>
                </a:tc>
                <a:extLst>
                  <a:ext uri="{0D108BD9-81ED-4DB2-BD59-A6C34878D82A}">
                    <a16:rowId xmlns:a16="http://schemas.microsoft.com/office/drawing/2014/main" val="548106377"/>
                  </a:ext>
                </a:extLst>
              </a:tr>
              <a:tr h="402906">
                <a:tc>
                  <a:txBody>
                    <a:bodyPr/>
                    <a:lstStyle/>
                    <a:p>
                      <a:pPr algn="ctr"/>
                      <a:r>
                        <a:rPr lang="en-US" sz="1600" b="1" dirty="0"/>
                        <a:t>Match Day with CMM assisted ES</a:t>
                      </a:r>
                    </a:p>
                  </a:txBody>
                  <a:tcPr marL="45720" marR="45720" marT="22860" marB="22860" anchor="ctr">
                    <a:solidFill>
                      <a:srgbClr val="B5E6A2"/>
                    </a:solidFill>
                  </a:tcPr>
                </a:tc>
                <a:tc>
                  <a:txBody>
                    <a:bodyPr/>
                    <a:lstStyle/>
                    <a:p>
                      <a:pPr algn="ctr"/>
                      <a:r>
                        <a:rPr lang="en-US" sz="1600" b="1" dirty="0"/>
                        <a:t>7635 </a:t>
                      </a:r>
                      <a:r>
                        <a:rPr lang="en-US" sz="1600" b="1" dirty="0" err="1"/>
                        <a:t>Wh</a:t>
                      </a:r>
                      <a:endParaRPr lang="en-US" sz="1600" b="1" dirty="0"/>
                    </a:p>
                  </a:txBody>
                  <a:tcPr marL="45720" marR="45720" marT="22860" marB="22860" anchor="ctr">
                    <a:solidFill>
                      <a:srgbClr val="B5E6A2"/>
                    </a:solidFill>
                  </a:tcPr>
                </a:tc>
                <a:tc>
                  <a:txBody>
                    <a:bodyPr/>
                    <a:lstStyle/>
                    <a:p>
                      <a:pPr algn="ctr"/>
                      <a:r>
                        <a:rPr lang="en-US" sz="1600" b="1" i="0" dirty="0">
                          <a:solidFill>
                            <a:schemeClr val="dk1"/>
                          </a:solidFill>
                          <a:effectLst/>
                          <a:latin typeface="+mn-lt"/>
                          <a:ea typeface="+mn-ea"/>
                          <a:cs typeface="+mn-cs"/>
                        </a:rPr>
                        <a:t>38173 </a:t>
                      </a:r>
                      <a:r>
                        <a:rPr lang="en-US" sz="1600" b="1" i="0" dirty="0" err="1">
                          <a:solidFill>
                            <a:schemeClr val="dk1"/>
                          </a:solidFill>
                          <a:effectLst/>
                          <a:latin typeface="+mn-lt"/>
                          <a:ea typeface="+mn-ea"/>
                          <a:cs typeface="+mn-cs"/>
                        </a:rPr>
                        <a:t>Wh</a:t>
                      </a:r>
                      <a:endParaRPr lang="en-US" sz="700" b="1" dirty="0"/>
                    </a:p>
                  </a:txBody>
                  <a:tcPr marL="45720" marR="45720" marT="22860" marB="22860" anchor="ctr">
                    <a:solidFill>
                      <a:srgbClr val="B5E6A2"/>
                    </a:solidFill>
                  </a:tcPr>
                </a:tc>
                <a:tc>
                  <a:txBody>
                    <a:bodyPr/>
                    <a:lstStyle/>
                    <a:p>
                      <a:pPr algn="ctr"/>
                      <a:r>
                        <a:rPr lang="en-US" sz="1600" b="1" dirty="0"/>
                        <a:t>3.2 %</a:t>
                      </a:r>
                    </a:p>
                  </a:txBody>
                  <a:tcPr marL="45720" marR="45720" marT="22860" marB="22860" anchor="ctr">
                    <a:solidFill>
                      <a:srgbClr val="B5E6A2"/>
                    </a:solidFill>
                  </a:tcPr>
                </a:tc>
                <a:extLst>
                  <a:ext uri="{0D108BD9-81ED-4DB2-BD59-A6C34878D82A}">
                    <a16:rowId xmlns:a16="http://schemas.microsoft.com/office/drawing/2014/main" val="3887111535"/>
                  </a:ext>
                </a:extLst>
              </a:tr>
            </a:tbl>
          </a:graphicData>
        </a:graphic>
      </p:graphicFrame>
      <p:sp>
        <p:nvSpPr>
          <p:cNvPr id="10" name="TextBox 9">
            <a:extLst>
              <a:ext uri="{FF2B5EF4-FFF2-40B4-BE49-F238E27FC236}">
                <a16:creationId xmlns:a16="http://schemas.microsoft.com/office/drawing/2014/main" id="{52F1469B-F0EA-445E-B0AE-9F69E718040A}"/>
              </a:ext>
            </a:extLst>
          </p:cNvPr>
          <p:cNvSpPr txBox="1"/>
          <p:nvPr/>
        </p:nvSpPr>
        <p:spPr bwMode="auto">
          <a:xfrm>
            <a:off x="558052" y="1530441"/>
            <a:ext cx="4107733" cy="2771593"/>
          </a:xfrm>
          <a:prstGeom prst="rect">
            <a:avLst/>
          </a:prstGeom>
          <a:noFill/>
        </p:spPr>
        <p:txBody>
          <a:bodyPr wrap="square">
            <a:spAutoFit/>
          </a:bodyPr>
          <a:lstStyle/>
          <a:p>
            <a:pPr>
              <a:lnSpc>
                <a:spcPct val="107000"/>
              </a:lnSpc>
              <a:spcAft>
                <a:spcPts val="400"/>
              </a:spcAft>
            </a:pPr>
            <a:r>
              <a:rPr lang="en-US" sz="1400" b="1" dirty="0"/>
              <a:t>Using the exclusion list </a:t>
            </a:r>
            <a:r>
              <a:rPr lang="en-US" sz="1400" dirty="0"/>
              <a:t>(network load expectations on each cell), it is possible to </a:t>
            </a:r>
            <a:r>
              <a:rPr lang="en-US" sz="1400" b="1" dirty="0"/>
              <a:t>determine when the energy saving algorithms</a:t>
            </a:r>
            <a:r>
              <a:rPr lang="en-US" sz="1400" dirty="0"/>
              <a:t> are allowed </a:t>
            </a:r>
            <a:r>
              <a:rPr lang="en-US" sz="1400" b="1" dirty="0"/>
              <a:t>to take/stop action </a:t>
            </a:r>
            <a:r>
              <a:rPr lang="en-US" sz="1400" dirty="0"/>
              <a:t>on the network.</a:t>
            </a:r>
          </a:p>
          <a:p>
            <a:pPr>
              <a:lnSpc>
                <a:spcPct val="107000"/>
              </a:lnSpc>
              <a:spcAft>
                <a:spcPts val="400"/>
              </a:spcAft>
            </a:pPr>
            <a:br>
              <a:rPr lang="en-US" sz="1400" dirty="0"/>
            </a:br>
            <a:r>
              <a:rPr lang="en-US" sz="1400" dirty="0"/>
              <a:t>There is room for </a:t>
            </a:r>
            <a:r>
              <a:rPr lang="en-US" sz="1400" b="1" dirty="0"/>
              <a:t>52.5%</a:t>
            </a:r>
            <a:r>
              <a:rPr lang="en-US" sz="1400" dirty="0"/>
              <a:t> of </a:t>
            </a:r>
            <a:r>
              <a:rPr lang="en-US" sz="1400" b="1" dirty="0"/>
              <a:t>energy saving </a:t>
            </a:r>
            <a:r>
              <a:rPr lang="en-US" sz="1400" dirty="0"/>
              <a:t>even on special event days around event venues when crowd movements are modelled with machine learning.</a:t>
            </a:r>
          </a:p>
          <a:p>
            <a:pPr>
              <a:lnSpc>
                <a:spcPct val="107000"/>
              </a:lnSpc>
              <a:spcAft>
                <a:spcPts val="400"/>
              </a:spcAft>
            </a:pPr>
            <a:endParaRPr lang="en-US" sz="1400" dirty="0"/>
          </a:p>
          <a:p>
            <a:pPr>
              <a:lnSpc>
                <a:spcPct val="107000"/>
              </a:lnSpc>
              <a:spcAft>
                <a:spcPts val="400"/>
              </a:spcAft>
            </a:pPr>
            <a:r>
              <a:rPr lang="en-US" sz="1400" dirty="0"/>
              <a:t>The energy saving algorithms save ~14682 Watts per hour on a normal day in </a:t>
            </a:r>
            <a:r>
              <a:rPr lang="en-US" sz="1400" dirty="0" err="1"/>
              <a:t>Kadıköy</a:t>
            </a:r>
            <a:r>
              <a:rPr lang="en-US" sz="1400" dirty="0"/>
              <a:t> region.*</a:t>
            </a:r>
          </a:p>
        </p:txBody>
      </p:sp>
      <p:sp>
        <p:nvSpPr>
          <p:cNvPr id="11" name="TextBox 10">
            <a:extLst>
              <a:ext uri="{FF2B5EF4-FFF2-40B4-BE49-F238E27FC236}">
                <a16:creationId xmlns:a16="http://schemas.microsoft.com/office/drawing/2014/main" id="{D6B64691-6DA0-487B-B164-DA12E505D7A3}"/>
              </a:ext>
            </a:extLst>
          </p:cNvPr>
          <p:cNvSpPr txBox="1"/>
          <p:nvPr/>
        </p:nvSpPr>
        <p:spPr bwMode="auto">
          <a:xfrm>
            <a:off x="400240" y="6502432"/>
            <a:ext cx="11557283" cy="312586"/>
          </a:xfrm>
          <a:prstGeom prst="rect">
            <a:avLst/>
          </a:prstGeom>
          <a:noFill/>
        </p:spPr>
        <p:txBody>
          <a:bodyPr wrap="square">
            <a:spAutoFit/>
          </a:bodyPr>
          <a:lstStyle/>
          <a:p>
            <a:pPr>
              <a:lnSpc>
                <a:spcPct val="107000"/>
              </a:lnSpc>
              <a:spcAft>
                <a:spcPts val="400"/>
              </a:spcAft>
            </a:pPr>
            <a:r>
              <a:rPr lang="en-US" sz="1400" dirty="0"/>
              <a:t>* Based on the values in “Live Network Results” section of this presentation.</a:t>
            </a:r>
          </a:p>
        </p:txBody>
      </p:sp>
      <p:sp>
        <p:nvSpPr>
          <p:cNvPr id="3" name="Speech Bubble: Rectangle 2">
            <a:extLst>
              <a:ext uri="{FF2B5EF4-FFF2-40B4-BE49-F238E27FC236}">
                <a16:creationId xmlns:a16="http://schemas.microsoft.com/office/drawing/2014/main" id="{3DDCA5DF-C834-22D6-C6E4-A21170552612}"/>
              </a:ext>
            </a:extLst>
          </p:cNvPr>
          <p:cNvSpPr/>
          <p:nvPr/>
        </p:nvSpPr>
        <p:spPr>
          <a:xfrm>
            <a:off x="6645179" y="6356415"/>
            <a:ext cx="1116124" cy="501798"/>
          </a:xfrm>
          <a:prstGeom prst="wedgeRectCallout">
            <a:avLst>
              <a:gd name="adj1" fmla="val -102691"/>
              <a:gd name="adj2" fmla="val -6548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52.5% saving</a:t>
            </a:r>
          </a:p>
        </p:txBody>
      </p:sp>
      <p:pic>
        <p:nvPicPr>
          <p:cNvPr id="6" name="Bildobjekt 9">
            <a:extLst>
              <a:ext uri="{FF2B5EF4-FFF2-40B4-BE49-F238E27FC236}">
                <a16:creationId xmlns:a16="http://schemas.microsoft.com/office/drawing/2014/main" id="{2C47EA7F-529B-17E9-4945-6CB19AEEFC74}"/>
              </a:ext>
            </a:extLst>
          </p:cNvPr>
          <p:cNvPicPr>
            <a:picLocks noChangeAspect="1"/>
          </p:cNvPicPr>
          <p:nvPr/>
        </p:nvPicPr>
        <p:blipFill>
          <a:blip r:embed="rId3"/>
          <a:stretch/>
        </p:blipFill>
        <p:spPr bwMode="auto">
          <a:xfrm>
            <a:off x="-15631" y="0"/>
            <a:ext cx="2047834" cy="592572"/>
          </a:xfrm>
          <a:prstGeom prst="rect">
            <a:avLst/>
          </a:prstGeom>
        </p:spPr>
      </p:pic>
      <p:pic>
        <p:nvPicPr>
          <p:cNvPr id="2" name="Picture 1">
            <a:extLst>
              <a:ext uri="{FF2B5EF4-FFF2-40B4-BE49-F238E27FC236}">
                <a16:creationId xmlns:a16="http://schemas.microsoft.com/office/drawing/2014/main" id="{37051F31-CD91-60EB-168F-E16364F43206}"/>
              </a:ext>
            </a:extLst>
          </p:cNvPr>
          <p:cNvPicPr>
            <a:picLocks noChangeAspect="1"/>
          </p:cNvPicPr>
          <p:nvPr/>
        </p:nvPicPr>
        <p:blipFill>
          <a:blip r:embed="rId4"/>
          <a:stretch>
            <a:fillRect/>
          </a:stretch>
        </p:blipFill>
        <p:spPr>
          <a:xfrm>
            <a:off x="5188923" y="1530441"/>
            <a:ext cx="6415690" cy="3023956"/>
          </a:xfrm>
          <a:prstGeom prst="rect">
            <a:avLst/>
          </a:prstGeom>
        </p:spPr>
      </p:pic>
    </p:spTree>
    <p:extLst>
      <p:ext uri="{BB962C8B-B14F-4D97-AF65-F5344CB8AC3E}">
        <p14:creationId xmlns:p14="http://schemas.microsoft.com/office/powerpoint/2010/main" val="427677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ubrik 1"/>
          <p:cNvSpPr>
            <a:spLocks noGrp="1"/>
          </p:cNvSpPr>
          <p:nvPr>
            <p:ph type="title" idx="4294967295"/>
          </p:nvPr>
        </p:nvSpPr>
        <p:spPr bwMode="auto">
          <a:xfrm>
            <a:off x="257315" y="1281717"/>
            <a:ext cx="3510635" cy="793281"/>
          </a:xfrm>
        </p:spPr>
        <p:txBody>
          <a:bodyPr>
            <a:normAutofit fontScale="90000"/>
          </a:bodyPr>
          <a:lstStyle/>
          <a:p>
            <a:pPr>
              <a:defRPr/>
            </a:pPr>
            <a:r>
              <a:rPr lang="de-DE" sz="4000" b="1" dirty="0">
                <a:solidFill>
                  <a:srgbClr val="0070C0"/>
                </a:solidFill>
                <a:ea typeface="Aleo"/>
                <a:cs typeface="Aleo"/>
              </a:rPr>
              <a:t>Business Impact </a:t>
            </a:r>
            <a:endParaRPr lang="sv-SE" sz="4000" dirty="0"/>
          </a:p>
        </p:txBody>
      </p:sp>
      <p:sp>
        <p:nvSpPr>
          <p:cNvPr id="5" name="Platshållare för innehåll 2"/>
          <p:cNvSpPr>
            <a:spLocks noGrp="1"/>
          </p:cNvSpPr>
          <p:nvPr>
            <p:ph idx="4294967295"/>
          </p:nvPr>
        </p:nvSpPr>
        <p:spPr bwMode="auto">
          <a:xfrm>
            <a:off x="0" y="1916113"/>
            <a:ext cx="5232400" cy="4000500"/>
          </a:xfrm>
        </p:spPr>
        <p:txBody>
          <a:bodyPr>
            <a:noAutofit/>
          </a:bodyPr>
          <a:lstStyle/>
          <a:p>
            <a:pPr marL="0" indent="0">
              <a:buNone/>
              <a:defRPr/>
            </a:pPr>
            <a:endParaRPr lang="sv-SE" sz="1600" dirty="0">
              <a:solidFill>
                <a:schemeClr val="accent1">
                  <a:lumMod val="75000"/>
                </a:schemeClr>
              </a:solidFill>
            </a:endParaRPr>
          </a:p>
          <a:p>
            <a:pPr marL="0" indent="0">
              <a:buNone/>
              <a:defRPr/>
            </a:pPr>
            <a:endParaRPr sz="1600" dirty="0"/>
          </a:p>
          <a:p>
            <a:pPr marL="0" indent="0">
              <a:buNone/>
              <a:defRPr/>
            </a:pPr>
            <a:endParaRPr lang="sv-SE" sz="1600" dirty="0">
              <a:solidFill>
                <a:schemeClr val="accent1">
                  <a:lumMod val="75000"/>
                </a:schemeClr>
              </a:solidFill>
            </a:endParaRPr>
          </a:p>
          <a:p>
            <a:pPr marL="0" indent="0">
              <a:buNone/>
              <a:defRPr/>
            </a:pPr>
            <a:endParaRPr lang="sv-SE" sz="1600" dirty="0">
              <a:solidFill>
                <a:schemeClr val="accent1">
                  <a:lumMod val="75000"/>
                </a:schemeClr>
              </a:solidFill>
            </a:endParaRPr>
          </a:p>
          <a:p>
            <a:pPr>
              <a:defRPr/>
            </a:pPr>
            <a:endParaRPr lang="sv-SE" sz="1600" dirty="0">
              <a:solidFill>
                <a:schemeClr val="accent1">
                  <a:lumMod val="75000"/>
                </a:schemeClr>
              </a:solidFill>
            </a:endParaRPr>
          </a:p>
        </p:txBody>
      </p:sp>
      <p:graphicFrame>
        <p:nvGraphicFramePr>
          <p:cNvPr id="2052" name="TextBox 1">
            <a:extLst>
              <a:ext uri="{FF2B5EF4-FFF2-40B4-BE49-F238E27FC236}">
                <a16:creationId xmlns:a16="http://schemas.microsoft.com/office/drawing/2014/main" id="{B86157BE-1CE9-BC44-D583-786C85BC00E2}"/>
              </a:ext>
            </a:extLst>
          </p:cNvPr>
          <p:cNvGraphicFramePr/>
          <p:nvPr/>
        </p:nvGraphicFramePr>
        <p:xfrm>
          <a:off x="342534" y="2194278"/>
          <a:ext cx="2833254" cy="3699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ubrik 1">
            <a:extLst>
              <a:ext uri="{FF2B5EF4-FFF2-40B4-BE49-F238E27FC236}">
                <a16:creationId xmlns:a16="http://schemas.microsoft.com/office/drawing/2014/main" id="{44B480CB-4BD3-4C9F-B398-56EAE705CD85}"/>
              </a:ext>
            </a:extLst>
          </p:cNvPr>
          <p:cNvSpPr txBox="1">
            <a:spLocks/>
          </p:cNvSpPr>
          <p:nvPr/>
        </p:nvSpPr>
        <p:spPr bwMode="auto">
          <a:xfrm>
            <a:off x="5298661" y="1400546"/>
            <a:ext cx="1916214" cy="55562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defRPr/>
            </a:pPr>
            <a:r>
              <a:rPr lang="de-DE" sz="4000" b="1" dirty="0">
                <a:solidFill>
                  <a:srgbClr val="0070C0"/>
                </a:solidFill>
                <a:ea typeface="Aleo"/>
                <a:cs typeface="Aleo"/>
              </a:rPr>
              <a:t>Awards</a:t>
            </a:r>
            <a:endParaRPr lang="sv-SE" sz="4000" dirty="0"/>
          </a:p>
        </p:txBody>
      </p:sp>
      <p:pic>
        <p:nvPicPr>
          <p:cNvPr id="8" name="Picture 7">
            <a:extLst>
              <a:ext uri="{FF2B5EF4-FFF2-40B4-BE49-F238E27FC236}">
                <a16:creationId xmlns:a16="http://schemas.microsoft.com/office/drawing/2014/main" id="{C795569E-49F4-3D73-F3A5-EFB35AF99B4C}"/>
              </a:ext>
            </a:extLst>
          </p:cNvPr>
          <p:cNvPicPr>
            <a:picLocks noChangeAspect="1"/>
          </p:cNvPicPr>
          <p:nvPr/>
        </p:nvPicPr>
        <p:blipFill>
          <a:blip r:embed="rId8"/>
          <a:stretch>
            <a:fillRect/>
          </a:stretch>
        </p:blipFill>
        <p:spPr bwMode="auto">
          <a:xfrm>
            <a:off x="4089047" y="3181560"/>
            <a:ext cx="3988089" cy="2786695"/>
          </a:xfrm>
          <a:prstGeom prst="rect">
            <a:avLst/>
          </a:prstGeom>
        </p:spPr>
      </p:pic>
      <p:pic>
        <p:nvPicPr>
          <p:cNvPr id="9" name="Picture 8">
            <a:extLst>
              <a:ext uri="{FF2B5EF4-FFF2-40B4-BE49-F238E27FC236}">
                <a16:creationId xmlns:a16="http://schemas.microsoft.com/office/drawing/2014/main" id="{8FA257B8-4A67-1401-FF65-9D1BFBD2D88D}"/>
              </a:ext>
            </a:extLst>
          </p:cNvPr>
          <p:cNvPicPr>
            <a:picLocks noChangeAspect="1"/>
          </p:cNvPicPr>
          <p:nvPr/>
        </p:nvPicPr>
        <p:blipFill>
          <a:blip r:embed="rId9"/>
          <a:stretch>
            <a:fillRect/>
          </a:stretch>
        </p:blipFill>
        <p:spPr bwMode="auto">
          <a:xfrm>
            <a:off x="4089047" y="1967755"/>
            <a:ext cx="3812367" cy="958490"/>
          </a:xfrm>
          <a:prstGeom prst="rect">
            <a:avLst/>
          </a:prstGeom>
        </p:spPr>
      </p:pic>
      <p:sp>
        <p:nvSpPr>
          <p:cNvPr id="10" name="Rubrik 1">
            <a:extLst>
              <a:ext uri="{FF2B5EF4-FFF2-40B4-BE49-F238E27FC236}">
                <a16:creationId xmlns:a16="http://schemas.microsoft.com/office/drawing/2014/main" id="{1207CE07-36F6-B189-4CEE-565A64BE7C75}"/>
              </a:ext>
            </a:extLst>
          </p:cNvPr>
          <p:cNvSpPr txBox="1">
            <a:spLocks/>
          </p:cNvSpPr>
          <p:nvPr/>
        </p:nvSpPr>
        <p:spPr bwMode="auto">
          <a:xfrm>
            <a:off x="9201568" y="1214806"/>
            <a:ext cx="2479964" cy="9271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defRPr/>
            </a:pPr>
            <a:r>
              <a:rPr lang="de-DE" sz="2800" b="1" dirty="0">
                <a:solidFill>
                  <a:srgbClr val="0070C0"/>
                </a:solidFill>
                <a:ea typeface="Aleo"/>
                <a:cs typeface="Aleo"/>
              </a:rPr>
              <a:t>Dissemination Summary</a:t>
            </a:r>
            <a:endParaRPr lang="sv-SE" sz="2800" dirty="0"/>
          </a:p>
        </p:txBody>
      </p:sp>
      <p:graphicFrame>
        <p:nvGraphicFramePr>
          <p:cNvPr id="11" name="Platshållare för innehåll 2">
            <a:extLst>
              <a:ext uri="{FF2B5EF4-FFF2-40B4-BE49-F238E27FC236}">
                <a16:creationId xmlns:a16="http://schemas.microsoft.com/office/drawing/2014/main" id="{E74183B7-3478-89F5-2E70-FFDE64F215BE}"/>
              </a:ext>
            </a:extLst>
          </p:cNvPr>
          <p:cNvGraphicFramePr>
            <a:graphicFrameLocks/>
          </p:cNvGraphicFramePr>
          <p:nvPr/>
        </p:nvGraphicFramePr>
        <p:xfrm>
          <a:off x="9321447" y="2594248"/>
          <a:ext cx="2148945" cy="212755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58268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61F37BC-2702-C7F4-846D-9D3B3DB3EC5D}"/>
              </a:ext>
            </a:extLst>
          </p:cNvPr>
          <p:cNvSpPr>
            <a:spLocks noGrp="1"/>
          </p:cNvSpPr>
          <p:nvPr>
            <p:ph type="body" sz="quarter" idx="12"/>
          </p:nvPr>
        </p:nvSpPr>
        <p:spPr/>
        <p:txBody>
          <a:bodyPr/>
          <a:lstStyle/>
          <a:p>
            <a:endParaRPr lang="LID4096"/>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4294967295"/>
          </p:nvPr>
        </p:nvSpPr>
        <p:spPr>
          <a:xfrm>
            <a:off x="10661650" y="6356350"/>
            <a:ext cx="1530350" cy="365125"/>
          </a:xfrm>
        </p:spPr>
        <p:txBody>
          <a:bodyPr/>
          <a:lstStyle/>
          <a:p>
            <a:fld id="{7499AE8B-0830-4386-ABE1-109AB8F9E83B}" type="slidenum">
              <a:rPr lang="fr-FR" smtClean="0"/>
              <a:t>38</a:t>
            </a:fld>
            <a:endParaRPr lang="fr-FR"/>
          </a:p>
        </p:txBody>
      </p:sp>
    </p:spTree>
    <p:extLst>
      <p:ext uri="{BB962C8B-B14F-4D97-AF65-F5344CB8AC3E}">
        <p14:creationId xmlns:p14="http://schemas.microsoft.com/office/powerpoint/2010/main" val="35533422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39</a:t>
            </a:fld>
            <a:endParaRPr lang="fr-FR"/>
          </a:p>
        </p:txBody>
      </p:sp>
      <p:sp>
        <p:nvSpPr>
          <p:cNvPr id="7" name="TextBox 6">
            <a:extLst>
              <a:ext uri="{FF2B5EF4-FFF2-40B4-BE49-F238E27FC236}">
                <a16:creationId xmlns:a16="http://schemas.microsoft.com/office/drawing/2014/main" id="{6513BE4A-21BD-9AB4-072D-5BAE8C712276}"/>
              </a:ext>
            </a:extLst>
          </p:cNvPr>
          <p:cNvSpPr txBox="1"/>
          <p:nvPr/>
        </p:nvSpPr>
        <p:spPr>
          <a:xfrm>
            <a:off x="3465272" y="792938"/>
            <a:ext cx="7934326" cy="1384995"/>
          </a:xfrm>
          <a:prstGeom prst="rect">
            <a:avLst/>
          </a:prstGeom>
          <a:noFill/>
        </p:spPr>
        <p:txBody>
          <a:bodyPr wrap="square">
            <a:spAutoFit/>
          </a:bodyPr>
          <a:lstStyle/>
          <a:p>
            <a:pPr algn="ctr"/>
            <a:r>
              <a:rPr lang="de-DE" sz="2800" b="1" dirty="0">
                <a:solidFill>
                  <a:srgbClr val="00B050"/>
                </a:solidFill>
              </a:rPr>
              <a:t>AI4GREEN: </a:t>
            </a:r>
            <a:r>
              <a:rPr lang="de-DE" sz="2800" dirty="0">
                <a:solidFill>
                  <a:srgbClr val="00B050"/>
                </a:solidFill>
              </a:rPr>
              <a:t>(PT)</a:t>
            </a:r>
          </a:p>
          <a:p>
            <a:pPr algn="ctr"/>
            <a:r>
              <a:rPr lang="de-DE" sz="2800" b="1" dirty="0">
                <a:solidFill>
                  <a:srgbClr val="00B050"/>
                </a:solidFill>
              </a:rPr>
              <a:t>SENDATE &amp; AI-NET: </a:t>
            </a:r>
            <a:r>
              <a:rPr lang="de-DE" sz="2800" dirty="0">
                <a:solidFill>
                  <a:srgbClr val="00B050"/>
                </a:solidFill>
              </a:rPr>
              <a:t>Mr Reijo Savola Reij from University of Jyväskylä (FI) </a:t>
            </a:r>
          </a:p>
        </p:txBody>
      </p:sp>
      <p:pic>
        <p:nvPicPr>
          <p:cNvPr id="6" name="Online Media 5" title="AI4Green CELTIC Excellence Award winning project 2024 in the category green networking">
            <a:hlinkClick r:id="" action="ppaction://media"/>
            <a:extLst>
              <a:ext uri="{FF2B5EF4-FFF2-40B4-BE49-F238E27FC236}">
                <a16:creationId xmlns:a16="http://schemas.microsoft.com/office/drawing/2014/main" id="{CBBB62E6-786D-8729-43DA-682EE93765AE}"/>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64313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62BBDA-6ED5-43ED-0DDE-E7B8C8D096D1}"/>
              </a:ext>
            </a:extLst>
          </p:cNvPr>
          <p:cNvSpPr>
            <a:spLocks noGrp="1"/>
          </p:cNvSpPr>
          <p:nvPr>
            <p:ph type="title"/>
          </p:nvPr>
        </p:nvSpPr>
        <p:spPr/>
        <p:txBody>
          <a:bodyPr/>
          <a:lstStyle/>
          <a:p>
            <a:r>
              <a:rPr lang="en-US" dirty="0"/>
              <a:t>Summary</a:t>
            </a:r>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en-US" smtClean="0"/>
              <a:t>4</a:t>
            </a:fld>
            <a:endParaRPr lang="en-US" dirty="0"/>
          </a:p>
        </p:txBody>
      </p:sp>
      <p:pic>
        <p:nvPicPr>
          <p:cNvPr id="2" name="Resim 1"/>
          <p:cNvPicPr>
            <a:picLocks noChangeAspect="1"/>
          </p:cNvPicPr>
          <p:nvPr/>
        </p:nvPicPr>
        <p:blipFill rotWithShape="1">
          <a:blip r:embed="rId2">
            <a:extLst>
              <a:ext uri="{28A0092B-C50C-407E-A947-70E740481C1C}">
                <a14:useLocalDpi xmlns:a14="http://schemas.microsoft.com/office/drawing/2010/main" val="0"/>
              </a:ext>
            </a:extLst>
          </a:blip>
          <a:srcRect t="14159"/>
          <a:stretch/>
        </p:blipFill>
        <p:spPr>
          <a:xfrm>
            <a:off x="3565481" y="1197588"/>
            <a:ext cx="4067415" cy="2567295"/>
          </a:xfrm>
          <a:prstGeom prst="rect">
            <a:avLst/>
          </a:prstGeom>
        </p:spPr>
      </p:pic>
      <p:pic>
        <p:nvPicPr>
          <p:cNvPr id="3" name="Resim 2"/>
          <p:cNvPicPr>
            <a:picLocks noChangeAspect="1"/>
          </p:cNvPicPr>
          <p:nvPr/>
        </p:nvPicPr>
        <p:blipFill rotWithShape="1">
          <a:blip r:embed="rId3">
            <a:extLst>
              <a:ext uri="{28A0092B-C50C-407E-A947-70E740481C1C}">
                <a14:useLocalDpi xmlns:a14="http://schemas.microsoft.com/office/drawing/2010/main" val="0"/>
              </a:ext>
            </a:extLst>
          </a:blip>
          <a:srcRect l="-342" t="23027" r="342" b="2020"/>
          <a:stretch/>
        </p:blipFill>
        <p:spPr>
          <a:xfrm>
            <a:off x="7385611" y="1303703"/>
            <a:ext cx="4386400" cy="1756181"/>
          </a:xfrm>
          <a:prstGeom prst="rect">
            <a:avLst/>
          </a:prstGeom>
        </p:spPr>
      </p:pic>
      <p:sp>
        <p:nvSpPr>
          <p:cNvPr id="9" name="Dikdörtgen 8"/>
          <p:cNvSpPr/>
          <p:nvPr/>
        </p:nvSpPr>
        <p:spPr>
          <a:xfrm>
            <a:off x="3867462" y="929390"/>
            <a:ext cx="1731726" cy="268198"/>
          </a:xfrm>
          <a:prstGeom prst="rect">
            <a:avLst/>
          </a:prstGeom>
          <a:solidFill>
            <a:srgbClr val="2F55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Key Info</a:t>
            </a:r>
          </a:p>
        </p:txBody>
      </p:sp>
      <p:sp>
        <p:nvSpPr>
          <p:cNvPr id="10" name="Dikdörtgen 9"/>
          <p:cNvSpPr/>
          <p:nvPr/>
        </p:nvSpPr>
        <p:spPr>
          <a:xfrm>
            <a:off x="7543823" y="929390"/>
            <a:ext cx="1731726" cy="268198"/>
          </a:xfrm>
          <a:prstGeom prst="rect">
            <a:avLst/>
          </a:prstGeom>
          <a:solidFill>
            <a:srgbClr val="2F55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Coordinator</a:t>
            </a:r>
          </a:p>
        </p:txBody>
      </p:sp>
      <p:pic>
        <p:nvPicPr>
          <p:cNvPr id="12" name="Picture 4" descr="https://lh7-rt.googleusercontent.com/slidesz/AGV_vUcYDV5641ghBQYTsQtg2CLOfsWsYX1-8bCU-ZnFx98m8EhP6vlnoraq4c45DR4Ryfx12w7JtdGtV0bRYhftuWqj7uc1gdrGYbiY8BoSBoLXKbFbrzl6wr6VYhQrw-P3uGFxuq4p2Edq9z-FPc91yqqGw6yXC_HHY3asMrqSfLk2TDBFsbr78-U=s2048?key=irhlaY8l3p1pes9fVvTUu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98297" cy="779489"/>
          </a:xfrm>
          <a:prstGeom prst="rect">
            <a:avLst/>
          </a:prstGeom>
          <a:noFill/>
          <a:extLst>
            <a:ext uri="{909E8E84-426E-40DD-AFC4-6F175D3DCCD1}">
              <a14:hiddenFill xmlns:a14="http://schemas.microsoft.com/office/drawing/2010/main">
                <a:solidFill>
                  <a:srgbClr val="FFFFFF"/>
                </a:solidFill>
              </a14:hiddenFill>
            </a:ext>
          </a:extLst>
        </p:spPr>
      </p:pic>
      <p:pic>
        <p:nvPicPr>
          <p:cNvPr id="18" name="Google Shape;103;p9"/>
          <p:cNvPicPr preferRelativeResize="0"/>
          <p:nvPr/>
        </p:nvPicPr>
        <p:blipFill rotWithShape="1">
          <a:blip r:embed="rId5">
            <a:alphaModFix/>
          </a:blip>
          <a:srcRect/>
          <a:stretch/>
        </p:blipFill>
        <p:spPr>
          <a:xfrm>
            <a:off x="6542680" y="2825253"/>
            <a:ext cx="4136425" cy="3911212"/>
          </a:xfrm>
          <a:prstGeom prst="rect">
            <a:avLst/>
          </a:prstGeom>
          <a:noFill/>
          <a:ln w="38100" cap="flat" cmpd="sng">
            <a:solidFill>
              <a:schemeClr val="accent1"/>
            </a:solidFill>
            <a:prstDash val="solid"/>
            <a:round/>
            <a:headEnd type="none" w="sm" len="sm"/>
            <a:tailEnd type="none" w="sm" len="sm"/>
          </a:ln>
        </p:spPr>
      </p:pic>
      <p:sp>
        <p:nvSpPr>
          <p:cNvPr id="16" name="Metin kutusu 15"/>
          <p:cNvSpPr txBox="1"/>
          <p:nvPr/>
        </p:nvSpPr>
        <p:spPr>
          <a:xfrm>
            <a:off x="3403600" y="3996267"/>
            <a:ext cx="184731" cy="369332"/>
          </a:xfrm>
          <a:prstGeom prst="rect">
            <a:avLst/>
          </a:prstGeom>
          <a:noFill/>
        </p:spPr>
        <p:txBody>
          <a:bodyPr wrap="none" rtlCol="0">
            <a:spAutoFit/>
          </a:bodyPr>
          <a:lstStyle/>
          <a:p>
            <a:endParaRPr lang="tr-TR" dirty="0"/>
          </a:p>
        </p:txBody>
      </p:sp>
    </p:spTree>
    <p:extLst>
      <p:ext uri="{BB962C8B-B14F-4D97-AF65-F5344CB8AC3E}">
        <p14:creationId xmlns:p14="http://schemas.microsoft.com/office/powerpoint/2010/main" val="15427718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40</a:t>
            </a:fld>
            <a:endParaRPr lang="fr-FR"/>
          </a:p>
        </p:txBody>
      </p:sp>
      <p:sp>
        <p:nvSpPr>
          <p:cNvPr id="2" name="Title 1">
            <a:extLst>
              <a:ext uri="{FF2B5EF4-FFF2-40B4-BE49-F238E27FC236}">
                <a16:creationId xmlns:a16="http://schemas.microsoft.com/office/drawing/2014/main" id="{871FF2AA-300F-7DDD-81F5-8DF9405A94B0}"/>
              </a:ext>
            </a:extLst>
          </p:cNvPr>
          <p:cNvSpPr>
            <a:spLocks noGrp="1"/>
          </p:cNvSpPr>
          <p:nvPr>
            <p:ph type="ctrTitle"/>
          </p:nvPr>
        </p:nvSpPr>
        <p:spPr>
          <a:xfrm>
            <a:off x="215153" y="1809120"/>
            <a:ext cx="7315200" cy="1649488"/>
          </a:xfrm>
        </p:spPr>
        <p:txBody>
          <a:bodyPr>
            <a:normAutofit fontScale="90000"/>
          </a:bodyPr>
          <a:lstStyle/>
          <a:p>
            <a:r>
              <a:rPr lang="en-US" dirty="0"/>
              <a:t>CELTIC Proposers Brokerage Day</a:t>
            </a:r>
            <a:br>
              <a:rPr lang="en-US" dirty="0"/>
            </a:br>
            <a:r>
              <a:rPr lang="en-US" sz="4000" dirty="0"/>
              <a:t>-Business Impact Session-</a:t>
            </a:r>
            <a:br>
              <a:rPr lang="en-US" sz="4000" dirty="0"/>
            </a:br>
            <a:br>
              <a:rPr lang="en-US" sz="4000" dirty="0"/>
            </a:br>
            <a:r>
              <a:rPr lang="en-US" sz="4000" dirty="0"/>
              <a:t>CELTIC-FLAGSHIP Projects success of</a:t>
            </a:r>
            <a:br>
              <a:rPr lang="en-US" sz="4000" dirty="0"/>
            </a:br>
            <a:r>
              <a:rPr lang="en-US" sz="3100" b="1" dirty="0"/>
              <a:t>SENDATE and AI-NET</a:t>
            </a:r>
            <a:endParaRPr lang="en-US" sz="5300" dirty="0"/>
          </a:p>
        </p:txBody>
      </p:sp>
      <p:sp>
        <p:nvSpPr>
          <p:cNvPr id="5" name="Metin kutusu 4"/>
          <p:cNvSpPr txBox="1"/>
          <p:nvPr/>
        </p:nvSpPr>
        <p:spPr>
          <a:xfrm>
            <a:off x="4257207" y="5321508"/>
            <a:ext cx="184731" cy="369332"/>
          </a:xfrm>
          <a:prstGeom prst="rect">
            <a:avLst/>
          </a:prstGeom>
          <a:noFill/>
        </p:spPr>
        <p:txBody>
          <a:bodyPr wrap="none" rtlCol="0">
            <a:spAutoFit/>
          </a:bodyPr>
          <a:lstStyle/>
          <a:p>
            <a:endParaRPr lang="tr-TR" dirty="0"/>
          </a:p>
        </p:txBody>
      </p:sp>
      <p:sp>
        <p:nvSpPr>
          <p:cNvPr id="6" name="Metin kutusu 5"/>
          <p:cNvSpPr txBox="1"/>
          <p:nvPr/>
        </p:nvSpPr>
        <p:spPr>
          <a:xfrm>
            <a:off x="4931764" y="5381469"/>
            <a:ext cx="184731" cy="369332"/>
          </a:xfrm>
          <a:prstGeom prst="rect">
            <a:avLst/>
          </a:prstGeom>
          <a:noFill/>
        </p:spPr>
        <p:txBody>
          <a:bodyPr wrap="none" rtlCol="0">
            <a:spAutoFit/>
          </a:bodyPr>
          <a:lstStyle/>
          <a:p>
            <a:endParaRPr lang="tr-TR" dirty="0"/>
          </a:p>
        </p:txBody>
      </p:sp>
      <p:sp>
        <p:nvSpPr>
          <p:cNvPr id="14" name="Dikdörtgen 13"/>
          <p:cNvSpPr/>
          <p:nvPr/>
        </p:nvSpPr>
        <p:spPr>
          <a:xfrm>
            <a:off x="1444344" y="5191381"/>
            <a:ext cx="4856815" cy="7495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Mr</a:t>
            </a:r>
            <a:r>
              <a:rPr lang="en-US" sz="2400" dirty="0"/>
              <a:t> Reijo Savola, University of Jyväskylä (FI) </a:t>
            </a:r>
            <a:endParaRPr lang="tr-TR" sz="2400" dirty="0"/>
          </a:p>
        </p:txBody>
      </p:sp>
    </p:spTree>
    <p:extLst>
      <p:ext uri="{BB962C8B-B14F-4D97-AF65-F5344CB8AC3E}">
        <p14:creationId xmlns:p14="http://schemas.microsoft.com/office/powerpoint/2010/main" val="519358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10941510" name="Rectangle 4"/>
          <p:cNvSpPr/>
          <p:nvPr/>
        </p:nvSpPr>
        <p:spPr bwMode="auto">
          <a:xfrm>
            <a:off x="1911317" y="3103735"/>
            <a:ext cx="7706816" cy="2213331"/>
          </a:xfrm>
          <a:prstGeom prst="rect">
            <a:avLst/>
          </a:prstGeom>
          <a:noFill/>
          <a:ln>
            <a:noFill/>
          </a:ln>
        </p:spPr>
        <p:txBody>
          <a:bodyPr lIns="0" tIns="0" rIns="0" bIns="0" anchor="ctr"/>
          <a:lstStyle>
            <a:lvl1pPr algn="ctr">
              <a:defRPr sz="5600">
                <a:solidFill>
                  <a:srgbClr val="000000"/>
                </a:solidFill>
                <a:latin typeface="Gill Sans"/>
                <a:ea typeface="ヒラギノ角ゴ ProN W3"/>
                <a:cs typeface="ヒラギノ角ゴ ProN W3"/>
              </a:defRPr>
            </a:lvl1pPr>
            <a:lvl2pPr marL="742950" indent="-285750" algn="ctr">
              <a:defRPr sz="5600">
                <a:solidFill>
                  <a:srgbClr val="000000"/>
                </a:solidFill>
                <a:latin typeface="Gill Sans"/>
                <a:ea typeface="ヒラギノ角ゴ ProN W3"/>
                <a:cs typeface="ヒラギノ角ゴ ProN W3"/>
              </a:defRPr>
            </a:lvl2pPr>
            <a:lvl3pPr marL="1143000" indent="-228600" algn="ctr">
              <a:defRPr sz="5600">
                <a:solidFill>
                  <a:srgbClr val="000000"/>
                </a:solidFill>
                <a:latin typeface="Gill Sans"/>
                <a:ea typeface="ヒラギノ角ゴ ProN W3"/>
                <a:cs typeface="ヒラギノ角ゴ ProN W3"/>
              </a:defRPr>
            </a:lvl3pPr>
            <a:lvl4pPr marL="1600200" indent="-228600" algn="ctr">
              <a:defRPr sz="5600">
                <a:solidFill>
                  <a:srgbClr val="000000"/>
                </a:solidFill>
                <a:latin typeface="Gill Sans"/>
                <a:ea typeface="ヒラギノ角ゴ ProN W3"/>
                <a:cs typeface="ヒラギノ角ゴ ProN W3"/>
              </a:defRPr>
            </a:lvl4pPr>
            <a:lvl5pPr marL="2057400" indent="-228600" algn="ctr">
              <a:defRPr sz="5600">
                <a:solidFill>
                  <a:srgbClr val="000000"/>
                </a:solidFill>
                <a:latin typeface="Gill Sans"/>
                <a:ea typeface="ヒラギノ角ゴ ProN W3"/>
                <a:cs typeface="ヒラギノ角ゴ ProN W3"/>
              </a:defRPr>
            </a:lvl5pPr>
            <a:lvl6pPr marL="2514599" indent="-228600" algn="ctr">
              <a:spcBef>
                <a:spcPts val="0"/>
              </a:spcBef>
              <a:spcAft>
                <a:spcPts val="0"/>
              </a:spcAft>
              <a:defRPr sz="5600">
                <a:solidFill>
                  <a:srgbClr val="000000"/>
                </a:solidFill>
                <a:latin typeface="Gill Sans"/>
                <a:ea typeface="ヒラギノ角ゴ ProN W3"/>
                <a:cs typeface="ヒラギノ角ゴ ProN W3"/>
              </a:defRPr>
            </a:lvl6pPr>
            <a:lvl7pPr marL="2971800" indent="-228600" algn="ctr">
              <a:spcBef>
                <a:spcPts val="0"/>
              </a:spcBef>
              <a:spcAft>
                <a:spcPts val="0"/>
              </a:spcAft>
              <a:defRPr sz="5600">
                <a:solidFill>
                  <a:srgbClr val="000000"/>
                </a:solidFill>
                <a:latin typeface="Gill Sans"/>
                <a:ea typeface="ヒラギノ角ゴ ProN W3"/>
                <a:cs typeface="ヒラギノ角ゴ ProN W3"/>
              </a:defRPr>
            </a:lvl7pPr>
            <a:lvl8pPr marL="3429000" indent="-228600" algn="ctr">
              <a:spcBef>
                <a:spcPts val="0"/>
              </a:spcBef>
              <a:spcAft>
                <a:spcPts val="0"/>
              </a:spcAft>
              <a:defRPr sz="5600">
                <a:solidFill>
                  <a:srgbClr val="000000"/>
                </a:solidFill>
                <a:latin typeface="Gill Sans"/>
                <a:ea typeface="ヒラギノ角ゴ ProN W3"/>
                <a:cs typeface="ヒラギノ角ゴ ProN W3"/>
              </a:defRPr>
            </a:lvl8pPr>
            <a:lvl9pPr marL="3886200" indent="-228600" algn="ctr">
              <a:spcBef>
                <a:spcPts val="0"/>
              </a:spcBef>
              <a:spcAft>
                <a:spcPts val="0"/>
              </a:spcAft>
              <a:defRPr sz="5600">
                <a:solidFill>
                  <a:srgbClr val="000000"/>
                </a:solidFill>
                <a:latin typeface="Gill Sans"/>
                <a:ea typeface="ヒラギノ角ゴ ProN W3"/>
                <a:cs typeface="ヒラギノ角ゴ ProN W3"/>
              </a:defRPr>
            </a:lvl9pPr>
          </a:lstStyle>
          <a:p>
            <a:pPr>
              <a:defRPr/>
            </a:pPr>
            <a:r>
              <a:rPr lang="en-US" sz="4000" b="1" dirty="0" err="1">
                <a:solidFill>
                  <a:srgbClr val="0070C0"/>
                </a:solidFill>
                <a:latin typeface="+mj-lt"/>
                <a:ea typeface="Calibri"/>
                <a:cs typeface="Calibri" panose="020F0502020204030204" pitchFamily="34" charset="0"/>
              </a:rPr>
              <a:t>SEcure</a:t>
            </a:r>
            <a:r>
              <a:rPr lang="en-US" sz="4000" b="1" dirty="0">
                <a:solidFill>
                  <a:srgbClr val="0070C0"/>
                </a:solidFill>
                <a:latin typeface="+mj-lt"/>
                <a:ea typeface="Calibri"/>
                <a:cs typeface="Calibri" panose="020F0502020204030204" pitchFamily="34" charset="0"/>
              </a:rPr>
              <a:t> Networking for a </a:t>
            </a:r>
            <a:r>
              <a:rPr lang="en-US" sz="4000" b="1" dirty="0" err="1">
                <a:solidFill>
                  <a:srgbClr val="0070C0"/>
                </a:solidFill>
                <a:latin typeface="+mj-lt"/>
                <a:ea typeface="Calibri"/>
                <a:cs typeface="Calibri" panose="020F0502020204030204" pitchFamily="34" charset="0"/>
              </a:rPr>
              <a:t>DATa</a:t>
            </a:r>
            <a:r>
              <a:rPr lang="en-US" sz="4000" b="1" dirty="0">
                <a:solidFill>
                  <a:srgbClr val="0070C0"/>
                </a:solidFill>
                <a:latin typeface="+mj-lt"/>
                <a:ea typeface="Calibri"/>
                <a:cs typeface="Calibri" panose="020F0502020204030204" pitchFamily="34" charset="0"/>
              </a:rPr>
              <a:t> center cloud in Europe</a:t>
            </a:r>
            <a:endParaRPr lang="tr-TR" sz="4000" b="1" dirty="0">
              <a:solidFill>
                <a:srgbClr val="0070C0"/>
              </a:solidFill>
              <a:latin typeface="+mj-lt"/>
              <a:ea typeface="Calibri"/>
              <a:cs typeface="Calibri" panose="020F0502020204030204" pitchFamily="34" charset="0"/>
            </a:endParaRPr>
          </a:p>
        </p:txBody>
      </p:sp>
      <p:pic>
        <p:nvPicPr>
          <p:cNvPr id="1026" name="Picture 2" descr="sendate-logo_gray-rev1">
            <a:extLst>
              <a:ext uri="{FF2B5EF4-FFF2-40B4-BE49-F238E27FC236}">
                <a16:creationId xmlns:a16="http://schemas.microsoft.com/office/drawing/2014/main" id="{A087ABDC-672F-B618-2C15-561264482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552" y="823464"/>
            <a:ext cx="5038725"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32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a:xfrm>
            <a:off x="405319" y="1022237"/>
            <a:ext cx="2947482" cy="4601183"/>
          </a:xfrm>
        </p:spPr>
        <p:txBody>
          <a:bodyPr/>
          <a:lstStyle/>
          <a:p>
            <a:r>
              <a:rPr lang="en-US" dirty="0"/>
              <a:t>Business Impact of CELTIC Projects</a:t>
            </a:r>
            <a:endParaRPr lang="LID4096" sz="3200" dirty="0"/>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42</a:t>
            </a:fld>
            <a:endParaRPr lang="fr-FR"/>
          </a:p>
        </p:txBody>
      </p:sp>
      <p:sp>
        <p:nvSpPr>
          <p:cNvPr id="7" name="TextBox 6">
            <a:extLst>
              <a:ext uri="{FF2B5EF4-FFF2-40B4-BE49-F238E27FC236}">
                <a16:creationId xmlns:a16="http://schemas.microsoft.com/office/drawing/2014/main" id="{6513BE4A-21BD-9AB4-072D-5BAE8C712276}"/>
              </a:ext>
            </a:extLst>
          </p:cNvPr>
          <p:cNvSpPr txBox="1"/>
          <p:nvPr/>
        </p:nvSpPr>
        <p:spPr>
          <a:xfrm>
            <a:off x="3465272" y="792938"/>
            <a:ext cx="7934326" cy="954107"/>
          </a:xfrm>
          <a:prstGeom prst="rect">
            <a:avLst/>
          </a:prstGeom>
          <a:noFill/>
        </p:spPr>
        <p:txBody>
          <a:bodyPr wrap="square">
            <a:spAutoFit/>
          </a:bodyPr>
          <a:lstStyle/>
          <a:p>
            <a:pPr algn="ctr"/>
            <a:r>
              <a:rPr lang="de-DE" sz="2800" b="1" dirty="0">
                <a:solidFill>
                  <a:srgbClr val="00B050"/>
                </a:solidFill>
              </a:rPr>
              <a:t>SENDATE &amp; AI-NET: </a:t>
            </a:r>
            <a:r>
              <a:rPr lang="de-DE" sz="2800" dirty="0">
                <a:solidFill>
                  <a:srgbClr val="00B050"/>
                </a:solidFill>
              </a:rPr>
              <a:t>Mr Reijo Savola Reij from University of Jyväskylä (FI) </a:t>
            </a:r>
          </a:p>
        </p:txBody>
      </p:sp>
      <p:pic>
        <p:nvPicPr>
          <p:cNvPr id="2" name="Online Media 1" title="Secure Networking for a Data Centre Cloud in Europe  (SENDATE)">
            <a:hlinkClick r:id="" action="ppaction://media"/>
            <a:extLst>
              <a:ext uri="{FF2B5EF4-FFF2-40B4-BE49-F238E27FC236}">
                <a16:creationId xmlns:a16="http://schemas.microsoft.com/office/drawing/2014/main" id="{02C2A904-2E4A-6D94-611C-3B9328A5D59D}"/>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132442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10941510" name="Rectangle 4"/>
          <p:cNvSpPr/>
          <p:nvPr/>
        </p:nvSpPr>
        <p:spPr bwMode="auto">
          <a:xfrm>
            <a:off x="1911317" y="3239202"/>
            <a:ext cx="7706816" cy="2213331"/>
          </a:xfrm>
          <a:prstGeom prst="rect">
            <a:avLst/>
          </a:prstGeom>
          <a:noFill/>
          <a:ln>
            <a:noFill/>
          </a:ln>
        </p:spPr>
        <p:txBody>
          <a:bodyPr lIns="0" tIns="0" rIns="0" bIns="0" anchor="ctr"/>
          <a:lstStyle>
            <a:lvl1pPr algn="ctr">
              <a:defRPr sz="5600">
                <a:solidFill>
                  <a:srgbClr val="000000"/>
                </a:solidFill>
                <a:latin typeface="Gill Sans"/>
                <a:ea typeface="ヒラギノ角ゴ ProN W3"/>
                <a:cs typeface="ヒラギノ角ゴ ProN W3"/>
              </a:defRPr>
            </a:lvl1pPr>
            <a:lvl2pPr marL="742950" indent="-285750" algn="ctr">
              <a:defRPr sz="5600">
                <a:solidFill>
                  <a:srgbClr val="000000"/>
                </a:solidFill>
                <a:latin typeface="Gill Sans"/>
                <a:ea typeface="ヒラギノ角ゴ ProN W3"/>
                <a:cs typeface="ヒラギノ角ゴ ProN W3"/>
              </a:defRPr>
            </a:lvl2pPr>
            <a:lvl3pPr marL="1143000" indent="-228600" algn="ctr">
              <a:defRPr sz="5600">
                <a:solidFill>
                  <a:srgbClr val="000000"/>
                </a:solidFill>
                <a:latin typeface="Gill Sans"/>
                <a:ea typeface="ヒラギノ角ゴ ProN W3"/>
                <a:cs typeface="ヒラギノ角ゴ ProN W3"/>
              </a:defRPr>
            </a:lvl3pPr>
            <a:lvl4pPr marL="1600200" indent="-228600" algn="ctr">
              <a:defRPr sz="5600">
                <a:solidFill>
                  <a:srgbClr val="000000"/>
                </a:solidFill>
                <a:latin typeface="Gill Sans"/>
                <a:ea typeface="ヒラギノ角ゴ ProN W3"/>
                <a:cs typeface="ヒラギノ角ゴ ProN W3"/>
              </a:defRPr>
            </a:lvl4pPr>
            <a:lvl5pPr marL="2057400" indent="-228600" algn="ctr">
              <a:defRPr sz="5600">
                <a:solidFill>
                  <a:srgbClr val="000000"/>
                </a:solidFill>
                <a:latin typeface="Gill Sans"/>
                <a:ea typeface="ヒラギノ角ゴ ProN W3"/>
                <a:cs typeface="ヒラギノ角ゴ ProN W3"/>
              </a:defRPr>
            </a:lvl5pPr>
            <a:lvl6pPr marL="2514599" indent="-228600" algn="ctr">
              <a:spcBef>
                <a:spcPts val="0"/>
              </a:spcBef>
              <a:spcAft>
                <a:spcPts val="0"/>
              </a:spcAft>
              <a:defRPr sz="5600">
                <a:solidFill>
                  <a:srgbClr val="000000"/>
                </a:solidFill>
                <a:latin typeface="Gill Sans"/>
                <a:ea typeface="ヒラギノ角ゴ ProN W3"/>
                <a:cs typeface="ヒラギノ角ゴ ProN W3"/>
              </a:defRPr>
            </a:lvl6pPr>
            <a:lvl7pPr marL="2971800" indent="-228600" algn="ctr">
              <a:spcBef>
                <a:spcPts val="0"/>
              </a:spcBef>
              <a:spcAft>
                <a:spcPts val="0"/>
              </a:spcAft>
              <a:defRPr sz="5600">
                <a:solidFill>
                  <a:srgbClr val="000000"/>
                </a:solidFill>
                <a:latin typeface="Gill Sans"/>
                <a:ea typeface="ヒラギノ角ゴ ProN W3"/>
                <a:cs typeface="ヒラギノ角ゴ ProN W3"/>
              </a:defRPr>
            </a:lvl7pPr>
            <a:lvl8pPr marL="3429000" indent="-228600" algn="ctr">
              <a:spcBef>
                <a:spcPts val="0"/>
              </a:spcBef>
              <a:spcAft>
                <a:spcPts val="0"/>
              </a:spcAft>
              <a:defRPr sz="5600">
                <a:solidFill>
                  <a:srgbClr val="000000"/>
                </a:solidFill>
                <a:latin typeface="Gill Sans"/>
                <a:ea typeface="ヒラギノ角ゴ ProN W3"/>
                <a:cs typeface="ヒラギノ角ゴ ProN W3"/>
              </a:defRPr>
            </a:lvl8pPr>
            <a:lvl9pPr marL="3886200" indent="-228600" algn="ctr">
              <a:spcBef>
                <a:spcPts val="0"/>
              </a:spcBef>
              <a:spcAft>
                <a:spcPts val="0"/>
              </a:spcAft>
              <a:defRPr sz="5600">
                <a:solidFill>
                  <a:srgbClr val="000000"/>
                </a:solidFill>
                <a:latin typeface="Gill Sans"/>
                <a:ea typeface="ヒラギノ角ゴ ProN W3"/>
                <a:cs typeface="ヒラギノ角ゴ ProN W3"/>
              </a:defRPr>
            </a:lvl9pPr>
          </a:lstStyle>
          <a:p>
            <a:pPr>
              <a:defRPr/>
            </a:pPr>
            <a:r>
              <a:rPr lang="en-US" sz="4000" b="1" dirty="0" err="1">
                <a:solidFill>
                  <a:srgbClr val="0070C0"/>
                </a:solidFill>
                <a:latin typeface="+mj-lt"/>
                <a:ea typeface="Calibri"/>
                <a:cs typeface="Calibri" panose="020F0502020204030204" pitchFamily="34" charset="0"/>
              </a:rPr>
              <a:t>Accellerating</a:t>
            </a:r>
            <a:r>
              <a:rPr lang="en-US" sz="4000" b="1" dirty="0">
                <a:solidFill>
                  <a:srgbClr val="0070C0"/>
                </a:solidFill>
                <a:latin typeface="+mj-lt"/>
                <a:ea typeface="Calibri"/>
                <a:cs typeface="Calibri" panose="020F0502020204030204" pitchFamily="34" charset="0"/>
              </a:rPr>
              <a:t> digital transformation in Europe by Intelligent </a:t>
            </a:r>
            <a:r>
              <a:rPr lang="en-US" sz="4000" b="1" dirty="0" err="1">
                <a:solidFill>
                  <a:srgbClr val="0070C0"/>
                </a:solidFill>
                <a:latin typeface="+mj-lt"/>
                <a:ea typeface="Calibri"/>
                <a:cs typeface="Calibri" panose="020F0502020204030204" pitchFamily="34" charset="0"/>
              </a:rPr>
              <a:t>NETwork</a:t>
            </a:r>
            <a:r>
              <a:rPr lang="en-US" sz="4000" b="1" dirty="0">
                <a:solidFill>
                  <a:srgbClr val="0070C0"/>
                </a:solidFill>
                <a:latin typeface="+mj-lt"/>
                <a:ea typeface="Calibri"/>
                <a:cs typeface="Calibri" panose="020F0502020204030204" pitchFamily="34" charset="0"/>
              </a:rPr>
              <a:t> automation</a:t>
            </a:r>
            <a:endParaRPr lang="tr-TR" sz="4000" b="1" dirty="0">
              <a:solidFill>
                <a:srgbClr val="0070C0"/>
              </a:solidFill>
              <a:latin typeface="+mj-lt"/>
              <a:ea typeface="Calibri"/>
              <a:cs typeface="Calibri" panose="020F0502020204030204" pitchFamily="34" charset="0"/>
            </a:endParaRPr>
          </a:p>
        </p:txBody>
      </p:sp>
      <p:pic>
        <p:nvPicPr>
          <p:cNvPr id="2050" name="Picture 2" descr="ainet">
            <a:extLst>
              <a:ext uri="{FF2B5EF4-FFF2-40B4-BE49-F238E27FC236}">
                <a16:creationId xmlns:a16="http://schemas.microsoft.com/office/drawing/2014/main" id="{E220EF1C-48F2-D453-4B44-403F67D6F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2675" y="1238595"/>
            <a:ext cx="2324100" cy="181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06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a:xfrm>
            <a:off x="405319" y="1022237"/>
            <a:ext cx="2947482" cy="4601183"/>
          </a:xfrm>
        </p:spPr>
        <p:txBody>
          <a:bodyPr/>
          <a:lstStyle/>
          <a:p>
            <a:r>
              <a:rPr lang="en-US" dirty="0"/>
              <a:t>Business Impact of CELTIC Projects</a:t>
            </a:r>
            <a:br>
              <a:rPr lang="en-US" dirty="0"/>
            </a:br>
            <a:br>
              <a:rPr lang="en-US" dirty="0"/>
            </a:br>
            <a:r>
              <a:rPr lang="en-US" dirty="0"/>
              <a:t>CELTIC FLAGSHIP:</a:t>
            </a:r>
            <a:br>
              <a:rPr lang="en-US" dirty="0"/>
            </a:br>
            <a:r>
              <a:rPr lang="en-US" dirty="0"/>
              <a:t>AI-NET</a:t>
            </a:r>
            <a:endParaRPr lang="LID4096" sz="3200" dirty="0"/>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44</a:t>
            </a:fld>
            <a:endParaRPr lang="fr-FR"/>
          </a:p>
        </p:txBody>
      </p:sp>
      <p:pic>
        <p:nvPicPr>
          <p:cNvPr id="2" name="Online Media 1" title="AI-NET CELTIC Innovation Award Winning project 2024">
            <a:hlinkClick r:id="" action="ppaction://media"/>
            <a:extLst>
              <a:ext uri="{FF2B5EF4-FFF2-40B4-BE49-F238E27FC236}">
                <a16:creationId xmlns:a16="http://schemas.microsoft.com/office/drawing/2014/main" id="{DB2C3781-2452-A4EE-1C35-1DA6B13BFB0A}"/>
              </a:ext>
            </a:extLst>
          </p:cNvPr>
          <p:cNvPicPr>
            <a:picLocks noRot="1" noChangeAspect="1"/>
          </p:cNvPicPr>
          <p:nvPr>
            <a:videoFile r:link="rId1"/>
          </p:nvPr>
        </p:nvPicPr>
        <p:blipFill>
          <a:blip r:embed="rId3"/>
          <a:stretch>
            <a:fillRect/>
          </a:stretch>
        </p:blipFill>
        <p:spPr>
          <a:xfrm>
            <a:off x="4103951" y="708110"/>
            <a:ext cx="7339062" cy="5441779"/>
          </a:xfrm>
          <a:prstGeom prst="rect">
            <a:avLst/>
          </a:prstGeom>
        </p:spPr>
      </p:pic>
    </p:spTree>
    <p:extLst>
      <p:ext uri="{BB962C8B-B14F-4D97-AF65-F5344CB8AC3E}">
        <p14:creationId xmlns:p14="http://schemas.microsoft.com/office/powerpoint/2010/main" val="404850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61F37BC-2702-C7F4-846D-9D3B3DB3EC5D}"/>
              </a:ext>
            </a:extLst>
          </p:cNvPr>
          <p:cNvSpPr>
            <a:spLocks noGrp="1"/>
          </p:cNvSpPr>
          <p:nvPr>
            <p:ph type="body" sz="quarter" idx="12"/>
          </p:nvPr>
        </p:nvSpPr>
        <p:spPr/>
        <p:txBody>
          <a:bodyPr/>
          <a:lstStyle/>
          <a:p>
            <a:endParaRPr lang="en-US" dirty="0"/>
          </a:p>
          <a:p>
            <a:r>
              <a:rPr lang="en-US" b="1" dirty="0" err="1"/>
              <a:t>Mr</a:t>
            </a:r>
            <a:r>
              <a:rPr lang="en-US" b="1" dirty="0"/>
              <a:t> Reijo Savola</a:t>
            </a:r>
          </a:p>
          <a:p>
            <a:r>
              <a:rPr lang="en-US" b="1" dirty="0"/>
              <a:t>University of </a:t>
            </a:r>
            <a:r>
              <a:rPr lang="en-US" b="1" dirty="0" err="1"/>
              <a:t>JyväskyläSavola</a:t>
            </a:r>
            <a:r>
              <a:rPr lang="en-US" b="1" dirty="0"/>
              <a:t> </a:t>
            </a:r>
          </a:p>
          <a:p>
            <a:r>
              <a:rPr lang="en-US" b="1" dirty="0" err="1"/>
              <a:t>Email:reijo.m.savola@jyu.fi</a:t>
            </a:r>
            <a:endParaRPr lang="LID4096" dirty="0"/>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4294967295"/>
          </p:nvPr>
        </p:nvSpPr>
        <p:spPr>
          <a:xfrm>
            <a:off x="10661650" y="6356350"/>
            <a:ext cx="1530350" cy="365125"/>
          </a:xfrm>
        </p:spPr>
        <p:txBody>
          <a:bodyPr/>
          <a:lstStyle/>
          <a:p>
            <a:fld id="{7499AE8B-0830-4386-ABE1-109AB8F9E83B}" type="slidenum">
              <a:rPr lang="fr-FR" smtClean="0"/>
              <a:t>45</a:t>
            </a:fld>
            <a:endParaRPr lang="fr-FR"/>
          </a:p>
        </p:txBody>
      </p:sp>
    </p:spTree>
    <p:extLst>
      <p:ext uri="{BB962C8B-B14F-4D97-AF65-F5344CB8AC3E}">
        <p14:creationId xmlns:p14="http://schemas.microsoft.com/office/powerpoint/2010/main" val="26445372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a:xfrm>
            <a:off x="405319" y="1022237"/>
            <a:ext cx="2947482" cy="4601183"/>
          </a:xfrm>
        </p:spPr>
        <p:txBody>
          <a:bodyPr/>
          <a:lstStyle/>
          <a:p>
            <a:r>
              <a:rPr lang="en-US" dirty="0"/>
              <a:t>Business Impact of CELTIC Projects</a:t>
            </a:r>
            <a:endParaRPr lang="LID4096" sz="3200" dirty="0"/>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46</a:t>
            </a:fld>
            <a:endParaRPr lang="fr-FR"/>
          </a:p>
        </p:txBody>
      </p:sp>
      <p:sp>
        <p:nvSpPr>
          <p:cNvPr id="7" name="TextBox 6">
            <a:extLst>
              <a:ext uri="{FF2B5EF4-FFF2-40B4-BE49-F238E27FC236}">
                <a16:creationId xmlns:a16="http://schemas.microsoft.com/office/drawing/2014/main" id="{6513BE4A-21BD-9AB4-072D-5BAE8C712276}"/>
              </a:ext>
            </a:extLst>
          </p:cNvPr>
          <p:cNvSpPr txBox="1"/>
          <p:nvPr/>
        </p:nvSpPr>
        <p:spPr>
          <a:xfrm>
            <a:off x="3465272" y="792938"/>
            <a:ext cx="7934326" cy="5262979"/>
          </a:xfrm>
          <a:prstGeom prst="rect">
            <a:avLst/>
          </a:prstGeom>
          <a:noFill/>
        </p:spPr>
        <p:txBody>
          <a:bodyPr wrap="square">
            <a:spAutoFit/>
          </a:bodyPr>
          <a:lstStyle/>
          <a:p>
            <a:pPr algn="ctr"/>
            <a:r>
              <a:rPr lang="de-DE" sz="2800" b="1" dirty="0">
                <a:solidFill>
                  <a:srgbClr val="00B050"/>
                </a:solidFill>
              </a:rPr>
              <a:t>Moderator: </a:t>
            </a:r>
            <a:br>
              <a:rPr lang="de-DE" sz="2800" b="1" dirty="0">
                <a:solidFill>
                  <a:srgbClr val="00B050"/>
                </a:solidFill>
              </a:rPr>
            </a:br>
            <a:r>
              <a:rPr lang="de-DE" sz="2800" dirty="0">
                <a:solidFill>
                  <a:srgbClr val="00B050"/>
                </a:solidFill>
              </a:rPr>
              <a:t>Mr Richard Foggie</a:t>
            </a:r>
            <a:r>
              <a:rPr lang="de-DE" sz="2800">
                <a:solidFill>
                  <a:srgbClr val="00B050"/>
                </a:solidFill>
              </a:rPr>
              <a:t>, </a:t>
            </a:r>
            <a:r>
              <a:rPr lang="en-US" sz="2800">
                <a:solidFill>
                  <a:srgbClr val="00B050"/>
                </a:solidFill>
              </a:rPr>
              <a:t>Innovate </a:t>
            </a:r>
            <a:r>
              <a:rPr lang="en-US" sz="2800" dirty="0">
                <a:solidFill>
                  <a:srgbClr val="00B050"/>
                </a:solidFill>
              </a:rPr>
              <a:t>UK Business Connect, Knowledge Transfer Manager – Digital</a:t>
            </a:r>
          </a:p>
          <a:p>
            <a:pPr algn="ctr"/>
            <a:r>
              <a:rPr lang="en-US" sz="2800" dirty="0">
                <a:solidFill>
                  <a:srgbClr val="00B050"/>
                </a:solidFill>
              </a:rPr>
              <a:t>Economy and Internet of Things</a:t>
            </a:r>
            <a:br>
              <a:rPr lang="de-DE" sz="2800" dirty="0">
                <a:solidFill>
                  <a:srgbClr val="00B050"/>
                </a:solidFill>
              </a:rPr>
            </a:br>
            <a:r>
              <a:rPr lang="de-DE" sz="2800" b="1" dirty="0">
                <a:solidFill>
                  <a:srgbClr val="00B050"/>
                </a:solidFill>
              </a:rPr>
              <a:t>Pannelists: </a:t>
            </a:r>
            <a:br>
              <a:rPr lang="de-DE" sz="2800" b="1" dirty="0">
                <a:solidFill>
                  <a:srgbClr val="00B050"/>
                </a:solidFill>
              </a:rPr>
            </a:br>
            <a:r>
              <a:rPr lang="de-DE" sz="2800" b="1" dirty="0">
                <a:solidFill>
                  <a:srgbClr val="00B050"/>
                </a:solidFill>
              </a:rPr>
              <a:t>F4iTECH: </a:t>
            </a:r>
            <a:r>
              <a:rPr lang="de-DE" sz="2800" dirty="0">
                <a:solidFill>
                  <a:srgbClr val="00B050"/>
                </a:solidFill>
              </a:rPr>
              <a:t>Mr Ismail Uzun from Inosens (TR) </a:t>
            </a:r>
          </a:p>
          <a:p>
            <a:pPr algn="ctr"/>
            <a:r>
              <a:rPr lang="de-DE" sz="2800" dirty="0">
                <a:solidFill>
                  <a:srgbClr val="00B050"/>
                </a:solidFill>
              </a:rPr>
              <a:t>                        </a:t>
            </a:r>
            <a:r>
              <a:rPr lang="de-DE" sz="2800" b="1" dirty="0">
                <a:solidFill>
                  <a:srgbClr val="00B050"/>
                </a:solidFill>
              </a:rPr>
              <a:t>AI4GREEN: </a:t>
            </a:r>
            <a:r>
              <a:rPr lang="de-DE" sz="2800" dirty="0">
                <a:solidFill>
                  <a:srgbClr val="00B050"/>
                </a:solidFill>
              </a:rPr>
              <a:t>Mr Orhun Ergul from Piworks (UK)</a:t>
            </a:r>
          </a:p>
          <a:p>
            <a:pPr algn="ctr"/>
            <a:r>
              <a:rPr lang="de-DE" sz="2800" b="1" dirty="0">
                <a:solidFill>
                  <a:srgbClr val="00B050"/>
                </a:solidFill>
              </a:rPr>
              <a:t>                      IEoT: </a:t>
            </a:r>
            <a:r>
              <a:rPr lang="de-DE" sz="2800" dirty="0">
                <a:solidFill>
                  <a:srgbClr val="00B050"/>
                </a:solidFill>
              </a:rPr>
              <a:t>Mr Pedro Lousa from Beyond Vision (PT)</a:t>
            </a:r>
          </a:p>
          <a:p>
            <a:pPr algn="ctr"/>
            <a:r>
              <a:rPr lang="de-DE" sz="2800" b="1" dirty="0">
                <a:solidFill>
                  <a:srgbClr val="00B050"/>
                </a:solidFill>
              </a:rPr>
              <a:t>SENDATE &amp; AI-NET: </a:t>
            </a:r>
            <a:r>
              <a:rPr lang="de-DE" sz="2800" dirty="0">
                <a:solidFill>
                  <a:srgbClr val="00B050"/>
                </a:solidFill>
              </a:rPr>
              <a:t>Mr Reijo Savola from University of Jyväskylä (FI) </a:t>
            </a:r>
          </a:p>
        </p:txBody>
      </p:sp>
    </p:spTree>
    <p:extLst>
      <p:ext uri="{BB962C8B-B14F-4D97-AF65-F5344CB8AC3E}">
        <p14:creationId xmlns:p14="http://schemas.microsoft.com/office/powerpoint/2010/main" val="2626353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62BBDA-6ED5-43ED-0DDE-E7B8C8D096D1}"/>
              </a:ext>
            </a:extLst>
          </p:cNvPr>
          <p:cNvSpPr>
            <a:spLocks noGrp="1"/>
          </p:cNvSpPr>
          <p:nvPr>
            <p:ph type="title"/>
          </p:nvPr>
        </p:nvSpPr>
        <p:spPr/>
        <p:txBody>
          <a:bodyPr/>
          <a:lstStyle/>
          <a:p>
            <a:r>
              <a:rPr lang="en-US" dirty="0"/>
              <a:t>Consortium</a:t>
            </a:r>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en-US" smtClean="0"/>
              <a:t>5</a:t>
            </a:fld>
            <a:endParaRPr lang="en-US" dirty="0"/>
          </a:p>
        </p:txBody>
      </p:sp>
      <p:pic>
        <p:nvPicPr>
          <p:cNvPr id="8" name="Resim 7"/>
          <p:cNvPicPr>
            <a:picLocks noChangeAspect="1"/>
          </p:cNvPicPr>
          <p:nvPr/>
        </p:nvPicPr>
        <p:blipFill rotWithShape="1">
          <a:blip r:embed="rId2">
            <a:extLst>
              <a:ext uri="{28A0092B-C50C-407E-A947-70E740481C1C}">
                <a14:useLocalDpi xmlns:a14="http://schemas.microsoft.com/office/drawing/2010/main" val="0"/>
              </a:ext>
            </a:extLst>
          </a:blip>
          <a:srcRect t="10038" r="25071"/>
          <a:stretch/>
        </p:blipFill>
        <p:spPr>
          <a:xfrm>
            <a:off x="3617627" y="1143000"/>
            <a:ext cx="3157928" cy="4179383"/>
          </a:xfrm>
          <a:prstGeom prst="rect">
            <a:avLst/>
          </a:prstGeom>
        </p:spPr>
      </p:pic>
      <p:pic>
        <p:nvPicPr>
          <p:cNvPr id="12" name="Picture 4" descr="https://lh7-rt.googleusercontent.com/slidesz/AGV_vUcYDV5641ghBQYTsQtg2CLOfsWsYX1-8bCU-ZnFx98m8EhP6vlnoraq4c45DR4Ryfx12w7JtdGtV0bRYhftuWqj7uc1gdrGYbiY8BoSBoLXKbFbrzl6wr6VYhQrw-P3uGFxuq4p2Edq9z-FPc91yqqGw6yXC_HHY3asMrqSfLk2TDBFsbr78-U=s2048?key=irhlaY8l3p1pes9fVvTU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8297" cy="77948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lh7-rt.googleusercontent.com/docsz/AD_4nXcAZ8tXquYjESrfL7Qvvfnf8cm2xA_JQ5SgfpZDsNwcmBae2Qp-F35GW5i72i1iCl8MlZXop47-mHxwEq2Cz9c84QGM4tv7mxEMnSa52YiaKyLBm562Ho3tfX4oJEuG-qXFYnu0i23ezkoGdlDuR_xl49MJezT4KsaiBy-xiAmhKJ07jH9QmQ?key=-DLaOJNWOgknbHSplUhWM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4344" y="1056920"/>
            <a:ext cx="3620235" cy="194111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lh7-rt.googleusercontent.com/docsz/AD_4nXdFKdLNR8genekqizT09YEySJr0UcZ2W-MGg2CBrCCM-rQZXEw_YBhPAO3Xn8UQ0uZd7GFDFGkhyrIWSbKxgvjoRn8AvuNOW2WFzVcMqVpmZrwQwCRuJq0tS-yQ-UVrY5ugbgF2EFKxEwUx8nhv2-mHt7-3-jU3FiXG59VDFGklLKZI8hHbcA?key=-DLaOJNWOgknbHSplUhWM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9227" y="1056920"/>
            <a:ext cx="2289816" cy="1941113"/>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6775555" y="3538873"/>
            <a:ext cx="5389507" cy="3046988"/>
          </a:xfrm>
          <a:prstGeom prst="rect">
            <a:avLst/>
          </a:prstGeom>
        </p:spPr>
        <p:txBody>
          <a:bodyPr wrap="square">
            <a:spAutoFit/>
          </a:bodyPr>
          <a:lstStyle/>
          <a:p>
            <a:r>
              <a:rPr lang="tr-TR" sz="2400" dirty="0">
                <a:solidFill>
                  <a:srgbClr val="000000"/>
                </a:solidFill>
                <a:latin typeface="Calibri" charset="0"/>
              </a:rPr>
              <a:t>4 </a:t>
            </a:r>
            <a:r>
              <a:rPr lang="tr-TR" sz="2400" dirty="0" err="1">
                <a:solidFill>
                  <a:srgbClr val="000000"/>
                </a:solidFill>
                <a:latin typeface="Calibri" charset="0"/>
              </a:rPr>
              <a:t>Countries</a:t>
            </a:r>
            <a:r>
              <a:rPr lang="tr-TR" sz="2400" dirty="0">
                <a:solidFill>
                  <a:srgbClr val="000000"/>
                </a:solidFill>
                <a:latin typeface="Calibri" charset="0"/>
              </a:rPr>
              <a:t>, </a:t>
            </a:r>
          </a:p>
          <a:p>
            <a:endParaRPr lang="tr-TR" sz="2400" dirty="0">
              <a:solidFill>
                <a:srgbClr val="000000"/>
              </a:solidFill>
              <a:latin typeface="Calibri" charset="0"/>
            </a:endParaRPr>
          </a:p>
          <a:p>
            <a:r>
              <a:rPr lang="tr-TR" sz="2400" dirty="0">
                <a:solidFill>
                  <a:srgbClr val="000000"/>
                </a:solidFill>
                <a:latin typeface="Calibri" charset="0"/>
              </a:rPr>
              <a:t>12 </a:t>
            </a:r>
            <a:r>
              <a:rPr lang="tr-TR" sz="2400" dirty="0" err="1">
                <a:solidFill>
                  <a:srgbClr val="000000"/>
                </a:solidFill>
                <a:latin typeface="Calibri" charset="0"/>
              </a:rPr>
              <a:t>organizations</a:t>
            </a:r>
            <a:r>
              <a:rPr lang="tr-TR" sz="2400" dirty="0">
                <a:solidFill>
                  <a:srgbClr val="000000"/>
                </a:solidFill>
                <a:latin typeface="Calibri" charset="0"/>
              </a:rPr>
              <a:t> </a:t>
            </a:r>
          </a:p>
          <a:p>
            <a:endParaRPr lang="tr-TR" sz="2400" dirty="0">
              <a:solidFill>
                <a:srgbClr val="000000"/>
              </a:solidFill>
              <a:latin typeface="Calibri" charset="0"/>
            </a:endParaRPr>
          </a:p>
          <a:p>
            <a:r>
              <a:rPr lang="tr-TR" sz="2400" dirty="0">
                <a:solidFill>
                  <a:srgbClr val="000000"/>
                </a:solidFill>
                <a:latin typeface="Calibri" charset="0"/>
              </a:rPr>
              <a:t>	2 </a:t>
            </a:r>
            <a:r>
              <a:rPr lang="tr-TR" sz="2400" dirty="0" err="1">
                <a:solidFill>
                  <a:srgbClr val="000000"/>
                </a:solidFill>
                <a:latin typeface="Calibri" charset="0"/>
              </a:rPr>
              <a:t>Universities</a:t>
            </a:r>
            <a:r>
              <a:rPr lang="tr-TR" sz="2400" dirty="0">
                <a:solidFill>
                  <a:srgbClr val="000000"/>
                </a:solidFill>
                <a:latin typeface="Calibri" charset="0"/>
              </a:rPr>
              <a:t>, </a:t>
            </a:r>
          </a:p>
          <a:p>
            <a:r>
              <a:rPr lang="tr-TR" sz="2400" dirty="0">
                <a:solidFill>
                  <a:srgbClr val="000000"/>
                </a:solidFill>
                <a:latin typeface="Calibri" charset="0"/>
              </a:rPr>
              <a:t>	3 </a:t>
            </a:r>
            <a:r>
              <a:rPr lang="tr-TR" sz="2400" dirty="0" err="1">
                <a:solidFill>
                  <a:srgbClr val="000000"/>
                </a:solidFill>
                <a:latin typeface="Calibri" charset="0"/>
              </a:rPr>
              <a:t>Industrial</a:t>
            </a:r>
            <a:r>
              <a:rPr lang="tr-TR" sz="2400" dirty="0">
                <a:solidFill>
                  <a:srgbClr val="000000"/>
                </a:solidFill>
                <a:latin typeface="Calibri" charset="0"/>
              </a:rPr>
              <a:t> </a:t>
            </a:r>
            <a:r>
              <a:rPr lang="tr-TR" sz="2400" dirty="0" err="1">
                <a:solidFill>
                  <a:srgbClr val="000000"/>
                </a:solidFill>
                <a:latin typeface="Calibri" charset="0"/>
              </a:rPr>
              <a:t>Partners</a:t>
            </a:r>
            <a:endParaRPr lang="tr-TR" sz="2400" dirty="0">
              <a:solidFill>
                <a:srgbClr val="000000"/>
              </a:solidFill>
              <a:latin typeface="Calibri" charset="0"/>
            </a:endParaRPr>
          </a:p>
          <a:p>
            <a:r>
              <a:rPr lang="tr-TR" sz="2400" dirty="0">
                <a:solidFill>
                  <a:srgbClr val="000000"/>
                </a:solidFill>
                <a:latin typeface="Calibri" charset="0"/>
              </a:rPr>
              <a:t>	7 </a:t>
            </a:r>
            <a:r>
              <a:rPr lang="tr-TR" sz="2400" dirty="0" err="1">
                <a:solidFill>
                  <a:srgbClr val="000000"/>
                </a:solidFill>
                <a:latin typeface="Calibri" charset="0"/>
              </a:rPr>
              <a:t>SMEs</a:t>
            </a:r>
            <a:endParaRPr lang="tr-TR" sz="2400" dirty="0">
              <a:solidFill>
                <a:srgbClr val="000000"/>
              </a:solidFill>
              <a:latin typeface="Calibri" charset="0"/>
            </a:endParaRPr>
          </a:p>
          <a:p>
            <a:r>
              <a:rPr lang="tr-TR" sz="2400" dirty="0">
                <a:solidFill>
                  <a:srgbClr val="000000"/>
                </a:solidFill>
                <a:latin typeface="Calibri" charset="0"/>
              </a:rPr>
              <a:t>	 * </a:t>
            </a:r>
            <a:r>
              <a:rPr lang="tr-TR" dirty="0">
                <a:solidFill>
                  <a:srgbClr val="000000"/>
                </a:solidFill>
                <a:latin typeface="Calibri" charset="0"/>
              </a:rPr>
              <a:t>1 </a:t>
            </a:r>
            <a:r>
              <a:rPr lang="tr-TR" dirty="0" err="1">
                <a:solidFill>
                  <a:srgbClr val="000000"/>
                </a:solidFill>
                <a:latin typeface="Calibri" charset="0"/>
              </a:rPr>
              <a:t>University</a:t>
            </a:r>
            <a:r>
              <a:rPr lang="tr-TR" dirty="0">
                <a:solidFill>
                  <a:srgbClr val="000000"/>
                </a:solidFill>
                <a:latin typeface="Calibri" charset="0"/>
              </a:rPr>
              <a:t> in </a:t>
            </a:r>
            <a:r>
              <a:rPr lang="tr-TR" dirty="0" err="1">
                <a:solidFill>
                  <a:srgbClr val="000000"/>
                </a:solidFill>
                <a:latin typeface="Calibri" charset="0"/>
              </a:rPr>
              <a:t>Turkey</a:t>
            </a:r>
            <a:r>
              <a:rPr lang="tr-TR" dirty="0">
                <a:solidFill>
                  <a:srgbClr val="000000"/>
                </a:solidFill>
                <a:latin typeface="Calibri" charset="0"/>
              </a:rPr>
              <a:t> is </a:t>
            </a:r>
            <a:r>
              <a:rPr lang="tr-TR" dirty="0" err="1">
                <a:solidFill>
                  <a:srgbClr val="000000"/>
                </a:solidFill>
                <a:latin typeface="Calibri" charset="0"/>
              </a:rPr>
              <a:t>Subcontractor</a:t>
            </a:r>
            <a:endParaRPr lang="tr-TR" sz="2400" dirty="0"/>
          </a:p>
        </p:txBody>
      </p:sp>
    </p:spTree>
    <p:extLst>
      <p:ext uri="{BB962C8B-B14F-4D97-AF65-F5344CB8AC3E}">
        <p14:creationId xmlns:p14="http://schemas.microsoft.com/office/powerpoint/2010/main" val="2060150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p:txBody>
          <a:bodyPr/>
          <a:lstStyle/>
          <a:p>
            <a:r>
              <a:rPr lang="en-US" dirty="0"/>
              <a:t>Timeline</a:t>
            </a:r>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6</a:t>
            </a:fld>
            <a:endParaRPr lang="fr-FR"/>
          </a:p>
        </p:txBody>
      </p:sp>
      <p:pic>
        <p:nvPicPr>
          <p:cNvPr id="11" name="Resi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9689" y="757967"/>
            <a:ext cx="10078601" cy="5328039"/>
          </a:xfrm>
          <a:prstGeom prst="rect">
            <a:avLst/>
          </a:prstGeom>
        </p:spPr>
      </p:pic>
      <p:cxnSp>
        <p:nvCxnSpPr>
          <p:cNvPr id="13" name="Düz Bağlayıcı 12"/>
          <p:cNvCxnSpPr/>
          <p:nvPr/>
        </p:nvCxnSpPr>
        <p:spPr>
          <a:xfrm>
            <a:off x="10890355" y="620478"/>
            <a:ext cx="29980" cy="6100997"/>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14" name="Picture 4" descr="https://lh7-rt.googleusercontent.com/slidesz/AGV_vUcYDV5641ghBQYTsQtg2CLOfsWsYX1-8bCU-ZnFx98m8EhP6vlnoraq4c45DR4Ryfx12w7JtdGtV0bRYhftuWqj7uc1gdrGYbiY8BoSBoLXKbFbrzl6wr6VYhQrw-P3uGFxuq4p2Edq9z-FPc91yqqGw6yXC_HHY3asMrqSfLk2TDBFsbr78-U=s2048?key=irhlaY8l3p1pes9fVvTU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8297" cy="779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094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p:txBody>
          <a:bodyPr/>
          <a:lstStyle/>
          <a:p>
            <a:r>
              <a:rPr lang="en-US" dirty="0"/>
              <a:t>Deliverables</a:t>
            </a:r>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7</a:t>
            </a:fld>
            <a:endParaRPr lang="fr-F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5234" y="861672"/>
            <a:ext cx="8782022" cy="4968277"/>
          </a:xfrm>
          <a:prstGeom prst="rect">
            <a:avLst/>
          </a:prstGeom>
        </p:spPr>
      </p:pic>
      <p:pic>
        <p:nvPicPr>
          <p:cNvPr id="6" name="Picture 4" descr="https://lh7-rt.googleusercontent.com/slidesz/AGV_vUcYDV5641ghBQYTsQtg2CLOfsWsYX1-8bCU-ZnFx98m8EhP6vlnoraq4c45DR4Ryfx12w7JtdGtV0bRYhftuWqj7uc1gdrGYbiY8BoSBoLXKbFbrzl6wr6VYhQrw-P3uGFxuq4p2Edq9z-FPc91yqqGw6yXC_HHY3asMrqSfLk2TDBFsbr78-U=s2048?key=irhlaY8l3p1pes9fVvTU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8297" cy="779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177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p:txBody>
          <a:bodyPr/>
          <a:lstStyle/>
          <a:p>
            <a:r>
              <a:rPr lang="en-US" dirty="0"/>
              <a:t>Federated Learning</a:t>
            </a:r>
            <a:br>
              <a:rPr lang="en-US" dirty="0"/>
            </a:br>
            <a:r>
              <a:rPr lang="en-US" dirty="0"/>
              <a:t>(FL)</a:t>
            </a:r>
          </a:p>
        </p:txBody>
      </p:sp>
      <p:sp>
        <p:nvSpPr>
          <p:cNvPr id="6" name="Content Placeholder 5">
            <a:extLst>
              <a:ext uri="{FF2B5EF4-FFF2-40B4-BE49-F238E27FC236}">
                <a16:creationId xmlns:a16="http://schemas.microsoft.com/office/drawing/2014/main" id="{D6EF98F6-9BC8-7D86-6BEE-0DF0EC9E520A}"/>
              </a:ext>
            </a:extLst>
          </p:cNvPr>
          <p:cNvSpPr>
            <a:spLocks noGrp="1"/>
          </p:cNvSpPr>
          <p:nvPr>
            <p:ph sz="half" idx="1"/>
          </p:nvPr>
        </p:nvSpPr>
        <p:spPr>
          <a:xfrm>
            <a:off x="3867911" y="4901784"/>
            <a:ext cx="7929347" cy="1678898"/>
          </a:xfrm>
        </p:spPr>
        <p:txBody>
          <a:bodyPr>
            <a:normAutofit/>
          </a:bodyPr>
          <a:lstStyle/>
          <a:p>
            <a:pPr marL="0" indent="0">
              <a:lnSpc>
                <a:spcPct val="150000"/>
              </a:lnSpc>
              <a:buNone/>
            </a:pPr>
            <a:r>
              <a:rPr lang="en-US" dirty="0">
                <a:solidFill>
                  <a:schemeClr val="tx1"/>
                </a:solidFill>
              </a:rPr>
              <a:t>FL is a decentralized machine learning technique that enables multiple parties to collaboratively train ML models while keeping their data </a:t>
            </a:r>
            <a:r>
              <a:rPr lang="en-US" b="1" dirty="0">
                <a:solidFill>
                  <a:schemeClr val="tx1"/>
                </a:solidFill>
              </a:rPr>
              <a:t>securely</a:t>
            </a:r>
            <a:r>
              <a:rPr lang="en-US" dirty="0">
                <a:solidFill>
                  <a:schemeClr val="tx1"/>
                </a:solidFill>
              </a:rPr>
              <a:t> </a:t>
            </a:r>
            <a:r>
              <a:rPr lang="en-US" u="sng" dirty="0">
                <a:solidFill>
                  <a:schemeClr val="tx1"/>
                </a:solidFill>
              </a:rPr>
              <a:t>stored on their local devices</a:t>
            </a:r>
            <a:r>
              <a:rPr lang="en-US" dirty="0">
                <a:solidFill>
                  <a:schemeClr val="tx1"/>
                </a:solidFill>
              </a:rPr>
              <a:t>.</a:t>
            </a:r>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en-US" smtClean="0"/>
              <a:t>8</a:t>
            </a:fld>
            <a:endParaRPr lang="en-US" dirty="0"/>
          </a:p>
        </p:txBody>
      </p:sp>
      <p:pic>
        <p:nvPicPr>
          <p:cNvPr id="5122" name="Picture 2" descr="https://lh7-rt.googleusercontent.com/slidesz/AGV_vUcN4Q92iDD69QjzpXo-UoVo8P7elfbm8p34BO0gskPiGCf6NSaOZLmg0artkTNT5q_GBCqHd5LE66ganeN1fNbO-jPVQVocgSTCYSGnpc0oda1fmcZ9GC3b90wmLlptJ8V91-d-S2XSoU0meXMOTqby85ZRP3WqIOPWWACCCzjhl7CWRSsjh9g=s2048?key=irhlaY8l3p1pes9fVvTUu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110683" y="721957"/>
            <a:ext cx="6803402" cy="38127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lh7-rt.googleusercontent.com/slidesz/AGV_vUcYDV5641ghBQYTsQtg2CLOfsWsYX1-8bCU-ZnFx98m8EhP6vlnoraq4c45DR4Ryfx12w7JtdGtV0bRYhftuWqj7uc1gdrGYbiY8BoSBoLXKbFbrzl6wr6VYhQrw-P3uGFxuq4p2Edq9z-FPc91yqqGw6yXC_HHY3asMrqSfLk2TDBFsbr78-U=s2048?key=irhlaY8l3p1pes9fVvTU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8297" cy="779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62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p:txBody>
          <a:bodyPr/>
          <a:lstStyle/>
          <a:p>
            <a:r>
              <a:rPr lang="en-US" dirty="0">
                <a:latin typeface="Calibri" charset="0"/>
                <a:ea typeface="Calibri" charset="0"/>
                <a:cs typeface="Calibri" charset="0"/>
              </a:rPr>
              <a:t>Idea of F4iTECH</a:t>
            </a:r>
          </a:p>
        </p:txBody>
      </p:sp>
      <p:sp>
        <p:nvSpPr>
          <p:cNvPr id="6" name="Content Placeholder 5">
            <a:extLst>
              <a:ext uri="{FF2B5EF4-FFF2-40B4-BE49-F238E27FC236}">
                <a16:creationId xmlns:a16="http://schemas.microsoft.com/office/drawing/2014/main" id="{D6EF98F6-9BC8-7D86-6BEE-0DF0EC9E520A}"/>
              </a:ext>
            </a:extLst>
          </p:cNvPr>
          <p:cNvSpPr>
            <a:spLocks noGrp="1"/>
          </p:cNvSpPr>
          <p:nvPr>
            <p:ph sz="half" idx="1"/>
          </p:nvPr>
        </p:nvSpPr>
        <p:spPr>
          <a:xfrm>
            <a:off x="3807950" y="4350349"/>
            <a:ext cx="8109230" cy="2402721"/>
          </a:xfrm>
        </p:spPr>
        <p:txBody>
          <a:bodyPr>
            <a:noAutofit/>
          </a:bodyPr>
          <a:lstStyle/>
          <a:p>
            <a:pPr marL="0" indent="0">
              <a:lnSpc>
                <a:spcPct val="150000"/>
              </a:lnSpc>
              <a:buNone/>
            </a:pPr>
            <a:r>
              <a:rPr lang="en-US" dirty="0">
                <a:solidFill>
                  <a:schemeClr val="tx1"/>
                </a:solidFill>
                <a:latin typeface="Calibri" charset="0"/>
                <a:ea typeface="Calibri" charset="0"/>
                <a:cs typeface="Calibri" charset="0"/>
              </a:rPr>
              <a:t>Current AI-based industrial applications follow a linear, sequential approach to data collection, processing, and model deployment, often leading to centralized data collection challenges and potential quality issues. </a:t>
            </a:r>
          </a:p>
          <a:p>
            <a:pPr marL="0" indent="0">
              <a:lnSpc>
                <a:spcPct val="150000"/>
              </a:lnSpc>
              <a:buNone/>
            </a:pPr>
            <a:r>
              <a:rPr lang="en-US" dirty="0">
                <a:solidFill>
                  <a:schemeClr val="tx1"/>
                </a:solidFill>
                <a:latin typeface="Calibri" charset="0"/>
                <a:ea typeface="Calibri" charset="0"/>
                <a:cs typeface="Calibri" charset="0"/>
              </a:rPr>
              <a:t>To address this, F4iTECH aimed to develop a federated learning platform tailored for industrial automation.</a:t>
            </a:r>
            <a:r>
              <a:rPr lang="tr-TR" dirty="0">
                <a:solidFill>
                  <a:schemeClr val="tx1"/>
                </a:solidFill>
                <a:latin typeface="Calibri" charset="0"/>
                <a:ea typeface="Calibri" charset="0"/>
                <a:cs typeface="Calibri" charset="0"/>
              </a:rPr>
              <a:t> </a:t>
            </a:r>
            <a:endParaRPr lang="en-US" dirty="0">
              <a:solidFill>
                <a:schemeClr val="tx1"/>
              </a:solidFill>
              <a:latin typeface="Calibri" charset="0"/>
              <a:ea typeface="Calibri" charset="0"/>
              <a:cs typeface="Calibri" charset="0"/>
            </a:endParaRPr>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en-US" smtClean="0"/>
              <a:t>9</a:t>
            </a:fld>
            <a:endParaRPr lang="en-US" dirty="0"/>
          </a:p>
        </p:txBody>
      </p:sp>
      <p:pic>
        <p:nvPicPr>
          <p:cNvPr id="6148" name="Picture 4" descr="https://lh7-rt.googleusercontent.com/docsz/AD_4nXcSlGZsv_Vy8UNmNEazIacFGXO4YVEEqGKQIOzAovtx04Ih1BTXHjccK8xOpCDdz1p-mGdxq7vl7m_iH0gS_Y1HBk8teTzZa-3AzFPBA-hEigqp4nH_HDWZaKZUK4RRgvKXzWYS-DnxgoYK4kabPfx-YirzpRHYH0tpP3LLOSarQV1kjRxz?key=-fwbGTYm5_cM8S7Al7zVJ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3476" y="704537"/>
            <a:ext cx="6688592" cy="35076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lh7-rt.googleusercontent.com/slidesz/AGV_vUcYDV5641ghBQYTsQtg2CLOfsWsYX1-8bCU-ZnFx98m8EhP6vlnoraq4c45DR4Ryfx12w7JtdGtV0bRYhftuWqj7uc1gdrGYbiY8BoSBoLXKbFbrzl6wr6VYhQrw-P3uGFxuq4p2Edq9z-FPc91yqqGw6yXC_HHY3asMrqSfLk2TDBFsbr78-U=s2048?key=irhlaY8l3p1pes9fVvTU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8297" cy="779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81125"/>
      </p:ext>
    </p:extLst>
  </p:cSld>
  <p:clrMapOvr>
    <a:masterClrMapping/>
  </p:clrMapOvr>
</p:sld>
</file>

<file path=ppt/theme/theme1.xml><?xml version="1.0" encoding="utf-8"?>
<a:theme xmlns:a="http://schemas.openxmlformats.org/drawingml/2006/main" name="Frame">
  <a:themeElements>
    <a:clrScheme name="Custom 1">
      <a:dk1>
        <a:srgbClr val="000000"/>
      </a:dk1>
      <a:lt1>
        <a:srgbClr val="FFFFFF"/>
      </a:lt1>
      <a:dk2>
        <a:srgbClr val="545454"/>
      </a:dk2>
      <a:lt2>
        <a:srgbClr val="BFBFBF"/>
      </a:lt2>
      <a:accent1>
        <a:srgbClr val="25275B"/>
      </a:accent1>
      <a:accent2>
        <a:srgbClr val="36B1E8"/>
      </a:accent2>
      <a:accent3>
        <a:srgbClr val="90BB23"/>
      </a:accent3>
      <a:accent4>
        <a:srgbClr val="EE7008"/>
      </a:accent4>
      <a:accent5>
        <a:srgbClr val="1AB39F"/>
      </a:accent5>
      <a:accent6>
        <a:srgbClr val="0C0C0C"/>
      </a:accent6>
      <a:hlink>
        <a:srgbClr val="00B0F0"/>
      </a:hlink>
      <a:folHlink>
        <a:srgbClr val="00B0F0"/>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557</TotalTime>
  <Words>2862</Words>
  <Application>Microsoft Office PowerPoint</Application>
  <PresentationFormat>Widescreen</PresentationFormat>
  <Paragraphs>412</Paragraphs>
  <Slides>46</Slides>
  <Notes>14</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46</vt:i4>
      </vt:variant>
    </vt:vector>
  </HeadingPairs>
  <TitlesOfParts>
    <vt:vector size="59" baseType="lpstr">
      <vt:lpstr>Aleo</vt:lpstr>
      <vt:lpstr>Arial</vt:lpstr>
      <vt:lpstr>Arial Regular</vt:lpstr>
      <vt:lpstr>Calibri</vt:lpstr>
      <vt:lpstr>Corbel</vt:lpstr>
      <vt:lpstr>Lato</vt:lpstr>
      <vt:lpstr>Lato Light</vt:lpstr>
      <vt:lpstr>Open Sans</vt:lpstr>
      <vt:lpstr>Poppins</vt:lpstr>
      <vt:lpstr>Tele2 Sans Light</vt:lpstr>
      <vt:lpstr>Wingdings</vt:lpstr>
      <vt:lpstr>Wingdings 2</vt:lpstr>
      <vt:lpstr>Frame</vt:lpstr>
      <vt:lpstr>   CELTIC Proposers Brokerage Day - Business Impact Session - </vt:lpstr>
      <vt:lpstr>Business Impact of CELTIC Projects</vt:lpstr>
      <vt:lpstr>CELTIC Proposers Brokerage Day -Business Impact Session-   Federated AI Platform for Industrial Technologies</vt:lpstr>
      <vt:lpstr>Summary</vt:lpstr>
      <vt:lpstr>Consortium</vt:lpstr>
      <vt:lpstr>Timeline</vt:lpstr>
      <vt:lpstr>Deliverables</vt:lpstr>
      <vt:lpstr>Federated Learning (FL)</vt:lpstr>
      <vt:lpstr>Idea of F4iTECH</vt:lpstr>
      <vt:lpstr>FLaction</vt:lpstr>
      <vt:lpstr>PowerPoint Presentation</vt:lpstr>
      <vt:lpstr>PowerPoint Presentation</vt:lpstr>
      <vt:lpstr>PowerPoint Presentation</vt:lpstr>
      <vt:lpstr>PowerPoint Presentation</vt:lpstr>
      <vt:lpstr>PowerPoint Presentation</vt:lpstr>
      <vt:lpstr>PowerPoint Presentation</vt:lpstr>
      <vt:lpstr>CELTIC Proposers Brokerage Day -Business Impact Session-  Project:</vt:lpstr>
      <vt:lpstr>IEoT – Intelligent Edge of Things</vt:lpstr>
      <vt:lpstr>Introduction</vt:lpstr>
      <vt:lpstr>Consortium</vt:lpstr>
      <vt:lpstr>Architecture</vt:lpstr>
      <vt:lpstr>Grand-demo (scenario)</vt:lpstr>
      <vt:lpstr>Grand-demo (physical implementation)</vt:lpstr>
      <vt:lpstr>Developed use-cases  (port)</vt:lpstr>
      <vt:lpstr>Developed use-cases  (construction)</vt:lpstr>
      <vt:lpstr>Developed use-cases  (hazardous)</vt:lpstr>
      <vt:lpstr>Developed use-cases  (wildfires)</vt:lpstr>
      <vt:lpstr>Business Impact (coarse numbers)</vt:lpstr>
      <vt:lpstr>PowerPoint Presentation</vt:lpstr>
      <vt:lpstr>CELTIC Proposers Brokerage Day -Business Impact Session-  AI4GREEN</vt:lpstr>
      <vt:lpstr>PowerPoint Presentation</vt:lpstr>
      <vt:lpstr>PowerPoint Presentation</vt:lpstr>
      <vt:lpstr>PowerPoint Presentation</vt:lpstr>
      <vt:lpstr> AI-Assisted Risk-Aware Energy Saving on Live Network</vt:lpstr>
      <vt:lpstr>PowerPoint Presentation</vt:lpstr>
      <vt:lpstr>PowerPoint Presentation</vt:lpstr>
      <vt:lpstr>Business Impact </vt:lpstr>
      <vt:lpstr>PowerPoint Presentation</vt:lpstr>
      <vt:lpstr>PowerPoint Presentation</vt:lpstr>
      <vt:lpstr>CELTIC Proposers Brokerage Day -Business Impact Session-  CELTIC-FLAGSHIP Projects success of SENDATE and AI-NET</vt:lpstr>
      <vt:lpstr>PowerPoint Presentation</vt:lpstr>
      <vt:lpstr>Business Impact of CELTIC Projects</vt:lpstr>
      <vt:lpstr>PowerPoint Presentation</vt:lpstr>
      <vt:lpstr>Business Impact of CELTIC Projects  CELTIC FLAGSHIP: AI-NET</vt:lpstr>
      <vt:lpstr>PowerPoint Presentation</vt:lpstr>
      <vt:lpstr>Business Impact of CELTIC Projects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Xavier Priem</dc:creator>
  <cp:lastModifiedBy>Christiane Reinsch</cp:lastModifiedBy>
  <cp:revision>295</cp:revision>
  <dcterms:created xsi:type="dcterms:W3CDTF">2021-06-23T14:20:45Z</dcterms:created>
  <dcterms:modified xsi:type="dcterms:W3CDTF">2025-02-04T13:10:59Z</dcterms:modified>
</cp:coreProperties>
</file>