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1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130" y="27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7/1/2026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eurescom.webex.com/eurescom/j.php?MTID=m0d98a3671fbbd1ad5f794d38e5db3720" TargetMode="External"/><Relationship Id="rId7" Type="http://schemas.openxmlformats.org/officeDocument/2006/relationships/hyperlink" Target="https://polls.eurescom.eu/UiVWT71RPw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llaborationhelp.cisco.com/article/WBX000029055" TargetMode="External"/><Relationship Id="rId5" Type="http://schemas.openxmlformats.org/officeDocument/2006/relationships/hyperlink" Target="https://eurescom.webex.com/eurescom/globalcallin.php?serviceType=MC&amp;ED=697732507&amp;tollFree=0" TargetMode="External"/><Relationship Id="rId4" Type="http://schemas.openxmlformats.org/officeDocument/2006/relationships/hyperlink" Target="tel:+49-6925511-4400,,*01*955071414##*01*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sp>
        <p:nvSpPr>
          <p:cNvPr id="7" name="Rectangle 7"/>
          <p:cNvSpPr>
            <a:spLocks/>
          </p:cNvSpPr>
          <p:nvPr/>
        </p:nvSpPr>
        <p:spPr bwMode="auto">
          <a:xfrm>
            <a:off x="3530060" y="6204992"/>
            <a:ext cx="17039908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GB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Proposal</a:t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proposal&gt;</a:t>
            </a: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2889" y="63142"/>
            <a:ext cx="17785976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Brokerage Day</a:t>
            </a:r>
            <a:endParaRPr lang="en-GB" sz="36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25</a:t>
            </a:r>
            <a:r>
              <a:rPr lang="en-GB" sz="7000" baseline="30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September 2026, </a:t>
            </a:r>
          </a:p>
          <a:p>
            <a:pPr eaLnBrk="1" hangingPunct="1"/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IMEC</a:t>
            </a:r>
          </a:p>
          <a:p>
            <a:pPr eaLnBrk="1" hangingPunct="1"/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in Leuven, Belgium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>
                <a:solidFill>
                  <a:srgbClr val="0070C0"/>
                </a:solidFill>
              </a:rPr>
              <a:t>Your</a:t>
            </a:r>
            <a:r>
              <a:rPr lang="de-DE" dirty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288032" y="51738"/>
            <a:ext cx="4199112" cy="37099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34D466-F741-D50C-92B8-4116637C97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2760" y="593304"/>
            <a:ext cx="4983209" cy="14401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What 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DE4631-727E-D702-82EB-F59E4CAEA5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organisation</a:t>
            </a:r>
            <a:r>
              <a:rPr lang="en-GB" sz="4800" i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93DED6-D01F-B5CE-37EF-94916D6C4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content,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please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include</a:t>
            </a:r>
            <a:r>
              <a:rPr lang="de-DE" sz="4800" i="1" dirty="0">
                <a:solidFill>
                  <a:srgbClr val="0070C0"/>
                </a:solidFill>
              </a:rPr>
              <a:t> a </a:t>
            </a:r>
            <a:r>
              <a:rPr lang="de-DE" sz="4800" i="1" dirty="0" err="1">
                <a:solidFill>
                  <a:srgbClr val="0070C0"/>
                </a:solidFill>
              </a:rPr>
              <a:t>picture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describing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your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idea</a:t>
            </a:r>
            <a:r>
              <a:rPr lang="de-DE" sz="4800" i="1" dirty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72087E-C489-7A90-AC71-722004BD8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schedule typical project duration 36 month 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A53A33-E2CA-2C0A-C83F-A430676E7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8A7A4-0B3E-AD83-7DAF-865E628AA9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Presentation is available </a:t>
            </a:r>
            <a:r>
              <a:rPr lang="de-DE" sz="5400" b="1" dirty="0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</a:p>
          <a:p>
            <a:pPr lvl="8"/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</a:t>
            </a:r>
          </a:p>
          <a:p>
            <a:pPr lvl="8"/>
            <a:endParaRPr lang="de-DE" sz="4800" dirty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1DC80A-6E90-4679-B3AF-34AF72BFB7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79513"/>
            <a:ext cx="8973395" cy="22859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5704DD-7749-012B-D464-98E970325C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904" y="9865355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Join the Consortium </a:t>
            </a:r>
            <a:b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Building Sessions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A206F493-BCA8-4278-A408-9CC6CA8C2F0B}"/>
              </a:ext>
            </a:extLst>
          </p:cNvPr>
          <p:cNvSpPr/>
          <p:nvPr/>
        </p:nvSpPr>
        <p:spPr>
          <a:xfrm>
            <a:off x="1174776" y="12474624"/>
            <a:ext cx="20522280" cy="650724"/>
          </a:xfrm>
          <a:prstGeom prst="rect">
            <a:avLst/>
          </a:prstGeom>
        </p:spPr>
        <p:txBody>
          <a:bodyPr wrap="square" lIns="217710" tIns="108856" rIns="217710" bIns="108856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office@celticnext.eu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984" y="4699426"/>
            <a:ext cx="7371308" cy="780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41442" y="4913784"/>
            <a:ext cx="11711612" cy="712280"/>
          </a:xfrm>
          <a:prstGeom prst="rect">
            <a:avLst/>
          </a:prstGeom>
          <a:noFill/>
        </p:spPr>
        <p:txBody>
          <a:bodyPr wrap="square" lIns="217710" tIns="108856" rIns="217710" bIns="108856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371600" y="1601416"/>
            <a:ext cx="12404576" cy="2286000"/>
          </a:xfrm>
          <a:prstGeom prst="rect">
            <a:avLst/>
          </a:prstGeom>
        </p:spPr>
        <p:txBody>
          <a:bodyPr vert="horz" lIns="217686" tIns="108844" rIns="217686" bIns="108844" rtlCol="0" anchor="ctr">
            <a:normAutofit/>
          </a:bodyPr>
          <a:lstStyle>
            <a:lvl1pPr algn="ctr" defTabSz="2176857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368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868" y="3401616"/>
            <a:ext cx="16393144" cy="686341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en-GB" dirty="0"/>
              <a:t> </a:t>
            </a:r>
            <a:br>
              <a:rPr lang="en-GB" dirty="0"/>
            </a:br>
            <a:br>
              <a:rPr lang="en-GB" sz="3200" dirty="0"/>
            </a:br>
            <a:r>
              <a:rPr lang="en-GB" sz="3200" dirty="0">
                <a:hlinkClick r:id="rId3"/>
              </a:rPr>
              <a:t>Join Webex meeting</a:t>
            </a:r>
            <a:r>
              <a:rPr lang="en-GB" sz="3200" dirty="0"/>
              <a:t> </a:t>
            </a:r>
          </a:p>
          <a:p>
            <a:r>
              <a:rPr lang="en-GB" sz="3200" dirty="0"/>
              <a:t>Meeting number (access code): </a:t>
            </a:r>
            <a:r>
              <a:rPr lang="en-GB" sz="3200" b="1" dirty="0" err="1"/>
              <a:t>tbd</a:t>
            </a:r>
            <a:r>
              <a:rPr lang="en-GB" sz="3200" dirty="0"/>
              <a:t>	</a:t>
            </a:r>
          </a:p>
          <a:p>
            <a:r>
              <a:rPr lang="en-GB" sz="3200" dirty="0"/>
              <a:t>Meeting password:	</a:t>
            </a:r>
            <a:r>
              <a:rPr lang="en-GB" sz="3200" b="1" dirty="0" err="1"/>
              <a:t>tbd</a:t>
            </a:r>
            <a:endParaRPr lang="en-GB" sz="3200" dirty="0"/>
          </a:p>
          <a:p>
            <a:r>
              <a:rPr lang="en-GB" sz="3200" dirty="0"/>
              <a:t>  </a:t>
            </a:r>
            <a:br>
              <a:rPr lang="en-GB" sz="3200" dirty="0"/>
            </a:br>
            <a:r>
              <a:rPr lang="en-GB" sz="3200" dirty="0"/>
              <a:t>Join by phone  </a:t>
            </a:r>
            <a:br>
              <a:rPr lang="en-GB" sz="3200" dirty="0"/>
            </a:br>
            <a:r>
              <a:rPr lang="en-GB" sz="3200" b="1" u="sng" dirty="0">
                <a:hlinkClick r:id="rId4"/>
              </a:rPr>
              <a:t>+49-6925511-4400</a:t>
            </a:r>
            <a:r>
              <a:rPr lang="en-GB" sz="3200" dirty="0"/>
              <a:t> Germany toll  </a:t>
            </a:r>
            <a:br>
              <a:rPr lang="en-GB" sz="3200" dirty="0"/>
            </a:br>
            <a:r>
              <a:rPr lang="en-GB" sz="3200" u="sng" dirty="0">
                <a:hlinkClick r:id="rId5"/>
              </a:rPr>
              <a:t>Global call-in numbers</a:t>
            </a:r>
            <a:r>
              <a:rPr lang="en-GB" sz="3200" dirty="0"/>
              <a:t>  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r>
              <a:rPr lang="en-GB" sz="3200" u="sng" dirty="0">
                <a:hlinkClick r:id="rId6"/>
              </a:rPr>
              <a:t>Can't join the meeting?</a:t>
            </a:r>
            <a:r>
              <a:rPr lang="en-GB" sz="3200" dirty="0"/>
              <a:t>  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>
            <a:off x="1371601" y="3113584"/>
            <a:ext cx="14852848" cy="936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u="sng" dirty="0"/>
              <a:t>NOTE: </a:t>
            </a:r>
            <a:br>
              <a:rPr lang="en-GB" sz="4800" dirty="0"/>
            </a:br>
            <a:r>
              <a:rPr lang="en-GB" sz="4800" dirty="0"/>
              <a:t>CELTIC organizes Consortium Building Sessions to foster the partner search for you. Please indicate your availability within the 28</a:t>
            </a:r>
            <a:r>
              <a:rPr lang="en-GB" sz="4800" baseline="30000" dirty="0"/>
              <a:t>th</a:t>
            </a:r>
            <a:r>
              <a:rPr lang="en-GB" sz="4800" dirty="0"/>
              <a:t> September – 2</a:t>
            </a:r>
            <a:r>
              <a:rPr lang="en-GB" sz="4800" baseline="30000" dirty="0"/>
              <a:t>nd</a:t>
            </a:r>
            <a:r>
              <a:rPr lang="en-GB" sz="4800" dirty="0"/>
              <a:t> October via:</a:t>
            </a:r>
          </a:p>
          <a:p>
            <a:endParaRPr lang="en-GB" sz="4800" dirty="0"/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  <a:hlinkClick r:id="rId7"/>
              </a:rPr>
              <a:t>https://polls.eurescom.eu/UiVWT71RPw/</a:t>
            </a:r>
            <a:endParaRPr lang="en-GB" sz="4800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</a:rPr>
              <a:t>Login: participant</a:t>
            </a:r>
          </a:p>
          <a:p>
            <a:pPr marL="0" indent="0" algn="ctr">
              <a:buNone/>
            </a:pPr>
            <a:r>
              <a:rPr lang="en-GB" sz="4800" i="1" dirty="0" err="1">
                <a:solidFill>
                  <a:srgbClr val="FFFF00"/>
                </a:solidFill>
              </a:rPr>
              <a:t>Pwd</a:t>
            </a:r>
            <a:r>
              <a:rPr lang="en-GB" sz="4800" i="1" dirty="0">
                <a:solidFill>
                  <a:srgbClr val="FFFF00"/>
                </a:solidFill>
              </a:rPr>
              <a:t>: csb-a26</a:t>
            </a:r>
            <a:br>
              <a:rPr lang="en-GB" sz="4800" dirty="0"/>
            </a:br>
            <a:r>
              <a:rPr lang="en-GB" sz="4800" dirty="0"/>
              <a:t>We will update this slide for you according to the provided poll information.</a:t>
            </a:r>
          </a:p>
          <a:p>
            <a:pPr algn="ctr"/>
            <a:r>
              <a:rPr lang="en-GB" sz="4800" dirty="0"/>
              <a:t>Please fill in the poll with your availabilities indicating</a:t>
            </a:r>
          </a:p>
          <a:p>
            <a:pPr marL="0" indent="0" algn="ctr">
              <a:buNone/>
            </a:pPr>
            <a:r>
              <a:rPr lang="en-GB" sz="4800" b="1" dirty="0">
                <a:solidFill>
                  <a:srgbClr val="FFFF00"/>
                </a:solidFill>
              </a:rPr>
              <a:t>PROPOSAL NAME</a:t>
            </a:r>
            <a:r>
              <a:rPr lang="en-GB" sz="4800" dirty="0">
                <a:solidFill>
                  <a:srgbClr val="FFFF00"/>
                </a:solidFill>
              </a:rPr>
              <a:t>, your name, your organization</a:t>
            </a:r>
          </a:p>
          <a:p>
            <a:pPr marL="0" indent="0" algn="ctr">
              <a:buNone/>
            </a:pP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E83B2E-8748-448A-F0AA-86C40961A9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22680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Pages>0</Pages>
  <Words>431</Words>
  <Characters>0</Characters>
  <Application>Microsoft Office PowerPoint</Application>
  <PresentationFormat>Custom</PresentationFormat>
  <Lines>0</Lines>
  <Paragraphs>75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Aleo</vt:lpstr>
      <vt:lpstr>Arial</vt:lpstr>
      <vt:lpstr>Calibri</vt:lpstr>
      <vt:lpstr>Century Gothic</vt:lpstr>
      <vt:lpstr>Gill Sans</vt:lpstr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Consortium  Building Sessions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296</cp:revision>
  <dcterms:modified xsi:type="dcterms:W3CDTF">2026-07-01T07:54:56Z</dcterms:modified>
</cp:coreProperties>
</file>