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94" r:id="rId1"/>
    <p:sldMasterId id="2147483828" r:id="rId2"/>
  </p:sldMasterIdLst>
  <p:notesMasterIdLst>
    <p:notesMasterId r:id="rId11"/>
  </p:notesMasterIdLst>
  <p:sldIdLst>
    <p:sldId id="272" r:id="rId3"/>
    <p:sldId id="315" r:id="rId4"/>
    <p:sldId id="316" r:id="rId5"/>
    <p:sldId id="317" r:id="rId6"/>
    <p:sldId id="318" r:id="rId7"/>
    <p:sldId id="319" r:id="rId8"/>
    <p:sldId id="320" r:id="rId9"/>
    <p:sldId id="321" r:id="rId10"/>
  </p:sldIdLst>
  <p:sldSz cx="24384000" cy="13716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320">
          <p15:clr>
            <a:srgbClr val="A4A3A4"/>
          </p15:clr>
        </p15:guide>
        <p15:guide id="2" pos="76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0099FF"/>
    <a:srgbClr val="336600"/>
    <a:srgbClr val="663300"/>
    <a:srgbClr val="996633"/>
    <a:srgbClr val="D60093"/>
    <a:srgbClr val="9E2286"/>
    <a:srgbClr val="D0DFFC"/>
    <a:srgbClr val="52BEB0"/>
    <a:srgbClr val="6729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92" y="-750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352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le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leo" panose="020F0502020204030203" pitchFamily="34" charset="0"/>
              </a:defRPr>
            </a:lvl1pPr>
          </a:lstStyle>
          <a:p>
            <a:fld id="{2CD826BB-5C23-4804-ADF3-D2879A29335B}" type="datetimeFigureOut">
              <a:rPr lang="en-US" smtClean="0"/>
              <a:pPr/>
              <a:t>2/5/2019</a:t>
            </a:fld>
            <a:endParaRPr lang="en-US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le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leo" panose="020F0502020204030203" pitchFamily="34" charset="0"/>
              </a:defRPr>
            </a:lvl1pPr>
          </a:lstStyle>
          <a:p>
            <a:fld id="{41E8C199-60EB-4919-9D02-E23353818F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046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8C199-60EB-4919-9D02-E23353818F4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999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a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texto 10"/>
          <p:cNvSpPr>
            <a:spLocks noGrp="1"/>
          </p:cNvSpPr>
          <p:nvPr>
            <p:ph type="body" sz="quarter" idx="11" hasCustomPrompt="1"/>
          </p:nvPr>
        </p:nvSpPr>
        <p:spPr>
          <a:xfrm>
            <a:off x="1401304" y="1692101"/>
            <a:ext cx="21608328" cy="148336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0800" b="1" u="sng">
                <a:solidFill>
                  <a:srgbClr val="A8D200"/>
                </a:solidFill>
                <a:latin typeface="Arial" charset="0"/>
                <a:ea typeface="Arial" charset="0"/>
                <a:cs typeface="Arial" charset="0"/>
              </a:defRPr>
            </a:lvl1pPr>
            <a:lvl2pPr marL="914400" indent="0">
              <a:buFontTx/>
              <a:buNone/>
              <a:defRPr sz="560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1828800" indent="0">
              <a:buFontTx/>
              <a:buNone/>
              <a:defRPr/>
            </a:lvl3pPr>
            <a:lvl4pPr marL="2743200" indent="0">
              <a:buFontTx/>
              <a:buNone/>
              <a:defRPr/>
            </a:lvl4pPr>
            <a:lvl5pPr marL="3657600" indent="0">
              <a:buFontTx/>
              <a:buNone/>
              <a:defRPr/>
            </a:lvl5pPr>
          </a:lstStyle>
          <a:p>
            <a:pPr lvl="0"/>
            <a:r>
              <a:rPr lang="es-ES" dirty="0"/>
              <a:t>Titular Presentación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2" hasCustomPrompt="1"/>
          </p:nvPr>
        </p:nvSpPr>
        <p:spPr>
          <a:xfrm>
            <a:off x="3576637" y="4738977"/>
            <a:ext cx="19432994" cy="56020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7200" b="1" i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9144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2pPr>
            <a:lvl3pPr marL="18288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3pPr>
            <a:lvl4pPr marL="27432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4pPr>
            <a:lvl5pPr marL="36576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s-ES" dirty="0"/>
              <a:t>Subtitular presentación</a:t>
            </a:r>
            <a:endParaRPr lang="es-ES_tradnl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 hasCustomPrompt="1"/>
          </p:nvPr>
        </p:nvSpPr>
        <p:spPr>
          <a:xfrm>
            <a:off x="16617488" y="12403688"/>
            <a:ext cx="6874280" cy="447788"/>
          </a:xfrm>
          <a:prstGeom prst="rect">
            <a:avLst/>
          </a:prstGeom>
        </p:spPr>
        <p:txBody>
          <a:bodyPr lIns="0" tIns="0" rIns="0" bIns="0"/>
          <a:lstStyle>
            <a:lvl1pPr marL="0" indent="0" algn="r">
              <a:buNone/>
              <a:defRPr sz="3000">
                <a:solidFill>
                  <a:srgbClr val="A8D200"/>
                </a:solidFill>
                <a:latin typeface="Arial" charset="0"/>
                <a:ea typeface="Arial" charset="0"/>
                <a:cs typeface="Arial" charset="0"/>
              </a:defRPr>
            </a:lvl1pPr>
            <a:lvl2pPr marL="914400" indent="0">
              <a:buNone/>
              <a:defRPr sz="3200">
                <a:latin typeface="Arial" charset="0"/>
                <a:ea typeface="Arial" charset="0"/>
                <a:cs typeface="Arial" charset="0"/>
              </a:defRPr>
            </a:lvl2pPr>
            <a:lvl3pPr marL="1828800" indent="0">
              <a:buNone/>
              <a:defRPr sz="3200">
                <a:latin typeface="Arial" charset="0"/>
                <a:ea typeface="Arial" charset="0"/>
                <a:cs typeface="Arial" charset="0"/>
              </a:defRPr>
            </a:lvl3pPr>
            <a:lvl4pPr marL="2743200" indent="0">
              <a:buNone/>
              <a:defRPr sz="3200">
                <a:latin typeface="Arial" charset="0"/>
                <a:ea typeface="Arial" charset="0"/>
                <a:cs typeface="Arial" charset="0"/>
              </a:defRPr>
            </a:lvl4pPr>
            <a:lvl5pPr marL="3657600" indent="0">
              <a:buNone/>
              <a:defRPr sz="320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s-ES" dirty="0"/>
              <a:t>Fecha</a:t>
            </a:r>
            <a:endParaRPr lang="es-ES_tradnl" dirty="0"/>
          </a:p>
        </p:txBody>
      </p:sp>
      <p:sp>
        <p:nvSpPr>
          <p:cNvPr id="8" name="Marcador de texto 2"/>
          <p:cNvSpPr>
            <a:spLocks noGrp="1"/>
          </p:cNvSpPr>
          <p:nvPr>
            <p:ph type="body" sz="quarter" idx="14" hasCustomPrompt="1"/>
          </p:nvPr>
        </p:nvSpPr>
        <p:spPr>
          <a:xfrm>
            <a:off x="1400178" y="4741998"/>
            <a:ext cx="1675532" cy="924640"/>
          </a:xfrm>
          <a:prstGeom prst="rect">
            <a:avLst/>
          </a:prstGeom>
          <a:solidFill>
            <a:srgbClr val="A8D200"/>
          </a:solidFill>
        </p:spPr>
        <p:txBody>
          <a:bodyPr lIns="144000" tIns="72000" rIns="144000" bIns="72000"/>
          <a:lstStyle>
            <a:lvl1pPr marL="0" indent="0" algn="ctr">
              <a:buNone/>
              <a:defRPr sz="5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9600"/>
            </a:lvl2pPr>
            <a:lvl3pPr marL="1828800" indent="0">
              <a:buNone/>
              <a:defRPr sz="9600"/>
            </a:lvl3pPr>
            <a:lvl4pPr marL="2743200" indent="0">
              <a:buNone/>
              <a:defRPr sz="9600"/>
            </a:lvl4pPr>
            <a:lvl5pPr marL="3657600" indent="0">
              <a:buNone/>
              <a:defRPr sz="9600"/>
            </a:lvl5pPr>
          </a:lstStyle>
          <a:p>
            <a:pPr lvl="0"/>
            <a:r>
              <a:rPr lang="es-ES" dirty="0"/>
              <a:t>12.3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634955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07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53172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1" y="546100"/>
            <a:ext cx="8022168" cy="2324100"/>
          </a:xfr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3467" y="546111"/>
            <a:ext cx="13631333" cy="11706226"/>
          </a:xfrm>
        </p:spPr>
        <p:txBody>
          <a:bodyPr/>
          <a:lstStyle>
            <a:lvl1pPr>
              <a:defRPr sz="7600"/>
            </a:lvl1pPr>
            <a:lvl2pPr>
              <a:defRPr sz="6700"/>
            </a:lvl2pPr>
            <a:lvl3pPr>
              <a:defRPr sz="57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1" y="2870207"/>
            <a:ext cx="8022168" cy="9382126"/>
          </a:xfrm>
        </p:spPr>
        <p:txBody>
          <a:bodyPr/>
          <a:lstStyle>
            <a:lvl1pPr marL="0" indent="0">
              <a:buNone/>
              <a:defRPr sz="3300"/>
            </a:lvl1pPr>
            <a:lvl2pPr marL="1088428" indent="0">
              <a:buNone/>
              <a:defRPr sz="2900"/>
            </a:lvl2pPr>
            <a:lvl3pPr marL="2176857" indent="0">
              <a:buNone/>
              <a:defRPr sz="2400"/>
            </a:lvl3pPr>
            <a:lvl4pPr marL="3265285" indent="0">
              <a:buNone/>
              <a:defRPr sz="2100"/>
            </a:lvl4pPr>
            <a:lvl5pPr marL="4353714" indent="0">
              <a:buNone/>
              <a:defRPr sz="2100"/>
            </a:lvl5pPr>
            <a:lvl6pPr marL="5442142" indent="0">
              <a:buNone/>
              <a:defRPr sz="2100"/>
            </a:lvl6pPr>
            <a:lvl7pPr marL="6530568" indent="0">
              <a:buNone/>
              <a:defRPr sz="2100"/>
            </a:lvl7pPr>
            <a:lvl8pPr marL="7618992" indent="0">
              <a:buNone/>
              <a:defRPr sz="2100"/>
            </a:lvl8pPr>
            <a:lvl9pPr marL="8707425" indent="0">
              <a:buNone/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6065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9435" y="9601200"/>
            <a:ext cx="14630400" cy="1133476"/>
          </a:xfr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79435" y="1225550"/>
            <a:ext cx="14630400" cy="8229600"/>
          </a:xfrm>
        </p:spPr>
        <p:txBody>
          <a:bodyPr/>
          <a:lstStyle>
            <a:lvl1pPr marL="0" indent="0">
              <a:buNone/>
              <a:defRPr sz="7600"/>
            </a:lvl1pPr>
            <a:lvl2pPr marL="1088428" indent="0">
              <a:buNone/>
              <a:defRPr sz="6700"/>
            </a:lvl2pPr>
            <a:lvl3pPr marL="2176857" indent="0">
              <a:buNone/>
              <a:defRPr sz="5700"/>
            </a:lvl3pPr>
            <a:lvl4pPr marL="3265285" indent="0">
              <a:buNone/>
              <a:defRPr sz="4800"/>
            </a:lvl4pPr>
            <a:lvl5pPr marL="4353714" indent="0">
              <a:buNone/>
              <a:defRPr sz="4800"/>
            </a:lvl5pPr>
            <a:lvl6pPr marL="5442142" indent="0">
              <a:buNone/>
              <a:defRPr sz="4800"/>
            </a:lvl6pPr>
            <a:lvl7pPr marL="6530568" indent="0">
              <a:buNone/>
              <a:defRPr sz="4800"/>
            </a:lvl7pPr>
            <a:lvl8pPr marL="7618992" indent="0">
              <a:buNone/>
              <a:defRPr sz="4800"/>
            </a:lvl8pPr>
            <a:lvl9pPr marL="8707425" indent="0">
              <a:buNone/>
              <a:defRPr sz="48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79435" y="10734676"/>
            <a:ext cx="14630400" cy="1609724"/>
          </a:xfrm>
        </p:spPr>
        <p:txBody>
          <a:bodyPr/>
          <a:lstStyle>
            <a:lvl1pPr marL="0" indent="0">
              <a:buNone/>
              <a:defRPr sz="3300"/>
            </a:lvl1pPr>
            <a:lvl2pPr marL="1088428" indent="0">
              <a:buNone/>
              <a:defRPr sz="2900"/>
            </a:lvl2pPr>
            <a:lvl3pPr marL="2176857" indent="0">
              <a:buNone/>
              <a:defRPr sz="2400"/>
            </a:lvl3pPr>
            <a:lvl4pPr marL="3265285" indent="0">
              <a:buNone/>
              <a:defRPr sz="2100"/>
            </a:lvl4pPr>
            <a:lvl5pPr marL="4353714" indent="0">
              <a:buNone/>
              <a:defRPr sz="2100"/>
            </a:lvl5pPr>
            <a:lvl6pPr marL="5442142" indent="0">
              <a:buNone/>
              <a:defRPr sz="2100"/>
            </a:lvl6pPr>
            <a:lvl7pPr marL="6530568" indent="0">
              <a:buNone/>
              <a:defRPr sz="2100"/>
            </a:lvl7pPr>
            <a:lvl8pPr marL="7618992" indent="0">
              <a:buNone/>
              <a:defRPr sz="2100"/>
            </a:lvl8pPr>
            <a:lvl9pPr marL="8707425" indent="0">
              <a:buNone/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75894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6723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142400" y="1098550"/>
            <a:ext cx="14630400" cy="23406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51200" y="1098550"/>
            <a:ext cx="43484800" cy="23406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605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umar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0"/>
          </p:nvPr>
        </p:nvSpPr>
        <p:spPr>
          <a:xfrm>
            <a:off x="23303950" y="12780835"/>
            <a:ext cx="504000" cy="412158"/>
          </a:xfrm>
          <a:prstGeom prst="rect">
            <a:avLst/>
          </a:prstGeom>
        </p:spPr>
        <p:txBody>
          <a:bodyPr lIns="182880" tIns="91440" rIns="182880" bIns="91440"/>
          <a:lstStyle/>
          <a:p>
            <a:pPr defTabSz="1828800" eaLnBrk="1" fontAlgn="auto" hangingPunct="1">
              <a:spcBef>
                <a:spcPts val="0"/>
              </a:spcBef>
              <a:spcAft>
                <a:spcPts val="0"/>
              </a:spcAft>
            </a:pPr>
            <a:fld id="{EEA4495D-35CE-2741-BA1A-FCDF99A4A1F7}" type="slidenum">
              <a:rPr lang="es-ES_tradnl" sz="360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pPr defTabSz="18288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s-ES_tradnl" sz="36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11" hasCustomPrompt="1"/>
          </p:nvPr>
        </p:nvSpPr>
        <p:spPr>
          <a:xfrm>
            <a:off x="1400177" y="5171104"/>
            <a:ext cx="3197462" cy="5980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rgbClr val="A8D200"/>
                </a:solidFill>
              </a:defRPr>
            </a:lvl1pPr>
            <a:lvl2pPr marL="914400" indent="0">
              <a:buNone/>
              <a:defRPr sz="3600" b="1">
                <a:solidFill>
                  <a:srgbClr val="B6D900"/>
                </a:solidFill>
              </a:defRPr>
            </a:lvl2pPr>
            <a:lvl3pPr marL="1828800" indent="0">
              <a:buNone/>
              <a:defRPr sz="3600" b="1">
                <a:solidFill>
                  <a:srgbClr val="B6D900"/>
                </a:solidFill>
              </a:defRPr>
            </a:lvl3pPr>
            <a:lvl4pPr marL="2743200" indent="0">
              <a:buNone/>
              <a:defRPr sz="3600" b="1">
                <a:solidFill>
                  <a:srgbClr val="B6D900"/>
                </a:solidFill>
              </a:defRPr>
            </a:lvl4pPr>
            <a:lvl5pPr marL="3657600" indent="0">
              <a:buNone/>
              <a:defRPr sz="3600" b="1">
                <a:solidFill>
                  <a:srgbClr val="B6D900"/>
                </a:solidFill>
              </a:defRPr>
            </a:lvl5pPr>
          </a:lstStyle>
          <a:p>
            <a:pPr lvl="0"/>
            <a:r>
              <a:rPr lang="es-ES" dirty="0"/>
              <a:t>1</a:t>
            </a:r>
            <a:r>
              <a:rPr lang="es-ES"/>
              <a:t>// Apartado</a:t>
            </a:r>
            <a:endParaRPr lang="es-ES_tradnl" dirty="0"/>
          </a:p>
        </p:txBody>
      </p:sp>
      <p:sp>
        <p:nvSpPr>
          <p:cNvPr id="8" name="Marcador de texto 7"/>
          <p:cNvSpPr>
            <a:spLocks noGrp="1"/>
          </p:cNvSpPr>
          <p:nvPr>
            <p:ph type="body" sz="quarter" idx="12" hasCustomPrompt="1"/>
          </p:nvPr>
        </p:nvSpPr>
        <p:spPr>
          <a:xfrm>
            <a:off x="1400177" y="6196750"/>
            <a:ext cx="3693118" cy="54660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8288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s-ES"/>
              <a:t>1.1 Titular apartado</a:t>
            </a:r>
            <a:endParaRPr lang="es-ES_tradnl" dirty="0"/>
          </a:p>
        </p:txBody>
      </p:sp>
      <p:sp>
        <p:nvSpPr>
          <p:cNvPr id="11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7296775" y="5171104"/>
            <a:ext cx="3197462" cy="5980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rgbClr val="A8D200"/>
                </a:solidFill>
              </a:defRPr>
            </a:lvl1pPr>
            <a:lvl2pPr marL="914400" indent="0">
              <a:buNone/>
              <a:defRPr sz="3600" b="1">
                <a:solidFill>
                  <a:srgbClr val="B6D900"/>
                </a:solidFill>
              </a:defRPr>
            </a:lvl2pPr>
            <a:lvl3pPr marL="1828800" indent="0">
              <a:buNone/>
              <a:defRPr sz="3600" b="1">
                <a:solidFill>
                  <a:srgbClr val="B6D900"/>
                </a:solidFill>
              </a:defRPr>
            </a:lvl3pPr>
            <a:lvl4pPr marL="2743200" indent="0">
              <a:buNone/>
              <a:defRPr sz="3600" b="1">
                <a:solidFill>
                  <a:srgbClr val="B6D900"/>
                </a:solidFill>
              </a:defRPr>
            </a:lvl4pPr>
            <a:lvl5pPr marL="3657600" indent="0">
              <a:buNone/>
              <a:defRPr sz="3600" b="1">
                <a:solidFill>
                  <a:srgbClr val="B6D900"/>
                </a:solidFill>
              </a:defRPr>
            </a:lvl5pPr>
          </a:lstStyle>
          <a:p>
            <a:pPr lvl="0"/>
            <a:r>
              <a:rPr lang="es-ES" dirty="0"/>
              <a:t>2// Apartado</a:t>
            </a:r>
            <a:endParaRPr lang="es-ES_tradnl" dirty="0"/>
          </a:p>
        </p:txBody>
      </p:sp>
      <p:sp>
        <p:nvSpPr>
          <p:cNvPr id="12" name="Marcador de texto 7"/>
          <p:cNvSpPr>
            <a:spLocks noGrp="1"/>
          </p:cNvSpPr>
          <p:nvPr>
            <p:ph type="body" sz="quarter" idx="14" hasCustomPrompt="1"/>
          </p:nvPr>
        </p:nvSpPr>
        <p:spPr>
          <a:xfrm>
            <a:off x="7296775" y="6196750"/>
            <a:ext cx="3693118" cy="54660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8288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s-ES" dirty="0"/>
              <a:t>2.1 Titular apartado</a:t>
            </a:r>
            <a:endParaRPr lang="es-ES_tradnl" dirty="0"/>
          </a:p>
        </p:txBody>
      </p:sp>
      <p:sp>
        <p:nvSpPr>
          <p:cNvPr id="17" name="Marcador de texto 5"/>
          <p:cNvSpPr>
            <a:spLocks noGrp="1"/>
          </p:cNvSpPr>
          <p:nvPr>
            <p:ph type="body" sz="quarter" idx="15" hasCustomPrompt="1"/>
          </p:nvPr>
        </p:nvSpPr>
        <p:spPr>
          <a:xfrm>
            <a:off x="13073731" y="5171104"/>
            <a:ext cx="3197462" cy="5980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rgbClr val="A8D200"/>
                </a:solidFill>
              </a:defRPr>
            </a:lvl1pPr>
            <a:lvl2pPr marL="914400" indent="0">
              <a:buNone/>
              <a:defRPr sz="3600" b="1">
                <a:solidFill>
                  <a:srgbClr val="B6D900"/>
                </a:solidFill>
              </a:defRPr>
            </a:lvl2pPr>
            <a:lvl3pPr marL="1828800" indent="0">
              <a:buNone/>
              <a:defRPr sz="3600" b="1">
                <a:solidFill>
                  <a:srgbClr val="B6D900"/>
                </a:solidFill>
              </a:defRPr>
            </a:lvl3pPr>
            <a:lvl4pPr marL="2743200" indent="0">
              <a:buNone/>
              <a:defRPr sz="3600" b="1">
                <a:solidFill>
                  <a:srgbClr val="B6D900"/>
                </a:solidFill>
              </a:defRPr>
            </a:lvl4pPr>
            <a:lvl5pPr marL="3657600" indent="0">
              <a:buNone/>
              <a:defRPr sz="3600" b="1">
                <a:solidFill>
                  <a:srgbClr val="B6D900"/>
                </a:solidFill>
              </a:defRPr>
            </a:lvl5pPr>
          </a:lstStyle>
          <a:p>
            <a:pPr lvl="0"/>
            <a:r>
              <a:rPr lang="es-ES" dirty="0"/>
              <a:t>3// Apartado</a:t>
            </a:r>
            <a:endParaRPr lang="es-ES_tradnl" dirty="0"/>
          </a:p>
        </p:txBody>
      </p:sp>
      <p:sp>
        <p:nvSpPr>
          <p:cNvPr id="18" name="Marcador de texto 7"/>
          <p:cNvSpPr>
            <a:spLocks noGrp="1"/>
          </p:cNvSpPr>
          <p:nvPr>
            <p:ph type="body" sz="quarter" idx="16" hasCustomPrompt="1"/>
          </p:nvPr>
        </p:nvSpPr>
        <p:spPr>
          <a:xfrm>
            <a:off x="13073731" y="6196750"/>
            <a:ext cx="3693118" cy="54660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8288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s-ES" dirty="0"/>
              <a:t>3.1 Titular apartado</a:t>
            </a:r>
            <a:endParaRPr lang="es-ES_tradnl" dirty="0"/>
          </a:p>
        </p:txBody>
      </p:sp>
      <p:sp>
        <p:nvSpPr>
          <p:cNvPr id="19" name="Marcador de texto 5"/>
          <p:cNvSpPr>
            <a:spLocks noGrp="1"/>
          </p:cNvSpPr>
          <p:nvPr>
            <p:ph type="body" sz="quarter" idx="17" hasCustomPrompt="1"/>
          </p:nvPr>
        </p:nvSpPr>
        <p:spPr>
          <a:xfrm>
            <a:off x="18816505" y="5171104"/>
            <a:ext cx="3197462" cy="5980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rgbClr val="A8D200"/>
                </a:solidFill>
              </a:defRPr>
            </a:lvl1pPr>
            <a:lvl2pPr marL="914400" indent="0">
              <a:buNone/>
              <a:defRPr sz="3600" b="1">
                <a:solidFill>
                  <a:srgbClr val="B6D900"/>
                </a:solidFill>
              </a:defRPr>
            </a:lvl2pPr>
            <a:lvl3pPr marL="1828800" indent="0">
              <a:buNone/>
              <a:defRPr sz="3600" b="1">
                <a:solidFill>
                  <a:srgbClr val="B6D900"/>
                </a:solidFill>
              </a:defRPr>
            </a:lvl3pPr>
            <a:lvl4pPr marL="2743200" indent="0">
              <a:buNone/>
              <a:defRPr sz="3600" b="1">
                <a:solidFill>
                  <a:srgbClr val="B6D900"/>
                </a:solidFill>
              </a:defRPr>
            </a:lvl4pPr>
            <a:lvl5pPr marL="3657600" indent="0">
              <a:buNone/>
              <a:defRPr sz="3600" b="1">
                <a:solidFill>
                  <a:srgbClr val="B6D900"/>
                </a:solidFill>
              </a:defRPr>
            </a:lvl5pPr>
          </a:lstStyle>
          <a:p>
            <a:pPr lvl="0"/>
            <a:r>
              <a:rPr lang="es-ES" dirty="0"/>
              <a:t>4// Apartado</a:t>
            </a:r>
            <a:endParaRPr lang="es-ES_tradnl" dirty="0"/>
          </a:p>
        </p:txBody>
      </p:sp>
      <p:sp>
        <p:nvSpPr>
          <p:cNvPr id="20" name="Marcador de texto 7"/>
          <p:cNvSpPr>
            <a:spLocks noGrp="1"/>
          </p:cNvSpPr>
          <p:nvPr>
            <p:ph type="body" sz="quarter" idx="18" hasCustomPrompt="1"/>
          </p:nvPr>
        </p:nvSpPr>
        <p:spPr>
          <a:xfrm>
            <a:off x="18816505" y="6196750"/>
            <a:ext cx="3693118" cy="54660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8288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s-ES" dirty="0"/>
              <a:t>4.1 Titular apartado</a:t>
            </a:r>
            <a:endParaRPr lang="es-ES_tradnl" dirty="0"/>
          </a:p>
        </p:txBody>
      </p:sp>
      <p:sp>
        <p:nvSpPr>
          <p:cNvPr id="13" name="Marcador de texto 10"/>
          <p:cNvSpPr>
            <a:spLocks noGrp="1"/>
          </p:cNvSpPr>
          <p:nvPr>
            <p:ph type="body" sz="quarter" idx="19" hasCustomPrompt="1"/>
          </p:nvPr>
        </p:nvSpPr>
        <p:spPr>
          <a:xfrm>
            <a:off x="1401304" y="1692101"/>
            <a:ext cx="21608328" cy="148336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9600" b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914400" indent="0">
              <a:buFontTx/>
              <a:buNone/>
              <a:defRPr sz="560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1828800" indent="0">
              <a:buFontTx/>
              <a:buNone/>
              <a:defRPr/>
            </a:lvl3pPr>
            <a:lvl4pPr marL="2743200" indent="0">
              <a:buFontTx/>
              <a:buNone/>
              <a:defRPr/>
            </a:lvl4pPr>
            <a:lvl5pPr marL="3657600" indent="0">
              <a:buFontTx/>
              <a:buNone/>
              <a:defRPr/>
            </a:lvl5pPr>
          </a:lstStyle>
          <a:p>
            <a:pPr lvl="0"/>
            <a:r>
              <a:rPr lang="es-ES" dirty="0"/>
              <a:t>Sumario</a:t>
            </a:r>
          </a:p>
        </p:txBody>
      </p:sp>
    </p:spTree>
    <p:extLst>
      <p:ext uri="{BB962C8B-B14F-4D97-AF65-F5344CB8AC3E}">
        <p14:creationId xmlns:p14="http://schemas.microsoft.com/office/powerpoint/2010/main" val="1291169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lIns="182880" tIns="91440" rIns="182880" bIns="91440"/>
          <a:lstStyle/>
          <a:p>
            <a:r>
              <a:rPr lang="nl-BE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lIns="182880" tIns="91440" rIns="182880" bIns="91440"/>
          <a:lstStyle/>
          <a:p>
            <a:pPr lvl="0"/>
            <a:r>
              <a:rPr lang="nl-BE"/>
              <a:t>Klik om de tekststijl van het model te bewerken</a:t>
            </a:r>
          </a:p>
          <a:p>
            <a:pPr lvl="1"/>
            <a:r>
              <a:rPr lang="nl-BE"/>
              <a:t>Tweede niveau</a:t>
            </a:r>
          </a:p>
          <a:p>
            <a:pPr lvl="2"/>
            <a:r>
              <a:rPr lang="nl-BE"/>
              <a:t>Derde niveau</a:t>
            </a:r>
          </a:p>
          <a:p>
            <a:pPr lvl="3"/>
            <a:r>
              <a:rPr lang="nl-BE"/>
              <a:t>Vierde niveau</a:t>
            </a:r>
          </a:p>
          <a:p>
            <a:pPr lvl="4"/>
            <a:r>
              <a:rPr lang="nl-BE"/>
              <a:t>Vijfde niveau</a:t>
            </a:r>
            <a:endParaRPr lang="nl-N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170486" y="12635504"/>
            <a:ext cx="753412" cy="738664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>
              <a:defRPr sz="4800" b="1" i="0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pPr defTabSz="1828800" eaLnBrk="1" fontAlgn="auto" hangingPunct="1">
              <a:spcBef>
                <a:spcPts val="0"/>
              </a:spcBef>
              <a:spcAft>
                <a:spcPts val="0"/>
              </a:spcAft>
            </a:pPr>
            <a:fld id="{38C080AE-66C8-8249-B90B-B6D109566B0C}" type="slidenum">
              <a:rPr lang="en-US">
                <a:solidFill>
                  <a:srgbClr val="C1C1C1"/>
                </a:solidFill>
                <a:ea typeface="+mn-ea"/>
              </a:rPr>
              <a:pPr defTabSz="18288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C1C1C1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72693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ortadill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10"/>
          <p:cNvSpPr>
            <a:spLocks noGrp="1"/>
          </p:cNvSpPr>
          <p:nvPr>
            <p:ph type="body" sz="quarter" idx="13"/>
          </p:nvPr>
        </p:nvSpPr>
        <p:spPr>
          <a:xfrm>
            <a:off x="4044753" y="5083347"/>
            <a:ext cx="9787626" cy="662097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s-ES" dirty="0"/>
              <a:t>Haga clic para modificar el estilo de texto del patrón</a:t>
            </a:r>
            <a:endParaRPr lang="es-ES_tradnl" dirty="0"/>
          </a:p>
        </p:txBody>
      </p:sp>
      <p:sp>
        <p:nvSpPr>
          <p:cNvPr id="6" name="Marcador de texto 10"/>
          <p:cNvSpPr>
            <a:spLocks noGrp="1"/>
          </p:cNvSpPr>
          <p:nvPr>
            <p:ph type="body" sz="quarter" idx="11" hasCustomPrompt="1"/>
          </p:nvPr>
        </p:nvSpPr>
        <p:spPr>
          <a:xfrm>
            <a:off x="4044753" y="1692101"/>
            <a:ext cx="12065314" cy="10843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9600" b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914400" indent="0">
              <a:buFontTx/>
              <a:buNone/>
              <a:defRPr sz="560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1828800" indent="0">
              <a:buFontTx/>
              <a:buNone/>
              <a:defRPr/>
            </a:lvl3pPr>
            <a:lvl4pPr marL="2743200" indent="0">
              <a:buFontTx/>
              <a:buNone/>
              <a:defRPr/>
            </a:lvl4pPr>
            <a:lvl5pPr marL="3657600" indent="0">
              <a:buFontTx/>
              <a:buNone/>
              <a:defRPr/>
            </a:lvl5pPr>
          </a:lstStyle>
          <a:p>
            <a:pPr lvl="0"/>
            <a:r>
              <a:rPr lang="es-ES" dirty="0"/>
              <a:t>Titular Presentación</a:t>
            </a:r>
          </a:p>
        </p:txBody>
      </p:sp>
      <p:sp>
        <p:nvSpPr>
          <p:cNvPr id="7" name="Marcador de texto 2"/>
          <p:cNvSpPr>
            <a:spLocks noGrp="1"/>
          </p:cNvSpPr>
          <p:nvPr>
            <p:ph type="body" sz="quarter" idx="12" hasCustomPrompt="1"/>
          </p:nvPr>
        </p:nvSpPr>
        <p:spPr>
          <a:xfrm>
            <a:off x="1400176" y="761420"/>
            <a:ext cx="15757524" cy="93068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200" b="0" i="0" u="sng">
                <a:solidFill>
                  <a:srgbClr val="A8D200"/>
                </a:solidFill>
                <a:latin typeface="Arial" charset="0"/>
                <a:ea typeface="Arial" charset="0"/>
                <a:cs typeface="Arial" charset="0"/>
              </a:defRPr>
            </a:lvl1pPr>
            <a:lvl2pPr marL="9144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2pPr>
            <a:lvl3pPr marL="18288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3pPr>
            <a:lvl4pPr marL="27432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4pPr>
            <a:lvl5pPr marL="36576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s-ES" dirty="0"/>
              <a:t>Titular presentación / Subtitular</a:t>
            </a:r>
            <a:endParaRPr lang="es-ES_tradnl" dirty="0"/>
          </a:p>
        </p:txBody>
      </p:sp>
      <p:sp>
        <p:nvSpPr>
          <p:cNvPr id="8" name="Marcador de texto 2"/>
          <p:cNvSpPr>
            <a:spLocks noGrp="1"/>
          </p:cNvSpPr>
          <p:nvPr>
            <p:ph type="body" sz="quarter" idx="14" hasCustomPrompt="1"/>
          </p:nvPr>
        </p:nvSpPr>
        <p:spPr>
          <a:xfrm>
            <a:off x="1400178" y="1851810"/>
            <a:ext cx="1924912" cy="924640"/>
          </a:xfrm>
          <a:prstGeom prst="rect">
            <a:avLst/>
          </a:prstGeom>
          <a:solidFill>
            <a:srgbClr val="A8D200"/>
          </a:solidFill>
        </p:spPr>
        <p:txBody>
          <a:bodyPr lIns="72000" tIns="72000" rIns="72000" bIns="72000"/>
          <a:lstStyle>
            <a:lvl1pPr marL="0" indent="0" algn="ctr">
              <a:buNone/>
              <a:defRPr sz="64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9600"/>
            </a:lvl2pPr>
            <a:lvl3pPr marL="1828800" indent="0">
              <a:buNone/>
              <a:defRPr sz="9600"/>
            </a:lvl3pPr>
            <a:lvl4pPr marL="2743200" indent="0">
              <a:buNone/>
              <a:defRPr sz="9600"/>
            </a:lvl4pPr>
            <a:lvl5pPr marL="3657600" indent="0">
              <a:buNone/>
              <a:defRPr sz="9600"/>
            </a:lvl5pPr>
          </a:lstStyle>
          <a:p>
            <a:pPr lvl="0"/>
            <a:r>
              <a:rPr lang="es-ES" dirty="0"/>
              <a:t>12.3</a:t>
            </a:r>
            <a:endParaRPr lang="es-ES_tradnl" dirty="0"/>
          </a:p>
        </p:txBody>
      </p:sp>
      <p:sp>
        <p:nvSpPr>
          <p:cNvPr id="9" name="Marcador de texto 10"/>
          <p:cNvSpPr>
            <a:spLocks noGrp="1"/>
          </p:cNvSpPr>
          <p:nvPr>
            <p:ph type="body" sz="quarter" idx="15" hasCustomPrompt="1"/>
          </p:nvPr>
        </p:nvSpPr>
        <p:spPr>
          <a:xfrm>
            <a:off x="4044753" y="3707131"/>
            <a:ext cx="5117002" cy="77023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600" b="1">
                <a:solidFill>
                  <a:srgbClr val="A8D200"/>
                </a:solidFill>
              </a:defRPr>
            </a:lvl1pPr>
            <a:lvl2pPr marL="914400" indent="0">
              <a:buNone/>
              <a:defRPr sz="4000"/>
            </a:lvl2pPr>
            <a:lvl3pPr marL="1828800" indent="0">
              <a:buNone/>
              <a:defRPr sz="40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</a:lstStyle>
          <a:p>
            <a:pPr lvl="0"/>
            <a:r>
              <a:rPr lang="es-ES" dirty="0"/>
              <a:t>Subtitular</a:t>
            </a:r>
            <a:endParaRPr lang="es-ES_tradnl" dirty="0"/>
          </a:p>
        </p:txBody>
      </p:sp>
      <p:sp>
        <p:nvSpPr>
          <p:cNvPr id="10" name="Marcador de gráfico 9"/>
          <p:cNvSpPr>
            <a:spLocks noGrp="1"/>
          </p:cNvSpPr>
          <p:nvPr>
            <p:ph type="chart" sz="quarter" idx="16"/>
          </p:nvPr>
        </p:nvSpPr>
        <p:spPr>
          <a:xfrm>
            <a:off x="14281151" y="5083177"/>
            <a:ext cx="9442450" cy="6619874"/>
          </a:xfrm>
          <a:prstGeom prst="rect">
            <a:avLst/>
          </a:prstGeom>
        </p:spPr>
        <p:txBody>
          <a:bodyPr lIns="182880" tIns="91440" rIns="182880" bIns="91440"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75588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4260861"/>
            <a:ext cx="20726400" cy="2940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7772400"/>
            <a:ext cx="17068800" cy="3505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84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6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5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37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21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305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18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74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4561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121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168" y="8813811"/>
            <a:ext cx="20726400" cy="2724150"/>
          </a:xfrm>
        </p:spPr>
        <p:txBody>
          <a:bodyPr anchor="t"/>
          <a:lstStyle>
            <a:lvl1pPr algn="l">
              <a:defRPr sz="95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168" y="5813427"/>
            <a:ext cx="20726400" cy="3000374"/>
          </a:xfr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88428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76857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528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353714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442142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530568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618992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70742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883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51200" y="6400811"/>
            <a:ext cx="29057600" cy="18103850"/>
          </a:xfr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715200" y="6400811"/>
            <a:ext cx="29057600" cy="18103850"/>
          </a:xfr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9641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070226"/>
            <a:ext cx="10773835" cy="1279524"/>
          </a:xfrm>
        </p:spPr>
        <p:txBody>
          <a:bodyPr anchor="b"/>
          <a:lstStyle>
            <a:lvl1pPr marL="0" indent="0">
              <a:buNone/>
              <a:defRPr sz="5700" b="1"/>
            </a:lvl1pPr>
            <a:lvl2pPr marL="1088428" indent="0">
              <a:buNone/>
              <a:defRPr sz="4800" b="1"/>
            </a:lvl2pPr>
            <a:lvl3pPr marL="2176857" indent="0">
              <a:buNone/>
              <a:defRPr sz="4300" b="1"/>
            </a:lvl3pPr>
            <a:lvl4pPr marL="3265285" indent="0">
              <a:buNone/>
              <a:defRPr sz="3800" b="1"/>
            </a:lvl4pPr>
            <a:lvl5pPr marL="4353714" indent="0">
              <a:buNone/>
              <a:defRPr sz="3800" b="1"/>
            </a:lvl5pPr>
            <a:lvl6pPr marL="5442142" indent="0">
              <a:buNone/>
              <a:defRPr sz="3800" b="1"/>
            </a:lvl6pPr>
            <a:lvl7pPr marL="6530568" indent="0">
              <a:buNone/>
              <a:defRPr sz="3800" b="1"/>
            </a:lvl7pPr>
            <a:lvl8pPr marL="7618992" indent="0">
              <a:buNone/>
              <a:defRPr sz="3800" b="1"/>
            </a:lvl8pPr>
            <a:lvl9pPr marL="8707425" indent="0">
              <a:buNone/>
              <a:defRPr sz="3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200" y="4349750"/>
            <a:ext cx="10773835" cy="7902576"/>
          </a:xfr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6748" y="3070226"/>
            <a:ext cx="10778067" cy="1279524"/>
          </a:xfrm>
        </p:spPr>
        <p:txBody>
          <a:bodyPr anchor="b"/>
          <a:lstStyle>
            <a:lvl1pPr marL="0" indent="0">
              <a:buNone/>
              <a:defRPr sz="5700" b="1"/>
            </a:lvl1pPr>
            <a:lvl2pPr marL="1088428" indent="0">
              <a:buNone/>
              <a:defRPr sz="4800" b="1"/>
            </a:lvl2pPr>
            <a:lvl3pPr marL="2176857" indent="0">
              <a:buNone/>
              <a:defRPr sz="4300" b="1"/>
            </a:lvl3pPr>
            <a:lvl4pPr marL="3265285" indent="0">
              <a:buNone/>
              <a:defRPr sz="3800" b="1"/>
            </a:lvl4pPr>
            <a:lvl5pPr marL="4353714" indent="0">
              <a:buNone/>
              <a:defRPr sz="3800" b="1"/>
            </a:lvl5pPr>
            <a:lvl6pPr marL="5442142" indent="0">
              <a:buNone/>
              <a:defRPr sz="3800" b="1"/>
            </a:lvl6pPr>
            <a:lvl7pPr marL="6530568" indent="0">
              <a:buNone/>
              <a:defRPr sz="3800" b="1"/>
            </a:lvl7pPr>
            <a:lvl8pPr marL="7618992" indent="0">
              <a:buNone/>
              <a:defRPr sz="3800" b="1"/>
            </a:lvl8pPr>
            <a:lvl9pPr marL="8707425" indent="0">
              <a:buNone/>
              <a:defRPr sz="3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6748" y="4349750"/>
            <a:ext cx="10778067" cy="7902576"/>
          </a:xfr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325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303" y="11647698"/>
            <a:ext cx="9904006" cy="1556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551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 vert="horz" lIns="217686" tIns="108843" rIns="217686" bIns="108843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200411"/>
            <a:ext cx="21945600" cy="9051926"/>
          </a:xfrm>
          <a:prstGeom prst="rect">
            <a:avLst/>
          </a:prstGeom>
        </p:spPr>
        <p:txBody>
          <a:bodyPr vert="horz" lIns="217686" tIns="108843" rIns="217686" bIns="10884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9200" y="12712711"/>
            <a:ext cx="5689600" cy="730250"/>
          </a:xfrm>
          <a:prstGeom prst="rect">
            <a:avLst/>
          </a:prstGeom>
        </p:spPr>
        <p:txBody>
          <a:bodyPr vert="horz" lIns="217686" tIns="108843" rIns="217686" bIns="108843" rtlCol="0" anchor="ctr"/>
          <a:lstStyle>
            <a:lvl1pPr algn="l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9EC9D-4369-4EC4-95F3-88922B4B0C1C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31200" y="12712711"/>
            <a:ext cx="7721600" cy="730250"/>
          </a:xfrm>
          <a:prstGeom prst="rect">
            <a:avLst/>
          </a:prstGeom>
        </p:spPr>
        <p:txBody>
          <a:bodyPr vert="horz" lIns="217686" tIns="108843" rIns="217686" bIns="108843" rtlCol="0" anchor="ctr"/>
          <a:lstStyle>
            <a:lvl1pPr algn="ctr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475200" y="12712711"/>
            <a:ext cx="5689600" cy="730250"/>
          </a:xfrm>
          <a:prstGeom prst="rect">
            <a:avLst/>
          </a:prstGeom>
        </p:spPr>
        <p:txBody>
          <a:bodyPr vert="horz" lIns="217686" tIns="108843" rIns="217686" bIns="108843" rtlCol="0" anchor="ctr"/>
          <a:lstStyle>
            <a:lvl1pPr algn="r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62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 ftr="0" dt="0"/>
  <p:txStyles>
    <p:titleStyle>
      <a:lvl1pPr algn="ctr" defTabSz="2176857" rtl="0" eaLnBrk="1" latinLnBrk="0" hangingPunct="1">
        <a:spcBef>
          <a:spcPct val="0"/>
        </a:spcBef>
        <a:buNone/>
        <a:defRPr sz="10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6320" indent="-816320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8697" indent="-680271" algn="l" defTabSz="2176857" rtl="0" eaLnBrk="1" latinLnBrk="0" hangingPunct="1">
        <a:spcBef>
          <a:spcPct val="20000"/>
        </a:spcBef>
        <a:buFont typeface="Arial" panose="020B0604020202020204" pitchFamily="34" charset="0"/>
        <a:buChar char="–"/>
        <a:defRPr sz="6700" kern="1200">
          <a:solidFill>
            <a:schemeClr val="tx1"/>
          </a:solidFill>
          <a:latin typeface="+mn-lt"/>
          <a:ea typeface="+mn-ea"/>
          <a:cs typeface="+mn-cs"/>
        </a:defRPr>
      </a:lvl2pPr>
      <a:lvl3pPr marL="2721071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3809500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7928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86356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4782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3209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1635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428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6857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5285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3714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2142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30568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18992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7425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.mdh.se/staff/173-Cristina_Seceleanu" TargetMode="External"/><Relationship Id="rId7" Type="http://schemas.openxmlformats.org/officeDocument/2006/relationships/image" Target="../media/image13.png"/><Relationship Id="rId2" Type="http://schemas.openxmlformats.org/officeDocument/2006/relationships/hyperlink" Target="https://www.mdh.se/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jpg"/><Relationship Id="rId5" Type="http://schemas.openxmlformats.org/officeDocument/2006/relationships/image" Target="../media/image5.jp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urescom.webex.com/eurescom/j.php?MTID=mbac5494351e3faacff8cb9bfd29b1d5a" TargetMode="External"/><Relationship Id="rId7" Type="http://schemas.openxmlformats.org/officeDocument/2006/relationships/image" Target="../media/image5.jp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collaborationhelp.cisco.com/article/WBX000029055" TargetMode="External"/><Relationship Id="rId5" Type="http://schemas.openxmlformats.org/officeDocument/2006/relationships/hyperlink" Target="https://eurescom.webex.com/eurescom/globalcallin.php?serviceType=MC&amp;ED=697732507&amp;tollFree=0" TargetMode="External"/><Relationship Id="rId4" Type="http://schemas.openxmlformats.org/officeDocument/2006/relationships/hyperlink" Target="tel:+49-6925511-4400,,*01*955071414##*01*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/>
          <p:cNvSpPr>
            <a:spLocks/>
          </p:cNvSpPr>
          <p:nvPr/>
        </p:nvSpPr>
        <p:spPr bwMode="auto">
          <a:xfrm>
            <a:off x="-27856" y="11030981"/>
            <a:ext cx="2438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sz="5400" b="1" dirty="0">
              <a:solidFill>
                <a:srgbClr val="3C3C3C"/>
              </a:solidFill>
              <a:latin typeface="Century Gothic" panose="020B0502020202020204" pitchFamily="34" charset="0"/>
              <a:ea typeface="Aleo" panose="020F0502020204030203" pitchFamily="34" charset="0"/>
              <a:cs typeface="Aleo" panose="020F0502020204030203" pitchFamily="34" charset="0"/>
              <a:sym typeface="Aleo" panose="020F0502020204030203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1688" y="89248"/>
            <a:ext cx="3657656" cy="4359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7"/>
          <p:cNvSpPr>
            <a:spLocks/>
          </p:cNvSpPr>
          <p:nvPr/>
        </p:nvSpPr>
        <p:spPr bwMode="auto">
          <a:xfrm>
            <a:off x="3911080" y="6566485"/>
            <a:ext cx="17039908" cy="363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dirty="0">
                <a:solidFill>
                  <a:schemeClr val="tx2"/>
                </a:solidFill>
              </a:rPr>
              <a:t>INCYP 5G: Integrated 5G and Cloud Platforms for Industrial Cyber-physical Systems</a:t>
            </a:r>
            <a:endParaRPr lang="sv-SE" dirty="0">
              <a:solidFill>
                <a:schemeClr val="tx2"/>
              </a:solidFill>
            </a:endParaRPr>
          </a:p>
          <a:p>
            <a:pPr eaLnBrk="1" hangingPunct="1"/>
            <a:r>
              <a:rPr lang="en-GB" sz="4400" b="1" dirty="0">
                <a:solidFill>
                  <a:schemeClr val="tx2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/>
            </a:r>
            <a:br>
              <a:rPr lang="en-GB" sz="4400" b="1" dirty="0">
                <a:solidFill>
                  <a:schemeClr val="tx2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</a:br>
            <a:endParaRPr lang="en-GB" sz="8000" b="1" dirty="0">
              <a:solidFill>
                <a:schemeClr val="tx2"/>
              </a:solidFill>
              <a:latin typeface="Arial" panose="020B0604020202020204" pitchFamily="34" charset="0"/>
              <a:ea typeface="Aleo" panose="020F0502020204030203" pitchFamily="34" charset="0"/>
              <a:cs typeface="Arial" panose="020B0604020202020204" pitchFamily="34" charset="0"/>
              <a:sym typeface="Aleo" panose="020F0502020204030203" pitchFamily="34" charset="0"/>
            </a:endParaRPr>
          </a:p>
        </p:txBody>
      </p:sp>
      <p:sp>
        <p:nvSpPr>
          <p:cNvPr id="9" name="Rectangle 7"/>
          <p:cNvSpPr>
            <a:spLocks/>
          </p:cNvSpPr>
          <p:nvPr/>
        </p:nvSpPr>
        <p:spPr bwMode="auto">
          <a:xfrm>
            <a:off x="3551040" y="441152"/>
            <a:ext cx="17039908" cy="4616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GB" sz="9600" b="1" dirty="0" smtClean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CELTIC-NEXT </a:t>
            </a:r>
            <a:br>
              <a:rPr lang="en-GB" sz="9600" b="1" dirty="0" smtClean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</a:br>
            <a:r>
              <a:rPr lang="en-GB" sz="9600" b="1" dirty="0" smtClean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Proposers </a:t>
            </a:r>
            <a:r>
              <a:rPr lang="en-GB" sz="9600" b="1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Day</a:t>
            </a:r>
            <a:br>
              <a:rPr lang="en-GB" sz="9600" b="1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</a:br>
            <a:endParaRPr lang="en-GB" sz="3600" b="1" dirty="0" smtClean="0">
              <a:solidFill>
                <a:srgbClr val="0070C0"/>
              </a:solidFill>
              <a:latin typeface="Arial" panose="020B0604020202020204" pitchFamily="34" charset="0"/>
              <a:ea typeface="Aleo" panose="020F0502020204030203" pitchFamily="34" charset="0"/>
              <a:cs typeface="Arial" panose="020B0604020202020204" pitchFamily="34" charset="0"/>
              <a:sym typeface="Aleo" panose="020F0502020204030203" pitchFamily="34" charset="0"/>
            </a:endParaRPr>
          </a:p>
          <a:p>
            <a:pPr eaLnBrk="1" hangingPunct="1"/>
            <a:r>
              <a:rPr lang="en-GB" sz="7000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5</a:t>
            </a:r>
            <a:r>
              <a:rPr lang="en-GB" sz="7000" baseline="30000" dirty="0" smtClean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th</a:t>
            </a:r>
            <a:r>
              <a:rPr lang="en-GB" sz="7000" dirty="0" smtClean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 February 2019, London </a:t>
            </a:r>
          </a:p>
        </p:txBody>
      </p:sp>
      <p:sp>
        <p:nvSpPr>
          <p:cNvPr id="11" name="Rectangle 6"/>
          <p:cNvSpPr>
            <a:spLocks/>
          </p:cNvSpPr>
          <p:nvPr/>
        </p:nvSpPr>
        <p:spPr bwMode="auto">
          <a:xfrm>
            <a:off x="7827951" y="11429925"/>
            <a:ext cx="8242449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GB" sz="4400" b="1" dirty="0" smtClean="0">
                <a:solidFill>
                  <a:schemeClr val="tx2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  <a:sym typeface="Lato" panose="020F0502020204030203" pitchFamily="34" charset="0"/>
              </a:rPr>
              <a:t>CRISTINA SECELEANU</a:t>
            </a:r>
          </a:p>
          <a:p>
            <a:pPr eaLnBrk="1" hangingPunct="1"/>
            <a:r>
              <a:rPr lang="en-GB" sz="4400" b="1" dirty="0" err="1" smtClean="0">
                <a:solidFill>
                  <a:schemeClr val="tx2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  <a:sym typeface="Lato" panose="020F0502020204030203" pitchFamily="34" charset="0"/>
              </a:rPr>
              <a:t>Mälardalen</a:t>
            </a:r>
            <a:r>
              <a:rPr lang="en-GB" sz="4400" b="1" dirty="0" smtClean="0">
                <a:solidFill>
                  <a:schemeClr val="tx2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  <a:sym typeface="Lato" panose="020F0502020204030203" pitchFamily="34" charset="0"/>
              </a:rPr>
              <a:t> University, Sweden</a:t>
            </a:r>
          </a:p>
          <a:p>
            <a:pPr eaLnBrk="1" hangingPunct="1"/>
            <a:r>
              <a:rPr lang="en-GB" sz="4400" b="1" dirty="0">
                <a:solidFill>
                  <a:schemeClr val="tx2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  <a:sym typeface="Lato" panose="020F0502020204030203" pitchFamily="34" charset="0"/>
              </a:rPr>
              <a:t>c</a:t>
            </a:r>
            <a:r>
              <a:rPr lang="en-GB" sz="4400" b="1" dirty="0" smtClean="0">
                <a:solidFill>
                  <a:schemeClr val="tx2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  <a:sym typeface="Lato" panose="020F0502020204030203" pitchFamily="34" charset="0"/>
              </a:rPr>
              <a:t>ristina.seceleanu@mdh.se</a:t>
            </a:r>
            <a:endParaRPr lang="en-GB" sz="4400" b="1" dirty="0">
              <a:solidFill>
                <a:schemeClr val="tx2"/>
              </a:solidFill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  <a:sym typeface="Lato" panose="020F0502020204030203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9" t="12515"/>
          <a:stretch/>
        </p:blipFill>
        <p:spPr>
          <a:xfrm>
            <a:off x="0" y="0"/>
            <a:ext cx="4991201" cy="440972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36" y="8744481"/>
            <a:ext cx="3528392" cy="231401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de-DE" sz="9200" b="1" dirty="0">
                <a:solidFill>
                  <a:srgbClr val="0070C0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  <a:sym typeface="Gill Sans" charset="0"/>
              </a:rPr>
              <a:t>Teaser</a:t>
            </a:r>
            <a:endParaRPr lang="en-GB" sz="9200" b="1" dirty="0">
              <a:solidFill>
                <a:srgbClr val="0070C0"/>
              </a:solidFill>
              <a:latin typeface="Aleo" panose="020F0502020204030203" pitchFamily="34" charset="0"/>
              <a:ea typeface="Aleo" panose="020F0502020204030203" pitchFamily="34" charset="0"/>
              <a:cs typeface="Aleo" panose="020F0502020204030203" pitchFamily="34" charset="0"/>
              <a:sym typeface="Gill Sans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2</a:t>
            </a:fld>
            <a:endParaRPr lang="en-GB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43854" y="3185592"/>
            <a:ext cx="22054870" cy="12961786"/>
          </a:xfrm>
          <a:prstGeom prst="rect">
            <a:avLst/>
          </a:prstGeom>
          <a:noFill/>
        </p:spPr>
        <p:txBody>
          <a:bodyPr wrap="square" lIns="217709" tIns="108855" rIns="217709" bIns="108855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 smtClean="0">
                <a:solidFill>
                  <a:schemeClr val="tx1"/>
                </a:solidFill>
              </a:rPr>
              <a:t>5G + Cloud services + Industrial Cyber-Physical System (ICPS) infrastructure will </a:t>
            </a:r>
            <a:r>
              <a:rPr lang="en-US" sz="4800" dirty="0">
                <a:solidFill>
                  <a:schemeClr val="tx1"/>
                </a:solidFill>
              </a:rPr>
              <a:t>promote </a:t>
            </a:r>
            <a:endParaRPr lang="en-US" sz="4800" dirty="0" smtClean="0">
              <a:solidFill>
                <a:schemeClr val="tx1"/>
              </a:solidFill>
            </a:endParaRP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US" sz="4400" dirty="0" smtClean="0">
                <a:solidFill>
                  <a:schemeClr val="tx1"/>
                </a:solidFill>
              </a:rPr>
              <a:t>next </a:t>
            </a:r>
            <a:r>
              <a:rPr lang="en-US" sz="4400" dirty="0">
                <a:solidFill>
                  <a:schemeClr val="tx1"/>
                </a:solidFill>
              </a:rPr>
              <a:t>generation of intelligent and autonomous </a:t>
            </a:r>
            <a:r>
              <a:rPr lang="en-US" sz="4400" dirty="0" smtClean="0">
                <a:solidFill>
                  <a:schemeClr val="tx1"/>
                </a:solidFill>
              </a:rPr>
              <a:t>systems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US" sz="4400" dirty="0" smtClean="0">
                <a:solidFill>
                  <a:schemeClr val="tx1"/>
                </a:solidFill>
              </a:rPr>
              <a:t>real-time </a:t>
            </a:r>
            <a:r>
              <a:rPr lang="en-US" sz="4400" dirty="0">
                <a:solidFill>
                  <a:schemeClr val="tx1"/>
                </a:solidFill>
              </a:rPr>
              <a:t>connected device monitoring and control </a:t>
            </a:r>
            <a:endParaRPr lang="en-US" sz="4400" dirty="0" smtClean="0">
              <a:solidFill>
                <a:schemeClr val="tx1"/>
              </a:solidFill>
            </a:endParaRP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tx1"/>
                </a:solidFill>
              </a:rPr>
              <a:t>increased quality, efficient production and sustainable industrial systems. </a:t>
            </a:r>
            <a:endParaRPr lang="en-US" sz="4400" dirty="0" smtClean="0">
              <a:solidFill>
                <a:schemeClr val="tx1"/>
              </a:solidFill>
            </a:endParaRPr>
          </a:p>
          <a:p>
            <a:endParaRPr lang="en-GB" sz="4800" i="1" dirty="0">
              <a:solidFill>
                <a:srgbClr val="00B0F0"/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 smtClean="0"/>
              <a:t>Faster </a:t>
            </a:r>
            <a:r>
              <a:rPr lang="en-US" sz="4800" dirty="0"/>
              <a:t>time-to-market, more flexible collaboration and data </a:t>
            </a:r>
            <a:r>
              <a:rPr lang="en-US" sz="4800" dirty="0" smtClean="0"/>
              <a:t>sharing for European cyber-physical system industry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dirty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/>
              <a:t>C</a:t>
            </a:r>
            <a:r>
              <a:rPr lang="en-US" sz="4800" dirty="0" smtClean="0"/>
              <a:t>ontribute to accelerating new growth opportunities to both communications service providers and ICPS providers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4800" dirty="0" smtClean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 smtClean="0"/>
              <a:t>Create intelligent</a:t>
            </a:r>
            <a:r>
              <a:rPr lang="en-US" sz="4800" dirty="0"/>
              <a:t>, </a:t>
            </a:r>
            <a:r>
              <a:rPr lang="en-US" sz="4800" dirty="0" smtClean="0"/>
              <a:t>connected ICPS </a:t>
            </a:r>
            <a:r>
              <a:rPr lang="en-US" sz="4800" dirty="0"/>
              <a:t>Ecosystems and 5G Services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GB" sz="4800" i="1" dirty="0">
              <a:solidFill>
                <a:schemeClr val="tx1"/>
              </a:solidFill>
            </a:endParaRPr>
          </a:p>
          <a:p>
            <a:pPr algn="ctr"/>
            <a:endParaRPr lang="en-GB" sz="4800" i="1" dirty="0">
              <a:solidFill>
                <a:srgbClr val="00B0F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74776" y="12834664"/>
            <a:ext cx="20522280" cy="650723"/>
          </a:xfrm>
          <a:prstGeom prst="rect">
            <a:avLst/>
          </a:prstGeom>
        </p:spPr>
        <p:txBody>
          <a:bodyPr wrap="square" lIns="217709" tIns="108855" rIns="217709" bIns="108855">
            <a:spAutoFit/>
          </a:bodyPr>
          <a:lstStyle/>
          <a:p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</a:rPr>
              <a:t>www.celticnext.eu                                         </a:t>
            </a:r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</a:rPr>
              <a:t>INCYP5G,  Cristina Seceleanu, </a:t>
            </a:r>
            <a:r>
              <a:rPr lang="en-GB" sz="2800" dirty="0" err="1" smtClean="0">
                <a:solidFill>
                  <a:schemeClr val="accent1">
                    <a:lumMod val="75000"/>
                  </a:schemeClr>
                </a:solidFill>
              </a:rPr>
              <a:t>Mälardalen</a:t>
            </a:r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</a:rPr>
              <a:t> University, cristina.seceleanu@mdh.se</a:t>
            </a:r>
            <a:endParaRPr lang="en-GB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95" r="2224"/>
          <a:stretch/>
        </p:blipFill>
        <p:spPr>
          <a:xfrm>
            <a:off x="13714509" y="32705"/>
            <a:ext cx="10669491" cy="2969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690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de-DE" sz="9200" b="1" dirty="0">
                <a:solidFill>
                  <a:srgbClr val="0070C0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</a:rPr>
              <a:t>Organisation Profile</a:t>
            </a:r>
            <a:endParaRPr lang="en-GB" sz="9200" b="1" dirty="0">
              <a:solidFill>
                <a:srgbClr val="0070C0"/>
              </a:solidFill>
              <a:latin typeface="Aleo" panose="020F0502020204030203" pitchFamily="34" charset="0"/>
              <a:ea typeface="Aleo" panose="020F0502020204030203" pitchFamily="34" charset="0"/>
              <a:cs typeface="Aleo" panose="020F0502020204030203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3</a:t>
            </a:fld>
            <a:endParaRPr lang="en-GB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95" r="2224"/>
          <a:stretch/>
        </p:blipFill>
        <p:spPr>
          <a:xfrm>
            <a:off x="13714509" y="17240"/>
            <a:ext cx="10669491" cy="296956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174776" y="12834664"/>
            <a:ext cx="20522280" cy="650723"/>
          </a:xfrm>
          <a:prstGeom prst="rect">
            <a:avLst/>
          </a:prstGeom>
        </p:spPr>
        <p:txBody>
          <a:bodyPr wrap="square" lIns="217709" tIns="108855" rIns="217709" bIns="108855">
            <a:spAutoFit/>
          </a:bodyPr>
          <a:lstStyle/>
          <a:p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</a:rPr>
              <a:t>www.celticnext.eu                                         </a:t>
            </a:r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</a:rPr>
              <a:t>INCYP5G,  Cristina Seceleanu, </a:t>
            </a:r>
            <a:r>
              <a:rPr lang="en-GB" sz="2800" dirty="0" err="1" smtClean="0">
                <a:solidFill>
                  <a:schemeClr val="accent1">
                    <a:lumMod val="75000"/>
                  </a:schemeClr>
                </a:solidFill>
              </a:rPr>
              <a:t>Mälardalen</a:t>
            </a:r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</a:rPr>
              <a:t> University, cristina.seceleanu@mdh.se</a:t>
            </a:r>
            <a:endParaRPr lang="en-GB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0" y="8074805"/>
            <a:ext cx="11638403" cy="4069808"/>
          </a:xfrm>
          <a:prstGeom prst="rect">
            <a:avLst/>
          </a:prstGeom>
        </p:spPr>
      </p:pic>
      <p:sp>
        <p:nvSpPr>
          <p:cNvPr id="9" name="Rektangel 4"/>
          <p:cNvSpPr>
            <a:spLocks noChangeArrowheads="1"/>
          </p:cNvSpPr>
          <p:nvPr/>
        </p:nvSpPr>
        <p:spPr bwMode="auto">
          <a:xfrm>
            <a:off x="1836378" y="3594843"/>
            <a:ext cx="22525383" cy="7981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defRPr sz="3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defRPr sz="3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defRPr sz="3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defRPr sz="3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marL="571500" indent="-571500" eaLnBrk="1" hangingPunct="1">
              <a:spcBef>
                <a:spcPts val="1400"/>
              </a:spcBef>
              <a:buFont typeface="Arial" panose="020B0604020202020204" pitchFamily="34" charset="0"/>
              <a:buChar char="•"/>
            </a:pPr>
            <a:r>
              <a:rPr lang="sv-SE" altLang="sv-SE" sz="3600" b="1" dirty="0" smtClean="0">
                <a:solidFill>
                  <a:schemeClr val="accent1"/>
                </a:solidFill>
                <a:latin typeface="GillSans" pitchFamily="34" charset="0"/>
                <a:sym typeface="Georgia" panose="02040502050405020303" pitchFamily="18" charset="0"/>
              </a:rPr>
              <a:t>Mälardalen University (MDH)</a:t>
            </a:r>
          </a:p>
          <a:p>
            <a:pPr marL="1314450" lvl="1" indent="-571500" eaLnBrk="1" hangingPunct="1">
              <a:spcBef>
                <a:spcPts val="1400"/>
              </a:spcBef>
              <a:buFont typeface="Arial" panose="020B0604020202020204" pitchFamily="34" charset="0"/>
              <a:buChar char="•"/>
            </a:pPr>
            <a:r>
              <a:rPr lang="sv-SE" altLang="sv-SE" sz="3600" dirty="0" err="1" smtClean="0">
                <a:solidFill>
                  <a:schemeClr val="tx1"/>
                </a:solidFill>
                <a:latin typeface="Gill Sans"/>
                <a:sym typeface="Georgia" panose="02040502050405020303" pitchFamily="18" charset="0"/>
              </a:rPr>
              <a:t>One</a:t>
            </a:r>
            <a:r>
              <a:rPr lang="sv-SE" altLang="sv-SE" sz="3600" dirty="0" smtClean="0">
                <a:solidFill>
                  <a:schemeClr val="tx1"/>
                </a:solidFill>
                <a:latin typeface="Gill Sans"/>
                <a:sym typeface="Georgia" panose="02040502050405020303" pitchFamily="18" charset="0"/>
              </a:rPr>
              <a:t> </a:t>
            </a:r>
            <a:r>
              <a:rPr lang="sv-SE" altLang="sv-SE" sz="3600" dirty="0" err="1" smtClean="0">
                <a:solidFill>
                  <a:schemeClr val="tx1"/>
                </a:solidFill>
                <a:latin typeface="Gill Sans"/>
                <a:sym typeface="Georgia" panose="02040502050405020303" pitchFamily="18" charset="0"/>
              </a:rPr>
              <a:t>hour</a:t>
            </a:r>
            <a:r>
              <a:rPr lang="sv-SE" altLang="sv-SE" sz="3600" dirty="0" smtClean="0">
                <a:solidFill>
                  <a:schemeClr val="tx1"/>
                </a:solidFill>
                <a:latin typeface="Gill Sans"/>
                <a:sym typeface="Georgia" panose="02040502050405020303" pitchFamily="18" charset="0"/>
              </a:rPr>
              <a:t> from Stockholm</a:t>
            </a:r>
          </a:p>
          <a:p>
            <a:pPr marL="1314450" lvl="1" indent="-571500" eaLnBrk="1" hangingPunct="1">
              <a:spcBef>
                <a:spcPts val="1400"/>
              </a:spcBef>
              <a:buFont typeface="Arial" panose="020B0604020202020204" pitchFamily="34" charset="0"/>
              <a:buChar char="•"/>
            </a:pPr>
            <a:r>
              <a:rPr lang="sv-SE" altLang="sv-SE" sz="3600" b="1" dirty="0" smtClean="0">
                <a:solidFill>
                  <a:schemeClr val="tx1"/>
                </a:solidFill>
                <a:latin typeface="Gill Sans"/>
                <a:sym typeface="Georgia" panose="02040502050405020303" pitchFamily="18" charset="0"/>
              </a:rPr>
              <a:t>14 </a:t>
            </a:r>
            <a:r>
              <a:rPr lang="sv-SE" altLang="sv-SE" sz="3600" b="1" dirty="0">
                <a:solidFill>
                  <a:schemeClr val="tx1"/>
                </a:solidFill>
                <a:latin typeface="Gill Sans"/>
                <a:sym typeface="Georgia" panose="02040502050405020303" pitchFamily="18" charset="0"/>
              </a:rPr>
              <a:t>000 </a:t>
            </a:r>
            <a:r>
              <a:rPr lang="sv-SE" altLang="sv-SE" sz="3600" b="1" dirty="0" smtClean="0">
                <a:solidFill>
                  <a:schemeClr val="tx1"/>
                </a:solidFill>
                <a:latin typeface="Gill Sans"/>
                <a:sym typeface="Georgia" panose="02040502050405020303" pitchFamily="18" charset="0"/>
              </a:rPr>
              <a:t>students</a:t>
            </a:r>
            <a:endParaRPr lang="sv-SE" altLang="sv-SE" sz="3600" dirty="0" smtClean="0">
              <a:solidFill>
                <a:schemeClr val="tx1"/>
              </a:solidFill>
              <a:latin typeface="Gill Sans"/>
              <a:sym typeface="Georgia" panose="02040502050405020303" pitchFamily="18" charset="0"/>
            </a:endParaRPr>
          </a:p>
          <a:p>
            <a:pPr marL="1314450" lvl="1" indent="-571500" eaLnBrk="1" hangingPunct="1">
              <a:spcBef>
                <a:spcPts val="1400"/>
              </a:spcBef>
              <a:buFont typeface="Arial" panose="020B0604020202020204" pitchFamily="34" charset="0"/>
              <a:buChar char="•"/>
            </a:pPr>
            <a:r>
              <a:rPr lang="sv-SE" altLang="sv-SE" sz="3600" b="1" dirty="0" smtClean="0">
                <a:solidFill>
                  <a:schemeClr val="tx1"/>
                </a:solidFill>
                <a:latin typeface="Gill Sans"/>
                <a:sym typeface="Georgia" panose="02040502050405020303" pitchFamily="18" charset="0"/>
              </a:rPr>
              <a:t>900 </a:t>
            </a:r>
            <a:r>
              <a:rPr lang="sv-SE" altLang="sv-SE" sz="3600" dirty="0" err="1" smtClean="0">
                <a:solidFill>
                  <a:schemeClr val="tx1"/>
                </a:solidFill>
                <a:latin typeface="Gill Sans"/>
                <a:sym typeface="Georgia" panose="02040502050405020303" pitchFamily="18" charset="0"/>
              </a:rPr>
              <a:t>employees</a:t>
            </a:r>
            <a:endParaRPr lang="sv-SE" altLang="sv-SE" sz="3600" dirty="0" smtClean="0">
              <a:solidFill>
                <a:schemeClr val="tx1"/>
              </a:solidFill>
              <a:latin typeface="Gill Sans"/>
              <a:sym typeface="Georgia" panose="02040502050405020303" pitchFamily="18" charset="0"/>
            </a:endParaRPr>
          </a:p>
          <a:p>
            <a:pPr marL="1314450" lvl="1" indent="-571500" eaLnBrk="1" hangingPunct="1">
              <a:spcBef>
                <a:spcPts val="1400"/>
              </a:spcBef>
              <a:buFont typeface="Arial" panose="020B0604020202020204" pitchFamily="34" charset="0"/>
              <a:buChar char="•"/>
            </a:pPr>
            <a:r>
              <a:rPr lang="en-GB" altLang="sv-SE" sz="3600" dirty="0">
                <a:solidFill>
                  <a:schemeClr val="tx1"/>
                </a:solidFill>
                <a:latin typeface="Gill Sans"/>
              </a:rPr>
              <a:t>MDH has a long tradition and history of close cooperation </a:t>
            </a:r>
            <a:r>
              <a:rPr lang="en-GB" altLang="sv-SE" sz="3600" dirty="0" smtClean="0">
                <a:solidFill>
                  <a:schemeClr val="tx1"/>
                </a:solidFill>
                <a:latin typeface="Gill Sans"/>
              </a:rPr>
              <a:t>with industry</a:t>
            </a:r>
          </a:p>
          <a:p>
            <a:pPr marL="1714500" lvl="2" indent="-571500" eaLnBrk="1" hangingPunct="1">
              <a:spcBef>
                <a:spcPts val="1400"/>
              </a:spcBef>
              <a:buFont typeface="Arial" panose="020B0604020202020204" pitchFamily="34" charset="0"/>
              <a:buChar char="•"/>
            </a:pPr>
            <a:r>
              <a:rPr lang="en-GB" altLang="sv-SE" sz="3600" dirty="0" smtClean="0">
                <a:solidFill>
                  <a:schemeClr val="tx1"/>
                </a:solidFill>
                <a:latin typeface="Gill Sans"/>
              </a:rPr>
              <a:t>Preferred research partner  of ABB and Volvo</a:t>
            </a:r>
          </a:p>
          <a:p>
            <a:pPr marL="1314450" lvl="1" indent="-571500" eaLnBrk="1" hangingPunct="1">
              <a:spcBef>
                <a:spcPts val="1400"/>
              </a:spcBef>
              <a:buFont typeface="Arial" panose="020B0604020202020204" pitchFamily="34" charset="0"/>
              <a:buChar char="•"/>
            </a:pPr>
            <a:endParaRPr lang="en-GB" altLang="sv-SE" sz="3600" dirty="0">
              <a:solidFill>
                <a:schemeClr val="tx1"/>
              </a:solidFill>
              <a:latin typeface="Gill Sans"/>
            </a:endParaRPr>
          </a:p>
          <a:p>
            <a:pPr marL="1314450" lvl="1" indent="-571500" eaLnBrk="1" hangingPunct="1">
              <a:spcBef>
                <a:spcPts val="1400"/>
              </a:spcBef>
              <a:buFont typeface="Arial" panose="020B0604020202020204" pitchFamily="34" charset="0"/>
              <a:buChar char="•"/>
            </a:pPr>
            <a:r>
              <a:rPr lang="en-GB" altLang="sv-SE" sz="3600" dirty="0" smtClean="0">
                <a:solidFill>
                  <a:schemeClr val="tx1"/>
                </a:solidFill>
                <a:latin typeface="Gill Sans"/>
              </a:rPr>
              <a:t>Embedded Systems research direction </a:t>
            </a:r>
          </a:p>
          <a:p>
            <a:pPr marL="1714500" lvl="2" indent="-571500" eaLnBrk="1" hangingPunct="1">
              <a:spcBef>
                <a:spcPts val="1400"/>
              </a:spcBef>
              <a:buFont typeface="Arial" panose="020B0604020202020204" pitchFamily="34" charset="0"/>
              <a:buChar char="•"/>
            </a:pPr>
            <a:r>
              <a:rPr lang="en-GB" altLang="sv-SE" sz="3600" dirty="0" smtClean="0">
                <a:solidFill>
                  <a:schemeClr val="tx1"/>
                </a:solidFill>
                <a:latin typeface="Gill Sans"/>
              </a:rPr>
              <a:t>Largest, 6 prioritized areas</a:t>
            </a:r>
            <a:endParaRPr lang="en-GB" altLang="sv-SE" sz="3600" dirty="0">
              <a:solidFill>
                <a:schemeClr val="tx1"/>
              </a:solidFill>
              <a:latin typeface="Gill Sans"/>
            </a:endParaRPr>
          </a:p>
          <a:p>
            <a:pPr marL="1314450" lvl="1" indent="-571500" eaLnBrk="1" hangingPunct="1">
              <a:spcBef>
                <a:spcPts val="1400"/>
              </a:spcBef>
              <a:buFont typeface="Arial" panose="020B0604020202020204" pitchFamily="34" charset="0"/>
              <a:buChar char="•"/>
            </a:pPr>
            <a:endParaRPr lang="sv-SE" altLang="sv-SE" sz="3600" dirty="0">
              <a:solidFill>
                <a:srgbClr val="000000"/>
              </a:solidFill>
              <a:latin typeface="GillSans" pitchFamily="34" charset="0"/>
              <a:sym typeface="Georgia" panose="02040502050405020303" pitchFamily="18" charset="0"/>
            </a:endParaRPr>
          </a:p>
          <a:p>
            <a:pPr eaLnBrk="1" hangingPunct="1">
              <a:spcBef>
                <a:spcPts val="1400"/>
              </a:spcBef>
            </a:pPr>
            <a:endParaRPr lang="sv-SE" altLang="sv-SE" sz="3600" dirty="0">
              <a:solidFill>
                <a:srgbClr val="000000"/>
              </a:solidFill>
              <a:latin typeface="GillSans" pitchFamily="34" charset="0"/>
              <a:sym typeface="Georgia" panose="02040502050405020303" pitchFamily="18" charset="0"/>
            </a:endParaRPr>
          </a:p>
        </p:txBody>
      </p:sp>
      <p:pic>
        <p:nvPicPr>
          <p:cNvPr id="12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33162" y="3076291"/>
            <a:ext cx="3041668" cy="1290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28504" y="4587798"/>
            <a:ext cx="5457664" cy="1950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9098" y="2567639"/>
            <a:ext cx="2178563" cy="230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906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en-GB" sz="9200" b="1" dirty="0">
                <a:solidFill>
                  <a:srgbClr val="0070C0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</a:rPr>
              <a:t>Proposal Introduction (1)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4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174777" y="2744789"/>
            <a:ext cx="23209224" cy="15054666"/>
          </a:xfrm>
          <a:prstGeom prst="rect">
            <a:avLst/>
          </a:prstGeom>
          <a:noFill/>
        </p:spPr>
        <p:txBody>
          <a:bodyPr wrap="square" lIns="217709" tIns="108855" rIns="217709" bIns="108855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GB" sz="4400" dirty="0" smtClean="0">
                <a:solidFill>
                  <a:schemeClr val="tx1"/>
                </a:solidFill>
              </a:rPr>
              <a:t>INCYP 5G Vision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US" sz="3600" dirty="0" smtClean="0"/>
              <a:t>Provide dependable cloud-based </a:t>
            </a:r>
            <a:r>
              <a:rPr lang="en-US" sz="3600" dirty="0"/>
              <a:t>platforms for industrial cyber-physical </a:t>
            </a:r>
            <a:r>
              <a:rPr lang="en-US" sz="3600" dirty="0" smtClean="0"/>
              <a:t>systems by merging 5G’s service-based </a:t>
            </a:r>
            <a:r>
              <a:rPr lang="en-US" sz="3600" dirty="0"/>
              <a:t>architecture, </a:t>
            </a:r>
            <a:r>
              <a:rPr lang="en-US" sz="3600" dirty="0" smtClean="0"/>
              <a:t>private and public cloud services and sensor-based devices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US" sz="3600" dirty="0"/>
              <a:t>Enable complex partner ecosystems with shared cloud, network and commercial </a:t>
            </a:r>
            <a:r>
              <a:rPr lang="en-US" sz="3600" dirty="0" smtClean="0"/>
              <a:t>systems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400" dirty="0" smtClean="0"/>
              <a:t>INCYP 5G Motivation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US" sz="3600" dirty="0" smtClean="0"/>
              <a:t>Need to scale, </a:t>
            </a:r>
            <a:r>
              <a:rPr lang="en-US" sz="3600" dirty="0"/>
              <a:t>manage, secure, analyze </a:t>
            </a:r>
            <a:r>
              <a:rPr lang="en-US" sz="3600" dirty="0" smtClean="0"/>
              <a:t>complex </a:t>
            </a:r>
            <a:r>
              <a:rPr lang="en-US" sz="3600" dirty="0"/>
              <a:t>data generated by digital services and </a:t>
            </a:r>
            <a:r>
              <a:rPr lang="en-US" sz="3600" dirty="0" smtClean="0"/>
              <a:t>content of ICPS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US" sz="3600" dirty="0" smtClean="0"/>
              <a:t>Manage large </a:t>
            </a:r>
            <a:r>
              <a:rPr lang="en-US" sz="3600" dirty="0" err="1" smtClean="0"/>
              <a:t>nr</a:t>
            </a:r>
            <a:r>
              <a:rPr lang="en-US" sz="3600" dirty="0" smtClean="0"/>
              <a:t>. of devices that are connected and </a:t>
            </a:r>
            <a:r>
              <a:rPr lang="en-US" sz="3600" dirty="0"/>
              <a:t>communicate with each </a:t>
            </a:r>
            <a:r>
              <a:rPr lang="en-US" sz="3600" dirty="0" smtClean="0"/>
              <a:t>other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US" sz="3600" dirty="0" smtClean="0"/>
              <a:t>Leverage </a:t>
            </a:r>
            <a:r>
              <a:rPr lang="en-US" sz="3600" dirty="0"/>
              <a:t>service based architectures and dynamic network slices to meet specific application requirements for </a:t>
            </a:r>
            <a:r>
              <a:rPr lang="en-US" sz="3600" dirty="0" smtClean="0"/>
              <a:t>reliability, timeliness, security etc. </a:t>
            </a:r>
            <a:endParaRPr lang="en-US" sz="3600" dirty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GB" sz="4400" dirty="0" smtClean="0">
                <a:solidFill>
                  <a:schemeClr val="tx1"/>
                </a:solidFill>
              </a:rPr>
              <a:t>INCYP 5G content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GB" sz="4400" dirty="0">
              <a:solidFill>
                <a:schemeClr val="tx1"/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GB" sz="4400" dirty="0" smtClean="0">
              <a:solidFill>
                <a:schemeClr val="tx1"/>
              </a:solidFill>
            </a:endParaRPr>
          </a:p>
          <a:p>
            <a:pPr marL="1143000" lvl="1" indent="-685800">
              <a:buFont typeface="Arial" panose="020B0604020202020204" pitchFamily="34" charset="0"/>
              <a:buChar char="•"/>
            </a:pPr>
            <a:endParaRPr lang="en-GB" sz="3600" b="1" dirty="0" smtClean="0">
              <a:solidFill>
                <a:schemeClr val="tx1"/>
              </a:solidFill>
            </a:endParaRP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GB" sz="3600" b="1" dirty="0" smtClean="0">
                <a:solidFill>
                  <a:schemeClr val="tx1"/>
                </a:solidFill>
              </a:rPr>
              <a:t>5 technical WPs</a:t>
            </a:r>
            <a:r>
              <a:rPr lang="en-GB" sz="3600" dirty="0" smtClean="0">
                <a:solidFill>
                  <a:schemeClr val="tx1"/>
                </a:solidFill>
              </a:rPr>
              <a:t>: Use cases (WP2), Data, </a:t>
            </a:r>
            <a:r>
              <a:rPr lang="en-GB" sz="3600" dirty="0" err="1" smtClean="0">
                <a:solidFill>
                  <a:schemeClr val="tx1"/>
                </a:solidFill>
              </a:rPr>
              <a:t>QoS</a:t>
            </a:r>
            <a:r>
              <a:rPr lang="en-GB" sz="3600" dirty="0" smtClean="0">
                <a:solidFill>
                  <a:schemeClr val="tx1"/>
                </a:solidFill>
              </a:rPr>
              <a:t> and hazards (WP3), 5G-based Network Architecture and Platform Virtualization (WP4),  Advanced 5G-enabled services (WP5), Integration, validation, demo (WP6)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GB" sz="3600" b="1" dirty="0" smtClean="0">
                <a:solidFill>
                  <a:schemeClr val="tx1"/>
                </a:solidFill>
              </a:rPr>
              <a:t>2 organizational WPs</a:t>
            </a:r>
            <a:r>
              <a:rPr lang="en-GB" sz="3600" dirty="0" smtClean="0">
                <a:solidFill>
                  <a:schemeClr val="tx1"/>
                </a:solidFill>
              </a:rPr>
              <a:t>: Project management (WP1), Dissemination &amp; exploitation (WP7)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endParaRPr lang="en-GB" sz="4400" dirty="0" smtClean="0">
              <a:solidFill>
                <a:schemeClr val="tx1"/>
              </a:solidFill>
            </a:endParaRPr>
          </a:p>
          <a:p>
            <a:pPr marL="1143000" lvl="1" indent="-685800">
              <a:buFont typeface="Arial" panose="020B0604020202020204" pitchFamily="34" charset="0"/>
              <a:buChar char="•"/>
            </a:pPr>
            <a:endParaRPr lang="en-US" sz="3600" dirty="0" smtClean="0"/>
          </a:p>
          <a:p>
            <a:pPr marL="1143000" lvl="1" indent="-685800">
              <a:buFont typeface="Arial" panose="020B0604020202020204" pitchFamily="34" charset="0"/>
              <a:buChar char="•"/>
            </a:pPr>
            <a:endParaRPr lang="en-US" sz="3600" dirty="0" smtClean="0"/>
          </a:p>
          <a:p>
            <a:pPr marL="1143000" lvl="1" indent="-685800">
              <a:buFont typeface="Arial" panose="020B0604020202020204" pitchFamily="34" charset="0"/>
              <a:buChar char="•"/>
            </a:pPr>
            <a:endParaRPr lang="en-US" sz="4400" dirty="0"/>
          </a:p>
          <a:p>
            <a:pPr marL="1143000" lvl="1" indent="-685800">
              <a:buFont typeface="Arial" panose="020B0604020202020204" pitchFamily="34" charset="0"/>
              <a:buChar char="•"/>
            </a:pPr>
            <a:endParaRPr lang="en-GB" sz="4800" dirty="0" smtClean="0">
              <a:solidFill>
                <a:schemeClr val="tx1"/>
              </a:solidFill>
            </a:endParaRPr>
          </a:p>
          <a:p>
            <a:pPr marL="1143000" lvl="1" indent="-685800">
              <a:buFont typeface="Arial" panose="020B0604020202020204" pitchFamily="34" charset="0"/>
              <a:buChar char="•"/>
            </a:pPr>
            <a:endParaRPr lang="en-GB" sz="4800" dirty="0">
              <a:solidFill>
                <a:schemeClr val="tx1"/>
              </a:solidFill>
            </a:endParaRPr>
          </a:p>
          <a:p>
            <a:pPr marL="1143000" lvl="1" indent="-68580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6496" y="269999"/>
            <a:ext cx="7456487" cy="2195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95" r="2224"/>
          <a:stretch/>
        </p:blipFill>
        <p:spPr>
          <a:xfrm>
            <a:off x="13714509" y="17240"/>
            <a:ext cx="10669491" cy="296956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174776" y="12834664"/>
            <a:ext cx="20522280" cy="650723"/>
          </a:xfrm>
          <a:prstGeom prst="rect">
            <a:avLst/>
          </a:prstGeom>
        </p:spPr>
        <p:txBody>
          <a:bodyPr wrap="square" lIns="217709" tIns="108855" rIns="217709" bIns="108855">
            <a:spAutoFit/>
          </a:bodyPr>
          <a:lstStyle/>
          <a:p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</a:rPr>
              <a:t>www.celticnext.eu                                         </a:t>
            </a:r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</a:rPr>
              <a:t>INCYP5G,  Cristina Seceleanu, </a:t>
            </a:r>
            <a:r>
              <a:rPr lang="en-GB" sz="2800" dirty="0" err="1" smtClean="0">
                <a:solidFill>
                  <a:schemeClr val="accent1">
                    <a:lumMod val="75000"/>
                  </a:schemeClr>
                </a:solidFill>
              </a:rPr>
              <a:t>Mälardalen</a:t>
            </a:r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</a:rPr>
              <a:t> University, cristina.seceleanu@mdh.se</a:t>
            </a:r>
            <a:endParaRPr lang="en-GB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38147" y="8080557"/>
            <a:ext cx="16974836" cy="1988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199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en-GB" sz="9200" b="1" dirty="0">
                <a:solidFill>
                  <a:srgbClr val="0070C0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</a:rPr>
              <a:t>Proposal Introduction (2)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5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697895" y="2802788"/>
            <a:ext cx="20988209" cy="10130241"/>
          </a:xfrm>
          <a:prstGeom prst="rect">
            <a:avLst/>
          </a:prstGeom>
          <a:noFill/>
        </p:spPr>
        <p:txBody>
          <a:bodyPr wrap="square" lIns="217709" tIns="108855" rIns="217709" bIns="108855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GB" sz="4400" dirty="0" smtClean="0">
                <a:solidFill>
                  <a:schemeClr val="tx1"/>
                </a:solidFill>
              </a:rPr>
              <a:t>Expected outcome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US" sz="3600" dirty="0" smtClean="0"/>
              <a:t>models</a:t>
            </a:r>
            <a:r>
              <a:rPr lang="en-US" sz="3600" dirty="0"/>
              <a:t>, methods and tools that facilitate a substantial increase of dependability: </a:t>
            </a:r>
          </a:p>
          <a:p>
            <a:pPr marL="1600200" lvl="2" indent="-685800">
              <a:buFont typeface="Arial" panose="020B0604020202020204" pitchFamily="34" charset="0"/>
              <a:buChar char="•"/>
            </a:pPr>
            <a:r>
              <a:rPr lang="en-US" sz="3600" dirty="0"/>
              <a:t>consistency, security and interoperability of data, operation safety, and timing predictability of using shared virtual resources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US" sz="3600" dirty="0"/>
              <a:t>efficient </a:t>
            </a:r>
            <a:r>
              <a:rPr lang="en-US" sz="3600" dirty="0" smtClean="0"/>
              <a:t>decision-making </a:t>
            </a:r>
            <a:r>
              <a:rPr lang="en-US" sz="3600" dirty="0"/>
              <a:t>algorithms for dynamic virtual machines placement and scheduling based on 5G network slicing   </a:t>
            </a:r>
            <a:endParaRPr lang="sv-SE" sz="3600" dirty="0"/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US" sz="3600" dirty="0"/>
              <a:t>new </a:t>
            </a:r>
            <a:r>
              <a:rPr lang="en-US" sz="3600" dirty="0" smtClean="0"/>
              <a:t>5G-enabled cloud services for ICPS</a:t>
            </a:r>
          </a:p>
          <a:p>
            <a:pPr marL="1600200" lvl="2" indent="-685800">
              <a:buFont typeface="Arial" panose="020B0604020202020204" pitchFamily="34" charset="0"/>
              <a:buChar char="•"/>
            </a:pPr>
            <a:r>
              <a:rPr lang="en-US" sz="3600" dirty="0" smtClean="0"/>
              <a:t>based on artificial </a:t>
            </a:r>
            <a:r>
              <a:rPr lang="en-US" sz="3600" dirty="0"/>
              <a:t>intelligence/machine </a:t>
            </a:r>
            <a:r>
              <a:rPr lang="en-US" sz="3600" dirty="0" smtClean="0"/>
              <a:t>learning algorithms </a:t>
            </a:r>
            <a:r>
              <a:rPr lang="en-US" sz="3600" dirty="0"/>
              <a:t>to deliver personalized </a:t>
            </a:r>
            <a:r>
              <a:rPr lang="en-US" sz="3600" dirty="0" smtClean="0"/>
              <a:t>services</a:t>
            </a:r>
          </a:p>
          <a:p>
            <a:pPr marL="1600200" lvl="2" indent="-6858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create </a:t>
            </a:r>
            <a:r>
              <a:rPr lang="en-US" sz="3600" dirty="0">
                <a:solidFill>
                  <a:schemeClr val="tx1"/>
                </a:solidFill>
              </a:rPr>
              <a:t>and evolve services from intelligent device data</a:t>
            </a:r>
          </a:p>
          <a:p>
            <a:pPr marL="1600200" lvl="2" indent="-685800">
              <a:buFont typeface="Arial" panose="020B0604020202020204" pitchFamily="34" charset="0"/>
              <a:buChar char="•"/>
            </a:pPr>
            <a:endParaRPr lang="en-US" sz="3600" dirty="0" smtClean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 smtClean="0">
                <a:solidFill>
                  <a:schemeClr val="tx1"/>
                </a:solidFill>
              </a:rPr>
              <a:t>Impact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US" sz="3600" dirty="0" smtClean="0"/>
              <a:t>Substantial boost of dependability of cloud-based ICPS platforms based on 5G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US" sz="3600" dirty="0" smtClean="0"/>
              <a:t>Increased cross-industry collaboration and data sharing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Reliable, secure 5G-enabled ICPS cloud-based platforms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endParaRPr lang="en-US" sz="3600" dirty="0" smtClean="0">
              <a:solidFill>
                <a:schemeClr val="tx1"/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 smtClean="0">
                <a:solidFill>
                  <a:schemeClr val="tx1"/>
                </a:solidFill>
              </a:rPr>
              <a:t>Schedule</a:t>
            </a:r>
            <a:endParaRPr lang="en-GB" sz="4800" dirty="0" smtClean="0">
              <a:solidFill>
                <a:schemeClr val="tx1"/>
              </a:solidFill>
            </a:endParaRP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US" sz="3600" dirty="0" smtClean="0"/>
              <a:t>Start:  June 2020  		End: May 2013  </a:t>
            </a: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6496" y="269999"/>
            <a:ext cx="7456487" cy="2195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95" r="2224"/>
          <a:stretch/>
        </p:blipFill>
        <p:spPr>
          <a:xfrm>
            <a:off x="13714509" y="17240"/>
            <a:ext cx="10669491" cy="296956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174776" y="12834664"/>
            <a:ext cx="20522280" cy="650723"/>
          </a:xfrm>
          <a:prstGeom prst="rect">
            <a:avLst/>
          </a:prstGeom>
        </p:spPr>
        <p:txBody>
          <a:bodyPr wrap="square" lIns="217709" tIns="108855" rIns="217709" bIns="108855">
            <a:spAutoFit/>
          </a:bodyPr>
          <a:lstStyle/>
          <a:p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</a:rPr>
              <a:t>www.celticnext.eu                                         </a:t>
            </a:r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</a:rPr>
              <a:t>INCYP5G,  Cristina Seceleanu, </a:t>
            </a:r>
            <a:r>
              <a:rPr lang="en-GB" sz="2800" dirty="0" err="1" smtClean="0">
                <a:solidFill>
                  <a:schemeClr val="accent1">
                    <a:lumMod val="75000"/>
                  </a:schemeClr>
                </a:solidFill>
              </a:rPr>
              <a:t>Mälardalen</a:t>
            </a:r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</a:rPr>
              <a:t> University, cristina.seceleanu@mdh.se</a:t>
            </a:r>
            <a:endParaRPr lang="en-GB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0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en-GB" sz="9200" b="1" dirty="0">
                <a:solidFill>
                  <a:srgbClr val="0070C0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</a:rPr>
              <a:t>Partners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6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473497" y="2564095"/>
            <a:ext cx="22455807" cy="10684239"/>
          </a:xfrm>
          <a:prstGeom prst="rect">
            <a:avLst/>
          </a:prstGeom>
          <a:noFill/>
        </p:spPr>
        <p:txBody>
          <a:bodyPr wrap="square" lIns="217709" tIns="108855" rIns="217709" bIns="108855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GB" sz="4400" dirty="0" smtClean="0">
                <a:solidFill>
                  <a:schemeClr val="tx1"/>
                </a:solidFill>
              </a:rPr>
              <a:t>Sweden														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GB" sz="4400" dirty="0" err="1" smtClean="0">
                <a:solidFill>
                  <a:schemeClr val="tx1"/>
                </a:solidFill>
              </a:rPr>
              <a:t>Mälardalen</a:t>
            </a:r>
            <a:r>
              <a:rPr lang="en-GB" sz="4400" dirty="0" smtClean="0">
                <a:solidFill>
                  <a:schemeClr val="tx1"/>
                </a:solidFill>
              </a:rPr>
              <a:t> University 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GB" sz="4400" dirty="0" smtClean="0">
                <a:solidFill>
                  <a:schemeClr val="tx1"/>
                </a:solidFill>
              </a:rPr>
              <a:t>ABB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GB" sz="4400" dirty="0" smtClean="0">
                <a:solidFill>
                  <a:schemeClr val="tx1"/>
                </a:solidFill>
              </a:rPr>
              <a:t>Ericsson 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GB" sz="4400" dirty="0" smtClean="0">
                <a:solidFill>
                  <a:schemeClr val="tx1"/>
                </a:solidFill>
              </a:rPr>
              <a:t>Volvo Group Truck Operations (Volvo GTO)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endParaRPr lang="en-GB" sz="4800" dirty="0" smtClean="0">
              <a:solidFill>
                <a:schemeClr val="tx1"/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GB" sz="4400" dirty="0" smtClean="0">
                <a:solidFill>
                  <a:schemeClr val="tx1"/>
                </a:solidFill>
              </a:rPr>
              <a:t>International Academic partners with expertise in 				 			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GB" sz="4400" dirty="0" smtClean="0">
                <a:solidFill>
                  <a:schemeClr val="tx1"/>
                </a:solidFill>
              </a:rPr>
              <a:t>Real-time systems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GB" sz="4400" dirty="0" smtClean="0">
                <a:solidFill>
                  <a:schemeClr val="tx1"/>
                </a:solidFill>
              </a:rPr>
              <a:t>Artificial intelligence/Machine learning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GB" sz="4400" dirty="0" smtClean="0">
                <a:solidFill>
                  <a:schemeClr val="tx1"/>
                </a:solidFill>
              </a:rPr>
              <a:t>Fog/Cloud Computing, Network traffic management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sv-SE" sz="4400" dirty="0" err="1" smtClean="0"/>
              <a:t>Heterogeneous</a:t>
            </a:r>
            <a:r>
              <a:rPr lang="sv-SE" sz="4400" dirty="0" smtClean="0"/>
              <a:t> </a:t>
            </a:r>
            <a:r>
              <a:rPr lang="sv-SE" sz="4400" dirty="0" err="1"/>
              <a:t>network</a:t>
            </a:r>
            <a:r>
              <a:rPr lang="sv-SE" sz="4400" dirty="0"/>
              <a:t> </a:t>
            </a:r>
            <a:r>
              <a:rPr lang="sv-SE" sz="4400" dirty="0" err="1"/>
              <a:t>architecture</a:t>
            </a:r>
            <a:r>
              <a:rPr lang="sv-SE" sz="4400" dirty="0"/>
              <a:t> </a:t>
            </a:r>
            <a:r>
              <a:rPr lang="sv-SE" sz="4400" dirty="0" smtClean="0"/>
              <a:t> </a:t>
            </a:r>
            <a:r>
              <a:rPr lang="sv-SE" sz="4400" dirty="0"/>
              <a:t>	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GB" sz="4400" dirty="0" smtClean="0">
                <a:solidFill>
                  <a:schemeClr val="tx1"/>
                </a:solidFill>
              </a:rPr>
              <a:t>Verification and Validation : Formal methods and testing</a:t>
            </a:r>
            <a:r>
              <a:rPr lang="en-GB" sz="4800" dirty="0" smtClean="0">
                <a:solidFill>
                  <a:schemeClr val="tx1"/>
                </a:solidFill>
              </a:rPr>
              <a:t/>
            </a:r>
            <a:br>
              <a:rPr lang="en-GB" sz="4800" dirty="0" smtClean="0">
                <a:solidFill>
                  <a:schemeClr val="tx1"/>
                </a:solidFill>
              </a:rPr>
            </a:br>
            <a:endParaRPr lang="en-GB" sz="4800" dirty="0" smtClean="0">
              <a:solidFill>
                <a:schemeClr val="tx1"/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GB" sz="4800" dirty="0" smtClean="0">
                <a:solidFill>
                  <a:schemeClr val="tx1"/>
                </a:solidFill>
              </a:rPr>
              <a:t>Industrial partners – automotive, aviation, industrial automation, manufacturing etc. </a:t>
            </a:r>
            <a:endParaRPr lang="en-GB" sz="4800" dirty="0">
              <a:solidFill>
                <a:schemeClr val="tx1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6496" y="269999"/>
            <a:ext cx="7456487" cy="2195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95" r="2224"/>
          <a:stretch/>
        </p:blipFill>
        <p:spPr>
          <a:xfrm>
            <a:off x="13714509" y="17240"/>
            <a:ext cx="10669491" cy="296956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174776" y="12834664"/>
            <a:ext cx="20522280" cy="650723"/>
          </a:xfrm>
          <a:prstGeom prst="rect">
            <a:avLst/>
          </a:prstGeom>
        </p:spPr>
        <p:txBody>
          <a:bodyPr wrap="square" lIns="217709" tIns="108855" rIns="217709" bIns="108855">
            <a:spAutoFit/>
          </a:bodyPr>
          <a:lstStyle/>
          <a:p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</a:rPr>
              <a:t>www.celticnext.eu                                         </a:t>
            </a:r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</a:rPr>
              <a:t>INCYP5G,  Cristina Seceleanu, </a:t>
            </a:r>
            <a:r>
              <a:rPr lang="en-GB" sz="2800" dirty="0" err="1" smtClean="0">
                <a:solidFill>
                  <a:schemeClr val="accent1">
                    <a:lumMod val="75000"/>
                  </a:schemeClr>
                </a:solidFill>
              </a:rPr>
              <a:t>Mälardalen</a:t>
            </a:r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</a:rPr>
              <a:t> University, cristina.seceleanu@mdh.se</a:t>
            </a:r>
            <a:endParaRPr lang="en-GB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909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en-GB" sz="9200" b="1" dirty="0">
                <a:solidFill>
                  <a:srgbClr val="0070C0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</a:rPr>
              <a:t>Contact Info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7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2542928" y="3185592"/>
            <a:ext cx="21841072" cy="12592454"/>
          </a:xfrm>
          <a:prstGeom prst="rect">
            <a:avLst/>
          </a:prstGeom>
          <a:noFill/>
        </p:spPr>
        <p:txBody>
          <a:bodyPr wrap="square" lIns="217709" tIns="108855" rIns="217709" bIns="108855" rtlCol="0">
            <a:spAutoFit/>
          </a:bodyPr>
          <a:lstStyle/>
          <a:p>
            <a:pPr eaLnBrk="1" hangingPunct="1"/>
            <a:r>
              <a:rPr lang="en-GB" sz="5400" b="1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</a:rPr>
              <a:t>For more information and for interest to participate please contact:</a:t>
            </a:r>
          </a:p>
          <a:p>
            <a:endParaRPr lang="en-GB" sz="4800" dirty="0">
              <a:solidFill>
                <a:srgbClr val="0070C0"/>
              </a:solidFill>
            </a:endParaRPr>
          </a:p>
          <a:p>
            <a:r>
              <a:rPr lang="en-GB" sz="4800" dirty="0" smtClean="0">
                <a:solidFill>
                  <a:srgbClr val="0070C0"/>
                </a:solidFill>
              </a:rPr>
              <a:t>Cristina Seceleanu, </a:t>
            </a:r>
          </a:p>
          <a:p>
            <a:r>
              <a:rPr lang="en-GB" sz="4800" dirty="0" smtClean="0">
                <a:solidFill>
                  <a:srgbClr val="0070C0"/>
                </a:solidFill>
              </a:rPr>
              <a:t>	</a:t>
            </a:r>
            <a:r>
              <a:rPr lang="en-GB" sz="4800" dirty="0" err="1" smtClean="0">
                <a:solidFill>
                  <a:srgbClr val="0070C0"/>
                </a:solidFill>
              </a:rPr>
              <a:t>Mälardalen</a:t>
            </a:r>
            <a:r>
              <a:rPr lang="en-GB" sz="4800" dirty="0" smtClean="0">
                <a:solidFill>
                  <a:srgbClr val="0070C0"/>
                </a:solidFill>
              </a:rPr>
              <a:t> University, Sweden</a:t>
            </a:r>
            <a:endParaRPr lang="en-GB" sz="4300" dirty="0">
              <a:solidFill>
                <a:srgbClr val="0070C0"/>
              </a:solidFill>
            </a:endParaRPr>
          </a:p>
          <a:p>
            <a:endParaRPr lang="en-GB" sz="4300" dirty="0" smtClean="0">
              <a:solidFill>
                <a:srgbClr val="0070C0"/>
              </a:solidFill>
            </a:endParaRPr>
          </a:p>
          <a:p>
            <a:r>
              <a:rPr lang="en-GB" sz="4300" dirty="0" smtClean="0">
                <a:solidFill>
                  <a:srgbClr val="0070C0"/>
                </a:solidFill>
              </a:rPr>
              <a:t>E-Mail: cristina.seceleanu@mdh.se</a:t>
            </a:r>
            <a:endParaRPr lang="en-GB" sz="4300" dirty="0">
              <a:solidFill>
                <a:srgbClr val="0070C0"/>
              </a:solidFill>
            </a:endParaRPr>
          </a:p>
          <a:p>
            <a:r>
              <a:rPr lang="en-GB" sz="4300" dirty="0" smtClean="0">
                <a:solidFill>
                  <a:srgbClr val="0070C0"/>
                </a:solidFill>
              </a:rPr>
              <a:t>Telephone: + 46 70 2837717</a:t>
            </a:r>
          </a:p>
          <a:p>
            <a:r>
              <a:rPr lang="en-GB" sz="4300" dirty="0" smtClean="0">
                <a:solidFill>
                  <a:srgbClr val="0070C0"/>
                </a:solidFill>
              </a:rPr>
              <a:t>Postal Address: </a:t>
            </a:r>
            <a:r>
              <a:rPr lang="en-GB" sz="4300" dirty="0" err="1" smtClean="0">
                <a:solidFill>
                  <a:srgbClr val="0070C0"/>
                </a:solidFill>
              </a:rPr>
              <a:t>Högskoleplan</a:t>
            </a:r>
            <a:r>
              <a:rPr lang="en-GB" sz="4300" dirty="0" smtClean="0">
                <a:solidFill>
                  <a:srgbClr val="0070C0"/>
                </a:solidFill>
              </a:rPr>
              <a:t> 1, </a:t>
            </a:r>
            <a:r>
              <a:rPr lang="en-GB" sz="4300" dirty="0" err="1" smtClean="0">
                <a:solidFill>
                  <a:srgbClr val="0070C0"/>
                </a:solidFill>
              </a:rPr>
              <a:t>Västerås</a:t>
            </a:r>
            <a:r>
              <a:rPr lang="en-GB" sz="4300" dirty="0" smtClean="0">
                <a:solidFill>
                  <a:srgbClr val="0070C0"/>
                </a:solidFill>
              </a:rPr>
              <a:t>, Sweden</a:t>
            </a:r>
            <a:endParaRPr lang="en-GB" sz="4300" dirty="0">
              <a:solidFill>
                <a:srgbClr val="0070C0"/>
              </a:solidFill>
            </a:endParaRPr>
          </a:p>
          <a:p>
            <a:r>
              <a:rPr lang="en-GB" sz="4300" dirty="0">
                <a:solidFill>
                  <a:srgbClr val="0070C0"/>
                </a:solidFill>
              </a:rPr>
              <a:t>Web: </a:t>
            </a:r>
            <a:r>
              <a:rPr lang="en-GB" sz="4300" dirty="0">
                <a:solidFill>
                  <a:srgbClr val="0070C0"/>
                </a:solidFill>
                <a:hlinkClick r:id="rId2"/>
              </a:rPr>
              <a:t>https://www.mdh.se</a:t>
            </a:r>
            <a:r>
              <a:rPr lang="en-GB" sz="4300" dirty="0" smtClean="0">
                <a:solidFill>
                  <a:srgbClr val="0070C0"/>
                </a:solidFill>
                <a:hlinkClick r:id="rId2"/>
              </a:rPr>
              <a:t>/</a:t>
            </a:r>
            <a:r>
              <a:rPr lang="en-GB" sz="4300" dirty="0" smtClean="0">
                <a:solidFill>
                  <a:srgbClr val="0070C0"/>
                </a:solidFill>
              </a:rPr>
              <a:t>   (MDH)   </a:t>
            </a:r>
            <a:r>
              <a:rPr lang="en-GB" sz="4300" dirty="0" smtClean="0">
                <a:solidFill>
                  <a:srgbClr val="0070C0"/>
                </a:solidFill>
                <a:hlinkClick r:id="rId3"/>
              </a:rPr>
              <a:t>http</a:t>
            </a:r>
            <a:r>
              <a:rPr lang="en-GB" sz="4300" dirty="0">
                <a:solidFill>
                  <a:srgbClr val="0070C0"/>
                </a:solidFill>
                <a:hlinkClick r:id="rId3"/>
              </a:rPr>
              <a:t>://</a:t>
            </a:r>
            <a:r>
              <a:rPr lang="en-GB" sz="4300" dirty="0" smtClean="0">
                <a:solidFill>
                  <a:srgbClr val="0070C0"/>
                </a:solidFill>
                <a:hlinkClick r:id="rId3"/>
              </a:rPr>
              <a:t>www.es.mdh.se/staff/173-Cristina_Seceleanu</a:t>
            </a:r>
            <a:endParaRPr lang="en-GB" sz="4300" dirty="0" smtClean="0">
              <a:solidFill>
                <a:srgbClr val="0070C0"/>
              </a:solidFill>
            </a:endParaRPr>
          </a:p>
          <a:p>
            <a:endParaRPr lang="en-GB" sz="4300" dirty="0" smtClean="0">
              <a:solidFill>
                <a:srgbClr val="0070C0"/>
              </a:solidFill>
            </a:endParaRPr>
          </a:p>
          <a:p>
            <a:endParaRPr lang="en-GB" sz="4800" dirty="0">
              <a:solidFill>
                <a:srgbClr val="0070C0"/>
              </a:solidFill>
            </a:endParaRPr>
          </a:p>
          <a:p>
            <a:pPr lvl="8"/>
            <a:r>
              <a:rPr lang="de-DE" sz="5400" b="1" dirty="0" smtClean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</a:rPr>
              <a:t>Presentation </a:t>
            </a:r>
            <a:r>
              <a:rPr lang="de-DE" sz="5400" b="1" dirty="0" err="1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</a:rPr>
              <a:t>available</a:t>
            </a:r>
            <a:r>
              <a:rPr lang="de-DE" sz="5400" b="1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</a:rPr>
              <a:t> </a:t>
            </a:r>
            <a:r>
              <a:rPr lang="de-DE" sz="5400" b="1" dirty="0" smtClean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</a:rPr>
              <a:t>via:</a:t>
            </a:r>
            <a:endParaRPr lang="de-DE" sz="5400" b="1" dirty="0">
              <a:solidFill>
                <a:srgbClr val="0070C0"/>
              </a:solidFill>
              <a:latin typeface="Arial" panose="020B0604020202020204" pitchFamily="34" charset="0"/>
              <a:ea typeface="Aleo" panose="020F0502020204030203" pitchFamily="34" charset="0"/>
              <a:cs typeface="Arial" panose="020B0604020202020204" pitchFamily="34" charset="0"/>
            </a:endParaRPr>
          </a:p>
          <a:p>
            <a:pPr lvl="8"/>
            <a:r>
              <a:rPr lang="en-GB" sz="4800" dirty="0" smtClean="0">
                <a:solidFill>
                  <a:srgbClr val="0070C0"/>
                </a:solidFill>
              </a:rPr>
              <a:t>       </a:t>
            </a:r>
            <a:r>
              <a:rPr lang="en-GB" sz="4800" dirty="0" smtClean="0">
                <a:solidFill>
                  <a:srgbClr val="0070C0"/>
                </a:solidFill>
              </a:rPr>
              <a:t>www.tiny.cc/proposalidea  </a:t>
            </a:r>
            <a:endParaRPr lang="en-GB" sz="4800" dirty="0">
              <a:solidFill>
                <a:srgbClr val="0070C0"/>
              </a:solidFill>
            </a:endParaRPr>
          </a:p>
          <a:p>
            <a:pPr lvl="8"/>
            <a:endParaRPr lang="de-DE" sz="4800" dirty="0" smtClean="0">
              <a:solidFill>
                <a:srgbClr val="0070C0"/>
              </a:solidFill>
            </a:endParaRPr>
          </a:p>
          <a:p>
            <a:pPr lvl="8"/>
            <a:endParaRPr lang="en-GB" sz="4800" dirty="0"/>
          </a:p>
          <a:p>
            <a:pPr lvl="8"/>
            <a:endParaRPr lang="en-GB" sz="4800" dirty="0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6496" y="269999"/>
            <a:ext cx="7456487" cy="2195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454696" y="12870025"/>
            <a:ext cx="20522280" cy="650723"/>
          </a:xfrm>
          <a:prstGeom prst="rect">
            <a:avLst/>
          </a:prstGeom>
        </p:spPr>
        <p:txBody>
          <a:bodyPr wrap="square" lIns="217709" tIns="108855" rIns="217709" bIns="108855">
            <a:spAutoFit/>
          </a:bodyPr>
          <a:lstStyle/>
          <a:p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        </a:t>
            </a:r>
            <a:endParaRPr lang="en-GB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95" r="2224"/>
          <a:stretch/>
        </p:blipFill>
        <p:spPr>
          <a:xfrm>
            <a:off x="13714509" y="17240"/>
            <a:ext cx="10669491" cy="296956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0232" y="4914961"/>
            <a:ext cx="2952328" cy="3936437"/>
          </a:xfrm>
          <a:prstGeom prst="rect">
            <a:avLst/>
          </a:prstGeom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80432" y="10674424"/>
            <a:ext cx="2625418" cy="2642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2411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de-DE" sz="9200" b="1" dirty="0" smtClean="0">
                <a:solidFill>
                  <a:srgbClr val="0070C0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</a:rPr>
              <a:t>Join the follow-up Telco</a:t>
            </a:r>
            <a:endParaRPr lang="en-GB" sz="9200" b="1" dirty="0">
              <a:solidFill>
                <a:srgbClr val="0070C0"/>
              </a:solidFill>
              <a:latin typeface="Aleo" panose="020F0502020204030203" pitchFamily="34" charset="0"/>
              <a:ea typeface="Aleo" panose="020F0502020204030203" pitchFamily="34" charset="0"/>
              <a:cs typeface="Aleo" panose="020F0502020204030203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8</a:t>
            </a:fld>
            <a:endParaRPr lang="en-GB" altLang="en-US" dirty="0"/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xmlns="" id="{A206F493-BCA8-4278-A408-9CC6CA8C2F0B}"/>
              </a:ext>
            </a:extLst>
          </p:cNvPr>
          <p:cNvSpPr/>
          <p:nvPr/>
        </p:nvSpPr>
        <p:spPr>
          <a:xfrm>
            <a:off x="1174776" y="12474624"/>
            <a:ext cx="20522280" cy="650723"/>
          </a:xfrm>
          <a:prstGeom prst="rect">
            <a:avLst/>
          </a:prstGeom>
        </p:spPr>
        <p:txBody>
          <a:bodyPr wrap="square" lIns="217709" tIns="108855" rIns="217709" bIns="108855">
            <a:spAutoFit/>
          </a:bodyPr>
          <a:lstStyle/>
          <a:p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</a:rPr>
              <a:t>www.celticnext.eu                                  office@celticnext.eu</a:t>
            </a:r>
            <a:endParaRPr lang="en-GB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56096" y="4481736"/>
            <a:ext cx="7371307" cy="780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1141442" y="4913784"/>
            <a:ext cx="11711612" cy="712279"/>
          </a:xfrm>
          <a:prstGeom prst="rect">
            <a:avLst/>
          </a:prstGeom>
          <a:noFill/>
        </p:spPr>
        <p:txBody>
          <a:bodyPr wrap="square" lIns="217709" tIns="108855" rIns="217709" bIns="108855" rtlCol="0">
            <a:spAutoFit/>
          </a:bodyPr>
          <a:lstStyle/>
          <a:p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endParaRPr lang="en-GB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1371600" y="1601416"/>
            <a:ext cx="12404576" cy="2286000"/>
          </a:xfrm>
          <a:prstGeom prst="rect">
            <a:avLst/>
          </a:prstGeom>
        </p:spPr>
        <p:txBody>
          <a:bodyPr vert="horz" lIns="217686" tIns="108843" rIns="217686" bIns="108843" rtlCol="0" anchor="ctr">
            <a:normAutofit fontScale="25000" lnSpcReduction="20000"/>
          </a:bodyPr>
          <a:lstStyle>
            <a:lvl1pPr algn="ctr" defTabSz="2176857" rtl="0" eaLnBrk="1" latinLnBrk="0" hangingPunct="1">
              <a:spcBef>
                <a:spcPct val="0"/>
              </a:spcBef>
              <a:buNone/>
              <a:defRPr sz="10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base">
              <a:spcAft>
                <a:spcPct val="0"/>
              </a:spcAft>
            </a:pPr>
            <a:endParaRPr lang="de-DE" sz="9200" b="1" dirty="0" smtClean="0">
              <a:solidFill>
                <a:srgbClr val="0070C0"/>
              </a:solidFill>
              <a:latin typeface="Aleo" panose="020F0502020204030203" pitchFamily="34" charset="0"/>
              <a:ea typeface="Aleo" panose="020F0502020204030203" pitchFamily="34" charset="0"/>
              <a:cs typeface="Aleo" panose="020F0502020204030203" pitchFamily="34" charset="0"/>
            </a:endParaRPr>
          </a:p>
          <a:p>
            <a:pPr algn="l" fontAlgn="base">
              <a:spcAft>
                <a:spcPct val="0"/>
              </a:spcAft>
            </a:pPr>
            <a:endParaRPr lang="de-DE" sz="9200" b="1" dirty="0">
              <a:solidFill>
                <a:srgbClr val="0070C0"/>
              </a:solidFill>
              <a:latin typeface="Aleo" panose="020F0502020204030203" pitchFamily="34" charset="0"/>
              <a:ea typeface="Aleo" panose="020F0502020204030203" pitchFamily="34" charset="0"/>
              <a:cs typeface="Aleo" panose="020F0502020204030203" pitchFamily="34" charset="0"/>
            </a:endParaRPr>
          </a:p>
          <a:p>
            <a:pPr algn="l" fontAlgn="base">
              <a:spcAft>
                <a:spcPct val="0"/>
              </a:spcAft>
            </a:pPr>
            <a:endParaRPr lang="de-DE" sz="9200" b="1" dirty="0" smtClean="0">
              <a:solidFill>
                <a:srgbClr val="0070C0"/>
              </a:solidFill>
              <a:latin typeface="Aleo" panose="020F0502020204030203" pitchFamily="34" charset="0"/>
              <a:ea typeface="Aleo" panose="020F0502020204030203" pitchFamily="34" charset="0"/>
              <a:cs typeface="Aleo" panose="020F0502020204030203" pitchFamily="34" charset="0"/>
            </a:endParaRPr>
          </a:p>
          <a:p>
            <a:pPr algn="l" fontAlgn="base">
              <a:spcAft>
                <a:spcPct val="0"/>
              </a:spcAft>
            </a:pPr>
            <a:endParaRPr lang="de-DE" sz="9200" b="1" dirty="0">
              <a:solidFill>
                <a:srgbClr val="0070C0"/>
              </a:solidFill>
              <a:latin typeface="Aleo" panose="020F0502020204030203" pitchFamily="34" charset="0"/>
              <a:ea typeface="Aleo" panose="020F0502020204030203" pitchFamily="34" charset="0"/>
              <a:cs typeface="Aleo" panose="020F0502020204030203" pitchFamily="34" charset="0"/>
            </a:endParaRPr>
          </a:p>
          <a:p>
            <a:pPr algn="l" fontAlgn="base">
              <a:spcAft>
                <a:spcPct val="0"/>
              </a:spcAft>
            </a:pPr>
            <a:r>
              <a:rPr lang="de-DE" sz="36800" b="1" dirty="0" smtClean="0">
                <a:solidFill>
                  <a:srgbClr val="0070C0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</a:rPr>
              <a:t>11 Feb.  16.00</a:t>
            </a:r>
            <a:r>
              <a:rPr lang="de-DE" sz="36800" b="1" dirty="0" smtClean="0">
                <a:solidFill>
                  <a:srgbClr val="0070C0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</a:rPr>
              <a:t> </a:t>
            </a:r>
            <a:r>
              <a:rPr lang="de-DE" sz="36800" b="1" dirty="0" smtClean="0">
                <a:solidFill>
                  <a:srgbClr val="0070C0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</a:rPr>
              <a:t>CET</a:t>
            </a:r>
            <a:endParaRPr lang="de-DE" sz="36800" b="1" dirty="0">
              <a:solidFill>
                <a:srgbClr val="0070C0"/>
              </a:solidFill>
              <a:latin typeface="Aleo" panose="020F0502020204030203" pitchFamily="34" charset="0"/>
              <a:ea typeface="Aleo" panose="020F0502020204030203" pitchFamily="34" charset="0"/>
              <a:cs typeface="Aleo" panose="020F0502020204030203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51584" y="3752934"/>
            <a:ext cx="16393144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 </a:t>
            </a:r>
            <a:br>
              <a:rPr lang="en-GB" dirty="0" smtClean="0"/>
            </a:br>
            <a:r>
              <a:rPr lang="en-GB" dirty="0" smtClean="0"/>
              <a:t> </a:t>
            </a: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u="sng" dirty="0" smtClean="0">
                <a:hlinkClick r:id="rId3"/>
              </a:rPr>
              <a:t>Join Webex meeting</a:t>
            </a:r>
            <a:r>
              <a:rPr lang="en-GB" sz="3200" dirty="0" smtClean="0"/>
              <a:t> </a:t>
            </a:r>
          </a:p>
          <a:p>
            <a:r>
              <a:rPr lang="en-GB" sz="3200" dirty="0" smtClean="0"/>
              <a:t>Meeting number (access code): </a:t>
            </a:r>
            <a:r>
              <a:rPr lang="en-GB" sz="3200" b="1" dirty="0"/>
              <a:t>951 625 645 </a:t>
            </a:r>
            <a:r>
              <a:rPr lang="en-GB" sz="3200" dirty="0" smtClean="0"/>
              <a:t>	</a:t>
            </a:r>
          </a:p>
          <a:p>
            <a:r>
              <a:rPr lang="en-GB" sz="3200" dirty="0" smtClean="0"/>
              <a:t>Meeting </a:t>
            </a:r>
            <a:r>
              <a:rPr lang="en-GB" sz="3200" dirty="0"/>
              <a:t>password:	</a:t>
            </a:r>
            <a:r>
              <a:rPr lang="en-GB" sz="3200" b="1" dirty="0"/>
              <a:t>hZu5pmF8</a:t>
            </a:r>
            <a:r>
              <a:rPr lang="en-GB" sz="3200" b="1" dirty="0" smtClean="0"/>
              <a:t> </a:t>
            </a:r>
            <a:r>
              <a:rPr lang="en-GB" sz="3200" dirty="0"/>
              <a:t>	</a:t>
            </a:r>
            <a:br>
              <a:rPr lang="en-GB" sz="3200" dirty="0"/>
            </a:br>
            <a:r>
              <a:rPr lang="en-GB" sz="3200" dirty="0"/>
              <a:t> </a:t>
            </a:r>
            <a:br>
              <a:rPr lang="en-GB" sz="3200" dirty="0"/>
            </a:br>
            <a:r>
              <a:rPr lang="en-GB" sz="3200" dirty="0"/>
              <a:t> </a:t>
            </a:r>
            <a:br>
              <a:rPr lang="en-GB" sz="3200" dirty="0"/>
            </a:br>
            <a:r>
              <a:rPr lang="en-GB" sz="3200" dirty="0"/>
              <a:t>Join by phone  </a:t>
            </a:r>
            <a:br>
              <a:rPr lang="en-GB" sz="3200" dirty="0"/>
            </a:br>
            <a:r>
              <a:rPr lang="en-GB" sz="3200" b="1" u="sng" dirty="0">
                <a:hlinkClick r:id="rId4"/>
              </a:rPr>
              <a:t>+49-6925511-4400</a:t>
            </a:r>
            <a:r>
              <a:rPr lang="en-GB" sz="3200" dirty="0"/>
              <a:t> Germany toll  </a:t>
            </a:r>
            <a:br>
              <a:rPr lang="en-GB" sz="3200" dirty="0"/>
            </a:br>
            <a:r>
              <a:rPr lang="en-GB" sz="3200" u="sng" dirty="0">
                <a:hlinkClick r:id="rId5"/>
              </a:rPr>
              <a:t>Global call-in numbers</a:t>
            </a:r>
            <a:r>
              <a:rPr lang="en-GB" sz="3200" dirty="0"/>
              <a:t>  </a:t>
            </a:r>
            <a:br>
              <a:rPr lang="en-GB" sz="3200" dirty="0"/>
            </a:br>
            <a:r>
              <a:rPr lang="en-GB" sz="3200" dirty="0"/>
              <a:t/>
            </a:r>
            <a:br>
              <a:rPr lang="en-GB" sz="3200" dirty="0"/>
            </a:br>
            <a:r>
              <a:rPr lang="en-GB" sz="3200" dirty="0"/>
              <a:t> </a:t>
            </a:r>
            <a:br>
              <a:rPr lang="en-GB" sz="3200" dirty="0"/>
            </a:br>
            <a:r>
              <a:rPr lang="en-GB" sz="3200" u="sng" dirty="0">
                <a:hlinkClick r:id="rId6"/>
              </a:rPr>
              <a:t>Can't join the meeting?</a:t>
            </a:r>
            <a:r>
              <a:rPr lang="en-GB" sz="3200" dirty="0"/>
              <a:t>  </a:t>
            </a:r>
            <a:br>
              <a:rPr lang="en-GB" sz="3200" dirty="0"/>
            </a:br>
            <a:r>
              <a:rPr lang="en-GB" sz="3200" dirty="0"/>
              <a:t> </a:t>
            </a:r>
            <a:br>
              <a:rPr lang="en-GB" sz="3200" dirty="0"/>
            </a:br>
            <a:endParaRPr lang="en-GB" sz="32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95" r="2224"/>
          <a:stretch/>
        </p:blipFill>
        <p:spPr>
          <a:xfrm>
            <a:off x="13714509" y="17240"/>
            <a:ext cx="10669491" cy="2969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008915"/>
      </p:ext>
    </p:extLst>
  </p:cSld>
  <p:clrMapOvr>
    <a:masterClrMapping/>
  </p:clrMapOvr>
</p:sld>
</file>

<file path=ppt/theme/theme1.xml><?xml version="1.0" encoding="utf-8"?>
<a:theme xmlns:a="http://schemas.openxmlformats.org/drawingml/2006/main" name="1_Spanish Chair Eureka 2016 intern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panish Chair Eureka 2016 interno" id="{BA4051FA-B5A8-8041-902C-54A3E0A35E45}" vid="{A453499C-19AA-F249-A308-67522C957B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Pages>0</Pages>
  <Words>438</Words>
  <Characters>0</Characters>
  <Application>Microsoft Office PowerPoint</Application>
  <PresentationFormat>Custom</PresentationFormat>
  <Lines>0</Lines>
  <Paragraphs>119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1_Spanish Chair Eureka 2016 interno</vt:lpstr>
      <vt:lpstr>Office Theme</vt:lpstr>
      <vt:lpstr>PowerPoint Presentation</vt:lpstr>
      <vt:lpstr>Teaser</vt:lpstr>
      <vt:lpstr>Organisation Profile</vt:lpstr>
      <vt:lpstr>Proposal Introduction (1)</vt:lpstr>
      <vt:lpstr>Proposal Introduction (2)</vt:lpstr>
      <vt:lpstr>Partners</vt:lpstr>
      <vt:lpstr>Contact Info</vt:lpstr>
      <vt:lpstr>Join the follow-up Telco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conference@thesai.org</dc:creator>
  <cp:lastModifiedBy>Christiane Reinsch</cp:lastModifiedBy>
  <cp:revision>314</cp:revision>
  <dcterms:modified xsi:type="dcterms:W3CDTF">2019-02-05T06:45:58Z</dcterms:modified>
</cp:coreProperties>
</file>