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94" r:id="rId1"/>
    <p:sldMasterId id="2147483828" r:id="rId2"/>
  </p:sldMasterIdLst>
  <p:notesMasterIdLst>
    <p:notesMasterId r:id="rId11"/>
  </p:notesMasterIdLst>
  <p:sldIdLst>
    <p:sldId id="272" r:id="rId3"/>
    <p:sldId id="315" r:id="rId4"/>
    <p:sldId id="322" r:id="rId5"/>
    <p:sldId id="324" r:id="rId6"/>
    <p:sldId id="318" r:id="rId7"/>
    <p:sldId id="321" r:id="rId8"/>
    <p:sldId id="320" r:id="rId9"/>
    <p:sldId id="325" r:id="rId10"/>
  </p:sldIdLst>
  <p:sldSz cx="24384000" cy="13716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320">
          <p15:clr>
            <a:srgbClr val="A4A3A4"/>
          </p15:clr>
        </p15:guide>
        <p15:guide id="2" pos="76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0099FF"/>
    <a:srgbClr val="336600"/>
    <a:srgbClr val="663300"/>
    <a:srgbClr val="996633"/>
    <a:srgbClr val="D60093"/>
    <a:srgbClr val="9E2286"/>
    <a:srgbClr val="D0DFFC"/>
    <a:srgbClr val="52BEB0"/>
    <a:srgbClr val="6729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606" autoAdjust="0"/>
  </p:normalViewPr>
  <p:slideViewPr>
    <p:cSldViewPr>
      <p:cViewPr>
        <p:scale>
          <a:sx n="33" d="100"/>
          <a:sy n="33" d="100"/>
        </p:scale>
        <p:origin x="-594" y="-846"/>
      </p:cViewPr>
      <p:guideLst>
        <p:guide orient="horz" pos="4320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352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le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leo" panose="020F0502020204030203" pitchFamily="34" charset="0"/>
              </a:defRPr>
            </a:lvl1pPr>
          </a:lstStyle>
          <a:p>
            <a:fld id="{2CD826BB-5C23-4804-ADF3-D2879A29335B}" type="datetimeFigureOut">
              <a:rPr lang="en-US" smtClean="0"/>
              <a:pPr/>
              <a:t>2/5/2019</a:t>
            </a:fld>
            <a:endParaRPr lang="en-US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le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leo" panose="020F0502020204030203" pitchFamily="34" charset="0"/>
              </a:defRPr>
            </a:lvl1pPr>
          </a:lstStyle>
          <a:p>
            <a:fld id="{41E8C199-60EB-4919-9D02-E23353818F4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046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E8C199-60EB-4919-9D02-E23353818F4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9999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E8C199-60EB-4919-9D02-E23353818F4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6358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a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Marcador de texto 10"/>
          <p:cNvSpPr>
            <a:spLocks noGrp="1"/>
          </p:cNvSpPr>
          <p:nvPr>
            <p:ph type="body" sz="quarter" idx="11" hasCustomPrompt="1"/>
          </p:nvPr>
        </p:nvSpPr>
        <p:spPr>
          <a:xfrm>
            <a:off x="1401304" y="1692101"/>
            <a:ext cx="21608328" cy="148336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0800" b="1" u="sng">
                <a:solidFill>
                  <a:srgbClr val="A8D200"/>
                </a:solidFill>
                <a:latin typeface="Arial" charset="0"/>
                <a:ea typeface="Arial" charset="0"/>
                <a:cs typeface="Arial" charset="0"/>
              </a:defRPr>
            </a:lvl1pPr>
            <a:lvl2pPr marL="914400" indent="0">
              <a:buFontTx/>
              <a:buNone/>
              <a:defRPr sz="560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defRPr>
            </a:lvl2pPr>
            <a:lvl3pPr marL="1828800" indent="0">
              <a:buFontTx/>
              <a:buNone/>
              <a:defRPr/>
            </a:lvl3pPr>
            <a:lvl4pPr marL="2743200" indent="0">
              <a:buFontTx/>
              <a:buNone/>
              <a:defRPr/>
            </a:lvl4pPr>
            <a:lvl5pPr marL="3657600" indent="0">
              <a:buFontTx/>
              <a:buNone/>
              <a:defRPr/>
            </a:lvl5pPr>
          </a:lstStyle>
          <a:p>
            <a:pPr lvl="0"/>
            <a:r>
              <a:rPr lang="es-ES" dirty="0"/>
              <a:t>Titular Presentación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12" hasCustomPrompt="1"/>
          </p:nvPr>
        </p:nvSpPr>
        <p:spPr>
          <a:xfrm>
            <a:off x="3576637" y="4738977"/>
            <a:ext cx="19432994" cy="560205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7200" b="1" i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914400" indent="0">
              <a:buNone/>
              <a:defRPr sz="3600" b="0" i="0">
                <a:latin typeface="Arial" charset="0"/>
                <a:ea typeface="Arial" charset="0"/>
                <a:cs typeface="Arial" charset="0"/>
              </a:defRPr>
            </a:lvl2pPr>
            <a:lvl3pPr marL="1828800" indent="0">
              <a:buNone/>
              <a:defRPr sz="3600" b="0" i="0">
                <a:latin typeface="Arial" charset="0"/>
                <a:ea typeface="Arial" charset="0"/>
                <a:cs typeface="Arial" charset="0"/>
              </a:defRPr>
            </a:lvl3pPr>
            <a:lvl4pPr marL="2743200" indent="0">
              <a:buNone/>
              <a:defRPr sz="3600" b="0" i="0">
                <a:latin typeface="Arial" charset="0"/>
                <a:ea typeface="Arial" charset="0"/>
                <a:cs typeface="Arial" charset="0"/>
              </a:defRPr>
            </a:lvl4pPr>
            <a:lvl5pPr marL="3657600" indent="0">
              <a:buNone/>
              <a:defRPr sz="3600" b="0" i="0"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s-ES" dirty="0"/>
              <a:t>Subtitular presentación</a:t>
            </a:r>
            <a:endParaRPr lang="es-ES_tradnl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 hasCustomPrompt="1"/>
          </p:nvPr>
        </p:nvSpPr>
        <p:spPr>
          <a:xfrm>
            <a:off x="16617488" y="12403688"/>
            <a:ext cx="6874280" cy="447788"/>
          </a:xfrm>
          <a:prstGeom prst="rect">
            <a:avLst/>
          </a:prstGeom>
        </p:spPr>
        <p:txBody>
          <a:bodyPr lIns="0" tIns="0" rIns="0" bIns="0"/>
          <a:lstStyle>
            <a:lvl1pPr marL="0" indent="0" algn="r">
              <a:buNone/>
              <a:defRPr sz="3000">
                <a:solidFill>
                  <a:srgbClr val="A8D200"/>
                </a:solidFill>
                <a:latin typeface="Arial" charset="0"/>
                <a:ea typeface="Arial" charset="0"/>
                <a:cs typeface="Arial" charset="0"/>
              </a:defRPr>
            </a:lvl1pPr>
            <a:lvl2pPr marL="914400" indent="0">
              <a:buNone/>
              <a:defRPr sz="3200">
                <a:latin typeface="Arial" charset="0"/>
                <a:ea typeface="Arial" charset="0"/>
                <a:cs typeface="Arial" charset="0"/>
              </a:defRPr>
            </a:lvl2pPr>
            <a:lvl3pPr marL="1828800" indent="0">
              <a:buNone/>
              <a:defRPr sz="3200">
                <a:latin typeface="Arial" charset="0"/>
                <a:ea typeface="Arial" charset="0"/>
                <a:cs typeface="Arial" charset="0"/>
              </a:defRPr>
            </a:lvl3pPr>
            <a:lvl4pPr marL="2743200" indent="0">
              <a:buNone/>
              <a:defRPr sz="3200">
                <a:latin typeface="Arial" charset="0"/>
                <a:ea typeface="Arial" charset="0"/>
                <a:cs typeface="Arial" charset="0"/>
              </a:defRPr>
            </a:lvl4pPr>
            <a:lvl5pPr marL="3657600" indent="0">
              <a:buNone/>
              <a:defRPr sz="3200"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s-ES" dirty="0"/>
              <a:t>Fecha</a:t>
            </a:r>
            <a:endParaRPr lang="es-ES_tradnl" dirty="0"/>
          </a:p>
        </p:txBody>
      </p:sp>
      <p:sp>
        <p:nvSpPr>
          <p:cNvPr id="8" name="Marcador de texto 2"/>
          <p:cNvSpPr>
            <a:spLocks noGrp="1"/>
          </p:cNvSpPr>
          <p:nvPr>
            <p:ph type="body" sz="quarter" idx="14" hasCustomPrompt="1"/>
          </p:nvPr>
        </p:nvSpPr>
        <p:spPr>
          <a:xfrm>
            <a:off x="1400178" y="4741998"/>
            <a:ext cx="1675532" cy="924640"/>
          </a:xfrm>
          <a:prstGeom prst="rect">
            <a:avLst/>
          </a:prstGeom>
          <a:solidFill>
            <a:srgbClr val="A8D200"/>
          </a:solidFill>
        </p:spPr>
        <p:txBody>
          <a:bodyPr lIns="144000" tIns="72000" rIns="144000" bIns="72000"/>
          <a:lstStyle>
            <a:lvl1pPr marL="0" indent="0" algn="ctr">
              <a:buNone/>
              <a:defRPr sz="56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914400" indent="0">
              <a:buNone/>
              <a:defRPr sz="9600"/>
            </a:lvl2pPr>
            <a:lvl3pPr marL="1828800" indent="0">
              <a:buNone/>
              <a:defRPr sz="9600"/>
            </a:lvl3pPr>
            <a:lvl4pPr marL="2743200" indent="0">
              <a:buNone/>
              <a:defRPr sz="9600"/>
            </a:lvl4pPr>
            <a:lvl5pPr marL="3657600" indent="0">
              <a:buNone/>
              <a:defRPr sz="9600"/>
            </a:lvl5pPr>
          </a:lstStyle>
          <a:p>
            <a:pPr lvl="0"/>
            <a:r>
              <a:rPr lang="es-ES" dirty="0"/>
              <a:t>12.3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634955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C9D-4369-4EC4-95F3-88922B4B0C1C}" type="datetimeFigureOut">
              <a:rPr lang="en-GB" smtClean="0"/>
              <a:t>05/02/2019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607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C9D-4369-4EC4-95F3-88922B4B0C1C}" type="datetimeFigureOut">
              <a:rPr lang="en-GB" smtClean="0"/>
              <a:t>05/02/2019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53172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1" y="546100"/>
            <a:ext cx="8022168" cy="2324100"/>
          </a:xfr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33467" y="546111"/>
            <a:ext cx="13631333" cy="11706226"/>
          </a:xfrm>
        </p:spPr>
        <p:txBody>
          <a:bodyPr/>
          <a:lstStyle>
            <a:lvl1pPr>
              <a:defRPr sz="7600"/>
            </a:lvl1pPr>
            <a:lvl2pPr>
              <a:defRPr sz="6700"/>
            </a:lvl2pPr>
            <a:lvl3pPr>
              <a:defRPr sz="570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1" y="2870207"/>
            <a:ext cx="8022168" cy="9382126"/>
          </a:xfrm>
        </p:spPr>
        <p:txBody>
          <a:bodyPr/>
          <a:lstStyle>
            <a:lvl1pPr marL="0" indent="0">
              <a:buNone/>
              <a:defRPr sz="3300"/>
            </a:lvl1pPr>
            <a:lvl2pPr marL="1088428" indent="0">
              <a:buNone/>
              <a:defRPr sz="2900"/>
            </a:lvl2pPr>
            <a:lvl3pPr marL="2176857" indent="0">
              <a:buNone/>
              <a:defRPr sz="2400"/>
            </a:lvl3pPr>
            <a:lvl4pPr marL="3265285" indent="0">
              <a:buNone/>
              <a:defRPr sz="2100"/>
            </a:lvl4pPr>
            <a:lvl5pPr marL="4353714" indent="0">
              <a:buNone/>
              <a:defRPr sz="2100"/>
            </a:lvl5pPr>
            <a:lvl6pPr marL="5442142" indent="0">
              <a:buNone/>
              <a:defRPr sz="2100"/>
            </a:lvl6pPr>
            <a:lvl7pPr marL="6530568" indent="0">
              <a:buNone/>
              <a:defRPr sz="2100"/>
            </a:lvl7pPr>
            <a:lvl8pPr marL="7618992" indent="0">
              <a:buNone/>
              <a:defRPr sz="2100"/>
            </a:lvl8pPr>
            <a:lvl9pPr marL="8707425" indent="0">
              <a:buNone/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C9D-4369-4EC4-95F3-88922B4B0C1C}" type="datetimeFigureOut">
              <a:rPr lang="en-GB" smtClean="0"/>
              <a:t>05/02/2019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06065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9435" y="9601200"/>
            <a:ext cx="14630400" cy="1133476"/>
          </a:xfr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79435" y="1225550"/>
            <a:ext cx="14630400" cy="8229600"/>
          </a:xfrm>
        </p:spPr>
        <p:txBody>
          <a:bodyPr/>
          <a:lstStyle>
            <a:lvl1pPr marL="0" indent="0">
              <a:buNone/>
              <a:defRPr sz="7600"/>
            </a:lvl1pPr>
            <a:lvl2pPr marL="1088428" indent="0">
              <a:buNone/>
              <a:defRPr sz="6700"/>
            </a:lvl2pPr>
            <a:lvl3pPr marL="2176857" indent="0">
              <a:buNone/>
              <a:defRPr sz="5700"/>
            </a:lvl3pPr>
            <a:lvl4pPr marL="3265285" indent="0">
              <a:buNone/>
              <a:defRPr sz="4800"/>
            </a:lvl4pPr>
            <a:lvl5pPr marL="4353714" indent="0">
              <a:buNone/>
              <a:defRPr sz="4800"/>
            </a:lvl5pPr>
            <a:lvl6pPr marL="5442142" indent="0">
              <a:buNone/>
              <a:defRPr sz="4800"/>
            </a:lvl6pPr>
            <a:lvl7pPr marL="6530568" indent="0">
              <a:buNone/>
              <a:defRPr sz="4800"/>
            </a:lvl7pPr>
            <a:lvl8pPr marL="7618992" indent="0">
              <a:buNone/>
              <a:defRPr sz="4800"/>
            </a:lvl8pPr>
            <a:lvl9pPr marL="8707425" indent="0">
              <a:buNone/>
              <a:defRPr sz="48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79435" y="10734676"/>
            <a:ext cx="14630400" cy="1609724"/>
          </a:xfrm>
        </p:spPr>
        <p:txBody>
          <a:bodyPr/>
          <a:lstStyle>
            <a:lvl1pPr marL="0" indent="0">
              <a:buNone/>
              <a:defRPr sz="3300"/>
            </a:lvl1pPr>
            <a:lvl2pPr marL="1088428" indent="0">
              <a:buNone/>
              <a:defRPr sz="2900"/>
            </a:lvl2pPr>
            <a:lvl3pPr marL="2176857" indent="0">
              <a:buNone/>
              <a:defRPr sz="2400"/>
            </a:lvl3pPr>
            <a:lvl4pPr marL="3265285" indent="0">
              <a:buNone/>
              <a:defRPr sz="2100"/>
            </a:lvl4pPr>
            <a:lvl5pPr marL="4353714" indent="0">
              <a:buNone/>
              <a:defRPr sz="2100"/>
            </a:lvl5pPr>
            <a:lvl6pPr marL="5442142" indent="0">
              <a:buNone/>
              <a:defRPr sz="2100"/>
            </a:lvl6pPr>
            <a:lvl7pPr marL="6530568" indent="0">
              <a:buNone/>
              <a:defRPr sz="2100"/>
            </a:lvl7pPr>
            <a:lvl8pPr marL="7618992" indent="0">
              <a:buNone/>
              <a:defRPr sz="2100"/>
            </a:lvl8pPr>
            <a:lvl9pPr marL="8707425" indent="0">
              <a:buNone/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C9D-4369-4EC4-95F3-88922B4B0C1C}" type="datetimeFigureOut">
              <a:rPr lang="en-GB" smtClean="0"/>
              <a:t>05/02/2019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75894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C9D-4369-4EC4-95F3-88922B4B0C1C}" type="datetimeFigureOut">
              <a:rPr lang="en-GB" smtClean="0"/>
              <a:t>05/02/2019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16723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142400" y="1098550"/>
            <a:ext cx="14630400" cy="234061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51200" y="1098550"/>
            <a:ext cx="43484800" cy="234061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C9D-4369-4EC4-95F3-88922B4B0C1C}" type="datetimeFigureOut">
              <a:rPr lang="en-GB" smtClean="0"/>
              <a:t>05/02/2019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605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umar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/>
          <p:cNvSpPr>
            <a:spLocks noGrp="1"/>
          </p:cNvSpPr>
          <p:nvPr>
            <p:ph type="sldNum" sz="quarter" idx="10"/>
          </p:nvPr>
        </p:nvSpPr>
        <p:spPr>
          <a:xfrm>
            <a:off x="23303950" y="12780835"/>
            <a:ext cx="504000" cy="412158"/>
          </a:xfrm>
          <a:prstGeom prst="rect">
            <a:avLst/>
          </a:prstGeom>
        </p:spPr>
        <p:txBody>
          <a:bodyPr lIns="182880" tIns="91440" rIns="182880" bIns="91440"/>
          <a:lstStyle/>
          <a:p>
            <a:pPr defTabSz="1828800" eaLnBrk="1" fontAlgn="auto" hangingPunct="1">
              <a:spcBef>
                <a:spcPts val="0"/>
              </a:spcBef>
              <a:spcAft>
                <a:spcPts val="0"/>
              </a:spcAft>
            </a:pPr>
            <a:fld id="{EEA4495D-35CE-2741-BA1A-FCDF99A4A1F7}" type="slidenum">
              <a:rPr lang="es-ES_tradnl" sz="3600" smtClean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pPr defTabSz="18288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s-ES_tradnl" sz="36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Marcador de texto 5"/>
          <p:cNvSpPr>
            <a:spLocks noGrp="1"/>
          </p:cNvSpPr>
          <p:nvPr>
            <p:ph type="body" sz="quarter" idx="11" hasCustomPrompt="1"/>
          </p:nvPr>
        </p:nvSpPr>
        <p:spPr>
          <a:xfrm>
            <a:off x="1400177" y="5171104"/>
            <a:ext cx="3197462" cy="59802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rgbClr val="A8D200"/>
                </a:solidFill>
              </a:defRPr>
            </a:lvl1pPr>
            <a:lvl2pPr marL="914400" indent="0">
              <a:buNone/>
              <a:defRPr sz="3600" b="1">
                <a:solidFill>
                  <a:srgbClr val="B6D900"/>
                </a:solidFill>
              </a:defRPr>
            </a:lvl2pPr>
            <a:lvl3pPr marL="1828800" indent="0">
              <a:buNone/>
              <a:defRPr sz="3600" b="1">
                <a:solidFill>
                  <a:srgbClr val="B6D900"/>
                </a:solidFill>
              </a:defRPr>
            </a:lvl3pPr>
            <a:lvl4pPr marL="2743200" indent="0">
              <a:buNone/>
              <a:defRPr sz="3600" b="1">
                <a:solidFill>
                  <a:srgbClr val="B6D900"/>
                </a:solidFill>
              </a:defRPr>
            </a:lvl4pPr>
            <a:lvl5pPr marL="3657600" indent="0">
              <a:buNone/>
              <a:defRPr sz="3600" b="1">
                <a:solidFill>
                  <a:srgbClr val="B6D900"/>
                </a:solidFill>
              </a:defRPr>
            </a:lvl5pPr>
          </a:lstStyle>
          <a:p>
            <a:pPr lvl="0"/>
            <a:r>
              <a:rPr lang="es-ES" dirty="0"/>
              <a:t>1</a:t>
            </a:r>
            <a:r>
              <a:rPr lang="es-ES"/>
              <a:t>// Apartado</a:t>
            </a:r>
            <a:endParaRPr lang="es-ES_tradnl" dirty="0"/>
          </a:p>
        </p:txBody>
      </p:sp>
      <p:sp>
        <p:nvSpPr>
          <p:cNvPr id="8" name="Marcador de texto 7"/>
          <p:cNvSpPr>
            <a:spLocks noGrp="1"/>
          </p:cNvSpPr>
          <p:nvPr>
            <p:ph type="body" sz="quarter" idx="12" hasCustomPrompt="1"/>
          </p:nvPr>
        </p:nvSpPr>
        <p:spPr>
          <a:xfrm>
            <a:off x="1400177" y="6196750"/>
            <a:ext cx="3693118" cy="54660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8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9144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18288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27432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36576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s-ES"/>
              <a:t>1.1 Titular apartado</a:t>
            </a:r>
            <a:endParaRPr lang="es-ES_tradnl" dirty="0"/>
          </a:p>
        </p:txBody>
      </p:sp>
      <p:sp>
        <p:nvSpPr>
          <p:cNvPr id="11" name="Marcador de texto 5"/>
          <p:cNvSpPr>
            <a:spLocks noGrp="1"/>
          </p:cNvSpPr>
          <p:nvPr>
            <p:ph type="body" sz="quarter" idx="13" hasCustomPrompt="1"/>
          </p:nvPr>
        </p:nvSpPr>
        <p:spPr>
          <a:xfrm>
            <a:off x="7296775" y="5171104"/>
            <a:ext cx="3197462" cy="59802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rgbClr val="A8D200"/>
                </a:solidFill>
              </a:defRPr>
            </a:lvl1pPr>
            <a:lvl2pPr marL="914400" indent="0">
              <a:buNone/>
              <a:defRPr sz="3600" b="1">
                <a:solidFill>
                  <a:srgbClr val="B6D900"/>
                </a:solidFill>
              </a:defRPr>
            </a:lvl2pPr>
            <a:lvl3pPr marL="1828800" indent="0">
              <a:buNone/>
              <a:defRPr sz="3600" b="1">
                <a:solidFill>
                  <a:srgbClr val="B6D900"/>
                </a:solidFill>
              </a:defRPr>
            </a:lvl3pPr>
            <a:lvl4pPr marL="2743200" indent="0">
              <a:buNone/>
              <a:defRPr sz="3600" b="1">
                <a:solidFill>
                  <a:srgbClr val="B6D900"/>
                </a:solidFill>
              </a:defRPr>
            </a:lvl4pPr>
            <a:lvl5pPr marL="3657600" indent="0">
              <a:buNone/>
              <a:defRPr sz="3600" b="1">
                <a:solidFill>
                  <a:srgbClr val="B6D900"/>
                </a:solidFill>
              </a:defRPr>
            </a:lvl5pPr>
          </a:lstStyle>
          <a:p>
            <a:pPr lvl="0"/>
            <a:r>
              <a:rPr lang="es-ES" dirty="0"/>
              <a:t>2// Apartado</a:t>
            </a:r>
            <a:endParaRPr lang="es-ES_tradnl" dirty="0"/>
          </a:p>
        </p:txBody>
      </p:sp>
      <p:sp>
        <p:nvSpPr>
          <p:cNvPr id="12" name="Marcador de texto 7"/>
          <p:cNvSpPr>
            <a:spLocks noGrp="1"/>
          </p:cNvSpPr>
          <p:nvPr>
            <p:ph type="body" sz="quarter" idx="14" hasCustomPrompt="1"/>
          </p:nvPr>
        </p:nvSpPr>
        <p:spPr>
          <a:xfrm>
            <a:off x="7296775" y="6196750"/>
            <a:ext cx="3693118" cy="54660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8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9144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18288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27432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36576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s-ES" dirty="0"/>
              <a:t>2.1 Titular apartado</a:t>
            </a:r>
            <a:endParaRPr lang="es-ES_tradnl" dirty="0"/>
          </a:p>
        </p:txBody>
      </p:sp>
      <p:sp>
        <p:nvSpPr>
          <p:cNvPr id="17" name="Marcador de texto 5"/>
          <p:cNvSpPr>
            <a:spLocks noGrp="1"/>
          </p:cNvSpPr>
          <p:nvPr>
            <p:ph type="body" sz="quarter" idx="15" hasCustomPrompt="1"/>
          </p:nvPr>
        </p:nvSpPr>
        <p:spPr>
          <a:xfrm>
            <a:off x="13073731" y="5171104"/>
            <a:ext cx="3197462" cy="59802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rgbClr val="A8D200"/>
                </a:solidFill>
              </a:defRPr>
            </a:lvl1pPr>
            <a:lvl2pPr marL="914400" indent="0">
              <a:buNone/>
              <a:defRPr sz="3600" b="1">
                <a:solidFill>
                  <a:srgbClr val="B6D900"/>
                </a:solidFill>
              </a:defRPr>
            </a:lvl2pPr>
            <a:lvl3pPr marL="1828800" indent="0">
              <a:buNone/>
              <a:defRPr sz="3600" b="1">
                <a:solidFill>
                  <a:srgbClr val="B6D900"/>
                </a:solidFill>
              </a:defRPr>
            </a:lvl3pPr>
            <a:lvl4pPr marL="2743200" indent="0">
              <a:buNone/>
              <a:defRPr sz="3600" b="1">
                <a:solidFill>
                  <a:srgbClr val="B6D900"/>
                </a:solidFill>
              </a:defRPr>
            </a:lvl4pPr>
            <a:lvl5pPr marL="3657600" indent="0">
              <a:buNone/>
              <a:defRPr sz="3600" b="1">
                <a:solidFill>
                  <a:srgbClr val="B6D900"/>
                </a:solidFill>
              </a:defRPr>
            </a:lvl5pPr>
          </a:lstStyle>
          <a:p>
            <a:pPr lvl="0"/>
            <a:r>
              <a:rPr lang="es-ES" dirty="0"/>
              <a:t>3// Apartado</a:t>
            </a:r>
            <a:endParaRPr lang="es-ES_tradnl" dirty="0"/>
          </a:p>
        </p:txBody>
      </p:sp>
      <p:sp>
        <p:nvSpPr>
          <p:cNvPr id="18" name="Marcador de texto 7"/>
          <p:cNvSpPr>
            <a:spLocks noGrp="1"/>
          </p:cNvSpPr>
          <p:nvPr>
            <p:ph type="body" sz="quarter" idx="16" hasCustomPrompt="1"/>
          </p:nvPr>
        </p:nvSpPr>
        <p:spPr>
          <a:xfrm>
            <a:off x="13073731" y="6196750"/>
            <a:ext cx="3693118" cy="54660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8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9144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18288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27432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36576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s-ES" dirty="0"/>
              <a:t>3.1 Titular apartado</a:t>
            </a:r>
            <a:endParaRPr lang="es-ES_tradnl" dirty="0"/>
          </a:p>
        </p:txBody>
      </p:sp>
      <p:sp>
        <p:nvSpPr>
          <p:cNvPr id="19" name="Marcador de texto 5"/>
          <p:cNvSpPr>
            <a:spLocks noGrp="1"/>
          </p:cNvSpPr>
          <p:nvPr>
            <p:ph type="body" sz="quarter" idx="17" hasCustomPrompt="1"/>
          </p:nvPr>
        </p:nvSpPr>
        <p:spPr>
          <a:xfrm>
            <a:off x="18816505" y="5171104"/>
            <a:ext cx="3197462" cy="59802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rgbClr val="A8D200"/>
                </a:solidFill>
              </a:defRPr>
            </a:lvl1pPr>
            <a:lvl2pPr marL="914400" indent="0">
              <a:buNone/>
              <a:defRPr sz="3600" b="1">
                <a:solidFill>
                  <a:srgbClr val="B6D900"/>
                </a:solidFill>
              </a:defRPr>
            </a:lvl2pPr>
            <a:lvl3pPr marL="1828800" indent="0">
              <a:buNone/>
              <a:defRPr sz="3600" b="1">
                <a:solidFill>
                  <a:srgbClr val="B6D900"/>
                </a:solidFill>
              </a:defRPr>
            </a:lvl3pPr>
            <a:lvl4pPr marL="2743200" indent="0">
              <a:buNone/>
              <a:defRPr sz="3600" b="1">
                <a:solidFill>
                  <a:srgbClr val="B6D900"/>
                </a:solidFill>
              </a:defRPr>
            </a:lvl4pPr>
            <a:lvl5pPr marL="3657600" indent="0">
              <a:buNone/>
              <a:defRPr sz="3600" b="1">
                <a:solidFill>
                  <a:srgbClr val="B6D900"/>
                </a:solidFill>
              </a:defRPr>
            </a:lvl5pPr>
          </a:lstStyle>
          <a:p>
            <a:pPr lvl="0"/>
            <a:r>
              <a:rPr lang="es-ES" dirty="0"/>
              <a:t>4// Apartado</a:t>
            </a:r>
            <a:endParaRPr lang="es-ES_tradnl" dirty="0"/>
          </a:p>
        </p:txBody>
      </p:sp>
      <p:sp>
        <p:nvSpPr>
          <p:cNvPr id="20" name="Marcador de texto 7"/>
          <p:cNvSpPr>
            <a:spLocks noGrp="1"/>
          </p:cNvSpPr>
          <p:nvPr>
            <p:ph type="body" sz="quarter" idx="18" hasCustomPrompt="1"/>
          </p:nvPr>
        </p:nvSpPr>
        <p:spPr>
          <a:xfrm>
            <a:off x="18816505" y="6196750"/>
            <a:ext cx="3693118" cy="54660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8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9144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18288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27432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36576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s-ES" dirty="0"/>
              <a:t>4.1 Titular apartado</a:t>
            </a:r>
            <a:endParaRPr lang="es-ES_tradnl" dirty="0"/>
          </a:p>
        </p:txBody>
      </p:sp>
      <p:sp>
        <p:nvSpPr>
          <p:cNvPr id="13" name="Marcador de texto 10"/>
          <p:cNvSpPr>
            <a:spLocks noGrp="1"/>
          </p:cNvSpPr>
          <p:nvPr>
            <p:ph type="body" sz="quarter" idx="19" hasCustomPrompt="1"/>
          </p:nvPr>
        </p:nvSpPr>
        <p:spPr>
          <a:xfrm>
            <a:off x="1401304" y="1692101"/>
            <a:ext cx="21608328" cy="148336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9600" b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914400" indent="0">
              <a:buFontTx/>
              <a:buNone/>
              <a:defRPr sz="560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defRPr>
            </a:lvl2pPr>
            <a:lvl3pPr marL="1828800" indent="0">
              <a:buFontTx/>
              <a:buNone/>
              <a:defRPr/>
            </a:lvl3pPr>
            <a:lvl4pPr marL="2743200" indent="0">
              <a:buFontTx/>
              <a:buNone/>
              <a:defRPr/>
            </a:lvl4pPr>
            <a:lvl5pPr marL="3657600" indent="0">
              <a:buFontTx/>
              <a:buNone/>
              <a:defRPr/>
            </a:lvl5pPr>
          </a:lstStyle>
          <a:p>
            <a:pPr lvl="0"/>
            <a:r>
              <a:rPr lang="es-ES" dirty="0"/>
              <a:t>Sumario</a:t>
            </a:r>
          </a:p>
        </p:txBody>
      </p:sp>
    </p:spTree>
    <p:extLst>
      <p:ext uri="{BB962C8B-B14F-4D97-AF65-F5344CB8AC3E}">
        <p14:creationId xmlns:p14="http://schemas.microsoft.com/office/powerpoint/2010/main" val="1291169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lIns="182880" tIns="91440" rIns="182880" bIns="91440"/>
          <a:lstStyle/>
          <a:p>
            <a:r>
              <a:rPr lang="nl-BE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lIns="182880" tIns="91440" rIns="182880" bIns="91440"/>
          <a:lstStyle/>
          <a:p>
            <a:pPr lvl="0"/>
            <a:r>
              <a:rPr lang="nl-BE"/>
              <a:t>Klik om de tekststijl van het model te bewerken</a:t>
            </a:r>
          </a:p>
          <a:p>
            <a:pPr lvl="1"/>
            <a:r>
              <a:rPr lang="nl-BE"/>
              <a:t>Tweede niveau</a:t>
            </a:r>
          </a:p>
          <a:p>
            <a:pPr lvl="2"/>
            <a:r>
              <a:rPr lang="nl-BE"/>
              <a:t>Derde niveau</a:t>
            </a:r>
          </a:p>
          <a:p>
            <a:pPr lvl="3"/>
            <a:r>
              <a:rPr lang="nl-BE"/>
              <a:t>Vierde niveau</a:t>
            </a:r>
          </a:p>
          <a:p>
            <a:pPr lvl="4"/>
            <a:r>
              <a:rPr lang="nl-BE"/>
              <a:t>Vijfde niveau</a:t>
            </a:r>
            <a:endParaRPr lang="nl-NL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170486" y="12635504"/>
            <a:ext cx="753412" cy="738664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>
              <a:defRPr sz="4800" b="1" i="0">
                <a:solidFill>
                  <a:schemeClr val="tx2"/>
                </a:solidFill>
                <a:latin typeface="Arial"/>
                <a:cs typeface="Arial"/>
              </a:defRPr>
            </a:lvl1pPr>
          </a:lstStyle>
          <a:p>
            <a:pPr defTabSz="1828800" eaLnBrk="1" fontAlgn="auto" hangingPunct="1">
              <a:spcBef>
                <a:spcPts val="0"/>
              </a:spcBef>
              <a:spcAft>
                <a:spcPts val="0"/>
              </a:spcAft>
            </a:pPr>
            <a:fld id="{38C080AE-66C8-8249-B90B-B6D109566B0C}" type="slidenum">
              <a:rPr lang="en-US">
                <a:solidFill>
                  <a:srgbClr val="C1C1C1"/>
                </a:solidFill>
                <a:ea typeface="+mn-ea"/>
              </a:rPr>
              <a:pPr defTabSz="18288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C1C1C1"/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772693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ortadill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texto 10"/>
          <p:cNvSpPr>
            <a:spLocks noGrp="1"/>
          </p:cNvSpPr>
          <p:nvPr>
            <p:ph type="body" sz="quarter" idx="13"/>
          </p:nvPr>
        </p:nvSpPr>
        <p:spPr>
          <a:xfrm>
            <a:off x="4044753" y="5083347"/>
            <a:ext cx="9787626" cy="662097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s-ES" dirty="0"/>
              <a:t>Haga clic para modificar el estilo de texto del patrón</a:t>
            </a:r>
            <a:endParaRPr lang="es-ES_tradnl" dirty="0"/>
          </a:p>
        </p:txBody>
      </p:sp>
      <p:sp>
        <p:nvSpPr>
          <p:cNvPr id="6" name="Marcador de texto 10"/>
          <p:cNvSpPr>
            <a:spLocks noGrp="1"/>
          </p:cNvSpPr>
          <p:nvPr>
            <p:ph type="body" sz="quarter" idx="11" hasCustomPrompt="1"/>
          </p:nvPr>
        </p:nvSpPr>
        <p:spPr>
          <a:xfrm>
            <a:off x="4044753" y="1692101"/>
            <a:ext cx="12065314" cy="108435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9600" b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914400" indent="0">
              <a:buFontTx/>
              <a:buNone/>
              <a:defRPr sz="560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defRPr>
            </a:lvl2pPr>
            <a:lvl3pPr marL="1828800" indent="0">
              <a:buFontTx/>
              <a:buNone/>
              <a:defRPr/>
            </a:lvl3pPr>
            <a:lvl4pPr marL="2743200" indent="0">
              <a:buFontTx/>
              <a:buNone/>
              <a:defRPr/>
            </a:lvl4pPr>
            <a:lvl5pPr marL="3657600" indent="0">
              <a:buFontTx/>
              <a:buNone/>
              <a:defRPr/>
            </a:lvl5pPr>
          </a:lstStyle>
          <a:p>
            <a:pPr lvl="0"/>
            <a:r>
              <a:rPr lang="es-ES" dirty="0"/>
              <a:t>Titular Presentación</a:t>
            </a:r>
          </a:p>
        </p:txBody>
      </p:sp>
      <p:sp>
        <p:nvSpPr>
          <p:cNvPr id="7" name="Marcador de texto 2"/>
          <p:cNvSpPr>
            <a:spLocks noGrp="1"/>
          </p:cNvSpPr>
          <p:nvPr>
            <p:ph type="body" sz="quarter" idx="12" hasCustomPrompt="1"/>
          </p:nvPr>
        </p:nvSpPr>
        <p:spPr>
          <a:xfrm>
            <a:off x="1400176" y="761420"/>
            <a:ext cx="15757524" cy="93068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200" b="0" i="0" u="sng">
                <a:solidFill>
                  <a:srgbClr val="A8D200"/>
                </a:solidFill>
                <a:latin typeface="Arial" charset="0"/>
                <a:ea typeface="Arial" charset="0"/>
                <a:cs typeface="Arial" charset="0"/>
              </a:defRPr>
            </a:lvl1pPr>
            <a:lvl2pPr marL="914400" indent="0">
              <a:buNone/>
              <a:defRPr sz="3600" b="0" i="0">
                <a:latin typeface="Arial" charset="0"/>
                <a:ea typeface="Arial" charset="0"/>
                <a:cs typeface="Arial" charset="0"/>
              </a:defRPr>
            </a:lvl2pPr>
            <a:lvl3pPr marL="1828800" indent="0">
              <a:buNone/>
              <a:defRPr sz="3600" b="0" i="0">
                <a:latin typeface="Arial" charset="0"/>
                <a:ea typeface="Arial" charset="0"/>
                <a:cs typeface="Arial" charset="0"/>
              </a:defRPr>
            </a:lvl3pPr>
            <a:lvl4pPr marL="2743200" indent="0">
              <a:buNone/>
              <a:defRPr sz="3600" b="0" i="0">
                <a:latin typeface="Arial" charset="0"/>
                <a:ea typeface="Arial" charset="0"/>
                <a:cs typeface="Arial" charset="0"/>
              </a:defRPr>
            </a:lvl4pPr>
            <a:lvl5pPr marL="3657600" indent="0">
              <a:buNone/>
              <a:defRPr sz="3600" b="0" i="0"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s-ES" dirty="0"/>
              <a:t>Titular presentación / Subtitular</a:t>
            </a:r>
            <a:endParaRPr lang="es-ES_tradnl" dirty="0"/>
          </a:p>
        </p:txBody>
      </p:sp>
      <p:sp>
        <p:nvSpPr>
          <p:cNvPr id="8" name="Marcador de texto 2"/>
          <p:cNvSpPr>
            <a:spLocks noGrp="1"/>
          </p:cNvSpPr>
          <p:nvPr>
            <p:ph type="body" sz="quarter" idx="14" hasCustomPrompt="1"/>
          </p:nvPr>
        </p:nvSpPr>
        <p:spPr>
          <a:xfrm>
            <a:off x="1400178" y="1851810"/>
            <a:ext cx="1924912" cy="924640"/>
          </a:xfrm>
          <a:prstGeom prst="rect">
            <a:avLst/>
          </a:prstGeom>
          <a:solidFill>
            <a:srgbClr val="A8D200"/>
          </a:solidFill>
        </p:spPr>
        <p:txBody>
          <a:bodyPr lIns="72000" tIns="72000" rIns="72000" bIns="72000"/>
          <a:lstStyle>
            <a:lvl1pPr marL="0" indent="0" algn="ctr">
              <a:buNone/>
              <a:defRPr sz="64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914400" indent="0">
              <a:buNone/>
              <a:defRPr sz="9600"/>
            </a:lvl2pPr>
            <a:lvl3pPr marL="1828800" indent="0">
              <a:buNone/>
              <a:defRPr sz="9600"/>
            </a:lvl3pPr>
            <a:lvl4pPr marL="2743200" indent="0">
              <a:buNone/>
              <a:defRPr sz="9600"/>
            </a:lvl4pPr>
            <a:lvl5pPr marL="3657600" indent="0">
              <a:buNone/>
              <a:defRPr sz="9600"/>
            </a:lvl5pPr>
          </a:lstStyle>
          <a:p>
            <a:pPr lvl="0"/>
            <a:r>
              <a:rPr lang="es-ES" dirty="0"/>
              <a:t>12.3</a:t>
            </a:r>
            <a:endParaRPr lang="es-ES_tradnl" dirty="0"/>
          </a:p>
        </p:txBody>
      </p:sp>
      <p:sp>
        <p:nvSpPr>
          <p:cNvPr id="9" name="Marcador de texto 10"/>
          <p:cNvSpPr>
            <a:spLocks noGrp="1"/>
          </p:cNvSpPr>
          <p:nvPr>
            <p:ph type="body" sz="quarter" idx="15" hasCustomPrompt="1"/>
          </p:nvPr>
        </p:nvSpPr>
        <p:spPr>
          <a:xfrm>
            <a:off x="4044753" y="3707131"/>
            <a:ext cx="5117002" cy="77023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5600" b="1">
                <a:solidFill>
                  <a:srgbClr val="A8D200"/>
                </a:solidFill>
              </a:defRPr>
            </a:lvl1pPr>
            <a:lvl2pPr marL="914400" indent="0">
              <a:buNone/>
              <a:defRPr sz="4000"/>
            </a:lvl2pPr>
            <a:lvl3pPr marL="1828800" indent="0">
              <a:buNone/>
              <a:defRPr sz="40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</a:lstStyle>
          <a:p>
            <a:pPr lvl="0"/>
            <a:r>
              <a:rPr lang="es-ES" dirty="0"/>
              <a:t>Subtitular</a:t>
            </a:r>
            <a:endParaRPr lang="es-ES_tradnl" dirty="0"/>
          </a:p>
        </p:txBody>
      </p:sp>
      <p:sp>
        <p:nvSpPr>
          <p:cNvPr id="10" name="Marcador de gráfico 9"/>
          <p:cNvSpPr>
            <a:spLocks noGrp="1"/>
          </p:cNvSpPr>
          <p:nvPr>
            <p:ph type="chart" sz="quarter" idx="16"/>
          </p:nvPr>
        </p:nvSpPr>
        <p:spPr>
          <a:xfrm>
            <a:off x="14281151" y="5083177"/>
            <a:ext cx="9442450" cy="6619874"/>
          </a:xfrm>
          <a:prstGeom prst="rect">
            <a:avLst/>
          </a:prstGeom>
        </p:spPr>
        <p:txBody>
          <a:bodyPr lIns="182880" tIns="91440" rIns="182880" bIns="91440"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75588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4260861"/>
            <a:ext cx="20726400" cy="2940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7600" y="7772400"/>
            <a:ext cx="17068800" cy="3505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884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1768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2652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3537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4421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5305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6189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7074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C9D-4369-4EC4-95F3-88922B4B0C1C}" type="datetimeFigureOut">
              <a:rPr lang="en-GB" smtClean="0"/>
              <a:t>05/02/2019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4561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C9D-4369-4EC4-95F3-88922B4B0C1C}" type="datetimeFigureOut">
              <a:rPr lang="en-GB" smtClean="0"/>
              <a:t>05/02/2019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6121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6168" y="8813811"/>
            <a:ext cx="20726400" cy="2724150"/>
          </a:xfrm>
        </p:spPr>
        <p:txBody>
          <a:bodyPr anchor="t"/>
          <a:lstStyle>
            <a:lvl1pPr algn="l">
              <a:defRPr sz="95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6168" y="5813427"/>
            <a:ext cx="20726400" cy="3000374"/>
          </a:xfrm>
        </p:spPr>
        <p:txBody>
          <a:bodyPr anchor="b"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1088428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2pPr>
            <a:lvl3pPr marL="2176857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3pPr>
            <a:lvl4pPr marL="3265285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4pPr>
            <a:lvl5pPr marL="4353714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5pPr>
            <a:lvl6pPr marL="5442142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6pPr>
            <a:lvl7pPr marL="6530568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7pPr>
            <a:lvl8pPr marL="7618992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8pPr>
            <a:lvl9pPr marL="8707425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C9D-4369-4EC4-95F3-88922B4B0C1C}" type="datetimeFigureOut">
              <a:rPr lang="en-GB" smtClean="0"/>
              <a:t>05/02/2019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9883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51200" y="6400811"/>
            <a:ext cx="29057600" cy="18103850"/>
          </a:xfrm>
        </p:spPr>
        <p:txBody>
          <a:bodyPr/>
          <a:lstStyle>
            <a:lvl1pPr>
              <a:defRPr sz="6700"/>
            </a:lvl1pPr>
            <a:lvl2pPr>
              <a:defRPr sz="57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715200" y="6400811"/>
            <a:ext cx="29057600" cy="18103850"/>
          </a:xfrm>
        </p:spPr>
        <p:txBody>
          <a:bodyPr/>
          <a:lstStyle>
            <a:lvl1pPr>
              <a:defRPr sz="6700"/>
            </a:lvl1pPr>
            <a:lvl2pPr>
              <a:defRPr sz="57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C9D-4369-4EC4-95F3-88922B4B0C1C}" type="datetimeFigureOut">
              <a:rPr lang="en-GB" smtClean="0"/>
              <a:t>05/02/2019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9641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3070226"/>
            <a:ext cx="10773835" cy="1279524"/>
          </a:xfrm>
        </p:spPr>
        <p:txBody>
          <a:bodyPr anchor="b"/>
          <a:lstStyle>
            <a:lvl1pPr marL="0" indent="0">
              <a:buNone/>
              <a:defRPr sz="5700" b="1"/>
            </a:lvl1pPr>
            <a:lvl2pPr marL="1088428" indent="0">
              <a:buNone/>
              <a:defRPr sz="4800" b="1"/>
            </a:lvl2pPr>
            <a:lvl3pPr marL="2176857" indent="0">
              <a:buNone/>
              <a:defRPr sz="4300" b="1"/>
            </a:lvl3pPr>
            <a:lvl4pPr marL="3265285" indent="0">
              <a:buNone/>
              <a:defRPr sz="3800" b="1"/>
            </a:lvl4pPr>
            <a:lvl5pPr marL="4353714" indent="0">
              <a:buNone/>
              <a:defRPr sz="3800" b="1"/>
            </a:lvl5pPr>
            <a:lvl6pPr marL="5442142" indent="0">
              <a:buNone/>
              <a:defRPr sz="3800" b="1"/>
            </a:lvl6pPr>
            <a:lvl7pPr marL="6530568" indent="0">
              <a:buNone/>
              <a:defRPr sz="3800" b="1"/>
            </a:lvl7pPr>
            <a:lvl8pPr marL="7618992" indent="0">
              <a:buNone/>
              <a:defRPr sz="3800" b="1"/>
            </a:lvl8pPr>
            <a:lvl9pPr marL="8707425" indent="0">
              <a:buNone/>
              <a:defRPr sz="3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9200" y="4349750"/>
            <a:ext cx="10773835" cy="7902576"/>
          </a:xfrm>
        </p:spPr>
        <p:txBody>
          <a:bodyPr/>
          <a:lstStyle>
            <a:lvl1pPr>
              <a:defRPr sz="5700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86748" y="3070226"/>
            <a:ext cx="10778067" cy="1279524"/>
          </a:xfrm>
        </p:spPr>
        <p:txBody>
          <a:bodyPr anchor="b"/>
          <a:lstStyle>
            <a:lvl1pPr marL="0" indent="0">
              <a:buNone/>
              <a:defRPr sz="5700" b="1"/>
            </a:lvl1pPr>
            <a:lvl2pPr marL="1088428" indent="0">
              <a:buNone/>
              <a:defRPr sz="4800" b="1"/>
            </a:lvl2pPr>
            <a:lvl3pPr marL="2176857" indent="0">
              <a:buNone/>
              <a:defRPr sz="4300" b="1"/>
            </a:lvl3pPr>
            <a:lvl4pPr marL="3265285" indent="0">
              <a:buNone/>
              <a:defRPr sz="3800" b="1"/>
            </a:lvl4pPr>
            <a:lvl5pPr marL="4353714" indent="0">
              <a:buNone/>
              <a:defRPr sz="3800" b="1"/>
            </a:lvl5pPr>
            <a:lvl6pPr marL="5442142" indent="0">
              <a:buNone/>
              <a:defRPr sz="3800" b="1"/>
            </a:lvl6pPr>
            <a:lvl7pPr marL="6530568" indent="0">
              <a:buNone/>
              <a:defRPr sz="3800" b="1"/>
            </a:lvl7pPr>
            <a:lvl8pPr marL="7618992" indent="0">
              <a:buNone/>
              <a:defRPr sz="3800" b="1"/>
            </a:lvl8pPr>
            <a:lvl9pPr marL="8707425" indent="0">
              <a:buNone/>
              <a:defRPr sz="3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86748" y="4349750"/>
            <a:ext cx="10778067" cy="7902576"/>
          </a:xfrm>
        </p:spPr>
        <p:txBody>
          <a:bodyPr/>
          <a:lstStyle>
            <a:lvl1pPr>
              <a:defRPr sz="5700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C9D-4369-4EC4-95F3-88922B4B0C1C}" type="datetimeFigureOut">
              <a:rPr lang="en-GB" smtClean="0"/>
              <a:t>05/02/2019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325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303" y="11647698"/>
            <a:ext cx="9904006" cy="1556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0551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  <a:prstGeom prst="rect">
            <a:avLst/>
          </a:prstGeom>
        </p:spPr>
        <p:txBody>
          <a:bodyPr vert="horz" lIns="217686" tIns="108843" rIns="217686" bIns="108843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3200411"/>
            <a:ext cx="21945600" cy="9051926"/>
          </a:xfrm>
          <a:prstGeom prst="rect">
            <a:avLst/>
          </a:prstGeom>
        </p:spPr>
        <p:txBody>
          <a:bodyPr vert="horz" lIns="217686" tIns="108843" rIns="217686" bIns="10884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19200" y="12712711"/>
            <a:ext cx="5689600" cy="730250"/>
          </a:xfrm>
          <a:prstGeom prst="rect">
            <a:avLst/>
          </a:prstGeom>
        </p:spPr>
        <p:txBody>
          <a:bodyPr vert="horz" lIns="217686" tIns="108843" rIns="217686" bIns="108843" rtlCol="0" anchor="ctr"/>
          <a:lstStyle>
            <a:lvl1pPr algn="l">
              <a:defRPr sz="2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9EC9D-4369-4EC4-95F3-88922B4B0C1C}" type="datetimeFigureOut">
              <a:rPr lang="en-GB" smtClean="0"/>
              <a:t>05/02/2019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31200" y="12712711"/>
            <a:ext cx="7721600" cy="730250"/>
          </a:xfrm>
          <a:prstGeom prst="rect">
            <a:avLst/>
          </a:prstGeom>
        </p:spPr>
        <p:txBody>
          <a:bodyPr vert="horz" lIns="217686" tIns="108843" rIns="217686" bIns="108843" rtlCol="0" anchor="ctr"/>
          <a:lstStyle>
            <a:lvl1pPr algn="ctr">
              <a:defRPr sz="2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475200" y="12712711"/>
            <a:ext cx="5689600" cy="730250"/>
          </a:xfrm>
          <a:prstGeom prst="rect">
            <a:avLst/>
          </a:prstGeom>
        </p:spPr>
        <p:txBody>
          <a:bodyPr vert="horz" lIns="217686" tIns="108843" rIns="217686" bIns="108843" rtlCol="0" anchor="ctr"/>
          <a:lstStyle>
            <a:lvl1pPr algn="r">
              <a:defRPr sz="2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262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hdr="0" ftr="0" dt="0"/>
  <p:txStyles>
    <p:titleStyle>
      <a:lvl1pPr algn="ctr" defTabSz="2176857" rtl="0" eaLnBrk="1" latinLnBrk="0" hangingPunct="1">
        <a:spcBef>
          <a:spcPct val="0"/>
        </a:spcBef>
        <a:buNone/>
        <a:defRPr sz="10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6320" indent="-816320" algn="l" defTabSz="2176857" rtl="0" eaLnBrk="1" latinLnBrk="0" hangingPunct="1">
        <a:spcBef>
          <a:spcPct val="20000"/>
        </a:spcBef>
        <a:buFont typeface="Arial" panose="020B0604020202020204" pitchFamily="34" charset="0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1pPr>
      <a:lvl2pPr marL="1768697" indent="-680271" algn="l" defTabSz="2176857" rtl="0" eaLnBrk="1" latinLnBrk="0" hangingPunct="1">
        <a:spcBef>
          <a:spcPct val="20000"/>
        </a:spcBef>
        <a:buFont typeface="Arial" panose="020B0604020202020204" pitchFamily="34" charset="0"/>
        <a:buChar char="–"/>
        <a:defRPr sz="6700" kern="1200">
          <a:solidFill>
            <a:schemeClr val="tx1"/>
          </a:solidFill>
          <a:latin typeface="+mn-lt"/>
          <a:ea typeface="+mn-ea"/>
          <a:cs typeface="+mn-cs"/>
        </a:defRPr>
      </a:lvl2pPr>
      <a:lvl3pPr marL="2721071" indent="-544214" algn="l" defTabSz="2176857" rtl="0" eaLnBrk="1" latinLnBrk="0" hangingPunct="1">
        <a:spcBef>
          <a:spcPct val="20000"/>
        </a:spcBef>
        <a:buFont typeface="Arial" panose="020B0604020202020204" pitchFamily="34" charset="0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3pPr>
      <a:lvl4pPr marL="3809500" indent="-544214" algn="l" defTabSz="2176857" rtl="0" eaLnBrk="1" latinLnBrk="0" hangingPunct="1">
        <a:spcBef>
          <a:spcPct val="20000"/>
        </a:spcBef>
        <a:buFont typeface="Arial" panose="020B0604020202020204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4897928" indent="-544214" algn="l" defTabSz="2176857" rtl="0" eaLnBrk="1" latinLnBrk="0" hangingPunct="1">
        <a:spcBef>
          <a:spcPct val="20000"/>
        </a:spcBef>
        <a:buFont typeface="Arial" panose="020B0604020202020204" pitchFamily="34" charset="0"/>
        <a:buChar char="»"/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5986356" indent="-544214" algn="l" defTabSz="2176857" rtl="0" eaLnBrk="1" latinLnBrk="0" hangingPunct="1">
        <a:spcBef>
          <a:spcPct val="20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074782" indent="-544214" algn="l" defTabSz="2176857" rtl="0" eaLnBrk="1" latinLnBrk="0" hangingPunct="1">
        <a:spcBef>
          <a:spcPct val="20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163209" indent="-544214" algn="l" defTabSz="2176857" rtl="0" eaLnBrk="1" latinLnBrk="0" hangingPunct="1">
        <a:spcBef>
          <a:spcPct val="20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251635" indent="-544214" algn="l" defTabSz="2176857" rtl="0" eaLnBrk="1" latinLnBrk="0" hangingPunct="1">
        <a:spcBef>
          <a:spcPct val="20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7685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1088428" algn="l" defTabSz="217685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2176857" algn="l" defTabSz="217685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3265285" algn="l" defTabSz="217685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4pPr>
      <a:lvl5pPr marL="4353714" algn="l" defTabSz="217685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5pPr>
      <a:lvl6pPr marL="5442142" algn="l" defTabSz="217685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6pPr>
      <a:lvl7pPr marL="6530568" algn="l" defTabSz="217685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7pPr>
      <a:lvl8pPr marL="7618992" algn="l" defTabSz="217685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8pPr>
      <a:lvl9pPr marL="8707425" algn="l" defTabSz="217685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entropy2018.sciencesconf.org/" TargetMode="External"/><Relationship Id="rId5" Type="http://schemas.openxmlformats.org/officeDocument/2006/relationships/hyperlink" Target="https://github.com/2xs/pipcore" TargetMode="Externa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mailto:chrystel.gaber@orange.com" TargetMode="Externa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4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eurescom.webex.com/eurescom/j.php?MTID=mbac5494351e3faacff8cb9bfd29b1d5a" TargetMode="External"/><Relationship Id="rId7" Type="http://schemas.openxmlformats.org/officeDocument/2006/relationships/image" Target="../media/image4.jp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collaborationhelp.cisco.com/article/WBX000029055" TargetMode="External"/><Relationship Id="rId5" Type="http://schemas.openxmlformats.org/officeDocument/2006/relationships/hyperlink" Target="https://eurescom.webex.com/eurescom/globalcallin.php?serviceType=MC&amp;ED=697732507&amp;tollFree=0" TargetMode="External"/><Relationship Id="rId4" Type="http://schemas.openxmlformats.org/officeDocument/2006/relationships/hyperlink" Target="tel:+49-6925511-4400,,*01*955071414##*01*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7"/>
          <p:cNvSpPr>
            <a:spLocks/>
          </p:cNvSpPr>
          <p:nvPr/>
        </p:nvSpPr>
        <p:spPr bwMode="auto">
          <a:xfrm>
            <a:off x="-27856" y="11030981"/>
            <a:ext cx="24384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sz="5400" b="1" dirty="0">
              <a:solidFill>
                <a:srgbClr val="3C3C3C"/>
              </a:solidFill>
              <a:latin typeface="Century Gothic" panose="020B0502020202020204" pitchFamily="34" charset="0"/>
              <a:ea typeface="Aleo" panose="020F0502020204030203" pitchFamily="34" charset="0"/>
              <a:cs typeface="Aleo" panose="020F0502020204030203" pitchFamily="34" charset="0"/>
              <a:sym typeface="Aleo" panose="020F0502020204030203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1688" y="89248"/>
            <a:ext cx="3657656" cy="43592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7"/>
          <p:cNvSpPr>
            <a:spLocks/>
          </p:cNvSpPr>
          <p:nvPr/>
        </p:nvSpPr>
        <p:spPr bwMode="auto">
          <a:xfrm>
            <a:off x="3530060" y="6281936"/>
            <a:ext cx="17039908" cy="2739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en-GB" sz="5400" b="1" dirty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Pitch of the Project </a:t>
            </a:r>
            <a:r>
              <a:rPr lang="en-GB" sz="5400" b="1" dirty="0" smtClean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Proposal</a:t>
            </a:r>
          </a:p>
          <a:p>
            <a:pPr eaLnBrk="1" hangingPunct="1"/>
            <a:r>
              <a:rPr lang="en-GB" sz="4400" b="1" dirty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/>
            </a:r>
            <a:br>
              <a:rPr lang="en-GB" sz="4400" b="1" dirty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</a:br>
            <a:r>
              <a:rPr lang="en-GB" sz="8000" b="1" dirty="0" smtClean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TIPS: </a:t>
            </a:r>
            <a:r>
              <a:rPr lang="en-GB" sz="8000" b="1" u="sng" dirty="0" smtClean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T</a:t>
            </a:r>
            <a:r>
              <a:rPr lang="en-GB" sz="8000" b="1" dirty="0" smtClean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rust, </a:t>
            </a:r>
            <a:r>
              <a:rPr lang="en-GB" sz="8000" b="1" u="sng" dirty="0" smtClean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I</a:t>
            </a:r>
            <a:r>
              <a:rPr lang="en-GB" sz="8000" b="1" dirty="0" smtClean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solation and </a:t>
            </a:r>
            <a:r>
              <a:rPr lang="en-GB" sz="8000" b="1" u="sng" dirty="0" err="1" smtClean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P</a:t>
            </a:r>
            <a:r>
              <a:rPr lang="en-GB" sz="8000" b="1" dirty="0" err="1" smtClean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roof</a:t>
            </a:r>
            <a:r>
              <a:rPr lang="en-GB" sz="8000" b="1" u="sng" dirty="0" err="1" smtClean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S</a:t>
            </a:r>
            <a:endParaRPr lang="en-GB" sz="8000" b="1" u="sng" dirty="0">
              <a:solidFill>
                <a:srgbClr val="0070C0"/>
              </a:solidFill>
              <a:latin typeface="Arial" panose="020B0604020202020204" pitchFamily="34" charset="0"/>
              <a:ea typeface="Aleo" panose="020F0502020204030203" pitchFamily="34" charset="0"/>
              <a:cs typeface="Arial" panose="020B0604020202020204" pitchFamily="34" charset="0"/>
              <a:sym typeface="Aleo" panose="020F0502020204030203" pitchFamily="34" charset="0"/>
            </a:endParaRPr>
          </a:p>
        </p:txBody>
      </p:sp>
      <p:sp>
        <p:nvSpPr>
          <p:cNvPr id="9" name="Rectangle 7"/>
          <p:cNvSpPr>
            <a:spLocks/>
          </p:cNvSpPr>
          <p:nvPr/>
        </p:nvSpPr>
        <p:spPr bwMode="auto">
          <a:xfrm>
            <a:off x="3551040" y="441152"/>
            <a:ext cx="17039908" cy="4616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en-GB" sz="9600" b="1" dirty="0" smtClean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CELTIC-NEXT </a:t>
            </a:r>
            <a:br>
              <a:rPr lang="en-GB" sz="9600" b="1" dirty="0" smtClean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</a:br>
            <a:r>
              <a:rPr lang="en-GB" sz="9600" b="1" dirty="0" smtClean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Proposers </a:t>
            </a:r>
            <a:r>
              <a:rPr lang="en-GB" sz="9600" b="1" dirty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Day</a:t>
            </a:r>
            <a:br>
              <a:rPr lang="en-GB" sz="9600" b="1" dirty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</a:br>
            <a:endParaRPr lang="en-GB" sz="3600" b="1" dirty="0" smtClean="0">
              <a:solidFill>
                <a:srgbClr val="0070C0"/>
              </a:solidFill>
              <a:latin typeface="Arial" panose="020B0604020202020204" pitchFamily="34" charset="0"/>
              <a:ea typeface="Aleo" panose="020F0502020204030203" pitchFamily="34" charset="0"/>
              <a:cs typeface="Arial" panose="020B0604020202020204" pitchFamily="34" charset="0"/>
              <a:sym typeface="Aleo" panose="020F0502020204030203" pitchFamily="34" charset="0"/>
            </a:endParaRPr>
          </a:p>
          <a:p>
            <a:pPr eaLnBrk="1" hangingPunct="1"/>
            <a:r>
              <a:rPr lang="en-GB" sz="7000" dirty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5</a:t>
            </a:r>
            <a:r>
              <a:rPr lang="en-GB" sz="7000" baseline="30000" dirty="0" smtClean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th</a:t>
            </a:r>
            <a:r>
              <a:rPr lang="en-GB" sz="7000" dirty="0" smtClean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 February 2019, London </a:t>
            </a:r>
          </a:p>
        </p:txBody>
      </p:sp>
      <p:sp>
        <p:nvSpPr>
          <p:cNvPr id="11" name="Rectangle 6"/>
          <p:cNvSpPr>
            <a:spLocks/>
          </p:cNvSpPr>
          <p:nvPr/>
        </p:nvSpPr>
        <p:spPr bwMode="auto">
          <a:xfrm>
            <a:off x="8144449" y="11768479"/>
            <a:ext cx="7609455" cy="1354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en-GB" sz="4400" b="1" dirty="0" smtClean="0">
                <a:solidFill>
                  <a:schemeClr val="tx2"/>
                </a:solidFill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  <a:sym typeface="Lato" panose="020F0502020204030203" pitchFamily="34" charset="0"/>
              </a:rPr>
              <a:t>Chrystel Gaber</a:t>
            </a:r>
            <a:endParaRPr lang="en-GB" sz="4400" b="1" dirty="0">
              <a:solidFill>
                <a:schemeClr val="tx2"/>
              </a:solidFill>
              <a:latin typeface="Arial" panose="020B0604020202020204" pitchFamily="34" charset="0"/>
              <a:ea typeface="Lato" panose="020F0502020204030203" pitchFamily="34" charset="0"/>
              <a:cs typeface="Arial" panose="020B0604020202020204" pitchFamily="34" charset="0"/>
              <a:sym typeface="Lato" panose="020F0502020204030203" pitchFamily="34" charset="0"/>
            </a:endParaRPr>
          </a:p>
          <a:p>
            <a:pPr eaLnBrk="1" hangingPunct="1"/>
            <a:r>
              <a:rPr lang="en-GB" sz="4400" b="1" dirty="0">
                <a:solidFill>
                  <a:schemeClr val="tx2"/>
                </a:solidFill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  <a:sym typeface="Lato" panose="020F0502020204030203" pitchFamily="34" charset="0"/>
              </a:rPr>
              <a:t>c</a:t>
            </a:r>
            <a:r>
              <a:rPr lang="en-GB" sz="4400" b="1" dirty="0" smtClean="0">
                <a:solidFill>
                  <a:schemeClr val="tx2"/>
                </a:solidFill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  <a:sym typeface="Lato" panose="020F0502020204030203" pitchFamily="34" charset="0"/>
              </a:rPr>
              <a:t>hrystel.gaber@orange.com</a:t>
            </a:r>
            <a:endParaRPr lang="en-GB" sz="4400" b="1" dirty="0">
              <a:solidFill>
                <a:schemeClr val="tx2"/>
              </a:solidFill>
              <a:latin typeface="Arial" panose="020B0604020202020204" pitchFamily="34" charset="0"/>
              <a:ea typeface="Lato" panose="020F0502020204030203" pitchFamily="34" charset="0"/>
              <a:cs typeface="Arial" panose="020B0604020202020204" pitchFamily="34" charset="0"/>
              <a:sym typeface="Lato" panose="020F0502020204030203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9" t="12515"/>
          <a:stretch/>
        </p:blipFill>
        <p:spPr>
          <a:xfrm>
            <a:off x="0" y="0"/>
            <a:ext cx="4991201" cy="440972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fontAlgn="base">
              <a:spcAft>
                <a:spcPct val="0"/>
              </a:spcAft>
            </a:pPr>
            <a:r>
              <a:rPr lang="de-DE" sz="9200" b="1" dirty="0">
                <a:solidFill>
                  <a:srgbClr val="0070C0"/>
                </a:solidFill>
                <a:latin typeface="Aleo" panose="020F0502020204030203" pitchFamily="34" charset="0"/>
                <a:ea typeface="Aleo" panose="020F0502020204030203" pitchFamily="34" charset="0"/>
                <a:cs typeface="Aleo" panose="020F0502020204030203" pitchFamily="34" charset="0"/>
                <a:sym typeface="Gill Sans" charset="0"/>
              </a:rPr>
              <a:t>Teaser</a:t>
            </a:r>
            <a:endParaRPr lang="en-GB" sz="9200" b="1" dirty="0">
              <a:solidFill>
                <a:srgbClr val="0070C0"/>
              </a:solidFill>
              <a:latin typeface="Aleo" panose="020F0502020204030203" pitchFamily="34" charset="0"/>
              <a:ea typeface="Aleo" panose="020F0502020204030203" pitchFamily="34" charset="0"/>
              <a:cs typeface="Aleo" panose="020F0502020204030203" pitchFamily="34" charset="0"/>
              <a:sym typeface="Gill Sans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2</a:t>
            </a:fld>
            <a:endParaRPr lang="en-GB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11147" y="3833664"/>
            <a:ext cx="15937771" cy="1697164"/>
          </a:xfrm>
          <a:prstGeom prst="rect">
            <a:avLst/>
          </a:prstGeom>
          <a:noFill/>
        </p:spPr>
        <p:txBody>
          <a:bodyPr wrap="square" lIns="217709" tIns="108855" rIns="217709" bIns="108855" rtlCol="0">
            <a:spAutoFit/>
          </a:bodyPr>
          <a:lstStyle/>
          <a:p>
            <a:endParaRPr lang="fr-FR" sz="4800" i="1" dirty="0" smtClean="0">
              <a:solidFill>
                <a:srgbClr val="00B0F0"/>
              </a:solidFill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endParaRPr lang="fr-FR" sz="4800" i="1" dirty="0">
              <a:solidFill>
                <a:srgbClr val="00B0F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74776" y="12834664"/>
            <a:ext cx="20522280" cy="650723"/>
          </a:xfrm>
          <a:prstGeom prst="rect">
            <a:avLst/>
          </a:prstGeom>
        </p:spPr>
        <p:txBody>
          <a:bodyPr wrap="square" lIns="217709" tIns="108855" rIns="217709" bIns="108855">
            <a:spAutoFit/>
          </a:bodyPr>
          <a:lstStyle/>
          <a:p>
            <a:r>
              <a:rPr lang="en-GB" sz="2800" dirty="0" smtClean="0">
                <a:solidFill>
                  <a:schemeClr val="accent1">
                    <a:lumMod val="75000"/>
                  </a:schemeClr>
                </a:solidFill>
              </a:rPr>
              <a:t>www.celticnext.eu                                         </a:t>
            </a:r>
            <a:r>
              <a:rPr lang="en-GB" sz="2800" dirty="0" smtClean="0">
                <a:solidFill>
                  <a:schemeClr val="accent1">
                    <a:lumMod val="75000"/>
                  </a:schemeClr>
                </a:solidFill>
              </a:rPr>
              <a:t>TIPS,  Chrystel Gaber, Orange Labs, chrystel.gaber@orange.com</a:t>
            </a:r>
            <a:endParaRPr lang="en-GB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95" r="2224"/>
          <a:stretch/>
        </p:blipFill>
        <p:spPr>
          <a:xfrm>
            <a:off x="13714509" y="17240"/>
            <a:ext cx="10669491" cy="2969568"/>
          </a:xfrm>
          <a:prstGeom prst="rect">
            <a:avLst/>
          </a:prstGeom>
        </p:spPr>
      </p:pic>
      <p:pic>
        <p:nvPicPr>
          <p:cNvPr id="8" name="Imagen 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458" y="6065912"/>
            <a:ext cx="3389605" cy="1311002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10" name="TextBox 4"/>
          <p:cNvSpPr txBox="1"/>
          <p:nvPr/>
        </p:nvSpPr>
        <p:spPr>
          <a:xfrm>
            <a:off x="4112980" y="3329608"/>
            <a:ext cx="19456284" cy="9083801"/>
          </a:xfrm>
          <a:prstGeom prst="rect">
            <a:avLst/>
          </a:prstGeom>
          <a:noFill/>
        </p:spPr>
        <p:txBody>
          <a:bodyPr wrap="square" lIns="217709" tIns="108855" rIns="217709" bIns="108855" rtlCol="0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GB" sz="4800" u="sng" dirty="0" smtClean="0">
                <a:solidFill>
                  <a:schemeClr val="accent1"/>
                </a:solidFill>
              </a:rPr>
              <a:t>Outcome</a:t>
            </a:r>
          </a:p>
          <a:p>
            <a:pPr marL="1143000" lvl="1" indent="-685800">
              <a:buFont typeface="Arial" panose="020B0604020202020204" pitchFamily="34" charset="0"/>
              <a:buChar char="•"/>
            </a:pPr>
            <a:r>
              <a:rPr lang="en-GB" sz="4800" dirty="0" smtClean="0">
                <a:solidFill>
                  <a:schemeClr val="accent1"/>
                </a:solidFill>
              </a:rPr>
              <a:t>Abstract model of isolation solution</a:t>
            </a:r>
          </a:p>
          <a:p>
            <a:pPr marL="1143000" lvl="1" indent="-685800">
              <a:buFont typeface="Arial" panose="020B0604020202020204" pitchFamily="34" charset="0"/>
              <a:buChar char="•"/>
            </a:pPr>
            <a:r>
              <a:rPr lang="en-GB" sz="4800" dirty="0" smtClean="0">
                <a:solidFill>
                  <a:schemeClr val="accent1"/>
                </a:solidFill>
              </a:rPr>
              <a:t>1</a:t>
            </a:r>
            <a:r>
              <a:rPr lang="en-GB" sz="4800" baseline="30000" dirty="0" smtClean="0">
                <a:solidFill>
                  <a:schemeClr val="accent1"/>
                </a:solidFill>
              </a:rPr>
              <a:t>st</a:t>
            </a:r>
            <a:r>
              <a:rPr lang="en-GB" sz="4800" dirty="0" smtClean="0">
                <a:solidFill>
                  <a:schemeClr val="accent1"/>
                </a:solidFill>
              </a:rPr>
              <a:t> European </a:t>
            </a:r>
            <a:r>
              <a:rPr lang="en-GB" sz="4800" b="1" dirty="0" smtClean="0">
                <a:solidFill>
                  <a:schemeClr val="tx1"/>
                </a:solidFill>
              </a:rPr>
              <a:t>open source </a:t>
            </a:r>
            <a:r>
              <a:rPr lang="en-GB" sz="4800" dirty="0" smtClean="0">
                <a:solidFill>
                  <a:schemeClr val="accent1"/>
                </a:solidFill>
              </a:rPr>
              <a:t>&amp; </a:t>
            </a:r>
            <a:r>
              <a:rPr lang="en-GB" sz="4800" b="1" dirty="0" smtClean="0">
                <a:solidFill>
                  <a:schemeClr val="tx1"/>
                </a:solidFill>
              </a:rPr>
              <a:t>formally proven minimal kernel </a:t>
            </a:r>
            <a:r>
              <a:rPr lang="en-US" sz="4800" dirty="0">
                <a:solidFill>
                  <a:schemeClr val="accent1"/>
                </a:solidFill>
                <a:hlinkClick r:id="rId5"/>
              </a:rPr>
              <a:t>https://</a:t>
            </a:r>
            <a:r>
              <a:rPr lang="en-US" sz="4800" dirty="0" smtClean="0">
                <a:solidFill>
                  <a:schemeClr val="accent1"/>
                </a:solidFill>
                <a:hlinkClick r:id="rId5"/>
              </a:rPr>
              <a:t>github.com/2xs/pipcore</a:t>
            </a:r>
            <a:r>
              <a:rPr lang="en-US" sz="4800" dirty="0" smtClean="0">
                <a:solidFill>
                  <a:schemeClr val="accent1"/>
                </a:solidFill>
              </a:rPr>
              <a:t> </a:t>
            </a:r>
            <a:endParaRPr lang="en-GB" sz="4800" dirty="0" smtClean="0">
              <a:solidFill>
                <a:schemeClr val="accent1"/>
              </a:solidFill>
            </a:endParaRPr>
          </a:p>
          <a:p>
            <a:pPr marL="1143000" lvl="1" indent="-685800">
              <a:buFont typeface="Arial" panose="020B0604020202020204" pitchFamily="34" charset="0"/>
              <a:buChar char="•"/>
            </a:pPr>
            <a:r>
              <a:rPr lang="en-GB" sz="4800" dirty="0" smtClean="0">
                <a:solidFill>
                  <a:schemeClr val="accent1"/>
                </a:solidFill>
              </a:rPr>
              <a:t>Architecture consolidated by the use of </a:t>
            </a:r>
            <a:r>
              <a:rPr lang="en-GB" sz="4800" b="1" dirty="0" smtClean="0">
                <a:solidFill>
                  <a:schemeClr val="tx1"/>
                </a:solidFill>
              </a:rPr>
              <a:t>tokens</a:t>
            </a:r>
          </a:p>
          <a:p>
            <a:pPr marL="1143000" lvl="1" indent="-685800">
              <a:buFont typeface="Arial" panose="020B0604020202020204" pitchFamily="34" charset="0"/>
              <a:buChar char="•"/>
            </a:pPr>
            <a:r>
              <a:rPr lang="en-GB" sz="4800" dirty="0" smtClean="0">
                <a:solidFill>
                  <a:schemeClr val="accent1"/>
                </a:solidFill>
              </a:rPr>
              <a:t>Systems security evaluation </a:t>
            </a:r>
            <a:r>
              <a:rPr lang="en-GB" sz="4800" dirty="0" err="1" smtClean="0">
                <a:solidFill>
                  <a:schemeClr val="accent1"/>
                </a:solidFill>
              </a:rPr>
              <a:t>methdology</a:t>
            </a:r>
            <a:r>
              <a:rPr lang="en-GB" sz="4800" dirty="0" smtClean="0">
                <a:solidFill>
                  <a:schemeClr val="accent1"/>
                </a:solidFill>
              </a:rPr>
              <a:t> </a:t>
            </a:r>
            <a:r>
              <a:rPr lang="en-GB" sz="4800" b="1" dirty="0" smtClean="0">
                <a:solidFill>
                  <a:schemeClr val="tx1"/>
                </a:solidFill>
              </a:rPr>
              <a:t>Lego </a:t>
            </a:r>
            <a:r>
              <a:rPr lang="en-GB" sz="4800" b="1" dirty="0" err="1" smtClean="0">
                <a:solidFill>
                  <a:schemeClr val="tx1"/>
                </a:solidFill>
              </a:rPr>
              <a:t>methdology</a:t>
            </a:r>
            <a:endParaRPr lang="en-GB" sz="4800" b="1" dirty="0" smtClean="0">
              <a:solidFill>
                <a:schemeClr val="tx1"/>
              </a:solidFill>
            </a:endParaRPr>
          </a:p>
          <a:p>
            <a:pPr marL="1143000" lvl="1" indent="-685800">
              <a:buFont typeface="Arial" panose="020B0604020202020204" pitchFamily="34" charset="0"/>
              <a:buChar char="•"/>
            </a:pPr>
            <a:endParaRPr lang="en-GB" sz="4800" dirty="0" smtClean="0">
              <a:solidFill>
                <a:schemeClr val="accent1"/>
              </a:solidFill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GB" sz="4800" u="sng" dirty="0" smtClean="0">
                <a:solidFill>
                  <a:schemeClr val="accent1"/>
                </a:solidFill>
              </a:rPr>
              <a:t>Impacts</a:t>
            </a:r>
          </a:p>
          <a:p>
            <a:pPr marL="1143000" lvl="1" indent="-685800">
              <a:buFont typeface="Arial" panose="020B0604020202020204" pitchFamily="34" charset="0"/>
              <a:buChar char="•"/>
            </a:pPr>
            <a:r>
              <a:rPr lang="en-GB" sz="4800" dirty="0" smtClean="0">
                <a:solidFill>
                  <a:schemeClr val="accent1"/>
                </a:solidFill>
              </a:rPr>
              <a:t>Enhanced products &amp; offers for several partners</a:t>
            </a:r>
          </a:p>
          <a:p>
            <a:pPr marL="1143000" lvl="1" indent="-685800">
              <a:buFont typeface="Arial" panose="020B0604020202020204" pitchFamily="34" charset="0"/>
              <a:buChar char="•"/>
            </a:pPr>
            <a:r>
              <a:rPr lang="en-GB" sz="4800" dirty="0" smtClean="0">
                <a:solidFill>
                  <a:schemeClr val="accent1"/>
                </a:solidFill>
              </a:rPr>
              <a:t>Pip user club</a:t>
            </a:r>
          </a:p>
          <a:p>
            <a:pPr marL="1143000" lvl="1" indent="-685800">
              <a:buFont typeface="Arial" panose="020B0604020202020204" pitchFamily="34" charset="0"/>
              <a:buChar char="•"/>
            </a:pPr>
            <a:r>
              <a:rPr lang="en-GB" sz="4800" dirty="0" smtClean="0">
                <a:solidFill>
                  <a:schemeClr val="accent1"/>
                </a:solidFill>
              </a:rPr>
              <a:t>1</a:t>
            </a:r>
            <a:r>
              <a:rPr lang="en-GB" sz="4800" baseline="30000" dirty="0" smtClean="0">
                <a:solidFill>
                  <a:schemeClr val="accent1"/>
                </a:solidFill>
              </a:rPr>
              <a:t>st</a:t>
            </a:r>
            <a:r>
              <a:rPr lang="en-GB" sz="4800" dirty="0" smtClean="0">
                <a:solidFill>
                  <a:schemeClr val="accent1"/>
                </a:solidFill>
              </a:rPr>
              <a:t> European workshop (academic) on proven OS </a:t>
            </a:r>
            <a:r>
              <a:rPr lang="en-US" sz="4800" dirty="0">
                <a:solidFill>
                  <a:schemeClr val="accent1"/>
                </a:solidFill>
                <a:hlinkClick r:id="rId6"/>
              </a:rPr>
              <a:t>https://entropy2018.sciencesconf.org/</a:t>
            </a:r>
            <a:r>
              <a:rPr lang="en-US" sz="4800" dirty="0">
                <a:solidFill>
                  <a:schemeClr val="accent1"/>
                </a:solidFill>
              </a:rPr>
              <a:t> </a:t>
            </a:r>
            <a:endParaRPr lang="en-GB" sz="4800" dirty="0" smtClean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1690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fontAlgn="base">
              <a:spcAft>
                <a:spcPct val="0"/>
              </a:spcAft>
            </a:pPr>
            <a:r>
              <a:rPr lang="en-GB" sz="9200" b="1" dirty="0">
                <a:solidFill>
                  <a:srgbClr val="0070C0"/>
                </a:solidFill>
                <a:latin typeface="Aleo" panose="020F0502020204030203" pitchFamily="34" charset="0"/>
                <a:ea typeface="Aleo" panose="020F0502020204030203" pitchFamily="34" charset="0"/>
                <a:cs typeface="Aleo" panose="020F0502020204030203" pitchFamily="34" charset="0"/>
              </a:rPr>
              <a:t>Proposal Introduction (1)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3</a:t>
            </a:fld>
            <a:endParaRPr lang="en-GB" altLang="en-US"/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56496" y="269999"/>
            <a:ext cx="7456487" cy="2195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95" r="2224"/>
          <a:stretch/>
        </p:blipFill>
        <p:spPr>
          <a:xfrm>
            <a:off x="13714509" y="17240"/>
            <a:ext cx="10669491" cy="2969568"/>
          </a:xfrm>
          <a:prstGeom prst="rect">
            <a:avLst/>
          </a:prstGeom>
        </p:spPr>
      </p:pic>
      <p:sp>
        <p:nvSpPr>
          <p:cNvPr id="27" name="TextBox 4"/>
          <p:cNvSpPr txBox="1"/>
          <p:nvPr/>
        </p:nvSpPr>
        <p:spPr>
          <a:xfrm>
            <a:off x="742728" y="2393504"/>
            <a:ext cx="22394487" cy="10561129"/>
          </a:xfrm>
          <a:prstGeom prst="rect">
            <a:avLst/>
          </a:prstGeom>
          <a:noFill/>
        </p:spPr>
        <p:txBody>
          <a:bodyPr wrap="square" lIns="217709" tIns="108855" rIns="217709" bIns="108855" rtlCol="0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GB" sz="4800" u="sng" dirty="0" smtClean="0">
                <a:solidFill>
                  <a:schemeClr val="accent1"/>
                </a:solidFill>
              </a:rPr>
              <a:t>Vision:</a:t>
            </a:r>
            <a:r>
              <a:rPr lang="en-GB" sz="4800" dirty="0" smtClean="0">
                <a:solidFill>
                  <a:schemeClr val="accent1"/>
                </a:solidFill>
              </a:rPr>
              <a:t> Deliver </a:t>
            </a:r>
            <a:r>
              <a:rPr lang="en-GB" sz="4800" b="1" dirty="0" smtClean="0">
                <a:solidFill>
                  <a:schemeClr val="tx1"/>
                </a:solidFill>
              </a:rPr>
              <a:t>secure</a:t>
            </a:r>
            <a:r>
              <a:rPr lang="en-GB" sz="4800" dirty="0" smtClean="0">
                <a:solidFill>
                  <a:schemeClr val="accent1"/>
                </a:solidFill>
              </a:rPr>
              <a:t> environments of services  for </a:t>
            </a:r>
            <a:r>
              <a:rPr lang="en-GB" sz="4800" b="1" dirty="0" smtClean="0">
                <a:solidFill>
                  <a:schemeClr val="tx1"/>
                </a:solidFill>
              </a:rPr>
              <a:t>M2M, IOT, real-time </a:t>
            </a:r>
            <a:r>
              <a:rPr lang="en-GB" sz="4800" dirty="0" smtClean="0">
                <a:solidFill>
                  <a:schemeClr val="accent1"/>
                </a:solidFill>
              </a:rPr>
              <a:t>systems and reach </a:t>
            </a:r>
            <a:r>
              <a:rPr lang="en-GB" sz="4800" b="1" dirty="0" smtClean="0">
                <a:solidFill>
                  <a:schemeClr val="tx1"/>
                </a:solidFill>
              </a:rPr>
              <a:t>high security levels</a:t>
            </a:r>
            <a:endParaRPr lang="en-GB" sz="4800" dirty="0" smtClean="0">
              <a:solidFill>
                <a:schemeClr val="accent1"/>
              </a:solidFill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GB" sz="4800" dirty="0" smtClean="0">
              <a:solidFill>
                <a:schemeClr val="accent1"/>
              </a:solidFill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GB" sz="4800" u="sng" dirty="0" smtClean="0">
                <a:solidFill>
                  <a:schemeClr val="accent1"/>
                </a:solidFill>
              </a:rPr>
              <a:t>Problems</a:t>
            </a:r>
          </a:p>
          <a:p>
            <a:pPr marL="1600200" lvl="2" indent="-685800">
              <a:buFont typeface="Arial" panose="020B0604020202020204" pitchFamily="34" charset="0"/>
              <a:buChar char="•"/>
            </a:pPr>
            <a:r>
              <a:rPr lang="en-GB" sz="4800" b="1" dirty="0" smtClean="0">
                <a:solidFill>
                  <a:schemeClr val="tx1"/>
                </a:solidFill>
              </a:rPr>
              <a:t>Security by design &amp; </a:t>
            </a:r>
            <a:r>
              <a:rPr lang="en-US" sz="4800" b="1" dirty="0">
                <a:solidFill>
                  <a:schemeClr val="tx1"/>
                </a:solidFill>
              </a:rPr>
              <a:t>evaluation of system </a:t>
            </a:r>
            <a:r>
              <a:rPr lang="en-US" sz="4800" dirty="0">
                <a:solidFill>
                  <a:schemeClr val="accent1"/>
                </a:solidFill>
              </a:rPr>
              <a:t>with </a:t>
            </a:r>
            <a:r>
              <a:rPr lang="en-US" sz="4800" dirty="0" smtClean="0">
                <a:solidFill>
                  <a:schemeClr val="accent1"/>
                </a:solidFill>
              </a:rPr>
              <a:t>heterogeneous </a:t>
            </a:r>
            <a:r>
              <a:rPr lang="en-US" sz="4800" dirty="0">
                <a:solidFill>
                  <a:schemeClr val="accent1"/>
                </a:solidFill>
              </a:rPr>
              <a:t>and multi-level security components</a:t>
            </a:r>
            <a:r>
              <a:rPr lang="en-GB" sz="4800" dirty="0" smtClean="0">
                <a:solidFill>
                  <a:schemeClr val="accent1"/>
                </a:solidFill>
              </a:rPr>
              <a:t> require </a:t>
            </a:r>
            <a:r>
              <a:rPr lang="en-GB" sz="4800" b="1" dirty="0" smtClean="0">
                <a:solidFill>
                  <a:schemeClr val="tx1"/>
                </a:solidFill>
              </a:rPr>
              <a:t>time &amp; expertise</a:t>
            </a:r>
          </a:p>
          <a:p>
            <a:pPr marL="1600200" lvl="2" indent="-685800">
              <a:buFont typeface="Arial" panose="020B0604020202020204" pitchFamily="34" charset="0"/>
              <a:buChar char="•"/>
            </a:pPr>
            <a:r>
              <a:rPr lang="en-GB" sz="4800" dirty="0" smtClean="0">
                <a:solidFill>
                  <a:schemeClr val="accent1"/>
                </a:solidFill>
              </a:rPr>
              <a:t>Chain of </a:t>
            </a:r>
            <a:r>
              <a:rPr lang="en-GB" sz="4800" b="1" dirty="0" smtClean="0">
                <a:solidFill>
                  <a:schemeClr val="tx1"/>
                </a:solidFill>
              </a:rPr>
              <a:t>responsibilities</a:t>
            </a:r>
            <a:r>
              <a:rPr lang="en-GB" sz="4800" dirty="0" smtClean="0">
                <a:solidFill>
                  <a:schemeClr val="accent1"/>
                </a:solidFill>
              </a:rPr>
              <a:t> (</a:t>
            </a:r>
            <a:r>
              <a:rPr lang="en-GB" sz="4800" dirty="0">
                <a:solidFill>
                  <a:schemeClr val="accent1"/>
                </a:solidFill>
              </a:rPr>
              <a:t>&amp; liabilities</a:t>
            </a:r>
            <a:r>
              <a:rPr lang="en-GB" sz="4800" dirty="0" smtClean="0">
                <a:solidFill>
                  <a:schemeClr val="accent1"/>
                </a:solidFill>
              </a:rPr>
              <a:t>) are not clear</a:t>
            </a:r>
          </a:p>
          <a:p>
            <a:pPr marL="1600200" lvl="2" indent="-685800">
              <a:buFont typeface="Arial" panose="020B0604020202020204" pitchFamily="34" charset="0"/>
              <a:buChar char="•"/>
            </a:pPr>
            <a:r>
              <a:rPr lang="en-GB" sz="4800" dirty="0" smtClean="0">
                <a:solidFill>
                  <a:schemeClr val="accent1"/>
                </a:solidFill>
              </a:rPr>
              <a:t>Security solutions need to be tailored for </a:t>
            </a:r>
            <a:r>
              <a:rPr lang="en-GB" sz="4800" b="1" dirty="0" smtClean="0">
                <a:solidFill>
                  <a:schemeClr val="tx1"/>
                </a:solidFill>
              </a:rPr>
              <a:t>constrained objects</a:t>
            </a:r>
          </a:p>
          <a:p>
            <a:pPr marL="1600200" lvl="2" indent="-685800">
              <a:buFont typeface="Arial" panose="020B0604020202020204" pitchFamily="34" charset="0"/>
              <a:buChar char="•"/>
            </a:pPr>
            <a:r>
              <a:rPr lang="en-GB" sz="4800" b="1" dirty="0" smtClean="0">
                <a:solidFill>
                  <a:schemeClr val="tx1"/>
                </a:solidFill>
              </a:rPr>
              <a:t>Proofs</a:t>
            </a:r>
            <a:r>
              <a:rPr lang="en-GB" sz="4800" dirty="0" smtClean="0">
                <a:solidFill>
                  <a:schemeClr val="accent1"/>
                </a:solidFill>
              </a:rPr>
              <a:t> are delicate in terms of security &amp; safety</a:t>
            </a:r>
          </a:p>
          <a:p>
            <a:pPr marL="1600200" lvl="2" indent="-685800">
              <a:buFont typeface="Arial" panose="020B0604020202020204" pitchFamily="34" charset="0"/>
              <a:buChar char="•"/>
            </a:pPr>
            <a:endParaRPr lang="en-GB" sz="4800" dirty="0" smtClean="0">
              <a:solidFill>
                <a:schemeClr val="accent1"/>
              </a:solidFill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GB" sz="4800" u="sng" dirty="0" smtClean="0">
                <a:solidFill>
                  <a:schemeClr val="accent1"/>
                </a:solidFill>
              </a:rPr>
              <a:t>Solutions</a:t>
            </a:r>
          </a:p>
          <a:p>
            <a:pPr marL="1143000" lvl="1" indent="-685800">
              <a:buFont typeface="Arial" panose="020B0604020202020204" pitchFamily="34" charset="0"/>
              <a:buChar char="•"/>
            </a:pPr>
            <a:r>
              <a:rPr lang="en-GB" sz="4800" dirty="0" smtClean="0">
                <a:solidFill>
                  <a:schemeClr val="accent1"/>
                </a:solidFill>
              </a:rPr>
              <a:t>Provide </a:t>
            </a:r>
            <a:r>
              <a:rPr lang="en-GB" sz="4800" b="1" dirty="0" smtClean="0">
                <a:solidFill>
                  <a:schemeClr val="tx1"/>
                </a:solidFill>
              </a:rPr>
              <a:t>secure building blocks &amp; models </a:t>
            </a:r>
            <a:r>
              <a:rPr lang="en-GB" sz="4800" dirty="0" smtClean="0">
                <a:solidFill>
                  <a:schemeClr val="accent1"/>
                </a:solidFill>
              </a:rPr>
              <a:t>by generalising the approaches defined in ODSI</a:t>
            </a:r>
          </a:p>
          <a:p>
            <a:pPr marL="1143000" lvl="1" indent="-685800">
              <a:buFont typeface="Arial" panose="020B0604020202020204" pitchFamily="34" charset="0"/>
              <a:buChar char="•"/>
            </a:pPr>
            <a:r>
              <a:rPr lang="en-GB" sz="4800" dirty="0" smtClean="0">
                <a:solidFill>
                  <a:schemeClr val="accent1"/>
                </a:solidFill>
              </a:rPr>
              <a:t>Provide </a:t>
            </a:r>
            <a:r>
              <a:rPr lang="en-GB" sz="4800" b="1" dirty="0" smtClean="0">
                <a:solidFill>
                  <a:schemeClr val="tx1"/>
                </a:solidFill>
              </a:rPr>
              <a:t>tools</a:t>
            </a:r>
            <a:r>
              <a:rPr lang="en-GB" sz="4800" dirty="0" smtClean="0">
                <a:solidFill>
                  <a:schemeClr val="accent1"/>
                </a:solidFill>
              </a:rPr>
              <a:t> for </a:t>
            </a:r>
            <a:r>
              <a:rPr lang="en-GB" sz="4800" b="1" dirty="0" err="1" smtClean="0">
                <a:solidFill>
                  <a:schemeClr val="tx1"/>
                </a:solidFill>
              </a:rPr>
              <a:t>lego</a:t>
            </a:r>
            <a:r>
              <a:rPr lang="en-GB" sz="4800" b="1" dirty="0" smtClean="0">
                <a:solidFill>
                  <a:schemeClr val="tx1"/>
                </a:solidFill>
              </a:rPr>
              <a:t> methodology </a:t>
            </a:r>
            <a:r>
              <a:rPr lang="en-GB" sz="4800" dirty="0" smtClean="0">
                <a:solidFill>
                  <a:schemeClr val="accent1"/>
                </a:solidFill>
              </a:rPr>
              <a:t>systems security evaluation</a:t>
            </a:r>
          </a:p>
        </p:txBody>
      </p:sp>
      <p:sp>
        <p:nvSpPr>
          <p:cNvPr id="8" name="Rectangle 7"/>
          <p:cNvSpPr/>
          <p:nvPr/>
        </p:nvSpPr>
        <p:spPr>
          <a:xfrm>
            <a:off x="1174776" y="12834664"/>
            <a:ext cx="20522280" cy="650723"/>
          </a:xfrm>
          <a:prstGeom prst="rect">
            <a:avLst/>
          </a:prstGeom>
        </p:spPr>
        <p:txBody>
          <a:bodyPr wrap="square" lIns="217709" tIns="108855" rIns="217709" bIns="108855">
            <a:spAutoFit/>
          </a:bodyPr>
          <a:lstStyle/>
          <a:p>
            <a:r>
              <a:rPr lang="en-GB" sz="2800" dirty="0" smtClean="0">
                <a:solidFill>
                  <a:schemeClr val="accent1">
                    <a:lumMod val="75000"/>
                  </a:schemeClr>
                </a:solidFill>
              </a:rPr>
              <a:t>www.celticnext.eu                                         </a:t>
            </a:r>
            <a:r>
              <a:rPr lang="en-GB" sz="2800" dirty="0" smtClean="0">
                <a:solidFill>
                  <a:schemeClr val="accent1">
                    <a:lumMod val="75000"/>
                  </a:schemeClr>
                </a:solidFill>
              </a:rPr>
              <a:t>TIPS,  Chrystel Gaber, Orange Labs, chrystel.gaber@orange.com</a:t>
            </a:r>
            <a:endParaRPr lang="en-GB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0765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fontAlgn="base">
              <a:spcAft>
                <a:spcPct val="0"/>
              </a:spcAft>
            </a:pPr>
            <a:r>
              <a:rPr lang="en-GB" sz="9200" b="1" dirty="0">
                <a:solidFill>
                  <a:srgbClr val="0070C0"/>
                </a:solidFill>
                <a:latin typeface="Aleo" panose="020F0502020204030203" pitchFamily="34" charset="0"/>
                <a:ea typeface="Aleo" panose="020F0502020204030203" pitchFamily="34" charset="0"/>
                <a:cs typeface="Aleo" panose="020F0502020204030203" pitchFamily="34" charset="0"/>
              </a:rPr>
              <a:t>Proposal Introduction </a:t>
            </a:r>
            <a:r>
              <a:rPr lang="en-GB" sz="9200" b="1" dirty="0" smtClean="0">
                <a:solidFill>
                  <a:srgbClr val="0070C0"/>
                </a:solidFill>
                <a:latin typeface="Aleo" panose="020F0502020204030203" pitchFamily="34" charset="0"/>
                <a:ea typeface="Aleo" panose="020F0502020204030203" pitchFamily="34" charset="0"/>
                <a:cs typeface="Aleo" panose="020F0502020204030203" pitchFamily="34" charset="0"/>
              </a:rPr>
              <a:t>(2)</a:t>
            </a:r>
            <a:endParaRPr lang="en-GB" sz="9200" b="1" dirty="0">
              <a:solidFill>
                <a:srgbClr val="0070C0"/>
              </a:solidFill>
              <a:latin typeface="Aleo" panose="020F0502020204030203" pitchFamily="34" charset="0"/>
              <a:ea typeface="Aleo" panose="020F0502020204030203" pitchFamily="34" charset="0"/>
              <a:cs typeface="Aleo" panose="020F0502020204030203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4</a:t>
            </a:fld>
            <a:endParaRPr lang="en-GB" altLang="en-US" dirty="0"/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56496" y="269999"/>
            <a:ext cx="7456487" cy="2195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95" r="2224"/>
          <a:stretch/>
        </p:blipFill>
        <p:spPr>
          <a:xfrm>
            <a:off x="13714509" y="17240"/>
            <a:ext cx="10669491" cy="2969568"/>
          </a:xfrm>
          <a:prstGeom prst="rect">
            <a:avLst/>
          </a:prstGeom>
        </p:spPr>
      </p:pic>
      <p:grpSp>
        <p:nvGrpSpPr>
          <p:cNvPr id="25" name="Groupe 24"/>
          <p:cNvGrpSpPr/>
          <p:nvPr/>
        </p:nvGrpSpPr>
        <p:grpSpPr>
          <a:xfrm>
            <a:off x="10404400" y="3020394"/>
            <a:ext cx="6120000" cy="7654030"/>
            <a:chOff x="9612311" y="3473624"/>
            <a:chExt cx="6120000" cy="7654030"/>
          </a:xfrm>
        </p:grpSpPr>
        <p:sp>
          <p:nvSpPr>
            <p:cNvPr id="18" name="Forme libre 17"/>
            <p:cNvSpPr/>
            <p:nvPr/>
          </p:nvSpPr>
          <p:spPr>
            <a:xfrm>
              <a:off x="9612311" y="3473624"/>
              <a:ext cx="6120000" cy="7654030"/>
            </a:xfrm>
            <a:custGeom>
              <a:avLst/>
              <a:gdLst>
                <a:gd name="connsiteX0" fmla="*/ 0 w 5159374"/>
                <a:gd name="connsiteY0" fmla="*/ 515937 h 8803042"/>
                <a:gd name="connsiteX1" fmla="*/ 515937 w 5159374"/>
                <a:gd name="connsiteY1" fmla="*/ 0 h 8803042"/>
                <a:gd name="connsiteX2" fmla="*/ 4643437 w 5159374"/>
                <a:gd name="connsiteY2" fmla="*/ 0 h 8803042"/>
                <a:gd name="connsiteX3" fmla="*/ 5159374 w 5159374"/>
                <a:gd name="connsiteY3" fmla="*/ 515937 h 8803042"/>
                <a:gd name="connsiteX4" fmla="*/ 5159374 w 5159374"/>
                <a:gd name="connsiteY4" fmla="*/ 8287105 h 8803042"/>
                <a:gd name="connsiteX5" fmla="*/ 4643437 w 5159374"/>
                <a:gd name="connsiteY5" fmla="*/ 8803042 h 8803042"/>
                <a:gd name="connsiteX6" fmla="*/ 515937 w 5159374"/>
                <a:gd name="connsiteY6" fmla="*/ 8803042 h 8803042"/>
                <a:gd name="connsiteX7" fmla="*/ 0 w 5159374"/>
                <a:gd name="connsiteY7" fmla="*/ 8287105 h 8803042"/>
                <a:gd name="connsiteX8" fmla="*/ 0 w 5159374"/>
                <a:gd name="connsiteY8" fmla="*/ 515937 h 8803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159374" h="8803042">
                  <a:moveTo>
                    <a:pt x="0" y="515937"/>
                  </a:moveTo>
                  <a:cubicBezTo>
                    <a:pt x="0" y="230993"/>
                    <a:pt x="230993" y="0"/>
                    <a:pt x="515937" y="0"/>
                  </a:cubicBezTo>
                  <a:lnTo>
                    <a:pt x="4643437" y="0"/>
                  </a:lnTo>
                  <a:cubicBezTo>
                    <a:pt x="4928381" y="0"/>
                    <a:pt x="5159374" y="230993"/>
                    <a:pt x="5159374" y="515937"/>
                  </a:cubicBezTo>
                  <a:lnTo>
                    <a:pt x="5159374" y="8287105"/>
                  </a:lnTo>
                  <a:cubicBezTo>
                    <a:pt x="5159374" y="8572049"/>
                    <a:pt x="4928381" y="8803042"/>
                    <a:pt x="4643437" y="8803042"/>
                  </a:cubicBezTo>
                  <a:lnTo>
                    <a:pt x="515937" y="8803042"/>
                  </a:lnTo>
                  <a:cubicBezTo>
                    <a:pt x="230993" y="8803042"/>
                    <a:pt x="0" y="8572049"/>
                    <a:pt x="0" y="8287105"/>
                  </a:cubicBezTo>
                  <a:lnTo>
                    <a:pt x="0" y="515937"/>
                  </a:lnTo>
                  <a:close/>
                </a:path>
              </a:pathLst>
            </a:custGeom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247650" rIns="247650" bIns="6409780" numCol="1" spcCol="1270" anchor="t" anchorCtr="0">
              <a:noAutofit/>
            </a:bodyPr>
            <a:lstStyle/>
            <a:p>
              <a:pPr lvl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4800" kern="1200" dirty="0" smtClean="0"/>
                <a:t>System Security </a:t>
              </a:r>
              <a:r>
                <a:rPr lang="fr-FR" sz="4800" kern="1200" dirty="0" err="1" smtClean="0"/>
                <a:t>evaluation</a:t>
              </a:r>
              <a:endParaRPr lang="fr-FR" sz="4800" kern="1200" dirty="0"/>
            </a:p>
          </p:txBody>
        </p:sp>
        <p:sp>
          <p:nvSpPr>
            <p:cNvPr id="19" name="Forme libre 18"/>
            <p:cNvSpPr/>
            <p:nvPr/>
          </p:nvSpPr>
          <p:spPr>
            <a:xfrm>
              <a:off x="10056261" y="5178406"/>
              <a:ext cx="5232101" cy="2462696"/>
            </a:xfrm>
            <a:custGeom>
              <a:avLst/>
              <a:gdLst>
                <a:gd name="connsiteX0" fmla="*/ 0 w 4127499"/>
                <a:gd name="connsiteY0" fmla="*/ 265424 h 2654237"/>
                <a:gd name="connsiteX1" fmla="*/ 265424 w 4127499"/>
                <a:gd name="connsiteY1" fmla="*/ 0 h 2654237"/>
                <a:gd name="connsiteX2" fmla="*/ 3862075 w 4127499"/>
                <a:gd name="connsiteY2" fmla="*/ 0 h 2654237"/>
                <a:gd name="connsiteX3" fmla="*/ 4127499 w 4127499"/>
                <a:gd name="connsiteY3" fmla="*/ 265424 h 2654237"/>
                <a:gd name="connsiteX4" fmla="*/ 4127499 w 4127499"/>
                <a:gd name="connsiteY4" fmla="*/ 2388813 h 2654237"/>
                <a:gd name="connsiteX5" fmla="*/ 3862075 w 4127499"/>
                <a:gd name="connsiteY5" fmla="*/ 2654237 h 2654237"/>
                <a:gd name="connsiteX6" fmla="*/ 265424 w 4127499"/>
                <a:gd name="connsiteY6" fmla="*/ 2654237 h 2654237"/>
                <a:gd name="connsiteX7" fmla="*/ 0 w 4127499"/>
                <a:gd name="connsiteY7" fmla="*/ 2388813 h 2654237"/>
                <a:gd name="connsiteX8" fmla="*/ 0 w 4127499"/>
                <a:gd name="connsiteY8" fmla="*/ 265424 h 2654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127499" h="2654237">
                  <a:moveTo>
                    <a:pt x="0" y="265424"/>
                  </a:moveTo>
                  <a:cubicBezTo>
                    <a:pt x="0" y="118834"/>
                    <a:pt x="118834" y="0"/>
                    <a:pt x="265424" y="0"/>
                  </a:cubicBezTo>
                  <a:lnTo>
                    <a:pt x="3862075" y="0"/>
                  </a:lnTo>
                  <a:cubicBezTo>
                    <a:pt x="4008665" y="0"/>
                    <a:pt x="4127499" y="118834"/>
                    <a:pt x="4127499" y="265424"/>
                  </a:cubicBezTo>
                  <a:lnTo>
                    <a:pt x="4127499" y="2388813"/>
                  </a:lnTo>
                  <a:cubicBezTo>
                    <a:pt x="4127499" y="2535403"/>
                    <a:pt x="4008665" y="2654237"/>
                    <a:pt x="3862075" y="2654237"/>
                  </a:cubicBezTo>
                  <a:lnTo>
                    <a:pt x="265424" y="2654237"/>
                  </a:lnTo>
                  <a:cubicBezTo>
                    <a:pt x="118834" y="2654237"/>
                    <a:pt x="0" y="2535403"/>
                    <a:pt x="0" y="2388813"/>
                  </a:cubicBezTo>
                  <a:lnTo>
                    <a:pt x="0" y="265424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81880" tIns="155845" rIns="181880" bIns="155845" numCol="1" spcCol="1270" anchor="ctr" anchorCtr="0">
              <a:noAutofit/>
            </a:bodyPr>
            <a:lstStyle/>
            <a:p>
              <a:pPr lvl="0" algn="ctr" defTabSz="1822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4100" dirty="0" smtClean="0"/>
                <a:t>Lego </a:t>
              </a:r>
              <a:r>
                <a:rPr lang="fr-FR" sz="4100" dirty="0" err="1" smtClean="0"/>
                <a:t>methodology</a:t>
              </a:r>
              <a:r>
                <a:rPr lang="fr-FR" sz="4100" dirty="0" smtClean="0"/>
                <a:t> pilot</a:t>
              </a:r>
              <a:endParaRPr lang="fr-FR" sz="4100" kern="1200" dirty="0"/>
            </a:p>
          </p:txBody>
        </p:sp>
        <p:sp>
          <p:nvSpPr>
            <p:cNvPr id="20" name="Forme libre 19"/>
            <p:cNvSpPr/>
            <p:nvPr/>
          </p:nvSpPr>
          <p:spPr>
            <a:xfrm>
              <a:off x="10057228" y="8001142"/>
              <a:ext cx="5230166" cy="2262416"/>
            </a:xfrm>
            <a:custGeom>
              <a:avLst/>
              <a:gdLst>
                <a:gd name="connsiteX0" fmla="*/ 0 w 4127499"/>
                <a:gd name="connsiteY0" fmla="*/ 265424 h 2654237"/>
                <a:gd name="connsiteX1" fmla="*/ 265424 w 4127499"/>
                <a:gd name="connsiteY1" fmla="*/ 0 h 2654237"/>
                <a:gd name="connsiteX2" fmla="*/ 3862075 w 4127499"/>
                <a:gd name="connsiteY2" fmla="*/ 0 h 2654237"/>
                <a:gd name="connsiteX3" fmla="*/ 4127499 w 4127499"/>
                <a:gd name="connsiteY3" fmla="*/ 265424 h 2654237"/>
                <a:gd name="connsiteX4" fmla="*/ 4127499 w 4127499"/>
                <a:gd name="connsiteY4" fmla="*/ 2388813 h 2654237"/>
                <a:gd name="connsiteX5" fmla="*/ 3862075 w 4127499"/>
                <a:gd name="connsiteY5" fmla="*/ 2654237 h 2654237"/>
                <a:gd name="connsiteX6" fmla="*/ 265424 w 4127499"/>
                <a:gd name="connsiteY6" fmla="*/ 2654237 h 2654237"/>
                <a:gd name="connsiteX7" fmla="*/ 0 w 4127499"/>
                <a:gd name="connsiteY7" fmla="*/ 2388813 h 2654237"/>
                <a:gd name="connsiteX8" fmla="*/ 0 w 4127499"/>
                <a:gd name="connsiteY8" fmla="*/ 265424 h 2654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127499" h="2654237">
                  <a:moveTo>
                    <a:pt x="0" y="265424"/>
                  </a:moveTo>
                  <a:cubicBezTo>
                    <a:pt x="0" y="118834"/>
                    <a:pt x="118834" y="0"/>
                    <a:pt x="265424" y="0"/>
                  </a:cubicBezTo>
                  <a:lnTo>
                    <a:pt x="3862075" y="0"/>
                  </a:lnTo>
                  <a:cubicBezTo>
                    <a:pt x="4008665" y="0"/>
                    <a:pt x="4127499" y="118834"/>
                    <a:pt x="4127499" y="265424"/>
                  </a:cubicBezTo>
                  <a:lnTo>
                    <a:pt x="4127499" y="2388813"/>
                  </a:lnTo>
                  <a:cubicBezTo>
                    <a:pt x="4127499" y="2535403"/>
                    <a:pt x="4008665" y="2654237"/>
                    <a:pt x="3862075" y="2654237"/>
                  </a:cubicBezTo>
                  <a:lnTo>
                    <a:pt x="265424" y="2654237"/>
                  </a:lnTo>
                  <a:cubicBezTo>
                    <a:pt x="118834" y="2654237"/>
                    <a:pt x="0" y="2535403"/>
                    <a:pt x="0" y="2388813"/>
                  </a:cubicBezTo>
                  <a:lnTo>
                    <a:pt x="0" y="265424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81880" tIns="155845" rIns="181880" bIns="155845" numCol="1" spcCol="1270" anchor="ctr" anchorCtr="0">
              <a:noAutofit/>
            </a:bodyPr>
            <a:lstStyle/>
            <a:p>
              <a:pPr lvl="0" algn="ctr" defTabSz="1822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4100" kern="1200" dirty="0" err="1" smtClean="0"/>
                <a:t>Tool</a:t>
              </a:r>
              <a:r>
                <a:rPr lang="fr-FR" sz="4100" kern="1200" dirty="0" smtClean="0"/>
                <a:t> </a:t>
              </a:r>
              <a:r>
                <a:rPr lang="fr-FR" sz="4100" kern="1200" dirty="0" err="1" smtClean="0"/>
                <a:t>specifications</a:t>
              </a:r>
              <a:endParaRPr lang="fr-FR" sz="4100" b="1" kern="1200" dirty="0"/>
            </a:p>
          </p:txBody>
        </p:sp>
      </p:grpSp>
      <p:grpSp>
        <p:nvGrpSpPr>
          <p:cNvPr id="26" name="Groupe 25"/>
          <p:cNvGrpSpPr/>
          <p:nvPr/>
        </p:nvGrpSpPr>
        <p:grpSpPr>
          <a:xfrm>
            <a:off x="17664608" y="2986808"/>
            <a:ext cx="6120000" cy="7687616"/>
            <a:chOff x="15158639" y="3473624"/>
            <a:chExt cx="6120000" cy="7687616"/>
          </a:xfrm>
        </p:grpSpPr>
        <p:sp>
          <p:nvSpPr>
            <p:cNvPr id="21" name="Forme libre 20"/>
            <p:cNvSpPr/>
            <p:nvPr/>
          </p:nvSpPr>
          <p:spPr>
            <a:xfrm>
              <a:off x="15158639" y="3473624"/>
              <a:ext cx="6120000" cy="7687616"/>
            </a:xfrm>
            <a:custGeom>
              <a:avLst/>
              <a:gdLst>
                <a:gd name="connsiteX0" fmla="*/ 0 w 5159374"/>
                <a:gd name="connsiteY0" fmla="*/ 515937 h 8803042"/>
                <a:gd name="connsiteX1" fmla="*/ 515937 w 5159374"/>
                <a:gd name="connsiteY1" fmla="*/ 0 h 8803042"/>
                <a:gd name="connsiteX2" fmla="*/ 4643437 w 5159374"/>
                <a:gd name="connsiteY2" fmla="*/ 0 h 8803042"/>
                <a:gd name="connsiteX3" fmla="*/ 5159374 w 5159374"/>
                <a:gd name="connsiteY3" fmla="*/ 515937 h 8803042"/>
                <a:gd name="connsiteX4" fmla="*/ 5159374 w 5159374"/>
                <a:gd name="connsiteY4" fmla="*/ 8287105 h 8803042"/>
                <a:gd name="connsiteX5" fmla="*/ 4643437 w 5159374"/>
                <a:gd name="connsiteY5" fmla="*/ 8803042 h 8803042"/>
                <a:gd name="connsiteX6" fmla="*/ 515937 w 5159374"/>
                <a:gd name="connsiteY6" fmla="*/ 8803042 h 8803042"/>
                <a:gd name="connsiteX7" fmla="*/ 0 w 5159374"/>
                <a:gd name="connsiteY7" fmla="*/ 8287105 h 8803042"/>
                <a:gd name="connsiteX8" fmla="*/ 0 w 5159374"/>
                <a:gd name="connsiteY8" fmla="*/ 515937 h 8803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159374" h="8803042">
                  <a:moveTo>
                    <a:pt x="0" y="515937"/>
                  </a:moveTo>
                  <a:cubicBezTo>
                    <a:pt x="0" y="230993"/>
                    <a:pt x="230993" y="0"/>
                    <a:pt x="515937" y="0"/>
                  </a:cubicBezTo>
                  <a:lnTo>
                    <a:pt x="4643437" y="0"/>
                  </a:lnTo>
                  <a:cubicBezTo>
                    <a:pt x="4928381" y="0"/>
                    <a:pt x="5159374" y="230993"/>
                    <a:pt x="5159374" y="515937"/>
                  </a:cubicBezTo>
                  <a:lnTo>
                    <a:pt x="5159374" y="8287105"/>
                  </a:lnTo>
                  <a:cubicBezTo>
                    <a:pt x="5159374" y="8572049"/>
                    <a:pt x="4928381" y="8803042"/>
                    <a:pt x="4643437" y="8803042"/>
                  </a:cubicBezTo>
                  <a:lnTo>
                    <a:pt x="515937" y="8803042"/>
                  </a:lnTo>
                  <a:cubicBezTo>
                    <a:pt x="230993" y="8803042"/>
                    <a:pt x="0" y="8572049"/>
                    <a:pt x="0" y="8287105"/>
                  </a:cubicBezTo>
                  <a:lnTo>
                    <a:pt x="0" y="515937"/>
                  </a:lnTo>
                  <a:close/>
                </a:path>
              </a:pathLst>
            </a:custGeom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247650" rIns="247650" bIns="6409780" numCol="1" spcCol="1270" anchor="t" anchorCtr="0">
              <a:noAutofit/>
            </a:bodyPr>
            <a:lstStyle/>
            <a:p>
              <a:pPr lvl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4800" kern="1200" dirty="0" smtClean="0"/>
                <a:t>Security architecture</a:t>
              </a:r>
              <a:endParaRPr lang="fr-FR" sz="4800" kern="1200" dirty="0"/>
            </a:p>
          </p:txBody>
        </p:sp>
        <p:sp>
          <p:nvSpPr>
            <p:cNvPr id="22" name="Forme libre 21"/>
            <p:cNvSpPr/>
            <p:nvPr/>
          </p:nvSpPr>
          <p:spPr>
            <a:xfrm>
              <a:off x="15674577" y="5211991"/>
              <a:ext cx="5230800" cy="2462697"/>
            </a:xfrm>
            <a:custGeom>
              <a:avLst/>
              <a:gdLst>
                <a:gd name="connsiteX0" fmla="*/ 0 w 4127499"/>
                <a:gd name="connsiteY0" fmla="*/ 265424 h 2654237"/>
                <a:gd name="connsiteX1" fmla="*/ 265424 w 4127499"/>
                <a:gd name="connsiteY1" fmla="*/ 0 h 2654237"/>
                <a:gd name="connsiteX2" fmla="*/ 3862075 w 4127499"/>
                <a:gd name="connsiteY2" fmla="*/ 0 h 2654237"/>
                <a:gd name="connsiteX3" fmla="*/ 4127499 w 4127499"/>
                <a:gd name="connsiteY3" fmla="*/ 265424 h 2654237"/>
                <a:gd name="connsiteX4" fmla="*/ 4127499 w 4127499"/>
                <a:gd name="connsiteY4" fmla="*/ 2388813 h 2654237"/>
                <a:gd name="connsiteX5" fmla="*/ 3862075 w 4127499"/>
                <a:gd name="connsiteY5" fmla="*/ 2654237 h 2654237"/>
                <a:gd name="connsiteX6" fmla="*/ 265424 w 4127499"/>
                <a:gd name="connsiteY6" fmla="*/ 2654237 h 2654237"/>
                <a:gd name="connsiteX7" fmla="*/ 0 w 4127499"/>
                <a:gd name="connsiteY7" fmla="*/ 2388813 h 2654237"/>
                <a:gd name="connsiteX8" fmla="*/ 0 w 4127499"/>
                <a:gd name="connsiteY8" fmla="*/ 265424 h 2654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127499" h="2654237">
                  <a:moveTo>
                    <a:pt x="0" y="265424"/>
                  </a:moveTo>
                  <a:cubicBezTo>
                    <a:pt x="0" y="118834"/>
                    <a:pt x="118834" y="0"/>
                    <a:pt x="265424" y="0"/>
                  </a:cubicBezTo>
                  <a:lnTo>
                    <a:pt x="3862075" y="0"/>
                  </a:lnTo>
                  <a:cubicBezTo>
                    <a:pt x="4008665" y="0"/>
                    <a:pt x="4127499" y="118834"/>
                    <a:pt x="4127499" y="265424"/>
                  </a:cubicBezTo>
                  <a:lnTo>
                    <a:pt x="4127499" y="2388813"/>
                  </a:lnTo>
                  <a:cubicBezTo>
                    <a:pt x="4127499" y="2535403"/>
                    <a:pt x="4008665" y="2654237"/>
                    <a:pt x="3862075" y="2654237"/>
                  </a:cubicBezTo>
                  <a:lnTo>
                    <a:pt x="265424" y="2654237"/>
                  </a:lnTo>
                  <a:cubicBezTo>
                    <a:pt x="118834" y="2654237"/>
                    <a:pt x="0" y="2535403"/>
                    <a:pt x="0" y="2388813"/>
                  </a:cubicBezTo>
                  <a:lnTo>
                    <a:pt x="0" y="265424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81880" tIns="155845" rIns="181880" bIns="155845" numCol="1" spcCol="1270" anchor="ctr" anchorCtr="0">
              <a:noAutofit/>
            </a:bodyPr>
            <a:lstStyle/>
            <a:p>
              <a:pPr lvl="0" algn="ctr" defTabSz="1822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4100" kern="1200" dirty="0" smtClean="0"/>
                <a:t>Security model for </a:t>
              </a:r>
              <a:r>
                <a:rPr lang="fr-FR" sz="4100" kern="1200" dirty="0" err="1" smtClean="0"/>
                <a:t>automated</a:t>
              </a:r>
              <a:r>
                <a:rPr lang="fr-FR" sz="4100" kern="1200" dirty="0" smtClean="0"/>
                <a:t> exchanges </a:t>
              </a:r>
              <a:r>
                <a:rPr lang="fr-FR" sz="4100" kern="1200" dirty="0" err="1" smtClean="0"/>
                <a:t>between</a:t>
              </a:r>
              <a:r>
                <a:rPr lang="fr-FR" sz="4100" kern="1200" dirty="0" smtClean="0"/>
                <a:t> </a:t>
              </a:r>
              <a:r>
                <a:rPr lang="fr-FR" sz="4100" kern="1200" dirty="0" err="1" smtClean="0"/>
                <a:t>objects</a:t>
              </a:r>
              <a:endParaRPr lang="fr-FR" sz="4100" kern="1200" dirty="0"/>
            </a:p>
          </p:txBody>
        </p:sp>
        <p:sp>
          <p:nvSpPr>
            <p:cNvPr id="23" name="Forme libre 22"/>
            <p:cNvSpPr/>
            <p:nvPr/>
          </p:nvSpPr>
          <p:spPr>
            <a:xfrm>
              <a:off x="15674578" y="8034728"/>
              <a:ext cx="5230799" cy="2262416"/>
            </a:xfrm>
            <a:custGeom>
              <a:avLst/>
              <a:gdLst>
                <a:gd name="connsiteX0" fmla="*/ 0 w 4127499"/>
                <a:gd name="connsiteY0" fmla="*/ 265424 h 2654237"/>
                <a:gd name="connsiteX1" fmla="*/ 265424 w 4127499"/>
                <a:gd name="connsiteY1" fmla="*/ 0 h 2654237"/>
                <a:gd name="connsiteX2" fmla="*/ 3862075 w 4127499"/>
                <a:gd name="connsiteY2" fmla="*/ 0 h 2654237"/>
                <a:gd name="connsiteX3" fmla="*/ 4127499 w 4127499"/>
                <a:gd name="connsiteY3" fmla="*/ 265424 h 2654237"/>
                <a:gd name="connsiteX4" fmla="*/ 4127499 w 4127499"/>
                <a:gd name="connsiteY4" fmla="*/ 2388813 h 2654237"/>
                <a:gd name="connsiteX5" fmla="*/ 3862075 w 4127499"/>
                <a:gd name="connsiteY5" fmla="*/ 2654237 h 2654237"/>
                <a:gd name="connsiteX6" fmla="*/ 265424 w 4127499"/>
                <a:gd name="connsiteY6" fmla="*/ 2654237 h 2654237"/>
                <a:gd name="connsiteX7" fmla="*/ 0 w 4127499"/>
                <a:gd name="connsiteY7" fmla="*/ 2388813 h 2654237"/>
                <a:gd name="connsiteX8" fmla="*/ 0 w 4127499"/>
                <a:gd name="connsiteY8" fmla="*/ 265424 h 2654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127499" h="2654237">
                  <a:moveTo>
                    <a:pt x="0" y="265424"/>
                  </a:moveTo>
                  <a:cubicBezTo>
                    <a:pt x="0" y="118834"/>
                    <a:pt x="118834" y="0"/>
                    <a:pt x="265424" y="0"/>
                  </a:cubicBezTo>
                  <a:lnTo>
                    <a:pt x="3862075" y="0"/>
                  </a:lnTo>
                  <a:cubicBezTo>
                    <a:pt x="4008665" y="0"/>
                    <a:pt x="4127499" y="118834"/>
                    <a:pt x="4127499" y="265424"/>
                  </a:cubicBezTo>
                  <a:lnTo>
                    <a:pt x="4127499" y="2388813"/>
                  </a:lnTo>
                  <a:cubicBezTo>
                    <a:pt x="4127499" y="2535403"/>
                    <a:pt x="4008665" y="2654237"/>
                    <a:pt x="3862075" y="2654237"/>
                  </a:cubicBezTo>
                  <a:lnTo>
                    <a:pt x="265424" y="2654237"/>
                  </a:lnTo>
                  <a:cubicBezTo>
                    <a:pt x="118834" y="2654237"/>
                    <a:pt x="0" y="2535403"/>
                    <a:pt x="0" y="2388813"/>
                  </a:cubicBezTo>
                  <a:lnTo>
                    <a:pt x="0" y="265424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81880" tIns="155845" rIns="181880" bIns="155845" numCol="1" spcCol="1270" anchor="ctr" anchorCtr="0">
              <a:noAutofit/>
            </a:bodyPr>
            <a:lstStyle/>
            <a:p>
              <a:pPr lvl="0" algn="ctr" defTabSz="1822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4100" dirty="0" err="1" smtClean="0"/>
                <a:t>Functional</a:t>
              </a:r>
              <a:r>
                <a:rPr lang="fr-FR" sz="4100" dirty="0" smtClean="0"/>
                <a:t> </a:t>
              </a:r>
              <a:r>
                <a:rPr lang="fr-FR" sz="4100" dirty="0" err="1" smtClean="0"/>
                <a:t>tokens</a:t>
              </a:r>
              <a:r>
                <a:rPr lang="fr-FR" sz="4100" dirty="0" smtClean="0"/>
                <a:t> &amp; </a:t>
              </a:r>
              <a:r>
                <a:rPr lang="fr-FR" sz="4100" dirty="0" err="1" smtClean="0"/>
                <a:t>kernel</a:t>
              </a:r>
              <a:r>
                <a:rPr lang="fr-FR" sz="4100" dirty="0" smtClean="0"/>
                <a:t>/hardware </a:t>
              </a:r>
              <a:r>
                <a:rPr lang="fr-FR" sz="4100" dirty="0" err="1" smtClean="0"/>
                <a:t>rights</a:t>
              </a:r>
              <a:endParaRPr lang="fr-FR" sz="4100" kern="1200" dirty="0"/>
            </a:p>
          </p:txBody>
        </p:sp>
      </p:grpSp>
      <p:grpSp>
        <p:nvGrpSpPr>
          <p:cNvPr id="3" name="Groupe 2"/>
          <p:cNvGrpSpPr/>
          <p:nvPr/>
        </p:nvGrpSpPr>
        <p:grpSpPr>
          <a:xfrm>
            <a:off x="3263008" y="3011838"/>
            <a:ext cx="6120000" cy="7662586"/>
            <a:chOff x="1412578" y="3473624"/>
            <a:chExt cx="6120000" cy="7662586"/>
          </a:xfrm>
        </p:grpSpPr>
        <p:grpSp>
          <p:nvGrpSpPr>
            <p:cNvPr id="24" name="Groupe 23"/>
            <p:cNvGrpSpPr/>
            <p:nvPr/>
          </p:nvGrpSpPr>
          <p:grpSpPr>
            <a:xfrm>
              <a:off x="1412578" y="3473624"/>
              <a:ext cx="6120000" cy="7662586"/>
              <a:chOff x="4065984" y="3473624"/>
              <a:chExt cx="6120000" cy="7662586"/>
            </a:xfrm>
          </p:grpSpPr>
          <p:sp>
            <p:nvSpPr>
              <p:cNvPr id="9" name="Forme libre 8"/>
              <p:cNvSpPr/>
              <p:nvPr/>
            </p:nvSpPr>
            <p:spPr>
              <a:xfrm>
                <a:off x="4065984" y="3473624"/>
                <a:ext cx="6120000" cy="7662586"/>
              </a:xfrm>
              <a:custGeom>
                <a:avLst/>
                <a:gdLst>
                  <a:gd name="connsiteX0" fmla="*/ 0 w 5159374"/>
                  <a:gd name="connsiteY0" fmla="*/ 515937 h 8803042"/>
                  <a:gd name="connsiteX1" fmla="*/ 515937 w 5159374"/>
                  <a:gd name="connsiteY1" fmla="*/ 0 h 8803042"/>
                  <a:gd name="connsiteX2" fmla="*/ 4643437 w 5159374"/>
                  <a:gd name="connsiteY2" fmla="*/ 0 h 8803042"/>
                  <a:gd name="connsiteX3" fmla="*/ 5159374 w 5159374"/>
                  <a:gd name="connsiteY3" fmla="*/ 515937 h 8803042"/>
                  <a:gd name="connsiteX4" fmla="*/ 5159374 w 5159374"/>
                  <a:gd name="connsiteY4" fmla="*/ 8287105 h 8803042"/>
                  <a:gd name="connsiteX5" fmla="*/ 4643437 w 5159374"/>
                  <a:gd name="connsiteY5" fmla="*/ 8803042 h 8803042"/>
                  <a:gd name="connsiteX6" fmla="*/ 515937 w 5159374"/>
                  <a:gd name="connsiteY6" fmla="*/ 8803042 h 8803042"/>
                  <a:gd name="connsiteX7" fmla="*/ 0 w 5159374"/>
                  <a:gd name="connsiteY7" fmla="*/ 8287105 h 8803042"/>
                  <a:gd name="connsiteX8" fmla="*/ 0 w 5159374"/>
                  <a:gd name="connsiteY8" fmla="*/ 515937 h 88030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159374" h="8803042">
                    <a:moveTo>
                      <a:pt x="0" y="515937"/>
                    </a:moveTo>
                    <a:cubicBezTo>
                      <a:pt x="0" y="230993"/>
                      <a:pt x="230993" y="0"/>
                      <a:pt x="515937" y="0"/>
                    </a:cubicBezTo>
                    <a:lnTo>
                      <a:pt x="4643437" y="0"/>
                    </a:lnTo>
                    <a:cubicBezTo>
                      <a:pt x="4928381" y="0"/>
                      <a:pt x="5159374" y="230993"/>
                      <a:pt x="5159374" y="515937"/>
                    </a:cubicBezTo>
                    <a:lnTo>
                      <a:pt x="5159374" y="8287105"/>
                    </a:lnTo>
                    <a:cubicBezTo>
                      <a:pt x="5159374" y="8572049"/>
                      <a:pt x="4928381" y="8803042"/>
                      <a:pt x="4643437" y="8803042"/>
                    </a:cubicBezTo>
                    <a:lnTo>
                      <a:pt x="515937" y="8803042"/>
                    </a:lnTo>
                    <a:cubicBezTo>
                      <a:pt x="230993" y="8803042"/>
                      <a:pt x="0" y="8572049"/>
                      <a:pt x="0" y="8287105"/>
                    </a:cubicBezTo>
                    <a:lnTo>
                      <a:pt x="0" y="515937"/>
                    </a:lnTo>
                    <a:close/>
                  </a:path>
                </a:pathLst>
              </a:custGeom>
            </p:spPr>
            <p:style>
              <a:lnRef idx="0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247650" tIns="247650" rIns="247650" bIns="6409780" numCol="1" spcCol="1270" anchor="t" anchorCtr="0">
                <a:noAutofit/>
              </a:bodyPr>
              <a:lstStyle/>
              <a:p>
                <a:pPr lvl="0" algn="ctr" defTabSz="2889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fr-FR" sz="4800" dirty="0" smtClean="0"/>
                  <a:t>OS</a:t>
                </a:r>
                <a:r>
                  <a:rPr lang="fr-FR" sz="4800" kern="1200" dirty="0" smtClean="0"/>
                  <a:t> &amp; </a:t>
                </a:r>
                <a:r>
                  <a:rPr lang="fr-FR" sz="4800" kern="1200" dirty="0" err="1" smtClean="0"/>
                  <a:t>formal</a:t>
                </a:r>
                <a:r>
                  <a:rPr lang="fr-FR" sz="4800" kern="1200" dirty="0" smtClean="0"/>
                  <a:t> proof</a:t>
                </a:r>
                <a:endParaRPr lang="fr-FR" sz="4800" kern="1200" dirty="0"/>
              </a:p>
            </p:txBody>
          </p:sp>
          <p:sp>
            <p:nvSpPr>
              <p:cNvPr id="15" name="Forme libre 14"/>
              <p:cNvSpPr/>
              <p:nvPr/>
            </p:nvSpPr>
            <p:spPr>
              <a:xfrm>
                <a:off x="4581921" y="5919969"/>
                <a:ext cx="5230797" cy="1759857"/>
              </a:xfrm>
              <a:custGeom>
                <a:avLst/>
                <a:gdLst>
                  <a:gd name="connsiteX0" fmla="*/ 0 w 4127499"/>
                  <a:gd name="connsiteY0" fmla="*/ 172945 h 1729445"/>
                  <a:gd name="connsiteX1" fmla="*/ 172945 w 4127499"/>
                  <a:gd name="connsiteY1" fmla="*/ 0 h 1729445"/>
                  <a:gd name="connsiteX2" fmla="*/ 3954555 w 4127499"/>
                  <a:gd name="connsiteY2" fmla="*/ 0 h 1729445"/>
                  <a:gd name="connsiteX3" fmla="*/ 4127500 w 4127499"/>
                  <a:gd name="connsiteY3" fmla="*/ 172945 h 1729445"/>
                  <a:gd name="connsiteX4" fmla="*/ 4127499 w 4127499"/>
                  <a:gd name="connsiteY4" fmla="*/ 1556501 h 1729445"/>
                  <a:gd name="connsiteX5" fmla="*/ 3954554 w 4127499"/>
                  <a:gd name="connsiteY5" fmla="*/ 1729446 h 1729445"/>
                  <a:gd name="connsiteX6" fmla="*/ 172945 w 4127499"/>
                  <a:gd name="connsiteY6" fmla="*/ 1729445 h 1729445"/>
                  <a:gd name="connsiteX7" fmla="*/ 0 w 4127499"/>
                  <a:gd name="connsiteY7" fmla="*/ 1556500 h 1729445"/>
                  <a:gd name="connsiteX8" fmla="*/ 0 w 4127499"/>
                  <a:gd name="connsiteY8" fmla="*/ 172945 h 17294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127499" h="1729445">
                    <a:moveTo>
                      <a:pt x="0" y="172945"/>
                    </a:moveTo>
                    <a:cubicBezTo>
                      <a:pt x="0" y="77430"/>
                      <a:pt x="77430" y="0"/>
                      <a:pt x="172945" y="0"/>
                    </a:cubicBezTo>
                    <a:lnTo>
                      <a:pt x="3954555" y="0"/>
                    </a:lnTo>
                    <a:cubicBezTo>
                      <a:pt x="4050070" y="0"/>
                      <a:pt x="4127500" y="77430"/>
                      <a:pt x="4127500" y="172945"/>
                    </a:cubicBezTo>
                    <a:cubicBezTo>
                      <a:pt x="4127500" y="634130"/>
                      <a:pt x="4127499" y="1095316"/>
                      <a:pt x="4127499" y="1556501"/>
                    </a:cubicBezTo>
                    <a:cubicBezTo>
                      <a:pt x="4127499" y="1652016"/>
                      <a:pt x="4050069" y="1729446"/>
                      <a:pt x="3954554" y="1729446"/>
                    </a:cubicBezTo>
                    <a:lnTo>
                      <a:pt x="172945" y="1729445"/>
                    </a:lnTo>
                    <a:cubicBezTo>
                      <a:pt x="77430" y="1729445"/>
                      <a:pt x="0" y="1652015"/>
                      <a:pt x="0" y="1556500"/>
                    </a:cubicBezTo>
                    <a:lnTo>
                      <a:pt x="0" y="172945"/>
                    </a:lnTo>
                    <a:close/>
                  </a:path>
                </a:pathLst>
              </a:cu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154794" tIns="128759" rIns="154794" bIns="128759" numCol="1" spcCol="1270" anchor="ctr" anchorCtr="0">
                <a:noAutofit/>
              </a:bodyPr>
              <a:lstStyle/>
              <a:p>
                <a:pPr lvl="0" algn="ctr" defTabSz="18224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fr-FR" sz="4100" dirty="0" err="1" smtClean="0"/>
                  <a:t>Extend</a:t>
                </a:r>
                <a:r>
                  <a:rPr lang="fr-FR" sz="4100" dirty="0" smtClean="0"/>
                  <a:t> ODSI </a:t>
                </a:r>
                <a:r>
                  <a:rPr lang="fr-FR" sz="4100" dirty="0" err="1" smtClean="0"/>
                  <a:t>approach</a:t>
                </a:r>
                <a:r>
                  <a:rPr lang="fr-FR" sz="4100" dirty="0" smtClean="0"/>
                  <a:t> </a:t>
                </a:r>
                <a:r>
                  <a:rPr lang="fr-FR" sz="4100" dirty="0" err="1" smtClean="0"/>
                  <a:t>beyond</a:t>
                </a:r>
                <a:r>
                  <a:rPr lang="fr-FR" sz="4100" dirty="0" smtClean="0"/>
                  <a:t> memory isolation</a:t>
                </a:r>
                <a:endParaRPr lang="fr-FR" sz="4100" kern="1200" dirty="0"/>
              </a:p>
            </p:txBody>
          </p:sp>
          <p:sp>
            <p:nvSpPr>
              <p:cNvPr id="17" name="Forme libre 16"/>
              <p:cNvSpPr/>
              <p:nvPr/>
            </p:nvSpPr>
            <p:spPr>
              <a:xfrm>
                <a:off x="4581921" y="9408018"/>
                <a:ext cx="5230797" cy="1469898"/>
              </a:xfrm>
              <a:custGeom>
                <a:avLst/>
                <a:gdLst>
                  <a:gd name="connsiteX0" fmla="*/ 0 w 4127499"/>
                  <a:gd name="connsiteY0" fmla="*/ 172945 h 1729445"/>
                  <a:gd name="connsiteX1" fmla="*/ 172945 w 4127499"/>
                  <a:gd name="connsiteY1" fmla="*/ 0 h 1729445"/>
                  <a:gd name="connsiteX2" fmla="*/ 3954555 w 4127499"/>
                  <a:gd name="connsiteY2" fmla="*/ 0 h 1729445"/>
                  <a:gd name="connsiteX3" fmla="*/ 4127500 w 4127499"/>
                  <a:gd name="connsiteY3" fmla="*/ 172945 h 1729445"/>
                  <a:gd name="connsiteX4" fmla="*/ 4127499 w 4127499"/>
                  <a:gd name="connsiteY4" fmla="*/ 1556501 h 1729445"/>
                  <a:gd name="connsiteX5" fmla="*/ 3954554 w 4127499"/>
                  <a:gd name="connsiteY5" fmla="*/ 1729446 h 1729445"/>
                  <a:gd name="connsiteX6" fmla="*/ 172945 w 4127499"/>
                  <a:gd name="connsiteY6" fmla="*/ 1729445 h 1729445"/>
                  <a:gd name="connsiteX7" fmla="*/ 0 w 4127499"/>
                  <a:gd name="connsiteY7" fmla="*/ 1556500 h 1729445"/>
                  <a:gd name="connsiteX8" fmla="*/ 0 w 4127499"/>
                  <a:gd name="connsiteY8" fmla="*/ 172945 h 17294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127499" h="1729445">
                    <a:moveTo>
                      <a:pt x="0" y="172945"/>
                    </a:moveTo>
                    <a:cubicBezTo>
                      <a:pt x="0" y="77430"/>
                      <a:pt x="77430" y="0"/>
                      <a:pt x="172945" y="0"/>
                    </a:cubicBezTo>
                    <a:lnTo>
                      <a:pt x="3954555" y="0"/>
                    </a:lnTo>
                    <a:cubicBezTo>
                      <a:pt x="4050070" y="0"/>
                      <a:pt x="4127500" y="77430"/>
                      <a:pt x="4127500" y="172945"/>
                    </a:cubicBezTo>
                    <a:cubicBezTo>
                      <a:pt x="4127500" y="634130"/>
                      <a:pt x="4127499" y="1095316"/>
                      <a:pt x="4127499" y="1556501"/>
                    </a:cubicBezTo>
                    <a:cubicBezTo>
                      <a:pt x="4127499" y="1652016"/>
                      <a:pt x="4050069" y="1729446"/>
                      <a:pt x="3954554" y="1729446"/>
                    </a:cubicBezTo>
                    <a:lnTo>
                      <a:pt x="172945" y="1729445"/>
                    </a:lnTo>
                    <a:cubicBezTo>
                      <a:pt x="77430" y="1729445"/>
                      <a:pt x="0" y="1652015"/>
                      <a:pt x="0" y="1556500"/>
                    </a:cubicBezTo>
                    <a:lnTo>
                      <a:pt x="0" y="172945"/>
                    </a:lnTo>
                    <a:close/>
                  </a:path>
                </a:pathLst>
              </a:cu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154794" tIns="128759" rIns="154794" bIns="128759" numCol="1" spcCol="1270" anchor="ctr" anchorCtr="0">
                <a:noAutofit/>
              </a:bodyPr>
              <a:lstStyle/>
              <a:p>
                <a:pPr lvl="0" algn="ctr" defTabSz="18224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fr-FR" sz="4100" dirty="0" err="1" smtClean="0"/>
                  <a:t>Automated</a:t>
                </a:r>
                <a:r>
                  <a:rPr lang="fr-FR" sz="4100" dirty="0" smtClean="0"/>
                  <a:t> code </a:t>
                </a:r>
                <a:r>
                  <a:rPr lang="fr-FR" sz="4100" dirty="0" err="1" smtClean="0"/>
                  <a:t>generation</a:t>
                </a:r>
                <a:r>
                  <a:rPr lang="fr-FR" sz="4100" dirty="0" smtClean="0"/>
                  <a:t> </a:t>
                </a:r>
                <a:r>
                  <a:rPr lang="fr-FR" sz="4100" dirty="0" err="1" smtClean="0"/>
                  <a:t>from</a:t>
                </a:r>
                <a:r>
                  <a:rPr lang="fr-FR" sz="4100" dirty="0" smtClean="0"/>
                  <a:t> proof</a:t>
                </a:r>
                <a:endParaRPr lang="fr-FR" sz="4100" kern="1200" dirty="0"/>
              </a:p>
            </p:txBody>
          </p:sp>
        </p:grpSp>
        <p:sp>
          <p:nvSpPr>
            <p:cNvPr id="27" name="Forme libre 26"/>
            <p:cNvSpPr/>
            <p:nvPr/>
          </p:nvSpPr>
          <p:spPr>
            <a:xfrm>
              <a:off x="1928514" y="7895850"/>
              <a:ext cx="5230798" cy="1315707"/>
            </a:xfrm>
            <a:custGeom>
              <a:avLst/>
              <a:gdLst>
                <a:gd name="connsiteX0" fmla="*/ 0 w 4127499"/>
                <a:gd name="connsiteY0" fmla="*/ 172945 h 1729445"/>
                <a:gd name="connsiteX1" fmla="*/ 172945 w 4127499"/>
                <a:gd name="connsiteY1" fmla="*/ 0 h 1729445"/>
                <a:gd name="connsiteX2" fmla="*/ 3954555 w 4127499"/>
                <a:gd name="connsiteY2" fmla="*/ 0 h 1729445"/>
                <a:gd name="connsiteX3" fmla="*/ 4127500 w 4127499"/>
                <a:gd name="connsiteY3" fmla="*/ 172945 h 1729445"/>
                <a:gd name="connsiteX4" fmla="*/ 4127499 w 4127499"/>
                <a:gd name="connsiteY4" fmla="*/ 1556501 h 1729445"/>
                <a:gd name="connsiteX5" fmla="*/ 3954554 w 4127499"/>
                <a:gd name="connsiteY5" fmla="*/ 1729446 h 1729445"/>
                <a:gd name="connsiteX6" fmla="*/ 172945 w 4127499"/>
                <a:gd name="connsiteY6" fmla="*/ 1729445 h 1729445"/>
                <a:gd name="connsiteX7" fmla="*/ 0 w 4127499"/>
                <a:gd name="connsiteY7" fmla="*/ 1556500 h 1729445"/>
                <a:gd name="connsiteX8" fmla="*/ 0 w 4127499"/>
                <a:gd name="connsiteY8" fmla="*/ 172945 h 17294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127499" h="1729445">
                  <a:moveTo>
                    <a:pt x="0" y="172945"/>
                  </a:moveTo>
                  <a:cubicBezTo>
                    <a:pt x="0" y="77430"/>
                    <a:pt x="77430" y="0"/>
                    <a:pt x="172945" y="0"/>
                  </a:cubicBezTo>
                  <a:lnTo>
                    <a:pt x="3954555" y="0"/>
                  </a:lnTo>
                  <a:cubicBezTo>
                    <a:pt x="4050070" y="0"/>
                    <a:pt x="4127500" y="77430"/>
                    <a:pt x="4127500" y="172945"/>
                  </a:cubicBezTo>
                  <a:cubicBezTo>
                    <a:pt x="4127500" y="634130"/>
                    <a:pt x="4127499" y="1095316"/>
                    <a:pt x="4127499" y="1556501"/>
                  </a:cubicBezTo>
                  <a:cubicBezTo>
                    <a:pt x="4127499" y="1652016"/>
                    <a:pt x="4050069" y="1729446"/>
                    <a:pt x="3954554" y="1729446"/>
                  </a:cubicBezTo>
                  <a:lnTo>
                    <a:pt x="172945" y="1729445"/>
                  </a:lnTo>
                  <a:cubicBezTo>
                    <a:pt x="77430" y="1729445"/>
                    <a:pt x="0" y="1652015"/>
                    <a:pt x="0" y="1556500"/>
                  </a:cubicBezTo>
                  <a:lnTo>
                    <a:pt x="0" y="172945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54794" tIns="128759" rIns="154794" bIns="128759" numCol="1" spcCol="1270" anchor="ctr" anchorCtr="0">
              <a:noAutofit/>
            </a:bodyPr>
            <a:lstStyle/>
            <a:p>
              <a:pPr lvl="0" algn="ctr" defTabSz="1822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4100" dirty="0" smtClean="0"/>
                <a:t>New hardware model</a:t>
              </a:r>
              <a:endParaRPr lang="fr-FR" sz="4100" kern="1200" dirty="0"/>
            </a:p>
          </p:txBody>
        </p:sp>
        <p:sp>
          <p:nvSpPr>
            <p:cNvPr id="32" name="Forme libre 31"/>
            <p:cNvSpPr/>
            <p:nvPr/>
          </p:nvSpPr>
          <p:spPr>
            <a:xfrm>
              <a:off x="1928512" y="4522080"/>
              <a:ext cx="5230800" cy="1206318"/>
            </a:xfrm>
            <a:custGeom>
              <a:avLst/>
              <a:gdLst>
                <a:gd name="connsiteX0" fmla="*/ 0 w 4127499"/>
                <a:gd name="connsiteY0" fmla="*/ 172945 h 1729445"/>
                <a:gd name="connsiteX1" fmla="*/ 172945 w 4127499"/>
                <a:gd name="connsiteY1" fmla="*/ 0 h 1729445"/>
                <a:gd name="connsiteX2" fmla="*/ 3954555 w 4127499"/>
                <a:gd name="connsiteY2" fmla="*/ 0 h 1729445"/>
                <a:gd name="connsiteX3" fmla="*/ 4127500 w 4127499"/>
                <a:gd name="connsiteY3" fmla="*/ 172945 h 1729445"/>
                <a:gd name="connsiteX4" fmla="*/ 4127499 w 4127499"/>
                <a:gd name="connsiteY4" fmla="*/ 1556501 h 1729445"/>
                <a:gd name="connsiteX5" fmla="*/ 3954554 w 4127499"/>
                <a:gd name="connsiteY5" fmla="*/ 1729446 h 1729445"/>
                <a:gd name="connsiteX6" fmla="*/ 172945 w 4127499"/>
                <a:gd name="connsiteY6" fmla="*/ 1729445 h 1729445"/>
                <a:gd name="connsiteX7" fmla="*/ 0 w 4127499"/>
                <a:gd name="connsiteY7" fmla="*/ 1556500 h 1729445"/>
                <a:gd name="connsiteX8" fmla="*/ 0 w 4127499"/>
                <a:gd name="connsiteY8" fmla="*/ 172945 h 17294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127499" h="1729445">
                  <a:moveTo>
                    <a:pt x="0" y="172945"/>
                  </a:moveTo>
                  <a:cubicBezTo>
                    <a:pt x="0" y="77430"/>
                    <a:pt x="77430" y="0"/>
                    <a:pt x="172945" y="0"/>
                  </a:cubicBezTo>
                  <a:lnTo>
                    <a:pt x="3954555" y="0"/>
                  </a:lnTo>
                  <a:cubicBezTo>
                    <a:pt x="4050070" y="0"/>
                    <a:pt x="4127500" y="77430"/>
                    <a:pt x="4127500" y="172945"/>
                  </a:cubicBezTo>
                  <a:cubicBezTo>
                    <a:pt x="4127500" y="634130"/>
                    <a:pt x="4127499" y="1095316"/>
                    <a:pt x="4127499" y="1556501"/>
                  </a:cubicBezTo>
                  <a:cubicBezTo>
                    <a:pt x="4127499" y="1652016"/>
                    <a:pt x="4050069" y="1729446"/>
                    <a:pt x="3954554" y="1729446"/>
                  </a:cubicBezTo>
                  <a:lnTo>
                    <a:pt x="172945" y="1729445"/>
                  </a:lnTo>
                  <a:cubicBezTo>
                    <a:pt x="77430" y="1729445"/>
                    <a:pt x="0" y="1652015"/>
                    <a:pt x="0" y="1556500"/>
                  </a:cubicBezTo>
                  <a:lnTo>
                    <a:pt x="0" y="172945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54794" tIns="128759" rIns="154794" bIns="128759" numCol="1" spcCol="1270" anchor="ctr" anchorCtr="0">
              <a:noAutofit/>
            </a:bodyPr>
            <a:lstStyle/>
            <a:p>
              <a:pPr lvl="0" algn="ctr" defTabSz="1822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4100" kern="1200" dirty="0" err="1" smtClean="0"/>
                <a:t>Multicore</a:t>
              </a:r>
              <a:r>
                <a:rPr lang="fr-FR" sz="4100" kern="1200" dirty="0" smtClean="0"/>
                <a:t> processors</a:t>
              </a:r>
              <a:endParaRPr lang="fr-FR" sz="4100" kern="1200" dirty="0"/>
            </a:p>
          </p:txBody>
        </p:sp>
      </p:grpSp>
      <p:grpSp>
        <p:nvGrpSpPr>
          <p:cNvPr id="5" name="Groupe 4"/>
          <p:cNvGrpSpPr/>
          <p:nvPr/>
        </p:nvGrpSpPr>
        <p:grpSpPr>
          <a:xfrm>
            <a:off x="216024" y="11034464"/>
            <a:ext cx="23709027" cy="1584176"/>
            <a:chOff x="216024" y="11034464"/>
            <a:chExt cx="23709027" cy="1584176"/>
          </a:xfrm>
        </p:grpSpPr>
        <p:sp>
          <p:nvSpPr>
            <p:cNvPr id="34" name="Forme libre 33"/>
            <p:cNvSpPr/>
            <p:nvPr/>
          </p:nvSpPr>
          <p:spPr>
            <a:xfrm>
              <a:off x="238672" y="11034464"/>
              <a:ext cx="23686379" cy="1584176"/>
            </a:xfrm>
            <a:custGeom>
              <a:avLst/>
              <a:gdLst>
                <a:gd name="connsiteX0" fmla="*/ 0 w 5159374"/>
                <a:gd name="connsiteY0" fmla="*/ 515937 h 8803042"/>
                <a:gd name="connsiteX1" fmla="*/ 515937 w 5159374"/>
                <a:gd name="connsiteY1" fmla="*/ 0 h 8803042"/>
                <a:gd name="connsiteX2" fmla="*/ 4643437 w 5159374"/>
                <a:gd name="connsiteY2" fmla="*/ 0 h 8803042"/>
                <a:gd name="connsiteX3" fmla="*/ 5159374 w 5159374"/>
                <a:gd name="connsiteY3" fmla="*/ 515937 h 8803042"/>
                <a:gd name="connsiteX4" fmla="*/ 5159374 w 5159374"/>
                <a:gd name="connsiteY4" fmla="*/ 8287105 h 8803042"/>
                <a:gd name="connsiteX5" fmla="*/ 4643437 w 5159374"/>
                <a:gd name="connsiteY5" fmla="*/ 8803042 h 8803042"/>
                <a:gd name="connsiteX6" fmla="*/ 515937 w 5159374"/>
                <a:gd name="connsiteY6" fmla="*/ 8803042 h 8803042"/>
                <a:gd name="connsiteX7" fmla="*/ 0 w 5159374"/>
                <a:gd name="connsiteY7" fmla="*/ 8287105 h 8803042"/>
                <a:gd name="connsiteX8" fmla="*/ 0 w 5159374"/>
                <a:gd name="connsiteY8" fmla="*/ 515937 h 8803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159374" h="8803042">
                  <a:moveTo>
                    <a:pt x="0" y="515937"/>
                  </a:moveTo>
                  <a:cubicBezTo>
                    <a:pt x="0" y="230993"/>
                    <a:pt x="230993" y="0"/>
                    <a:pt x="515937" y="0"/>
                  </a:cubicBezTo>
                  <a:lnTo>
                    <a:pt x="4643437" y="0"/>
                  </a:lnTo>
                  <a:cubicBezTo>
                    <a:pt x="4928381" y="0"/>
                    <a:pt x="5159374" y="230993"/>
                    <a:pt x="5159374" y="515937"/>
                  </a:cubicBezTo>
                  <a:lnTo>
                    <a:pt x="5159374" y="8287105"/>
                  </a:lnTo>
                  <a:cubicBezTo>
                    <a:pt x="5159374" y="8572049"/>
                    <a:pt x="4928381" y="8803042"/>
                    <a:pt x="4643437" y="8803042"/>
                  </a:cubicBezTo>
                  <a:lnTo>
                    <a:pt x="515937" y="8803042"/>
                  </a:lnTo>
                  <a:cubicBezTo>
                    <a:pt x="230993" y="8803042"/>
                    <a:pt x="0" y="8572049"/>
                    <a:pt x="0" y="8287105"/>
                  </a:cubicBezTo>
                  <a:lnTo>
                    <a:pt x="0" y="515937"/>
                  </a:lnTo>
                  <a:close/>
                </a:path>
              </a:pathLst>
            </a:custGeom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247650" rIns="247650" bIns="6409780" numCol="1" spcCol="1270" anchor="t" anchorCtr="0">
              <a:noAutofit/>
            </a:bodyPr>
            <a:lstStyle/>
            <a:p>
              <a:pPr lvl="0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FR" sz="4800" kern="1200" dirty="0" smtClean="0"/>
            </a:p>
          </p:txBody>
        </p:sp>
        <p:sp>
          <p:nvSpPr>
            <p:cNvPr id="6" name="ZoneTexte 5"/>
            <p:cNvSpPr txBox="1"/>
            <p:nvPr/>
          </p:nvSpPr>
          <p:spPr>
            <a:xfrm>
              <a:off x="216024" y="11048980"/>
              <a:ext cx="3046984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800" dirty="0" err="1" smtClean="0"/>
                <a:t>Industriali-zation</a:t>
              </a:r>
              <a:endParaRPr lang="fr-FR" sz="4800" dirty="0"/>
            </a:p>
          </p:txBody>
        </p:sp>
        <p:sp>
          <p:nvSpPr>
            <p:cNvPr id="39" name="Forme libre 38"/>
            <p:cNvSpPr/>
            <p:nvPr/>
          </p:nvSpPr>
          <p:spPr>
            <a:xfrm>
              <a:off x="3671945" y="11091603"/>
              <a:ext cx="2615399" cy="1469898"/>
            </a:xfrm>
            <a:custGeom>
              <a:avLst/>
              <a:gdLst>
                <a:gd name="connsiteX0" fmla="*/ 0 w 4127499"/>
                <a:gd name="connsiteY0" fmla="*/ 172945 h 1729445"/>
                <a:gd name="connsiteX1" fmla="*/ 172945 w 4127499"/>
                <a:gd name="connsiteY1" fmla="*/ 0 h 1729445"/>
                <a:gd name="connsiteX2" fmla="*/ 3954555 w 4127499"/>
                <a:gd name="connsiteY2" fmla="*/ 0 h 1729445"/>
                <a:gd name="connsiteX3" fmla="*/ 4127500 w 4127499"/>
                <a:gd name="connsiteY3" fmla="*/ 172945 h 1729445"/>
                <a:gd name="connsiteX4" fmla="*/ 4127499 w 4127499"/>
                <a:gd name="connsiteY4" fmla="*/ 1556501 h 1729445"/>
                <a:gd name="connsiteX5" fmla="*/ 3954554 w 4127499"/>
                <a:gd name="connsiteY5" fmla="*/ 1729446 h 1729445"/>
                <a:gd name="connsiteX6" fmla="*/ 172945 w 4127499"/>
                <a:gd name="connsiteY6" fmla="*/ 1729445 h 1729445"/>
                <a:gd name="connsiteX7" fmla="*/ 0 w 4127499"/>
                <a:gd name="connsiteY7" fmla="*/ 1556500 h 1729445"/>
                <a:gd name="connsiteX8" fmla="*/ 0 w 4127499"/>
                <a:gd name="connsiteY8" fmla="*/ 172945 h 17294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127499" h="1729445">
                  <a:moveTo>
                    <a:pt x="0" y="172945"/>
                  </a:moveTo>
                  <a:cubicBezTo>
                    <a:pt x="0" y="77430"/>
                    <a:pt x="77430" y="0"/>
                    <a:pt x="172945" y="0"/>
                  </a:cubicBezTo>
                  <a:lnTo>
                    <a:pt x="3954555" y="0"/>
                  </a:lnTo>
                  <a:cubicBezTo>
                    <a:pt x="4050070" y="0"/>
                    <a:pt x="4127500" y="77430"/>
                    <a:pt x="4127500" y="172945"/>
                  </a:cubicBezTo>
                  <a:cubicBezTo>
                    <a:pt x="4127500" y="634130"/>
                    <a:pt x="4127499" y="1095316"/>
                    <a:pt x="4127499" y="1556501"/>
                  </a:cubicBezTo>
                  <a:cubicBezTo>
                    <a:pt x="4127499" y="1652016"/>
                    <a:pt x="4050069" y="1729446"/>
                    <a:pt x="3954554" y="1729446"/>
                  </a:cubicBezTo>
                  <a:lnTo>
                    <a:pt x="172945" y="1729445"/>
                  </a:lnTo>
                  <a:cubicBezTo>
                    <a:pt x="77430" y="1729445"/>
                    <a:pt x="0" y="1652015"/>
                    <a:pt x="0" y="1556500"/>
                  </a:cubicBezTo>
                  <a:lnTo>
                    <a:pt x="0" y="172945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54794" tIns="128759" rIns="154794" bIns="128759" numCol="1" spcCol="1270" anchor="ctr" anchorCtr="0">
              <a:noAutofit/>
            </a:bodyPr>
            <a:lstStyle/>
            <a:p>
              <a:pPr lvl="0" algn="ctr" defTabSz="1822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4100" dirty="0" smtClean="0"/>
                <a:t>Linux over </a:t>
              </a:r>
              <a:r>
                <a:rPr lang="fr-FR" sz="4100" dirty="0" err="1" smtClean="0"/>
                <a:t>Pip</a:t>
              </a:r>
              <a:endParaRPr lang="fr-FR" sz="4100" kern="1200" dirty="0"/>
            </a:p>
          </p:txBody>
        </p:sp>
        <p:sp>
          <p:nvSpPr>
            <p:cNvPr id="40" name="Forme libre 39"/>
            <p:cNvSpPr/>
            <p:nvPr/>
          </p:nvSpPr>
          <p:spPr>
            <a:xfrm>
              <a:off x="6408249" y="11098861"/>
              <a:ext cx="2615399" cy="1469898"/>
            </a:xfrm>
            <a:custGeom>
              <a:avLst/>
              <a:gdLst>
                <a:gd name="connsiteX0" fmla="*/ 0 w 4127499"/>
                <a:gd name="connsiteY0" fmla="*/ 172945 h 1729445"/>
                <a:gd name="connsiteX1" fmla="*/ 172945 w 4127499"/>
                <a:gd name="connsiteY1" fmla="*/ 0 h 1729445"/>
                <a:gd name="connsiteX2" fmla="*/ 3954555 w 4127499"/>
                <a:gd name="connsiteY2" fmla="*/ 0 h 1729445"/>
                <a:gd name="connsiteX3" fmla="*/ 4127500 w 4127499"/>
                <a:gd name="connsiteY3" fmla="*/ 172945 h 1729445"/>
                <a:gd name="connsiteX4" fmla="*/ 4127499 w 4127499"/>
                <a:gd name="connsiteY4" fmla="*/ 1556501 h 1729445"/>
                <a:gd name="connsiteX5" fmla="*/ 3954554 w 4127499"/>
                <a:gd name="connsiteY5" fmla="*/ 1729446 h 1729445"/>
                <a:gd name="connsiteX6" fmla="*/ 172945 w 4127499"/>
                <a:gd name="connsiteY6" fmla="*/ 1729445 h 1729445"/>
                <a:gd name="connsiteX7" fmla="*/ 0 w 4127499"/>
                <a:gd name="connsiteY7" fmla="*/ 1556500 h 1729445"/>
                <a:gd name="connsiteX8" fmla="*/ 0 w 4127499"/>
                <a:gd name="connsiteY8" fmla="*/ 172945 h 17294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127499" h="1729445">
                  <a:moveTo>
                    <a:pt x="0" y="172945"/>
                  </a:moveTo>
                  <a:cubicBezTo>
                    <a:pt x="0" y="77430"/>
                    <a:pt x="77430" y="0"/>
                    <a:pt x="172945" y="0"/>
                  </a:cubicBezTo>
                  <a:lnTo>
                    <a:pt x="3954555" y="0"/>
                  </a:lnTo>
                  <a:cubicBezTo>
                    <a:pt x="4050070" y="0"/>
                    <a:pt x="4127500" y="77430"/>
                    <a:pt x="4127500" y="172945"/>
                  </a:cubicBezTo>
                  <a:cubicBezTo>
                    <a:pt x="4127500" y="634130"/>
                    <a:pt x="4127499" y="1095316"/>
                    <a:pt x="4127499" y="1556501"/>
                  </a:cubicBezTo>
                  <a:cubicBezTo>
                    <a:pt x="4127499" y="1652016"/>
                    <a:pt x="4050069" y="1729446"/>
                    <a:pt x="3954554" y="1729446"/>
                  </a:cubicBezTo>
                  <a:lnTo>
                    <a:pt x="172945" y="1729445"/>
                  </a:lnTo>
                  <a:cubicBezTo>
                    <a:pt x="77430" y="1729445"/>
                    <a:pt x="0" y="1652015"/>
                    <a:pt x="0" y="1556500"/>
                  </a:cubicBezTo>
                  <a:lnTo>
                    <a:pt x="0" y="172945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54794" tIns="128759" rIns="154794" bIns="128759" numCol="1" spcCol="1270" anchor="ctr" anchorCtr="0">
              <a:noAutofit/>
            </a:bodyPr>
            <a:lstStyle/>
            <a:p>
              <a:pPr lvl="0" algn="ctr" defTabSz="1822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4100" dirty="0" err="1" smtClean="0"/>
                <a:t>Pip</a:t>
              </a:r>
              <a:r>
                <a:rPr lang="fr-FR" sz="4100" dirty="0" smtClean="0"/>
                <a:t> over Arm</a:t>
              </a:r>
              <a:endParaRPr lang="fr-FR" sz="4100" kern="1200" dirty="0"/>
            </a:p>
          </p:txBody>
        </p:sp>
        <p:sp>
          <p:nvSpPr>
            <p:cNvPr id="41" name="Forme libre 40"/>
            <p:cNvSpPr/>
            <p:nvPr/>
          </p:nvSpPr>
          <p:spPr>
            <a:xfrm>
              <a:off x="10823848" y="11076734"/>
              <a:ext cx="5231133" cy="1469898"/>
            </a:xfrm>
            <a:custGeom>
              <a:avLst/>
              <a:gdLst>
                <a:gd name="connsiteX0" fmla="*/ 0 w 4127499"/>
                <a:gd name="connsiteY0" fmla="*/ 172945 h 1729445"/>
                <a:gd name="connsiteX1" fmla="*/ 172945 w 4127499"/>
                <a:gd name="connsiteY1" fmla="*/ 0 h 1729445"/>
                <a:gd name="connsiteX2" fmla="*/ 3954555 w 4127499"/>
                <a:gd name="connsiteY2" fmla="*/ 0 h 1729445"/>
                <a:gd name="connsiteX3" fmla="*/ 4127500 w 4127499"/>
                <a:gd name="connsiteY3" fmla="*/ 172945 h 1729445"/>
                <a:gd name="connsiteX4" fmla="*/ 4127499 w 4127499"/>
                <a:gd name="connsiteY4" fmla="*/ 1556501 h 1729445"/>
                <a:gd name="connsiteX5" fmla="*/ 3954554 w 4127499"/>
                <a:gd name="connsiteY5" fmla="*/ 1729446 h 1729445"/>
                <a:gd name="connsiteX6" fmla="*/ 172945 w 4127499"/>
                <a:gd name="connsiteY6" fmla="*/ 1729445 h 1729445"/>
                <a:gd name="connsiteX7" fmla="*/ 0 w 4127499"/>
                <a:gd name="connsiteY7" fmla="*/ 1556500 h 1729445"/>
                <a:gd name="connsiteX8" fmla="*/ 0 w 4127499"/>
                <a:gd name="connsiteY8" fmla="*/ 172945 h 17294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127499" h="1729445">
                  <a:moveTo>
                    <a:pt x="0" y="172945"/>
                  </a:moveTo>
                  <a:cubicBezTo>
                    <a:pt x="0" y="77430"/>
                    <a:pt x="77430" y="0"/>
                    <a:pt x="172945" y="0"/>
                  </a:cubicBezTo>
                  <a:lnTo>
                    <a:pt x="3954555" y="0"/>
                  </a:lnTo>
                  <a:cubicBezTo>
                    <a:pt x="4050070" y="0"/>
                    <a:pt x="4127500" y="77430"/>
                    <a:pt x="4127500" y="172945"/>
                  </a:cubicBezTo>
                  <a:cubicBezTo>
                    <a:pt x="4127500" y="634130"/>
                    <a:pt x="4127499" y="1095316"/>
                    <a:pt x="4127499" y="1556501"/>
                  </a:cubicBezTo>
                  <a:cubicBezTo>
                    <a:pt x="4127499" y="1652016"/>
                    <a:pt x="4050069" y="1729446"/>
                    <a:pt x="3954554" y="1729446"/>
                  </a:cubicBezTo>
                  <a:lnTo>
                    <a:pt x="172945" y="1729445"/>
                  </a:lnTo>
                  <a:cubicBezTo>
                    <a:pt x="77430" y="1729445"/>
                    <a:pt x="0" y="1652015"/>
                    <a:pt x="0" y="1556500"/>
                  </a:cubicBezTo>
                  <a:lnTo>
                    <a:pt x="0" y="172945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54794" tIns="128759" rIns="154794" bIns="128759" numCol="1" spcCol="1270" anchor="ctr" anchorCtr="0">
              <a:noAutofit/>
            </a:bodyPr>
            <a:lstStyle/>
            <a:p>
              <a:pPr lvl="0" algn="ctr" defTabSz="1822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4100" dirty="0" err="1" smtClean="0"/>
                <a:t>Automated</a:t>
              </a:r>
              <a:r>
                <a:rPr lang="fr-FR" sz="4100" dirty="0" smtClean="0"/>
                <a:t> </a:t>
              </a:r>
              <a:r>
                <a:rPr lang="fr-FR" sz="4100" dirty="0" err="1" smtClean="0"/>
                <a:t>security</a:t>
              </a:r>
              <a:r>
                <a:rPr lang="fr-FR" sz="4100" dirty="0" smtClean="0"/>
                <a:t> </a:t>
              </a:r>
              <a:r>
                <a:rPr lang="fr-FR" sz="4100" dirty="0" err="1" smtClean="0"/>
                <a:t>evaluation</a:t>
              </a:r>
              <a:r>
                <a:rPr lang="fr-FR" sz="4100" dirty="0" smtClean="0"/>
                <a:t> </a:t>
              </a:r>
              <a:r>
                <a:rPr lang="fr-FR" sz="4100" dirty="0" err="1" smtClean="0"/>
                <a:t>tool</a:t>
              </a:r>
              <a:endParaRPr lang="fr-FR" sz="4100" kern="1200" dirty="0"/>
            </a:p>
          </p:txBody>
        </p:sp>
        <p:sp>
          <p:nvSpPr>
            <p:cNvPr id="42" name="Forme libre 41"/>
            <p:cNvSpPr/>
            <p:nvPr/>
          </p:nvSpPr>
          <p:spPr>
            <a:xfrm>
              <a:off x="18067575" y="11076734"/>
              <a:ext cx="5429681" cy="1469898"/>
            </a:xfrm>
            <a:custGeom>
              <a:avLst/>
              <a:gdLst>
                <a:gd name="connsiteX0" fmla="*/ 0 w 4127499"/>
                <a:gd name="connsiteY0" fmla="*/ 172945 h 1729445"/>
                <a:gd name="connsiteX1" fmla="*/ 172945 w 4127499"/>
                <a:gd name="connsiteY1" fmla="*/ 0 h 1729445"/>
                <a:gd name="connsiteX2" fmla="*/ 3954555 w 4127499"/>
                <a:gd name="connsiteY2" fmla="*/ 0 h 1729445"/>
                <a:gd name="connsiteX3" fmla="*/ 4127500 w 4127499"/>
                <a:gd name="connsiteY3" fmla="*/ 172945 h 1729445"/>
                <a:gd name="connsiteX4" fmla="*/ 4127499 w 4127499"/>
                <a:gd name="connsiteY4" fmla="*/ 1556501 h 1729445"/>
                <a:gd name="connsiteX5" fmla="*/ 3954554 w 4127499"/>
                <a:gd name="connsiteY5" fmla="*/ 1729446 h 1729445"/>
                <a:gd name="connsiteX6" fmla="*/ 172945 w 4127499"/>
                <a:gd name="connsiteY6" fmla="*/ 1729445 h 1729445"/>
                <a:gd name="connsiteX7" fmla="*/ 0 w 4127499"/>
                <a:gd name="connsiteY7" fmla="*/ 1556500 h 1729445"/>
                <a:gd name="connsiteX8" fmla="*/ 0 w 4127499"/>
                <a:gd name="connsiteY8" fmla="*/ 172945 h 17294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127499" h="1729445">
                  <a:moveTo>
                    <a:pt x="0" y="172945"/>
                  </a:moveTo>
                  <a:cubicBezTo>
                    <a:pt x="0" y="77430"/>
                    <a:pt x="77430" y="0"/>
                    <a:pt x="172945" y="0"/>
                  </a:cubicBezTo>
                  <a:lnTo>
                    <a:pt x="3954555" y="0"/>
                  </a:lnTo>
                  <a:cubicBezTo>
                    <a:pt x="4050070" y="0"/>
                    <a:pt x="4127500" y="77430"/>
                    <a:pt x="4127500" y="172945"/>
                  </a:cubicBezTo>
                  <a:cubicBezTo>
                    <a:pt x="4127500" y="634130"/>
                    <a:pt x="4127499" y="1095316"/>
                    <a:pt x="4127499" y="1556501"/>
                  </a:cubicBezTo>
                  <a:cubicBezTo>
                    <a:pt x="4127499" y="1652016"/>
                    <a:pt x="4050069" y="1729446"/>
                    <a:pt x="3954554" y="1729446"/>
                  </a:cubicBezTo>
                  <a:lnTo>
                    <a:pt x="172945" y="1729445"/>
                  </a:lnTo>
                  <a:cubicBezTo>
                    <a:pt x="77430" y="1729445"/>
                    <a:pt x="0" y="1652015"/>
                    <a:pt x="0" y="1556500"/>
                  </a:cubicBezTo>
                  <a:lnTo>
                    <a:pt x="0" y="172945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54794" tIns="128759" rIns="154794" bIns="128759" numCol="1" spcCol="1270" anchor="ctr" anchorCtr="0">
              <a:noAutofit/>
            </a:bodyPr>
            <a:lstStyle/>
            <a:p>
              <a:pPr lvl="0" algn="ctr" defTabSz="1822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4100" dirty="0" err="1" smtClean="0"/>
                <a:t>Frameworks</a:t>
              </a:r>
              <a:endParaRPr lang="fr-FR" sz="4100" kern="1200" dirty="0"/>
            </a:p>
          </p:txBody>
        </p:sp>
      </p:grpSp>
      <p:sp>
        <p:nvSpPr>
          <p:cNvPr id="29" name="Rectangle 28"/>
          <p:cNvSpPr/>
          <p:nvPr/>
        </p:nvSpPr>
        <p:spPr>
          <a:xfrm>
            <a:off x="1174776" y="12834664"/>
            <a:ext cx="20522280" cy="650723"/>
          </a:xfrm>
          <a:prstGeom prst="rect">
            <a:avLst/>
          </a:prstGeom>
        </p:spPr>
        <p:txBody>
          <a:bodyPr wrap="square" lIns="217709" tIns="108855" rIns="217709" bIns="108855">
            <a:spAutoFit/>
          </a:bodyPr>
          <a:lstStyle/>
          <a:p>
            <a:r>
              <a:rPr lang="en-GB" sz="2800" dirty="0" smtClean="0">
                <a:solidFill>
                  <a:schemeClr val="accent1">
                    <a:lumMod val="75000"/>
                  </a:schemeClr>
                </a:solidFill>
              </a:rPr>
              <a:t>www.celticnext.eu                                         </a:t>
            </a:r>
            <a:r>
              <a:rPr lang="en-GB" sz="2800" dirty="0" smtClean="0">
                <a:solidFill>
                  <a:schemeClr val="accent1">
                    <a:lumMod val="75000"/>
                  </a:schemeClr>
                </a:solidFill>
              </a:rPr>
              <a:t>TIPS,  Chrystel Gaber, Orange Labs, chrystel.gaber@orange.com</a:t>
            </a:r>
            <a:endParaRPr lang="en-GB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4558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fontAlgn="base">
              <a:spcAft>
                <a:spcPct val="0"/>
              </a:spcAft>
            </a:pPr>
            <a:r>
              <a:rPr lang="en-GB" sz="9200" b="1" dirty="0">
                <a:solidFill>
                  <a:srgbClr val="0070C0"/>
                </a:solidFill>
                <a:latin typeface="Aleo" panose="020F0502020204030203" pitchFamily="34" charset="0"/>
                <a:ea typeface="Aleo" panose="020F0502020204030203" pitchFamily="34" charset="0"/>
                <a:cs typeface="Aleo" panose="020F0502020204030203" pitchFamily="34" charset="0"/>
              </a:rPr>
              <a:t>Proposal Introduction </a:t>
            </a:r>
            <a:r>
              <a:rPr lang="en-GB" sz="9200" b="1" dirty="0" smtClean="0">
                <a:solidFill>
                  <a:srgbClr val="0070C0"/>
                </a:solidFill>
                <a:latin typeface="Aleo" panose="020F0502020204030203" pitchFamily="34" charset="0"/>
                <a:ea typeface="Aleo" panose="020F0502020204030203" pitchFamily="34" charset="0"/>
                <a:cs typeface="Aleo" panose="020F0502020204030203" pitchFamily="34" charset="0"/>
              </a:rPr>
              <a:t>(3)</a:t>
            </a:r>
            <a:endParaRPr lang="en-GB" sz="9200" b="1" dirty="0">
              <a:solidFill>
                <a:srgbClr val="0070C0"/>
              </a:solidFill>
              <a:latin typeface="Aleo" panose="020F0502020204030203" pitchFamily="34" charset="0"/>
              <a:ea typeface="Aleo" panose="020F0502020204030203" pitchFamily="34" charset="0"/>
              <a:cs typeface="Aleo" panose="020F0502020204030203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5</a:t>
            </a:fld>
            <a:endParaRPr lang="en-GB" altLang="en-US"/>
          </a:p>
        </p:txBody>
      </p:sp>
      <p:sp>
        <p:nvSpPr>
          <p:cNvPr id="5" name="TextBox 4"/>
          <p:cNvSpPr txBox="1"/>
          <p:nvPr/>
        </p:nvSpPr>
        <p:spPr>
          <a:xfrm>
            <a:off x="1390801" y="2951290"/>
            <a:ext cx="20772184" cy="9699354"/>
          </a:xfrm>
          <a:prstGeom prst="rect">
            <a:avLst/>
          </a:prstGeom>
          <a:noFill/>
        </p:spPr>
        <p:txBody>
          <a:bodyPr wrap="square" lIns="217709" tIns="108855" rIns="217709" bIns="108855" rtlCol="0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GB" sz="4400" dirty="0" smtClean="0">
                <a:solidFill>
                  <a:schemeClr val="accent1"/>
                </a:solidFill>
              </a:rPr>
              <a:t>Expected outcome</a:t>
            </a:r>
          </a:p>
          <a:p>
            <a:pPr marL="1143000" lvl="1" indent="-685800">
              <a:buFont typeface="Arial" panose="020B0604020202020204" pitchFamily="34" charset="0"/>
              <a:buChar char="•"/>
            </a:pPr>
            <a:r>
              <a:rPr lang="en-GB" sz="4400" b="1" dirty="0">
                <a:solidFill>
                  <a:schemeClr val="tx1"/>
                </a:solidFill>
              </a:rPr>
              <a:t>Secure-by-design</a:t>
            </a:r>
            <a:r>
              <a:rPr lang="en-GB" sz="4400" dirty="0">
                <a:solidFill>
                  <a:schemeClr val="tx1"/>
                </a:solidFill>
              </a:rPr>
              <a:t> </a:t>
            </a:r>
            <a:r>
              <a:rPr lang="en-GB" sz="4400" b="1" dirty="0">
                <a:solidFill>
                  <a:schemeClr val="tx1"/>
                </a:solidFill>
              </a:rPr>
              <a:t>building blocks </a:t>
            </a:r>
            <a:r>
              <a:rPr lang="en-GB" sz="4400" dirty="0">
                <a:solidFill>
                  <a:schemeClr val="accent1"/>
                </a:solidFill>
              </a:rPr>
              <a:t>to achieve a good level of security even without </a:t>
            </a:r>
            <a:r>
              <a:rPr lang="en-GB" sz="4400" dirty="0" smtClean="0">
                <a:solidFill>
                  <a:schemeClr val="accent1"/>
                </a:solidFill>
              </a:rPr>
              <a:t>certification</a:t>
            </a:r>
          </a:p>
          <a:p>
            <a:pPr marL="1143000" lvl="1" indent="-685800">
              <a:buFont typeface="Arial" panose="020B0604020202020204" pitchFamily="34" charset="0"/>
              <a:buChar char="•"/>
            </a:pPr>
            <a:r>
              <a:rPr lang="en-US" sz="4400" dirty="0" smtClean="0">
                <a:solidFill>
                  <a:schemeClr val="accent1"/>
                </a:solidFill>
              </a:rPr>
              <a:t>Lego</a:t>
            </a:r>
            <a:r>
              <a:rPr lang="en-US" sz="4400" dirty="0" smtClean="0">
                <a:solidFill>
                  <a:srgbClr val="00B0F0"/>
                </a:solidFill>
              </a:rPr>
              <a:t> </a:t>
            </a:r>
            <a:r>
              <a:rPr lang="en-US" sz="4400" b="1" dirty="0">
                <a:solidFill>
                  <a:schemeClr val="tx1"/>
                </a:solidFill>
              </a:rPr>
              <a:t>Security Evaluation </a:t>
            </a:r>
            <a:r>
              <a:rPr lang="en-US" sz="4400" dirty="0">
                <a:solidFill>
                  <a:schemeClr val="accent1"/>
                </a:solidFill>
              </a:rPr>
              <a:t>Methodology &amp; </a:t>
            </a:r>
            <a:r>
              <a:rPr lang="en-US" sz="4400" b="1" dirty="0">
                <a:solidFill>
                  <a:schemeClr val="tx1"/>
                </a:solidFill>
              </a:rPr>
              <a:t>tools</a:t>
            </a:r>
            <a:r>
              <a:rPr lang="en-US" sz="4400" dirty="0">
                <a:solidFill>
                  <a:srgbClr val="00B0F0"/>
                </a:solidFill>
              </a:rPr>
              <a:t> </a:t>
            </a:r>
            <a:r>
              <a:rPr lang="en-US" sz="4400" dirty="0">
                <a:solidFill>
                  <a:schemeClr val="accent1"/>
                </a:solidFill>
              </a:rPr>
              <a:t>to evaluate complex industrial systems in the context of a well-defined Use Case</a:t>
            </a:r>
            <a:endParaRPr lang="en-GB" sz="4400" b="1" dirty="0" smtClean="0">
              <a:solidFill>
                <a:schemeClr val="accent1"/>
              </a:solidFill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GB" sz="4400" dirty="0" smtClean="0">
              <a:solidFill>
                <a:srgbClr val="00B0F0"/>
              </a:solidFill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GB" sz="4400" dirty="0" smtClean="0">
                <a:solidFill>
                  <a:schemeClr val="accent1"/>
                </a:solidFill>
              </a:rPr>
              <a:t>Impacts</a:t>
            </a:r>
          </a:p>
          <a:p>
            <a:pPr marL="1143000" lvl="1" indent="-685800">
              <a:buFont typeface="Arial" panose="020B0604020202020204" pitchFamily="34" charset="0"/>
              <a:buChar char="•"/>
            </a:pPr>
            <a:r>
              <a:rPr lang="en-GB" sz="4400" b="1" dirty="0" smtClean="0">
                <a:solidFill>
                  <a:schemeClr val="tx1"/>
                </a:solidFill>
              </a:rPr>
              <a:t>E-health, smart cities, Industry 4.0,… </a:t>
            </a:r>
            <a:r>
              <a:rPr lang="en-GB" sz="4400" dirty="0" smtClean="0">
                <a:solidFill>
                  <a:schemeClr val="accent1"/>
                </a:solidFill>
              </a:rPr>
              <a:t>: Achieve a good level of security in a cost/effort/time-effective way</a:t>
            </a:r>
          </a:p>
          <a:p>
            <a:pPr marL="1143000" lvl="1" indent="-685800">
              <a:buFont typeface="Arial" panose="020B0604020202020204" pitchFamily="34" charset="0"/>
              <a:buChar char="•"/>
            </a:pPr>
            <a:endParaRPr lang="en-GB" sz="4400" dirty="0" smtClean="0">
              <a:solidFill>
                <a:srgbClr val="00B0F0"/>
              </a:solidFill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GB" sz="4400" dirty="0" smtClean="0">
                <a:solidFill>
                  <a:schemeClr val="accent1"/>
                </a:solidFill>
              </a:rPr>
              <a:t>Schedule (ideally)</a:t>
            </a:r>
          </a:p>
          <a:p>
            <a:pPr marL="1600200" lvl="2" indent="-685800">
              <a:buFont typeface="Arial" panose="020B0604020202020204" pitchFamily="34" charset="0"/>
              <a:buChar char="•"/>
            </a:pPr>
            <a:r>
              <a:rPr lang="en-GB" sz="4400" dirty="0" smtClean="0">
                <a:solidFill>
                  <a:schemeClr val="accent1"/>
                </a:solidFill>
              </a:rPr>
              <a:t>Consortium definition: End February</a:t>
            </a:r>
          </a:p>
          <a:p>
            <a:pPr marL="1600200" lvl="2" indent="-685800">
              <a:buFont typeface="Arial" panose="020B0604020202020204" pitchFamily="34" charset="0"/>
              <a:buChar char="•"/>
            </a:pPr>
            <a:r>
              <a:rPr lang="en-GB" sz="4400" dirty="0" smtClean="0">
                <a:solidFill>
                  <a:schemeClr val="accent1"/>
                </a:solidFill>
              </a:rPr>
              <a:t>Full project proposal: End March (submission 8</a:t>
            </a:r>
            <a:r>
              <a:rPr lang="en-GB" sz="4400" baseline="30000" dirty="0" smtClean="0">
                <a:solidFill>
                  <a:schemeClr val="accent1"/>
                </a:solidFill>
              </a:rPr>
              <a:t>th</a:t>
            </a:r>
            <a:r>
              <a:rPr lang="en-GB" sz="4400" dirty="0" smtClean="0">
                <a:solidFill>
                  <a:schemeClr val="accent1"/>
                </a:solidFill>
              </a:rPr>
              <a:t> April)</a:t>
            </a:r>
          </a:p>
          <a:p>
            <a:pPr marL="1600200" lvl="2" indent="-685800">
              <a:buFont typeface="Arial" panose="020B0604020202020204" pitchFamily="34" charset="0"/>
              <a:buChar char="•"/>
            </a:pPr>
            <a:r>
              <a:rPr lang="en-GB" sz="4400" dirty="0" smtClean="0">
                <a:solidFill>
                  <a:schemeClr val="accent1"/>
                </a:solidFill>
              </a:rPr>
              <a:t>Project Starts : ~October 2019</a:t>
            </a: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56496" y="269999"/>
            <a:ext cx="7456487" cy="2195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95" r="2224"/>
          <a:stretch/>
        </p:blipFill>
        <p:spPr>
          <a:xfrm>
            <a:off x="13714509" y="17240"/>
            <a:ext cx="10669491" cy="2969568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174776" y="12834664"/>
            <a:ext cx="20522280" cy="650723"/>
          </a:xfrm>
          <a:prstGeom prst="rect">
            <a:avLst/>
          </a:prstGeom>
        </p:spPr>
        <p:txBody>
          <a:bodyPr wrap="square" lIns="217709" tIns="108855" rIns="217709" bIns="108855">
            <a:spAutoFit/>
          </a:bodyPr>
          <a:lstStyle/>
          <a:p>
            <a:r>
              <a:rPr lang="en-GB" sz="2800" dirty="0" smtClean="0">
                <a:solidFill>
                  <a:schemeClr val="accent1">
                    <a:lumMod val="75000"/>
                  </a:schemeClr>
                </a:solidFill>
              </a:rPr>
              <a:t>www.celticnext.eu                                         </a:t>
            </a:r>
            <a:r>
              <a:rPr lang="en-GB" sz="2800" dirty="0" smtClean="0">
                <a:solidFill>
                  <a:schemeClr val="accent1">
                    <a:lumMod val="75000"/>
                  </a:schemeClr>
                </a:solidFill>
              </a:rPr>
              <a:t>TIPS,  Chrystel Gaber, Orange Labs, chrystel.gaber@orange.com</a:t>
            </a:r>
            <a:endParaRPr lang="en-GB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60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fontAlgn="base">
              <a:spcAft>
                <a:spcPct val="0"/>
              </a:spcAft>
            </a:pPr>
            <a:r>
              <a:rPr lang="en-GB" sz="9200" b="1" dirty="0">
                <a:solidFill>
                  <a:srgbClr val="0070C0"/>
                </a:solidFill>
                <a:latin typeface="Aleo" panose="020F0502020204030203" pitchFamily="34" charset="0"/>
                <a:ea typeface="Aleo" panose="020F0502020204030203" pitchFamily="34" charset="0"/>
                <a:cs typeface="Aleo" panose="020F0502020204030203" pitchFamily="34" charset="0"/>
              </a:rPr>
              <a:t>Partners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6</a:t>
            </a:fld>
            <a:endParaRPr lang="en-GB" altLang="en-US"/>
          </a:p>
        </p:txBody>
      </p:sp>
      <p:sp>
        <p:nvSpPr>
          <p:cNvPr id="5" name="TextBox 4"/>
          <p:cNvSpPr txBox="1"/>
          <p:nvPr/>
        </p:nvSpPr>
        <p:spPr>
          <a:xfrm>
            <a:off x="1174776" y="2753544"/>
            <a:ext cx="21606565" cy="3174491"/>
          </a:xfrm>
          <a:prstGeom prst="rect">
            <a:avLst/>
          </a:prstGeom>
          <a:noFill/>
        </p:spPr>
        <p:txBody>
          <a:bodyPr wrap="square" lIns="217709" tIns="108855" rIns="217709" bIns="108855" rtlCol="0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GB" sz="4800" i="1" dirty="0" smtClean="0">
                <a:solidFill>
                  <a:schemeClr val="accent1"/>
                </a:solidFill>
              </a:rPr>
              <a:t>Existing Consortium:</a:t>
            </a:r>
          </a:p>
          <a:p>
            <a:pPr marL="1143000" lvl="1" indent="-685800">
              <a:buFont typeface="Arial" panose="020B0604020202020204" pitchFamily="34" charset="0"/>
              <a:buChar char="•"/>
            </a:pPr>
            <a:r>
              <a:rPr lang="en-GB" sz="4800" i="1" dirty="0" smtClean="0">
                <a:solidFill>
                  <a:schemeClr val="accent1"/>
                </a:solidFill>
              </a:rPr>
              <a:t>Orange (France) </a:t>
            </a:r>
            <a:r>
              <a:rPr lang="en-GB" sz="4800" i="1" dirty="0" smtClean="0">
                <a:solidFill>
                  <a:schemeClr val="accent1"/>
                </a:solidFill>
                <a:sym typeface="Wingdings" panose="05000000000000000000" pitchFamily="2" charset="2"/>
              </a:rPr>
              <a:t></a:t>
            </a:r>
            <a:r>
              <a:rPr lang="en-GB" sz="4800" i="1" dirty="0" smtClean="0">
                <a:solidFill>
                  <a:schemeClr val="accent1"/>
                </a:solidFill>
              </a:rPr>
              <a:t> management &amp; use case</a:t>
            </a:r>
          </a:p>
          <a:p>
            <a:pPr marL="1143000" lvl="1" indent="-685800">
              <a:buFont typeface="Arial" panose="020B0604020202020204" pitchFamily="34" charset="0"/>
              <a:buChar char="•"/>
            </a:pPr>
            <a:r>
              <a:rPr lang="en-GB" sz="4800" i="1" dirty="0" smtClean="0">
                <a:solidFill>
                  <a:schemeClr val="accent1"/>
                </a:solidFill>
              </a:rPr>
              <a:t>Internet Of Trust (France) </a:t>
            </a:r>
            <a:r>
              <a:rPr lang="en-GB" sz="4800" i="1" dirty="0" smtClean="0">
                <a:solidFill>
                  <a:schemeClr val="accent1"/>
                </a:solidFill>
                <a:sym typeface="Wingdings" panose="05000000000000000000" pitchFamily="2" charset="2"/>
              </a:rPr>
              <a:t> security evaluation</a:t>
            </a:r>
            <a:endParaRPr lang="en-GB" sz="4800" i="1" dirty="0" smtClean="0">
              <a:solidFill>
                <a:schemeClr val="accent1"/>
              </a:solidFill>
            </a:endParaRPr>
          </a:p>
          <a:p>
            <a:pPr marL="1143000" lvl="1" indent="-685800">
              <a:buFont typeface="Arial" panose="020B0604020202020204" pitchFamily="34" charset="0"/>
              <a:buChar char="•"/>
            </a:pPr>
            <a:r>
              <a:rPr lang="en-GB" sz="4800" i="1" dirty="0" smtClean="0">
                <a:solidFill>
                  <a:schemeClr val="accent1"/>
                </a:solidFill>
              </a:rPr>
              <a:t>University of Lille (France)  </a:t>
            </a:r>
            <a:r>
              <a:rPr lang="en-GB" sz="4800" i="1" dirty="0" smtClean="0">
                <a:solidFill>
                  <a:schemeClr val="accent1"/>
                </a:solidFill>
                <a:sym typeface="Wingdings" panose="05000000000000000000" pitchFamily="2" charset="2"/>
              </a:rPr>
              <a:t> OS &amp; formal proof</a:t>
            </a:r>
            <a:endParaRPr lang="en-GB" sz="4800" i="1" dirty="0" smtClean="0">
              <a:solidFill>
                <a:schemeClr val="accent1"/>
              </a:solidFill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56496" y="269999"/>
            <a:ext cx="7456487" cy="2195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95" r="2224"/>
          <a:stretch/>
        </p:blipFill>
        <p:spPr>
          <a:xfrm>
            <a:off x="13714509" y="17240"/>
            <a:ext cx="10669491" cy="2969568"/>
          </a:xfrm>
          <a:prstGeom prst="rect">
            <a:avLst/>
          </a:prstGeom>
        </p:spPr>
      </p:pic>
      <p:grpSp>
        <p:nvGrpSpPr>
          <p:cNvPr id="9" name="Groupe 8"/>
          <p:cNvGrpSpPr/>
          <p:nvPr/>
        </p:nvGrpSpPr>
        <p:grpSpPr>
          <a:xfrm>
            <a:off x="8245431" y="6785992"/>
            <a:ext cx="7839005" cy="1015663"/>
            <a:chOff x="8245431" y="7282497"/>
            <a:chExt cx="7839005" cy="1015663"/>
          </a:xfrm>
        </p:grpSpPr>
        <p:sp>
          <p:nvSpPr>
            <p:cNvPr id="3" name="Rectangle 2"/>
            <p:cNvSpPr/>
            <p:nvPr/>
          </p:nvSpPr>
          <p:spPr>
            <a:xfrm>
              <a:off x="8245431" y="7282497"/>
              <a:ext cx="7839005" cy="1015663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GB" sz="6000" dirty="0">
                  <a:solidFill>
                    <a:schemeClr val="accent1"/>
                  </a:solidFill>
                  <a:latin typeface="Engravers MT" panose="02090707080505020304" pitchFamily="18" charset="0"/>
                </a:rPr>
                <a:t>We need you !</a:t>
              </a:r>
            </a:p>
          </p:txBody>
        </p:sp>
        <p:sp>
          <p:nvSpPr>
            <p:cNvPr id="6" name="Rectangle à coins arrondis 5"/>
            <p:cNvSpPr/>
            <p:nvPr/>
          </p:nvSpPr>
          <p:spPr>
            <a:xfrm>
              <a:off x="8245431" y="7282497"/>
              <a:ext cx="7839005" cy="1015663"/>
            </a:xfrm>
            <a:prstGeom prst="roundRect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accent1"/>
                </a:solidFill>
              </a:endParaRPr>
            </a:p>
          </p:txBody>
        </p:sp>
      </p:grpSp>
      <p:sp>
        <p:nvSpPr>
          <p:cNvPr id="8" name="Rectangle 7"/>
          <p:cNvSpPr/>
          <p:nvPr/>
        </p:nvSpPr>
        <p:spPr>
          <a:xfrm>
            <a:off x="1172097" y="8469226"/>
            <a:ext cx="2160924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0" lvl="1" indent="-685800">
              <a:buFont typeface="Arial" panose="020B0604020202020204" pitchFamily="34" charset="0"/>
              <a:buChar char="•"/>
            </a:pPr>
            <a:r>
              <a:rPr lang="en-GB" sz="4800" i="1" dirty="0" smtClean="0">
                <a:solidFill>
                  <a:schemeClr val="accent1"/>
                </a:solidFill>
              </a:rPr>
              <a:t>IOT / real-time </a:t>
            </a:r>
            <a:r>
              <a:rPr lang="en-GB" sz="4800" i="1" dirty="0">
                <a:solidFill>
                  <a:schemeClr val="accent1"/>
                </a:solidFill>
              </a:rPr>
              <a:t>u</a:t>
            </a:r>
            <a:r>
              <a:rPr lang="en-GB" sz="4800" i="1" dirty="0" smtClean="0">
                <a:solidFill>
                  <a:schemeClr val="accent1"/>
                </a:solidFill>
              </a:rPr>
              <a:t>ses </a:t>
            </a:r>
            <a:r>
              <a:rPr lang="en-GB" sz="4800" i="1" dirty="0">
                <a:solidFill>
                  <a:schemeClr val="accent1"/>
                </a:solidFill>
              </a:rPr>
              <a:t>cases / applications which require </a:t>
            </a:r>
            <a:r>
              <a:rPr lang="en-GB" sz="4800" i="1" dirty="0" smtClean="0">
                <a:solidFill>
                  <a:schemeClr val="accent1"/>
                </a:solidFill>
              </a:rPr>
              <a:t>security (e.g. isolation, formal methods, tokens,…) </a:t>
            </a:r>
            <a:endParaRPr lang="en-GB" sz="4800" i="1" dirty="0">
              <a:solidFill>
                <a:schemeClr val="accent1"/>
              </a:solidFill>
            </a:endParaRPr>
          </a:p>
          <a:p>
            <a:pPr marL="1143000" lvl="1" indent="-685800">
              <a:buFont typeface="Arial" panose="020B0604020202020204" pitchFamily="34" charset="0"/>
              <a:buChar char="•"/>
            </a:pPr>
            <a:r>
              <a:rPr lang="en-GB" sz="4800" i="1" dirty="0" smtClean="0">
                <a:solidFill>
                  <a:schemeClr val="accent1"/>
                </a:solidFill>
              </a:rPr>
              <a:t>OS/hardware </a:t>
            </a:r>
            <a:r>
              <a:rPr lang="en-GB" sz="4800" i="1" dirty="0">
                <a:solidFill>
                  <a:schemeClr val="accent1"/>
                </a:solidFill>
              </a:rPr>
              <a:t>development</a:t>
            </a:r>
          </a:p>
          <a:p>
            <a:pPr marL="1143000" lvl="1" indent="-685800">
              <a:buFont typeface="Arial" panose="020B0604020202020204" pitchFamily="34" charset="0"/>
              <a:buChar char="•"/>
            </a:pPr>
            <a:r>
              <a:rPr lang="en-GB" sz="4800" i="1" dirty="0" smtClean="0">
                <a:solidFill>
                  <a:schemeClr val="accent1"/>
                </a:solidFill>
              </a:rPr>
              <a:t>Develop software solution to industrialize </a:t>
            </a:r>
            <a:r>
              <a:rPr lang="en-GB" sz="4800" i="1" dirty="0" err="1" smtClean="0">
                <a:solidFill>
                  <a:schemeClr val="accent1"/>
                </a:solidFill>
              </a:rPr>
              <a:t>lego</a:t>
            </a:r>
            <a:r>
              <a:rPr lang="en-GB" sz="4800" i="1" dirty="0" smtClean="0">
                <a:solidFill>
                  <a:schemeClr val="accent1"/>
                </a:solidFill>
              </a:rPr>
              <a:t> methodology</a:t>
            </a:r>
          </a:p>
          <a:p>
            <a:pPr marL="1143000" lvl="1" indent="-685800">
              <a:buFont typeface="Arial" panose="020B0604020202020204" pitchFamily="34" charset="0"/>
              <a:buChar char="•"/>
            </a:pPr>
            <a:r>
              <a:rPr lang="en-GB" sz="4800" i="1" dirty="0" smtClean="0">
                <a:solidFill>
                  <a:schemeClr val="accent1"/>
                </a:solidFill>
              </a:rPr>
              <a:t>Frameworks for secure communications, authorizations &amp; management</a:t>
            </a:r>
            <a:endParaRPr lang="en-GB" sz="4800" i="1" dirty="0">
              <a:solidFill>
                <a:schemeClr val="accent1"/>
              </a:solidFill>
            </a:endParaRPr>
          </a:p>
        </p:txBody>
      </p:sp>
      <p:pic>
        <p:nvPicPr>
          <p:cNvPr id="1026" name="Picture 2" descr="Résultat de recherche d'images pour &quot;pointing hand&quot;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56496" y="5466656"/>
            <a:ext cx="3096344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1174776" y="12834664"/>
            <a:ext cx="20522280" cy="650723"/>
          </a:xfrm>
          <a:prstGeom prst="rect">
            <a:avLst/>
          </a:prstGeom>
        </p:spPr>
        <p:txBody>
          <a:bodyPr wrap="square" lIns="217709" tIns="108855" rIns="217709" bIns="108855">
            <a:spAutoFit/>
          </a:bodyPr>
          <a:lstStyle/>
          <a:p>
            <a:r>
              <a:rPr lang="en-GB" sz="2800" dirty="0" smtClean="0">
                <a:solidFill>
                  <a:schemeClr val="accent1">
                    <a:lumMod val="75000"/>
                  </a:schemeClr>
                </a:solidFill>
              </a:rPr>
              <a:t>www.celticnext.eu                                         </a:t>
            </a:r>
            <a:r>
              <a:rPr lang="en-GB" sz="2800" dirty="0" smtClean="0">
                <a:solidFill>
                  <a:schemeClr val="accent1">
                    <a:lumMod val="75000"/>
                  </a:schemeClr>
                </a:solidFill>
              </a:rPr>
              <a:t>TIPS,  Chrystel Gaber, Orange Labs, chrystel.gaber@orange.com</a:t>
            </a:r>
            <a:endParaRPr lang="en-GB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5131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fontAlgn="base">
              <a:spcAft>
                <a:spcPct val="0"/>
              </a:spcAft>
            </a:pPr>
            <a:r>
              <a:rPr lang="en-GB" sz="9200" b="1" dirty="0">
                <a:solidFill>
                  <a:srgbClr val="0070C0"/>
                </a:solidFill>
                <a:latin typeface="Aleo" panose="020F0502020204030203" pitchFamily="34" charset="0"/>
                <a:ea typeface="Aleo" panose="020F0502020204030203" pitchFamily="34" charset="0"/>
                <a:cs typeface="Aleo" panose="020F0502020204030203" pitchFamily="34" charset="0"/>
              </a:rPr>
              <a:t>Contact Info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7</a:t>
            </a:fld>
            <a:endParaRPr lang="en-GB" altLang="en-US"/>
          </a:p>
        </p:txBody>
      </p:sp>
      <p:sp>
        <p:nvSpPr>
          <p:cNvPr id="5" name="TextBox 4"/>
          <p:cNvSpPr txBox="1"/>
          <p:nvPr/>
        </p:nvSpPr>
        <p:spPr>
          <a:xfrm>
            <a:off x="2542928" y="3185592"/>
            <a:ext cx="20018224" cy="11853790"/>
          </a:xfrm>
          <a:prstGeom prst="rect">
            <a:avLst/>
          </a:prstGeom>
          <a:noFill/>
        </p:spPr>
        <p:txBody>
          <a:bodyPr wrap="square" lIns="217709" tIns="108855" rIns="217709" bIns="108855" rtlCol="0">
            <a:spAutoFit/>
          </a:bodyPr>
          <a:lstStyle/>
          <a:p>
            <a:pPr eaLnBrk="1" hangingPunct="1"/>
            <a:r>
              <a:rPr lang="en-GB" sz="5400" b="1" dirty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</a:rPr>
              <a:t>For more information and for interest to participate please contact:</a:t>
            </a:r>
          </a:p>
          <a:p>
            <a:endParaRPr lang="en-GB" sz="4800" dirty="0">
              <a:solidFill>
                <a:srgbClr val="0070C0"/>
              </a:solidFill>
            </a:endParaRPr>
          </a:p>
          <a:p>
            <a:r>
              <a:rPr lang="en-GB" sz="4800" dirty="0">
                <a:solidFill>
                  <a:srgbClr val="0070C0"/>
                </a:solidFill>
              </a:rPr>
              <a:t>		</a:t>
            </a:r>
            <a:r>
              <a:rPr lang="en-GB" sz="4300" dirty="0" smtClean="0">
                <a:solidFill>
                  <a:srgbClr val="0070C0"/>
                </a:solidFill>
              </a:rPr>
              <a:t>Chrystel Gaber, Orange Labs</a:t>
            </a:r>
            <a:endParaRPr lang="en-GB" sz="4300" dirty="0">
              <a:solidFill>
                <a:srgbClr val="0070C0"/>
              </a:solidFill>
            </a:endParaRPr>
          </a:p>
          <a:p>
            <a:r>
              <a:rPr lang="en-GB" sz="4300" dirty="0">
                <a:solidFill>
                  <a:srgbClr val="0070C0"/>
                </a:solidFill>
              </a:rPr>
              <a:t>		</a:t>
            </a:r>
            <a:r>
              <a:rPr lang="en-GB" sz="4300" dirty="0" smtClean="0">
                <a:solidFill>
                  <a:srgbClr val="0070C0"/>
                </a:solidFill>
                <a:hlinkClick r:id="rId2"/>
              </a:rPr>
              <a:t>chrystel.gaber@orange.com</a:t>
            </a:r>
            <a:endParaRPr lang="en-GB" sz="4300" dirty="0">
              <a:solidFill>
                <a:srgbClr val="0070C0"/>
              </a:solidFill>
            </a:endParaRPr>
          </a:p>
          <a:p>
            <a:pPr marL="1800225"/>
            <a:r>
              <a:rPr lang="en-GB" sz="4300" dirty="0" smtClean="0">
                <a:solidFill>
                  <a:srgbClr val="0070C0"/>
                </a:solidFill>
              </a:rPr>
              <a:t>Postal address</a:t>
            </a:r>
            <a:r>
              <a:rPr lang="en-GB" sz="4300" dirty="0">
                <a:solidFill>
                  <a:srgbClr val="0070C0"/>
                </a:solidFill>
              </a:rPr>
              <a:t>		</a:t>
            </a:r>
            <a:endParaRPr lang="en-GB" sz="4300" dirty="0" smtClean="0">
              <a:solidFill>
                <a:srgbClr val="0070C0"/>
              </a:solidFill>
            </a:endParaRPr>
          </a:p>
          <a:p>
            <a:pPr marL="2686050"/>
            <a:r>
              <a:rPr lang="fr-FR" sz="4300" dirty="0" smtClean="0">
                <a:solidFill>
                  <a:srgbClr val="0070C0"/>
                </a:solidFill>
              </a:rPr>
              <a:t>Orange </a:t>
            </a:r>
            <a:r>
              <a:rPr lang="fr-FR" sz="4300" dirty="0" err="1">
                <a:solidFill>
                  <a:srgbClr val="0070C0"/>
                </a:solidFill>
              </a:rPr>
              <a:t>Labs</a:t>
            </a:r>
            <a:r>
              <a:rPr lang="fr-FR" sz="4300" dirty="0">
                <a:solidFill>
                  <a:srgbClr val="0070C0"/>
                </a:solidFill>
              </a:rPr>
              <a:t> Caen</a:t>
            </a:r>
          </a:p>
          <a:p>
            <a:pPr marL="2686050"/>
            <a:r>
              <a:rPr lang="fr-FR" sz="4300" dirty="0">
                <a:solidFill>
                  <a:srgbClr val="0070C0"/>
                </a:solidFill>
              </a:rPr>
              <a:t>42 rue des Coutures</a:t>
            </a:r>
          </a:p>
          <a:p>
            <a:pPr marL="2686050"/>
            <a:r>
              <a:rPr lang="fr-FR" sz="4300" dirty="0">
                <a:solidFill>
                  <a:srgbClr val="0070C0"/>
                </a:solidFill>
              </a:rPr>
              <a:t>CS </a:t>
            </a:r>
            <a:r>
              <a:rPr lang="fr-FR" sz="4300" dirty="0" smtClean="0">
                <a:solidFill>
                  <a:srgbClr val="0070C0"/>
                </a:solidFill>
              </a:rPr>
              <a:t>56243, 14066 </a:t>
            </a:r>
            <a:r>
              <a:rPr lang="fr-FR" sz="4300" dirty="0">
                <a:solidFill>
                  <a:srgbClr val="0070C0"/>
                </a:solidFill>
              </a:rPr>
              <a:t>Caen Cedex 4</a:t>
            </a:r>
          </a:p>
          <a:p>
            <a:pPr marL="2686050"/>
            <a:r>
              <a:rPr lang="fr-FR" sz="4300" dirty="0" smtClean="0">
                <a:solidFill>
                  <a:srgbClr val="0070C0"/>
                </a:solidFill>
              </a:rPr>
              <a:t>France</a:t>
            </a:r>
            <a:endParaRPr lang="en-GB" sz="4800" dirty="0">
              <a:solidFill>
                <a:srgbClr val="0070C0"/>
              </a:solidFill>
            </a:endParaRPr>
          </a:p>
          <a:p>
            <a:pPr lvl="8"/>
            <a:r>
              <a:rPr lang="de-DE" sz="5400" b="1" dirty="0" smtClean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</a:rPr>
              <a:t>Presentation </a:t>
            </a:r>
            <a:r>
              <a:rPr lang="de-DE" sz="5400" b="1" dirty="0" err="1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</a:rPr>
              <a:t>available</a:t>
            </a:r>
            <a:r>
              <a:rPr lang="de-DE" sz="5400" b="1" dirty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</a:rPr>
              <a:t> </a:t>
            </a:r>
            <a:r>
              <a:rPr lang="de-DE" sz="5400" b="1" dirty="0" smtClean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</a:rPr>
              <a:t>via:</a:t>
            </a:r>
            <a:endParaRPr lang="de-DE" sz="5400" b="1" dirty="0">
              <a:solidFill>
                <a:srgbClr val="0070C0"/>
              </a:solidFill>
              <a:latin typeface="Arial" panose="020B0604020202020204" pitchFamily="34" charset="0"/>
              <a:ea typeface="Aleo" panose="020F0502020204030203" pitchFamily="34" charset="0"/>
              <a:cs typeface="Arial" panose="020B0604020202020204" pitchFamily="34" charset="0"/>
            </a:endParaRPr>
          </a:p>
          <a:p>
            <a:pPr lvl="8"/>
            <a:endParaRPr lang="en-GB" sz="4800" dirty="0" smtClean="0">
              <a:solidFill>
                <a:srgbClr val="0070C0"/>
              </a:solidFill>
            </a:endParaRPr>
          </a:p>
          <a:p>
            <a:pPr lvl="8"/>
            <a:r>
              <a:rPr lang="en-GB" sz="4800" dirty="0" smtClean="0">
                <a:solidFill>
                  <a:srgbClr val="0070C0"/>
                </a:solidFill>
              </a:rPr>
              <a:t>       </a:t>
            </a:r>
            <a:r>
              <a:rPr lang="en-GB" sz="4800" dirty="0" smtClean="0">
                <a:solidFill>
                  <a:srgbClr val="0070C0"/>
                </a:solidFill>
              </a:rPr>
              <a:t>www.tiny.cc/proposaltidea  </a:t>
            </a:r>
            <a:endParaRPr lang="en-GB" sz="4800" dirty="0">
              <a:solidFill>
                <a:srgbClr val="0070C0"/>
              </a:solidFill>
            </a:endParaRPr>
          </a:p>
          <a:p>
            <a:pPr lvl="8"/>
            <a:endParaRPr lang="de-DE" sz="4800" dirty="0" smtClean="0">
              <a:solidFill>
                <a:srgbClr val="0070C0"/>
              </a:solidFill>
            </a:endParaRPr>
          </a:p>
          <a:p>
            <a:pPr lvl="8"/>
            <a:endParaRPr lang="en-GB" sz="4800" dirty="0"/>
          </a:p>
          <a:p>
            <a:pPr lvl="8"/>
            <a:endParaRPr lang="en-GB" sz="4800" dirty="0"/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56496" y="269999"/>
            <a:ext cx="7456487" cy="2195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454696" y="12870025"/>
            <a:ext cx="20522280" cy="650723"/>
          </a:xfrm>
          <a:prstGeom prst="rect">
            <a:avLst/>
          </a:prstGeom>
        </p:spPr>
        <p:txBody>
          <a:bodyPr wrap="square" lIns="217709" tIns="108855" rIns="217709" bIns="108855">
            <a:spAutoFit/>
          </a:bodyPr>
          <a:lstStyle/>
          <a:p>
            <a:r>
              <a:rPr lang="en-GB" sz="2800" dirty="0" smtClean="0">
                <a:solidFill>
                  <a:schemeClr val="accent1">
                    <a:lumMod val="75000"/>
                  </a:schemeClr>
                </a:solidFill>
              </a:rPr>
              <a:t>                                                              </a:t>
            </a:r>
            <a:endParaRPr lang="en-GB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95" r="2224"/>
          <a:stretch/>
        </p:blipFill>
        <p:spPr>
          <a:xfrm>
            <a:off x="13714509" y="17240"/>
            <a:ext cx="10669491" cy="2969568"/>
          </a:xfrm>
          <a:prstGeom prst="rect">
            <a:avLst/>
          </a:prstGeom>
        </p:spPr>
      </p:pic>
      <p:pic>
        <p:nvPicPr>
          <p:cNvPr id="1026" name="Picture 2" descr="http://annuaire.sso.infra.ftgroup/persons/Kr5bIMs7HWoDjHYH_9OurA%3D%3D/photo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06640" y="5694444"/>
            <a:ext cx="2448272" cy="3256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56496" y="9845007"/>
            <a:ext cx="3005627" cy="3025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52411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fontAlgn="base">
              <a:spcAft>
                <a:spcPct val="0"/>
              </a:spcAft>
            </a:pPr>
            <a:r>
              <a:rPr lang="de-DE" sz="9200" b="1" dirty="0" smtClean="0">
                <a:solidFill>
                  <a:srgbClr val="0070C0"/>
                </a:solidFill>
                <a:latin typeface="Aleo" panose="020F0502020204030203" pitchFamily="34" charset="0"/>
                <a:ea typeface="Aleo" panose="020F0502020204030203" pitchFamily="34" charset="0"/>
                <a:cs typeface="Aleo" panose="020F0502020204030203" pitchFamily="34" charset="0"/>
              </a:rPr>
              <a:t>Join the follow-up Telco</a:t>
            </a:r>
            <a:endParaRPr lang="en-GB" sz="9200" b="1" dirty="0">
              <a:solidFill>
                <a:srgbClr val="0070C0"/>
              </a:solidFill>
              <a:latin typeface="Aleo" panose="020F0502020204030203" pitchFamily="34" charset="0"/>
              <a:ea typeface="Aleo" panose="020F0502020204030203" pitchFamily="34" charset="0"/>
              <a:cs typeface="Aleo" panose="020F0502020204030203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8</a:t>
            </a:fld>
            <a:endParaRPr lang="en-GB" altLang="en-US" dirty="0"/>
          </a:p>
        </p:txBody>
      </p:sp>
      <p:sp>
        <p:nvSpPr>
          <p:cNvPr id="13" name="Rectangle 5">
            <a:extLst>
              <a:ext uri="{FF2B5EF4-FFF2-40B4-BE49-F238E27FC236}">
                <a16:creationId xmlns:a16="http://schemas.microsoft.com/office/drawing/2014/main" xmlns="" id="{A206F493-BCA8-4278-A408-9CC6CA8C2F0B}"/>
              </a:ext>
            </a:extLst>
          </p:cNvPr>
          <p:cNvSpPr/>
          <p:nvPr/>
        </p:nvSpPr>
        <p:spPr>
          <a:xfrm>
            <a:off x="1174776" y="12474624"/>
            <a:ext cx="20522280" cy="650723"/>
          </a:xfrm>
          <a:prstGeom prst="rect">
            <a:avLst/>
          </a:prstGeom>
        </p:spPr>
        <p:txBody>
          <a:bodyPr wrap="square" lIns="217709" tIns="108855" rIns="217709" bIns="108855">
            <a:spAutoFit/>
          </a:bodyPr>
          <a:lstStyle/>
          <a:p>
            <a:r>
              <a:rPr lang="en-GB" sz="2800" dirty="0" smtClean="0">
                <a:solidFill>
                  <a:schemeClr val="accent1">
                    <a:lumMod val="75000"/>
                  </a:schemeClr>
                </a:solidFill>
              </a:rPr>
              <a:t>www.celticnext.eu                                  office@celticnext.eu</a:t>
            </a:r>
            <a:endParaRPr lang="en-GB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56096" y="4481736"/>
            <a:ext cx="7371307" cy="7804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1141442" y="4913784"/>
            <a:ext cx="11711612" cy="712279"/>
          </a:xfrm>
          <a:prstGeom prst="rect">
            <a:avLst/>
          </a:prstGeom>
          <a:noFill/>
        </p:spPr>
        <p:txBody>
          <a:bodyPr wrap="square" lIns="217709" tIns="108855" rIns="217709" bIns="108855" rtlCol="0">
            <a:spAutoFit/>
          </a:bodyPr>
          <a:lstStyle/>
          <a:p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 </a:t>
            </a:r>
            <a:endParaRPr lang="en-GB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1371600" y="1601416"/>
            <a:ext cx="12404576" cy="2286000"/>
          </a:xfrm>
          <a:prstGeom prst="rect">
            <a:avLst/>
          </a:prstGeom>
        </p:spPr>
        <p:txBody>
          <a:bodyPr vert="horz" lIns="217686" tIns="108843" rIns="217686" bIns="108843" rtlCol="0" anchor="ctr">
            <a:normAutofit fontScale="25000" lnSpcReduction="20000"/>
          </a:bodyPr>
          <a:lstStyle>
            <a:lvl1pPr algn="ctr" defTabSz="2176857" rtl="0" eaLnBrk="1" latinLnBrk="0" hangingPunct="1">
              <a:spcBef>
                <a:spcPct val="0"/>
              </a:spcBef>
              <a:buNone/>
              <a:defRPr sz="10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base">
              <a:spcAft>
                <a:spcPct val="0"/>
              </a:spcAft>
            </a:pPr>
            <a:endParaRPr lang="de-DE" sz="9200" b="1" dirty="0" smtClean="0">
              <a:solidFill>
                <a:srgbClr val="0070C0"/>
              </a:solidFill>
              <a:latin typeface="Aleo" panose="020F0502020204030203" pitchFamily="34" charset="0"/>
              <a:ea typeface="Aleo" panose="020F0502020204030203" pitchFamily="34" charset="0"/>
              <a:cs typeface="Aleo" panose="020F0502020204030203" pitchFamily="34" charset="0"/>
            </a:endParaRPr>
          </a:p>
          <a:p>
            <a:pPr algn="l" fontAlgn="base">
              <a:spcAft>
                <a:spcPct val="0"/>
              </a:spcAft>
            </a:pPr>
            <a:endParaRPr lang="de-DE" sz="9200" b="1" dirty="0">
              <a:solidFill>
                <a:srgbClr val="0070C0"/>
              </a:solidFill>
              <a:latin typeface="Aleo" panose="020F0502020204030203" pitchFamily="34" charset="0"/>
              <a:ea typeface="Aleo" panose="020F0502020204030203" pitchFamily="34" charset="0"/>
              <a:cs typeface="Aleo" panose="020F0502020204030203" pitchFamily="34" charset="0"/>
            </a:endParaRPr>
          </a:p>
          <a:p>
            <a:pPr algn="l" fontAlgn="base">
              <a:spcAft>
                <a:spcPct val="0"/>
              </a:spcAft>
            </a:pPr>
            <a:endParaRPr lang="de-DE" sz="9200" b="1" dirty="0" smtClean="0">
              <a:solidFill>
                <a:srgbClr val="0070C0"/>
              </a:solidFill>
              <a:latin typeface="Aleo" panose="020F0502020204030203" pitchFamily="34" charset="0"/>
              <a:ea typeface="Aleo" panose="020F0502020204030203" pitchFamily="34" charset="0"/>
              <a:cs typeface="Aleo" panose="020F0502020204030203" pitchFamily="34" charset="0"/>
            </a:endParaRPr>
          </a:p>
          <a:p>
            <a:pPr algn="l" fontAlgn="base">
              <a:spcAft>
                <a:spcPct val="0"/>
              </a:spcAft>
            </a:pPr>
            <a:endParaRPr lang="de-DE" sz="9200" b="1" dirty="0">
              <a:solidFill>
                <a:srgbClr val="0070C0"/>
              </a:solidFill>
              <a:latin typeface="Aleo" panose="020F0502020204030203" pitchFamily="34" charset="0"/>
              <a:ea typeface="Aleo" panose="020F0502020204030203" pitchFamily="34" charset="0"/>
              <a:cs typeface="Aleo" panose="020F0502020204030203" pitchFamily="34" charset="0"/>
            </a:endParaRPr>
          </a:p>
          <a:p>
            <a:pPr algn="l" fontAlgn="base">
              <a:spcAft>
                <a:spcPct val="0"/>
              </a:spcAft>
            </a:pPr>
            <a:r>
              <a:rPr lang="de-DE" sz="36800" b="1" dirty="0" smtClean="0">
                <a:solidFill>
                  <a:srgbClr val="0070C0"/>
                </a:solidFill>
                <a:latin typeface="Aleo" panose="020F0502020204030203" pitchFamily="34" charset="0"/>
                <a:ea typeface="Aleo" panose="020F0502020204030203" pitchFamily="34" charset="0"/>
                <a:cs typeface="Aleo" panose="020F0502020204030203" pitchFamily="34" charset="0"/>
              </a:rPr>
              <a:t>12 Feb.  13.00</a:t>
            </a:r>
            <a:r>
              <a:rPr lang="de-DE" sz="36800" b="1" dirty="0" smtClean="0">
                <a:solidFill>
                  <a:srgbClr val="0070C0"/>
                </a:solidFill>
                <a:latin typeface="Aleo" panose="020F0502020204030203" pitchFamily="34" charset="0"/>
                <a:ea typeface="Aleo" panose="020F0502020204030203" pitchFamily="34" charset="0"/>
                <a:cs typeface="Aleo" panose="020F0502020204030203" pitchFamily="34" charset="0"/>
              </a:rPr>
              <a:t> </a:t>
            </a:r>
            <a:r>
              <a:rPr lang="de-DE" sz="36800" b="1" dirty="0" smtClean="0">
                <a:solidFill>
                  <a:srgbClr val="0070C0"/>
                </a:solidFill>
                <a:latin typeface="Aleo" panose="020F0502020204030203" pitchFamily="34" charset="0"/>
                <a:ea typeface="Aleo" panose="020F0502020204030203" pitchFamily="34" charset="0"/>
                <a:cs typeface="Aleo" panose="020F0502020204030203" pitchFamily="34" charset="0"/>
              </a:rPr>
              <a:t>CET</a:t>
            </a:r>
            <a:endParaRPr lang="de-DE" sz="36800" b="1" dirty="0">
              <a:solidFill>
                <a:srgbClr val="0070C0"/>
              </a:solidFill>
              <a:latin typeface="Aleo" panose="020F0502020204030203" pitchFamily="34" charset="0"/>
              <a:ea typeface="Aleo" panose="020F0502020204030203" pitchFamily="34" charset="0"/>
              <a:cs typeface="Aleo" panose="020F0502020204030203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351584" y="3752934"/>
            <a:ext cx="16393144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 </a:t>
            </a:r>
            <a:br>
              <a:rPr lang="en-GB" dirty="0" smtClean="0"/>
            </a:br>
            <a:r>
              <a:rPr lang="en-GB" dirty="0" smtClean="0"/>
              <a:t> </a:t>
            </a:r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n-GB" sz="3200" u="sng" dirty="0" smtClean="0">
                <a:hlinkClick r:id="rId3"/>
              </a:rPr>
              <a:t>Join Webex meeting</a:t>
            </a:r>
            <a:r>
              <a:rPr lang="en-GB" sz="3200" dirty="0" smtClean="0"/>
              <a:t> </a:t>
            </a:r>
          </a:p>
          <a:p>
            <a:r>
              <a:rPr lang="en-GB" sz="3200" dirty="0" smtClean="0"/>
              <a:t>Meeting number (access code): </a:t>
            </a:r>
            <a:r>
              <a:rPr lang="en-GB" sz="3200" b="1" dirty="0"/>
              <a:t>955 051 911 </a:t>
            </a:r>
            <a:r>
              <a:rPr lang="en-GB" sz="3200" b="1" dirty="0" smtClean="0"/>
              <a:t> </a:t>
            </a:r>
            <a:r>
              <a:rPr lang="en-GB" sz="3200" dirty="0" smtClean="0"/>
              <a:t>	</a:t>
            </a:r>
          </a:p>
          <a:p>
            <a:r>
              <a:rPr lang="en-GB" sz="3200" dirty="0" smtClean="0"/>
              <a:t>Meeting </a:t>
            </a:r>
            <a:r>
              <a:rPr lang="en-GB" sz="3200" dirty="0"/>
              <a:t>password:	</a:t>
            </a:r>
            <a:r>
              <a:rPr lang="en-GB" sz="3200" b="1" dirty="0" err="1"/>
              <a:t>DgAmXwAJ</a:t>
            </a:r>
            <a:r>
              <a:rPr lang="en-GB" sz="3200" b="1" dirty="0" smtClean="0"/>
              <a:t> </a:t>
            </a:r>
            <a:r>
              <a:rPr lang="en-GB" sz="3200" dirty="0"/>
              <a:t>	</a:t>
            </a:r>
            <a:br>
              <a:rPr lang="en-GB" sz="3200" dirty="0"/>
            </a:br>
            <a:r>
              <a:rPr lang="en-GB" sz="3200" dirty="0"/>
              <a:t> </a:t>
            </a:r>
            <a:br>
              <a:rPr lang="en-GB" sz="3200" dirty="0"/>
            </a:br>
            <a:r>
              <a:rPr lang="en-GB" sz="3200" dirty="0"/>
              <a:t> </a:t>
            </a:r>
            <a:br>
              <a:rPr lang="en-GB" sz="3200" dirty="0"/>
            </a:br>
            <a:r>
              <a:rPr lang="en-GB" sz="3200" dirty="0"/>
              <a:t>Join by phone  </a:t>
            </a:r>
            <a:br>
              <a:rPr lang="en-GB" sz="3200" dirty="0"/>
            </a:br>
            <a:r>
              <a:rPr lang="en-GB" sz="3200" b="1" u="sng" dirty="0">
                <a:hlinkClick r:id="rId4"/>
              </a:rPr>
              <a:t>+49-6925511-4400</a:t>
            </a:r>
            <a:r>
              <a:rPr lang="en-GB" sz="3200" dirty="0"/>
              <a:t> Germany toll  </a:t>
            </a:r>
            <a:br>
              <a:rPr lang="en-GB" sz="3200" dirty="0"/>
            </a:br>
            <a:r>
              <a:rPr lang="en-GB" sz="3200" u="sng" dirty="0">
                <a:hlinkClick r:id="rId5"/>
              </a:rPr>
              <a:t>Global call-in numbers</a:t>
            </a:r>
            <a:r>
              <a:rPr lang="en-GB" sz="3200" dirty="0"/>
              <a:t>  </a:t>
            </a:r>
            <a:br>
              <a:rPr lang="en-GB" sz="3200" dirty="0"/>
            </a:br>
            <a:r>
              <a:rPr lang="en-GB" sz="3200" dirty="0"/>
              <a:t/>
            </a:r>
            <a:br>
              <a:rPr lang="en-GB" sz="3200" dirty="0"/>
            </a:br>
            <a:r>
              <a:rPr lang="en-GB" sz="3200" dirty="0"/>
              <a:t> </a:t>
            </a:r>
            <a:br>
              <a:rPr lang="en-GB" sz="3200" dirty="0"/>
            </a:br>
            <a:r>
              <a:rPr lang="en-GB" sz="3200" u="sng" dirty="0">
                <a:hlinkClick r:id="rId6"/>
              </a:rPr>
              <a:t>Can't join the meeting?</a:t>
            </a:r>
            <a:r>
              <a:rPr lang="en-GB" sz="3200" dirty="0"/>
              <a:t>  </a:t>
            </a:r>
            <a:br>
              <a:rPr lang="en-GB" sz="3200" dirty="0"/>
            </a:br>
            <a:r>
              <a:rPr lang="en-GB" sz="3200" dirty="0"/>
              <a:t> </a:t>
            </a:r>
            <a:br>
              <a:rPr lang="en-GB" sz="3200" dirty="0"/>
            </a:br>
            <a:endParaRPr lang="en-GB" sz="32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95" r="2224"/>
          <a:stretch/>
        </p:blipFill>
        <p:spPr>
          <a:xfrm>
            <a:off x="13714509" y="17240"/>
            <a:ext cx="10669491" cy="2969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8097035"/>
      </p:ext>
    </p:extLst>
  </p:cSld>
  <p:clrMapOvr>
    <a:masterClrMapping/>
  </p:clrMapOvr>
</p:sld>
</file>

<file path=ppt/theme/theme1.xml><?xml version="1.0" encoding="utf-8"?>
<a:theme xmlns:a="http://schemas.openxmlformats.org/drawingml/2006/main" name="1_Spanish Chair Eureka 2016 intern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panish Chair Eureka 2016 interno" id="{BA4051FA-B5A8-8041-902C-54A3E0A35E45}" vid="{A453499C-19AA-F249-A308-67522C957B5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Pages>0</Pages>
  <Words>458</Words>
  <Characters>0</Characters>
  <Application>Microsoft Office PowerPoint</Application>
  <PresentationFormat>Custom</PresentationFormat>
  <Lines>0</Lines>
  <Paragraphs>108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1_Spanish Chair Eureka 2016 interno</vt:lpstr>
      <vt:lpstr>Office Theme</vt:lpstr>
      <vt:lpstr>PowerPoint Presentation</vt:lpstr>
      <vt:lpstr>Teaser</vt:lpstr>
      <vt:lpstr>Proposal Introduction (1)</vt:lpstr>
      <vt:lpstr>Proposal Introduction (2)</vt:lpstr>
      <vt:lpstr>Proposal Introduction (3)</vt:lpstr>
      <vt:lpstr>Partners</vt:lpstr>
      <vt:lpstr>Contact Info</vt:lpstr>
      <vt:lpstr>Join the follow-up Telco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conference@thesai.org</dc:creator>
  <cp:lastModifiedBy>Christiane Reinsch</cp:lastModifiedBy>
  <cp:revision>311</cp:revision>
  <dcterms:modified xsi:type="dcterms:W3CDTF">2019-02-05T06:39:12Z</dcterms:modified>
</cp:coreProperties>
</file>