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1"/>
  </p:notesMasterIdLst>
  <p:sldIdLst>
    <p:sldId id="272" r:id="rId3"/>
    <p:sldId id="315" r:id="rId4"/>
    <p:sldId id="322" r:id="rId5"/>
    <p:sldId id="324" r:id="rId6"/>
    <p:sldId id="318" r:id="rId7"/>
    <p:sldId id="321" r:id="rId8"/>
    <p:sldId id="320" r:id="rId9"/>
    <p:sldId id="325" r:id="rId10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06" autoAdjust="0"/>
  </p:normalViewPr>
  <p:slideViewPr>
    <p:cSldViewPr>
      <p:cViewPr>
        <p:scale>
          <a:sx n="33" d="100"/>
          <a:sy n="33" d="100"/>
        </p:scale>
        <p:origin x="-594" y="-84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5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tropy2018.sciencesconf.org/" TargetMode="External"/><Relationship Id="rId5" Type="http://schemas.openxmlformats.org/officeDocument/2006/relationships/hyperlink" Target="https://github.com/2xs/pipcore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chrystel.gaber@orange.com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escom.webex.com/eurescom/j.php?MTID=mbac5494351e3faacff8cb9bfd29b1d5a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llaborationhelp.cisco.com/article/WBX000029055" TargetMode="External"/><Relationship Id="rId5" Type="http://schemas.openxmlformats.org/officeDocument/2006/relationships/hyperlink" Target="https://eurescom.webex.com/eurescom/globalcallin.php?serviceType=MC&amp;ED=697732507&amp;tollFree=0" TargetMode="External"/><Relationship Id="rId4" Type="http://schemas.openxmlformats.org/officeDocument/2006/relationships/hyperlink" Target="tel:+49-6925511-4400,,*01*955071414##*01*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1688" y="89248"/>
            <a:ext cx="3657656" cy="435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TIPS: </a:t>
            </a:r>
            <a:r>
              <a:rPr lang="en-GB" sz="8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rust, </a:t>
            </a:r>
            <a:r>
              <a:rPr lang="en-GB" sz="8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I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solation and </a:t>
            </a:r>
            <a:r>
              <a:rPr lang="en-GB" sz="8000" b="1" u="sng" dirty="0" err="1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</a:t>
            </a:r>
            <a:r>
              <a:rPr lang="en-GB" sz="80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roof</a:t>
            </a:r>
            <a:r>
              <a:rPr lang="en-GB" sz="8000" b="1" u="sng" dirty="0" err="1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S</a:t>
            </a:r>
            <a:endParaRPr lang="en-GB" sz="8000" b="1" u="sng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3551040" y="441152"/>
            <a:ext cx="1703990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CELTIC-NEXT </a:t>
            </a:r>
            <a:b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96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Proposers </a:t>
            </a:r>
            <a: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Day</a:t>
            </a:r>
            <a:br>
              <a:rPr lang="en-GB" sz="96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endParaRPr lang="en-GB" sz="3600" b="1" dirty="0" smtClean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  <a:p>
            <a:pPr eaLnBrk="1" hangingPunct="1"/>
            <a:r>
              <a:rPr lang="en-GB" sz="7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5</a:t>
            </a:r>
            <a:r>
              <a:rPr lang="en-GB" sz="7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th</a:t>
            </a:r>
            <a:r>
              <a:rPr lang="en-GB" sz="7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February 2019, London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8144449" y="11768479"/>
            <a:ext cx="7609455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 smtClean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Chrystel Gaber</a:t>
            </a:r>
            <a:endParaRPr lang="en-GB" sz="4400" b="1" dirty="0">
              <a:solidFill>
                <a:schemeClr val="tx2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c</a:t>
            </a:r>
            <a:r>
              <a:rPr lang="en-GB" sz="4400" b="1" dirty="0" smtClean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hrystel.gaber@orange.com</a:t>
            </a:r>
            <a:endParaRPr lang="en-GB" sz="4400" b="1" dirty="0">
              <a:solidFill>
                <a:schemeClr val="tx2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0" y="0"/>
            <a:ext cx="4991201" cy="44097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11147" y="3833664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endParaRPr lang="fr-FR" sz="4800" i="1" dirty="0" smtClean="0">
              <a:solidFill>
                <a:srgbClr val="00B0F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fr-FR" sz="4800" i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TIPS,  Chrystel Gaber, Orange Labs, chrystel.gaber@orange.com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58" y="6065912"/>
            <a:ext cx="3389605" cy="131100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TextBox 4"/>
          <p:cNvSpPr txBox="1"/>
          <p:nvPr/>
        </p:nvSpPr>
        <p:spPr>
          <a:xfrm>
            <a:off x="4112980" y="3329608"/>
            <a:ext cx="19456284" cy="908380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u="sng" dirty="0" smtClean="0">
                <a:solidFill>
                  <a:schemeClr val="accent1"/>
                </a:solidFill>
              </a:rPr>
              <a:t>Outcome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Abstract model of isolation solution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1</a:t>
            </a:r>
            <a:r>
              <a:rPr lang="en-GB" sz="4800" baseline="30000" dirty="0" smtClean="0">
                <a:solidFill>
                  <a:schemeClr val="accent1"/>
                </a:solidFill>
              </a:rPr>
              <a:t>st</a:t>
            </a:r>
            <a:r>
              <a:rPr lang="en-GB" sz="4800" dirty="0" smtClean="0">
                <a:solidFill>
                  <a:schemeClr val="accent1"/>
                </a:solidFill>
              </a:rPr>
              <a:t> European </a:t>
            </a:r>
            <a:r>
              <a:rPr lang="en-GB" sz="4800" b="1" dirty="0" smtClean="0">
                <a:solidFill>
                  <a:schemeClr val="tx1"/>
                </a:solidFill>
              </a:rPr>
              <a:t>open source </a:t>
            </a:r>
            <a:r>
              <a:rPr lang="en-GB" sz="4800" dirty="0" smtClean="0">
                <a:solidFill>
                  <a:schemeClr val="accent1"/>
                </a:solidFill>
              </a:rPr>
              <a:t>&amp; </a:t>
            </a:r>
            <a:r>
              <a:rPr lang="en-GB" sz="4800" b="1" dirty="0" smtClean="0">
                <a:solidFill>
                  <a:schemeClr val="tx1"/>
                </a:solidFill>
              </a:rPr>
              <a:t>formally proven minimal kernel </a:t>
            </a:r>
            <a:r>
              <a:rPr lang="en-US" sz="4800" dirty="0">
                <a:solidFill>
                  <a:schemeClr val="accent1"/>
                </a:solidFill>
                <a:hlinkClick r:id="rId5"/>
              </a:rPr>
              <a:t>https://</a:t>
            </a:r>
            <a:r>
              <a:rPr lang="en-US" sz="4800" dirty="0" smtClean="0">
                <a:solidFill>
                  <a:schemeClr val="accent1"/>
                </a:solidFill>
                <a:hlinkClick r:id="rId5"/>
              </a:rPr>
              <a:t>github.com/2xs/pipcore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endParaRPr lang="en-GB" sz="4800" dirty="0" smtClean="0">
              <a:solidFill>
                <a:schemeClr val="accent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Architecture consolidated by the use of </a:t>
            </a:r>
            <a:r>
              <a:rPr lang="en-GB" sz="4800" b="1" dirty="0" smtClean="0">
                <a:solidFill>
                  <a:schemeClr val="tx1"/>
                </a:solidFill>
              </a:rPr>
              <a:t>tokens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Systems security evaluation </a:t>
            </a:r>
            <a:r>
              <a:rPr lang="en-GB" sz="4800" dirty="0" err="1" smtClean="0">
                <a:solidFill>
                  <a:schemeClr val="accent1"/>
                </a:solidFill>
              </a:rPr>
              <a:t>methdology</a:t>
            </a:r>
            <a:r>
              <a:rPr lang="en-GB" sz="4800" dirty="0" smtClean="0">
                <a:solidFill>
                  <a:schemeClr val="accent1"/>
                </a:solidFill>
              </a:rPr>
              <a:t> </a:t>
            </a:r>
            <a:r>
              <a:rPr lang="en-GB" sz="4800" b="1" dirty="0" smtClean="0">
                <a:solidFill>
                  <a:schemeClr val="tx1"/>
                </a:solidFill>
              </a:rPr>
              <a:t>Lego </a:t>
            </a:r>
            <a:r>
              <a:rPr lang="en-GB" sz="4800" b="1" dirty="0" err="1" smtClean="0">
                <a:solidFill>
                  <a:schemeClr val="tx1"/>
                </a:solidFill>
              </a:rPr>
              <a:t>methdology</a:t>
            </a:r>
            <a:endParaRPr lang="en-GB" sz="4800" b="1" dirty="0" smtClean="0">
              <a:solidFill>
                <a:schemeClr val="tx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GB" sz="4800" dirty="0" smtClean="0">
              <a:solidFill>
                <a:schemeClr val="accent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u="sng" dirty="0" smtClean="0">
                <a:solidFill>
                  <a:schemeClr val="accent1"/>
                </a:solidFill>
              </a:rPr>
              <a:t>Impacts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Enhanced products &amp; offers for several partners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Pip user club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1</a:t>
            </a:r>
            <a:r>
              <a:rPr lang="en-GB" sz="4800" baseline="30000" dirty="0" smtClean="0">
                <a:solidFill>
                  <a:schemeClr val="accent1"/>
                </a:solidFill>
              </a:rPr>
              <a:t>st</a:t>
            </a:r>
            <a:r>
              <a:rPr lang="en-GB" sz="4800" dirty="0" smtClean="0">
                <a:solidFill>
                  <a:schemeClr val="accent1"/>
                </a:solidFill>
              </a:rPr>
              <a:t> European workshop (academic) on proven OS </a:t>
            </a:r>
            <a:r>
              <a:rPr lang="en-US" sz="4800" dirty="0">
                <a:solidFill>
                  <a:schemeClr val="accent1"/>
                </a:solidFill>
                <a:hlinkClick r:id="rId6"/>
              </a:rPr>
              <a:t>https://entropy2018.sciencesconf.org/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endParaRPr lang="en-GB" sz="4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27" name="TextBox 4"/>
          <p:cNvSpPr txBox="1"/>
          <p:nvPr/>
        </p:nvSpPr>
        <p:spPr>
          <a:xfrm>
            <a:off x="742728" y="2393504"/>
            <a:ext cx="22394487" cy="10561129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u="sng" dirty="0" smtClean="0">
                <a:solidFill>
                  <a:schemeClr val="accent1"/>
                </a:solidFill>
              </a:rPr>
              <a:t>Vision:</a:t>
            </a:r>
            <a:r>
              <a:rPr lang="en-GB" sz="4800" dirty="0" smtClean="0">
                <a:solidFill>
                  <a:schemeClr val="accent1"/>
                </a:solidFill>
              </a:rPr>
              <a:t> Deliver </a:t>
            </a:r>
            <a:r>
              <a:rPr lang="en-GB" sz="4800" b="1" dirty="0" smtClean="0">
                <a:solidFill>
                  <a:schemeClr val="tx1"/>
                </a:solidFill>
              </a:rPr>
              <a:t>secure</a:t>
            </a:r>
            <a:r>
              <a:rPr lang="en-GB" sz="4800" dirty="0" smtClean="0">
                <a:solidFill>
                  <a:schemeClr val="accent1"/>
                </a:solidFill>
              </a:rPr>
              <a:t> environments of services  for </a:t>
            </a:r>
            <a:r>
              <a:rPr lang="en-GB" sz="4800" b="1" dirty="0" smtClean="0">
                <a:solidFill>
                  <a:schemeClr val="tx1"/>
                </a:solidFill>
              </a:rPr>
              <a:t>M2M, IOT, real-time </a:t>
            </a:r>
            <a:r>
              <a:rPr lang="en-GB" sz="4800" dirty="0" smtClean="0">
                <a:solidFill>
                  <a:schemeClr val="accent1"/>
                </a:solidFill>
              </a:rPr>
              <a:t>systems and reach </a:t>
            </a:r>
            <a:r>
              <a:rPr lang="en-GB" sz="4800" b="1" dirty="0" smtClean="0">
                <a:solidFill>
                  <a:schemeClr val="tx1"/>
                </a:solidFill>
              </a:rPr>
              <a:t>high security levels</a:t>
            </a:r>
            <a:endParaRPr lang="en-GB" sz="4800" dirty="0" smtClean="0">
              <a:solidFill>
                <a:schemeClr val="accent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800" dirty="0" smtClean="0">
              <a:solidFill>
                <a:schemeClr val="accent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u="sng" dirty="0" smtClean="0">
                <a:solidFill>
                  <a:schemeClr val="accent1"/>
                </a:solidFill>
              </a:rPr>
              <a:t>Problems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GB" sz="4800" b="1" dirty="0" smtClean="0">
                <a:solidFill>
                  <a:schemeClr val="tx1"/>
                </a:solidFill>
              </a:rPr>
              <a:t>Security by design &amp; </a:t>
            </a:r>
            <a:r>
              <a:rPr lang="en-US" sz="4800" b="1" dirty="0">
                <a:solidFill>
                  <a:schemeClr val="tx1"/>
                </a:solidFill>
              </a:rPr>
              <a:t>evaluation of system </a:t>
            </a:r>
            <a:r>
              <a:rPr lang="en-US" sz="4800" dirty="0">
                <a:solidFill>
                  <a:schemeClr val="accent1"/>
                </a:solidFill>
              </a:rPr>
              <a:t>with </a:t>
            </a:r>
            <a:r>
              <a:rPr lang="en-US" sz="4800" dirty="0" smtClean="0">
                <a:solidFill>
                  <a:schemeClr val="accent1"/>
                </a:solidFill>
              </a:rPr>
              <a:t>heterogeneous </a:t>
            </a:r>
            <a:r>
              <a:rPr lang="en-US" sz="4800" dirty="0">
                <a:solidFill>
                  <a:schemeClr val="accent1"/>
                </a:solidFill>
              </a:rPr>
              <a:t>and multi-level security components</a:t>
            </a:r>
            <a:r>
              <a:rPr lang="en-GB" sz="4800" dirty="0" smtClean="0">
                <a:solidFill>
                  <a:schemeClr val="accent1"/>
                </a:solidFill>
              </a:rPr>
              <a:t> require </a:t>
            </a:r>
            <a:r>
              <a:rPr lang="en-GB" sz="4800" b="1" dirty="0" smtClean="0">
                <a:solidFill>
                  <a:schemeClr val="tx1"/>
                </a:solidFill>
              </a:rPr>
              <a:t>time &amp; expertise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Chain of </a:t>
            </a:r>
            <a:r>
              <a:rPr lang="en-GB" sz="4800" b="1" dirty="0" smtClean="0">
                <a:solidFill>
                  <a:schemeClr val="tx1"/>
                </a:solidFill>
              </a:rPr>
              <a:t>responsibilities</a:t>
            </a:r>
            <a:r>
              <a:rPr lang="en-GB" sz="4800" dirty="0" smtClean="0">
                <a:solidFill>
                  <a:schemeClr val="accent1"/>
                </a:solidFill>
              </a:rPr>
              <a:t> (</a:t>
            </a:r>
            <a:r>
              <a:rPr lang="en-GB" sz="4800" dirty="0">
                <a:solidFill>
                  <a:schemeClr val="accent1"/>
                </a:solidFill>
              </a:rPr>
              <a:t>&amp; liabilities</a:t>
            </a:r>
            <a:r>
              <a:rPr lang="en-GB" sz="4800" dirty="0" smtClean="0">
                <a:solidFill>
                  <a:schemeClr val="accent1"/>
                </a:solidFill>
              </a:rPr>
              <a:t>) are not clear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Security solutions need to be tailored for </a:t>
            </a:r>
            <a:r>
              <a:rPr lang="en-GB" sz="4800" b="1" dirty="0" smtClean="0">
                <a:solidFill>
                  <a:schemeClr val="tx1"/>
                </a:solidFill>
              </a:rPr>
              <a:t>constrained objects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GB" sz="4800" b="1" dirty="0" smtClean="0">
                <a:solidFill>
                  <a:schemeClr val="tx1"/>
                </a:solidFill>
              </a:rPr>
              <a:t>Proofs</a:t>
            </a:r>
            <a:r>
              <a:rPr lang="en-GB" sz="4800" dirty="0" smtClean="0">
                <a:solidFill>
                  <a:schemeClr val="accent1"/>
                </a:solidFill>
              </a:rPr>
              <a:t> are delicate in terms of security &amp; safety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endParaRPr lang="en-GB" sz="4800" dirty="0" smtClean="0">
              <a:solidFill>
                <a:schemeClr val="accent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u="sng" dirty="0" smtClean="0">
                <a:solidFill>
                  <a:schemeClr val="accent1"/>
                </a:solidFill>
              </a:rPr>
              <a:t>Solutions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Provide </a:t>
            </a:r>
            <a:r>
              <a:rPr lang="en-GB" sz="4800" b="1" dirty="0" smtClean="0">
                <a:solidFill>
                  <a:schemeClr val="tx1"/>
                </a:solidFill>
              </a:rPr>
              <a:t>secure building blocks &amp; models </a:t>
            </a:r>
            <a:r>
              <a:rPr lang="en-GB" sz="4800" dirty="0" smtClean="0">
                <a:solidFill>
                  <a:schemeClr val="accent1"/>
                </a:solidFill>
              </a:rPr>
              <a:t>by generalising the approaches defined in ODSI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dirty="0" smtClean="0">
                <a:solidFill>
                  <a:schemeClr val="accent1"/>
                </a:solidFill>
              </a:rPr>
              <a:t>Provide </a:t>
            </a:r>
            <a:r>
              <a:rPr lang="en-GB" sz="4800" b="1" dirty="0" smtClean="0">
                <a:solidFill>
                  <a:schemeClr val="tx1"/>
                </a:solidFill>
              </a:rPr>
              <a:t>tools</a:t>
            </a:r>
            <a:r>
              <a:rPr lang="en-GB" sz="4800" dirty="0" smtClean="0">
                <a:solidFill>
                  <a:schemeClr val="accent1"/>
                </a:solidFill>
              </a:rPr>
              <a:t> for </a:t>
            </a:r>
            <a:r>
              <a:rPr lang="en-GB" sz="4800" b="1" dirty="0" err="1" smtClean="0">
                <a:solidFill>
                  <a:schemeClr val="tx1"/>
                </a:solidFill>
              </a:rPr>
              <a:t>lego</a:t>
            </a:r>
            <a:r>
              <a:rPr lang="en-GB" sz="4800" b="1" dirty="0" smtClean="0">
                <a:solidFill>
                  <a:schemeClr val="tx1"/>
                </a:solidFill>
              </a:rPr>
              <a:t> methodology </a:t>
            </a:r>
            <a:r>
              <a:rPr lang="en-GB" sz="4800" dirty="0" smtClean="0">
                <a:solidFill>
                  <a:schemeClr val="accent1"/>
                </a:solidFill>
              </a:rPr>
              <a:t>systems security evaluation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TIPS,  Chrystel Gaber, Orange Labs, chrystel.gaber@orange.com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6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</a:t>
            </a: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(2)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grpSp>
        <p:nvGrpSpPr>
          <p:cNvPr id="25" name="Groupe 24"/>
          <p:cNvGrpSpPr/>
          <p:nvPr/>
        </p:nvGrpSpPr>
        <p:grpSpPr>
          <a:xfrm>
            <a:off x="10404400" y="3020394"/>
            <a:ext cx="6120000" cy="7654030"/>
            <a:chOff x="9612311" y="3473624"/>
            <a:chExt cx="6120000" cy="7654030"/>
          </a:xfrm>
        </p:grpSpPr>
        <p:sp>
          <p:nvSpPr>
            <p:cNvPr id="18" name="Forme libre 17"/>
            <p:cNvSpPr/>
            <p:nvPr/>
          </p:nvSpPr>
          <p:spPr>
            <a:xfrm>
              <a:off x="9612311" y="3473624"/>
              <a:ext cx="6120000" cy="7654030"/>
            </a:xfrm>
            <a:custGeom>
              <a:avLst/>
              <a:gdLst>
                <a:gd name="connsiteX0" fmla="*/ 0 w 5159374"/>
                <a:gd name="connsiteY0" fmla="*/ 515937 h 8803042"/>
                <a:gd name="connsiteX1" fmla="*/ 515937 w 5159374"/>
                <a:gd name="connsiteY1" fmla="*/ 0 h 8803042"/>
                <a:gd name="connsiteX2" fmla="*/ 4643437 w 5159374"/>
                <a:gd name="connsiteY2" fmla="*/ 0 h 8803042"/>
                <a:gd name="connsiteX3" fmla="*/ 5159374 w 5159374"/>
                <a:gd name="connsiteY3" fmla="*/ 515937 h 8803042"/>
                <a:gd name="connsiteX4" fmla="*/ 5159374 w 5159374"/>
                <a:gd name="connsiteY4" fmla="*/ 8287105 h 8803042"/>
                <a:gd name="connsiteX5" fmla="*/ 4643437 w 5159374"/>
                <a:gd name="connsiteY5" fmla="*/ 8803042 h 8803042"/>
                <a:gd name="connsiteX6" fmla="*/ 515937 w 5159374"/>
                <a:gd name="connsiteY6" fmla="*/ 8803042 h 8803042"/>
                <a:gd name="connsiteX7" fmla="*/ 0 w 5159374"/>
                <a:gd name="connsiteY7" fmla="*/ 8287105 h 8803042"/>
                <a:gd name="connsiteX8" fmla="*/ 0 w 5159374"/>
                <a:gd name="connsiteY8" fmla="*/ 515937 h 880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9374" h="8803042">
                  <a:moveTo>
                    <a:pt x="0" y="515937"/>
                  </a:moveTo>
                  <a:cubicBezTo>
                    <a:pt x="0" y="230993"/>
                    <a:pt x="230993" y="0"/>
                    <a:pt x="515937" y="0"/>
                  </a:cubicBezTo>
                  <a:lnTo>
                    <a:pt x="4643437" y="0"/>
                  </a:lnTo>
                  <a:cubicBezTo>
                    <a:pt x="4928381" y="0"/>
                    <a:pt x="5159374" y="230993"/>
                    <a:pt x="5159374" y="515937"/>
                  </a:cubicBezTo>
                  <a:lnTo>
                    <a:pt x="5159374" y="8287105"/>
                  </a:lnTo>
                  <a:cubicBezTo>
                    <a:pt x="5159374" y="8572049"/>
                    <a:pt x="4928381" y="8803042"/>
                    <a:pt x="4643437" y="8803042"/>
                  </a:cubicBezTo>
                  <a:lnTo>
                    <a:pt x="515937" y="8803042"/>
                  </a:lnTo>
                  <a:cubicBezTo>
                    <a:pt x="230993" y="8803042"/>
                    <a:pt x="0" y="8572049"/>
                    <a:pt x="0" y="8287105"/>
                  </a:cubicBezTo>
                  <a:lnTo>
                    <a:pt x="0" y="515937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6409780" numCol="1" spcCol="1270" anchor="t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800" kern="1200" dirty="0" smtClean="0"/>
                <a:t>System Security </a:t>
              </a:r>
              <a:r>
                <a:rPr lang="fr-FR" sz="4800" kern="1200" dirty="0" err="1" smtClean="0"/>
                <a:t>evaluation</a:t>
              </a:r>
              <a:endParaRPr lang="fr-FR" sz="4800" kern="1200" dirty="0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10056261" y="5178406"/>
              <a:ext cx="5232101" cy="2462696"/>
            </a:xfrm>
            <a:custGeom>
              <a:avLst/>
              <a:gdLst>
                <a:gd name="connsiteX0" fmla="*/ 0 w 4127499"/>
                <a:gd name="connsiteY0" fmla="*/ 265424 h 2654237"/>
                <a:gd name="connsiteX1" fmla="*/ 265424 w 4127499"/>
                <a:gd name="connsiteY1" fmla="*/ 0 h 2654237"/>
                <a:gd name="connsiteX2" fmla="*/ 3862075 w 4127499"/>
                <a:gd name="connsiteY2" fmla="*/ 0 h 2654237"/>
                <a:gd name="connsiteX3" fmla="*/ 4127499 w 4127499"/>
                <a:gd name="connsiteY3" fmla="*/ 265424 h 2654237"/>
                <a:gd name="connsiteX4" fmla="*/ 4127499 w 4127499"/>
                <a:gd name="connsiteY4" fmla="*/ 2388813 h 2654237"/>
                <a:gd name="connsiteX5" fmla="*/ 3862075 w 4127499"/>
                <a:gd name="connsiteY5" fmla="*/ 2654237 h 2654237"/>
                <a:gd name="connsiteX6" fmla="*/ 265424 w 4127499"/>
                <a:gd name="connsiteY6" fmla="*/ 2654237 h 2654237"/>
                <a:gd name="connsiteX7" fmla="*/ 0 w 4127499"/>
                <a:gd name="connsiteY7" fmla="*/ 2388813 h 2654237"/>
                <a:gd name="connsiteX8" fmla="*/ 0 w 4127499"/>
                <a:gd name="connsiteY8" fmla="*/ 265424 h 265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2654237">
                  <a:moveTo>
                    <a:pt x="0" y="265424"/>
                  </a:moveTo>
                  <a:cubicBezTo>
                    <a:pt x="0" y="118834"/>
                    <a:pt x="118834" y="0"/>
                    <a:pt x="265424" y="0"/>
                  </a:cubicBezTo>
                  <a:lnTo>
                    <a:pt x="3862075" y="0"/>
                  </a:lnTo>
                  <a:cubicBezTo>
                    <a:pt x="4008665" y="0"/>
                    <a:pt x="4127499" y="118834"/>
                    <a:pt x="4127499" y="265424"/>
                  </a:cubicBezTo>
                  <a:lnTo>
                    <a:pt x="4127499" y="2388813"/>
                  </a:lnTo>
                  <a:cubicBezTo>
                    <a:pt x="4127499" y="2535403"/>
                    <a:pt x="4008665" y="2654237"/>
                    <a:pt x="3862075" y="2654237"/>
                  </a:cubicBezTo>
                  <a:lnTo>
                    <a:pt x="265424" y="2654237"/>
                  </a:lnTo>
                  <a:cubicBezTo>
                    <a:pt x="118834" y="2654237"/>
                    <a:pt x="0" y="2535403"/>
                    <a:pt x="0" y="2388813"/>
                  </a:cubicBezTo>
                  <a:lnTo>
                    <a:pt x="0" y="2654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880" tIns="155845" rIns="181880" bIns="15584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dirty="0" smtClean="0"/>
                <a:t>Lego </a:t>
              </a:r>
              <a:r>
                <a:rPr lang="fr-FR" sz="4100" dirty="0" err="1" smtClean="0"/>
                <a:t>methodology</a:t>
              </a:r>
              <a:r>
                <a:rPr lang="fr-FR" sz="4100" dirty="0" smtClean="0"/>
                <a:t> pilot</a:t>
              </a:r>
              <a:endParaRPr lang="fr-FR" sz="4100" kern="1200" dirty="0"/>
            </a:p>
          </p:txBody>
        </p:sp>
        <p:sp>
          <p:nvSpPr>
            <p:cNvPr id="20" name="Forme libre 19"/>
            <p:cNvSpPr/>
            <p:nvPr/>
          </p:nvSpPr>
          <p:spPr>
            <a:xfrm>
              <a:off x="10057228" y="8001142"/>
              <a:ext cx="5230166" cy="2262416"/>
            </a:xfrm>
            <a:custGeom>
              <a:avLst/>
              <a:gdLst>
                <a:gd name="connsiteX0" fmla="*/ 0 w 4127499"/>
                <a:gd name="connsiteY0" fmla="*/ 265424 h 2654237"/>
                <a:gd name="connsiteX1" fmla="*/ 265424 w 4127499"/>
                <a:gd name="connsiteY1" fmla="*/ 0 h 2654237"/>
                <a:gd name="connsiteX2" fmla="*/ 3862075 w 4127499"/>
                <a:gd name="connsiteY2" fmla="*/ 0 h 2654237"/>
                <a:gd name="connsiteX3" fmla="*/ 4127499 w 4127499"/>
                <a:gd name="connsiteY3" fmla="*/ 265424 h 2654237"/>
                <a:gd name="connsiteX4" fmla="*/ 4127499 w 4127499"/>
                <a:gd name="connsiteY4" fmla="*/ 2388813 h 2654237"/>
                <a:gd name="connsiteX5" fmla="*/ 3862075 w 4127499"/>
                <a:gd name="connsiteY5" fmla="*/ 2654237 h 2654237"/>
                <a:gd name="connsiteX6" fmla="*/ 265424 w 4127499"/>
                <a:gd name="connsiteY6" fmla="*/ 2654237 h 2654237"/>
                <a:gd name="connsiteX7" fmla="*/ 0 w 4127499"/>
                <a:gd name="connsiteY7" fmla="*/ 2388813 h 2654237"/>
                <a:gd name="connsiteX8" fmla="*/ 0 w 4127499"/>
                <a:gd name="connsiteY8" fmla="*/ 265424 h 265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2654237">
                  <a:moveTo>
                    <a:pt x="0" y="265424"/>
                  </a:moveTo>
                  <a:cubicBezTo>
                    <a:pt x="0" y="118834"/>
                    <a:pt x="118834" y="0"/>
                    <a:pt x="265424" y="0"/>
                  </a:cubicBezTo>
                  <a:lnTo>
                    <a:pt x="3862075" y="0"/>
                  </a:lnTo>
                  <a:cubicBezTo>
                    <a:pt x="4008665" y="0"/>
                    <a:pt x="4127499" y="118834"/>
                    <a:pt x="4127499" y="265424"/>
                  </a:cubicBezTo>
                  <a:lnTo>
                    <a:pt x="4127499" y="2388813"/>
                  </a:lnTo>
                  <a:cubicBezTo>
                    <a:pt x="4127499" y="2535403"/>
                    <a:pt x="4008665" y="2654237"/>
                    <a:pt x="3862075" y="2654237"/>
                  </a:cubicBezTo>
                  <a:lnTo>
                    <a:pt x="265424" y="2654237"/>
                  </a:lnTo>
                  <a:cubicBezTo>
                    <a:pt x="118834" y="2654237"/>
                    <a:pt x="0" y="2535403"/>
                    <a:pt x="0" y="2388813"/>
                  </a:cubicBezTo>
                  <a:lnTo>
                    <a:pt x="0" y="2654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880" tIns="155845" rIns="181880" bIns="15584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kern="1200" dirty="0" err="1" smtClean="0"/>
                <a:t>Tool</a:t>
              </a:r>
              <a:r>
                <a:rPr lang="fr-FR" sz="4100" kern="1200" dirty="0" smtClean="0"/>
                <a:t> </a:t>
              </a:r>
              <a:r>
                <a:rPr lang="fr-FR" sz="4100" kern="1200" dirty="0" err="1" smtClean="0"/>
                <a:t>specifications</a:t>
              </a:r>
              <a:endParaRPr lang="fr-FR" sz="4100" b="1" kern="1200" dirty="0"/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17664608" y="2986808"/>
            <a:ext cx="6120000" cy="7687616"/>
            <a:chOff x="15158639" y="3473624"/>
            <a:chExt cx="6120000" cy="7687616"/>
          </a:xfrm>
        </p:grpSpPr>
        <p:sp>
          <p:nvSpPr>
            <p:cNvPr id="21" name="Forme libre 20"/>
            <p:cNvSpPr/>
            <p:nvPr/>
          </p:nvSpPr>
          <p:spPr>
            <a:xfrm>
              <a:off x="15158639" y="3473624"/>
              <a:ext cx="6120000" cy="7687616"/>
            </a:xfrm>
            <a:custGeom>
              <a:avLst/>
              <a:gdLst>
                <a:gd name="connsiteX0" fmla="*/ 0 w 5159374"/>
                <a:gd name="connsiteY0" fmla="*/ 515937 h 8803042"/>
                <a:gd name="connsiteX1" fmla="*/ 515937 w 5159374"/>
                <a:gd name="connsiteY1" fmla="*/ 0 h 8803042"/>
                <a:gd name="connsiteX2" fmla="*/ 4643437 w 5159374"/>
                <a:gd name="connsiteY2" fmla="*/ 0 h 8803042"/>
                <a:gd name="connsiteX3" fmla="*/ 5159374 w 5159374"/>
                <a:gd name="connsiteY3" fmla="*/ 515937 h 8803042"/>
                <a:gd name="connsiteX4" fmla="*/ 5159374 w 5159374"/>
                <a:gd name="connsiteY4" fmla="*/ 8287105 h 8803042"/>
                <a:gd name="connsiteX5" fmla="*/ 4643437 w 5159374"/>
                <a:gd name="connsiteY5" fmla="*/ 8803042 h 8803042"/>
                <a:gd name="connsiteX6" fmla="*/ 515937 w 5159374"/>
                <a:gd name="connsiteY6" fmla="*/ 8803042 h 8803042"/>
                <a:gd name="connsiteX7" fmla="*/ 0 w 5159374"/>
                <a:gd name="connsiteY7" fmla="*/ 8287105 h 8803042"/>
                <a:gd name="connsiteX8" fmla="*/ 0 w 5159374"/>
                <a:gd name="connsiteY8" fmla="*/ 515937 h 880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9374" h="8803042">
                  <a:moveTo>
                    <a:pt x="0" y="515937"/>
                  </a:moveTo>
                  <a:cubicBezTo>
                    <a:pt x="0" y="230993"/>
                    <a:pt x="230993" y="0"/>
                    <a:pt x="515937" y="0"/>
                  </a:cubicBezTo>
                  <a:lnTo>
                    <a:pt x="4643437" y="0"/>
                  </a:lnTo>
                  <a:cubicBezTo>
                    <a:pt x="4928381" y="0"/>
                    <a:pt x="5159374" y="230993"/>
                    <a:pt x="5159374" y="515937"/>
                  </a:cubicBezTo>
                  <a:lnTo>
                    <a:pt x="5159374" y="8287105"/>
                  </a:lnTo>
                  <a:cubicBezTo>
                    <a:pt x="5159374" y="8572049"/>
                    <a:pt x="4928381" y="8803042"/>
                    <a:pt x="4643437" y="8803042"/>
                  </a:cubicBezTo>
                  <a:lnTo>
                    <a:pt x="515937" y="8803042"/>
                  </a:lnTo>
                  <a:cubicBezTo>
                    <a:pt x="230993" y="8803042"/>
                    <a:pt x="0" y="8572049"/>
                    <a:pt x="0" y="8287105"/>
                  </a:cubicBezTo>
                  <a:lnTo>
                    <a:pt x="0" y="515937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6409780" numCol="1" spcCol="1270" anchor="t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800" kern="1200" dirty="0" smtClean="0"/>
                <a:t>Security architecture</a:t>
              </a:r>
              <a:endParaRPr lang="fr-FR" sz="4800" kern="1200" dirty="0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15674577" y="5211991"/>
              <a:ext cx="5230800" cy="2462697"/>
            </a:xfrm>
            <a:custGeom>
              <a:avLst/>
              <a:gdLst>
                <a:gd name="connsiteX0" fmla="*/ 0 w 4127499"/>
                <a:gd name="connsiteY0" fmla="*/ 265424 h 2654237"/>
                <a:gd name="connsiteX1" fmla="*/ 265424 w 4127499"/>
                <a:gd name="connsiteY1" fmla="*/ 0 h 2654237"/>
                <a:gd name="connsiteX2" fmla="*/ 3862075 w 4127499"/>
                <a:gd name="connsiteY2" fmla="*/ 0 h 2654237"/>
                <a:gd name="connsiteX3" fmla="*/ 4127499 w 4127499"/>
                <a:gd name="connsiteY3" fmla="*/ 265424 h 2654237"/>
                <a:gd name="connsiteX4" fmla="*/ 4127499 w 4127499"/>
                <a:gd name="connsiteY4" fmla="*/ 2388813 h 2654237"/>
                <a:gd name="connsiteX5" fmla="*/ 3862075 w 4127499"/>
                <a:gd name="connsiteY5" fmla="*/ 2654237 h 2654237"/>
                <a:gd name="connsiteX6" fmla="*/ 265424 w 4127499"/>
                <a:gd name="connsiteY6" fmla="*/ 2654237 h 2654237"/>
                <a:gd name="connsiteX7" fmla="*/ 0 w 4127499"/>
                <a:gd name="connsiteY7" fmla="*/ 2388813 h 2654237"/>
                <a:gd name="connsiteX8" fmla="*/ 0 w 4127499"/>
                <a:gd name="connsiteY8" fmla="*/ 265424 h 265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2654237">
                  <a:moveTo>
                    <a:pt x="0" y="265424"/>
                  </a:moveTo>
                  <a:cubicBezTo>
                    <a:pt x="0" y="118834"/>
                    <a:pt x="118834" y="0"/>
                    <a:pt x="265424" y="0"/>
                  </a:cubicBezTo>
                  <a:lnTo>
                    <a:pt x="3862075" y="0"/>
                  </a:lnTo>
                  <a:cubicBezTo>
                    <a:pt x="4008665" y="0"/>
                    <a:pt x="4127499" y="118834"/>
                    <a:pt x="4127499" y="265424"/>
                  </a:cubicBezTo>
                  <a:lnTo>
                    <a:pt x="4127499" y="2388813"/>
                  </a:lnTo>
                  <a:cubicBezTo>
                    <a:pt x="4127499" y="2535403"/>
                    <a:pt x="4008665" y="2654237"/>
                    <a:pt x="3862075" y="2654237"/>
                  </a:cubicBezTo>
                  <a:lnTo>
                    <a:pt x="265424" y="2654237"/>
                  </a:lnTo>
                  <a:cubicBezTo>
                    <a:pt x="118834" y="2654237"/>
                    <a:pt x="0" y="2535403"/>
                    <a:pt x="0" y="2388813"/>
                  </a:cubicBezTo>
                  <a:lnTo>
                    <a:pt x="0" y="2654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880" tIns="155845" rIns="181880" bIns="15584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kern="1200" dirty="0" smtClean="0"/>
                <a:t>Security model for </a:t>
              </a:r>
              <a:r>
                <a:rPr lang="fr-FR" sz="4100" kern="1200" dirty="0" err="1" smtClean="0"/>
                <a:t>automated</a:t>
              </a:r>
              <a:r>
                <a:rPr lang="fr-FR" sz="4100" kern="1200" dirty="0" smtClean="0"/>
                <a:t> exchanges </a:t>
              </a:r>
              <a:r>
                <a:rPr lang="fr-FR" sz="4100" kern="1200" dirty="0" err="1" smtClean="0"/>
                <a:t>between</a:t>
              </a:r>
              <a:r>
                <a:rPr lang="fr-FR" sz="4100" kern="1200" dirty="0" smtClean="0"/>
                <a:t> </a:t>
              </a:r>
              <a:r>
                <a:rPr lang="fr-FR" sz="4100" kern="1200" dirty="0" err="1" smtClean="0"/>
                <a:t>objects</a:t>
              </a:r>
              <a:endParaRPr lang="fr-FR" sz="4100" kern="1200" dirty="0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15674578" y="8034728"/>
              <a:ext cx="5230799" cy="2262416"/>
            </a:xfrm>
            <a:custGeom>
              <a:avLst/>
              <a:gdLst>
                <a:gd name="connsiteX0" fmla="*/ 0 w 4127499"/>
                <a:gd name="connsiteY0" fmla="*/ 265424 h 2654237"/>
                <a:gd name="connsiteX1" fmla="*/ 265424 w 4127499"/>
                <a:gd name="connsiteY1" fmla="*/ 0 h 2654237"/>
                <a:gd name="connsiteX2" fmla="*/ 3862075 w 4127499"/>
                <a:gd name="connsiteY2" fmla="*/ 0 h 2654237"/>
                <a:gd name="connsiteX3" fmla="*/ 4127499 w 4127499"/>
                <a:gd name="connsiteY3" fmla="*/ 265424 h 2654237"/>
                <a:gd name="connsiteX4" fmla="*/ 4127499 w 4127499"/>
                <a:gd name="connsiteY4" fmla="*/ 2388813 h 2654237"/>
                <a:gd name="connsiteX5" fmla="*/ 3862075 w 4127499"/>
                <a:gd name="connsiteY5" fmla="*/ 2654237 h 2654237"/>
                <a:gd name="connsiteX6" fmla="*/ 265424 w 4127499"/>
                <a:gd name="connsiteY6" fmla="*/ 2654237 h 2654237"/>
                <a:gd name="connsiteX7" fmla="*/ 0 w 4127499"/>
                <a:gd name="connsiteY7" fmla="*/ 2388813 h 2654237"/>
                <a:gd name="connsiteX8" fmla="*/ 0 w 4127499"/>
                <a:gd name="connsiteY8" fmla="*/ 265424 h 2654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2654237">
                  <a:moveTo>
                    <a:pt x="0" y="265424"/>
                  </a:moveTo>
                  <a:cubicBezTo>
                    <a:pt x="0" y="118834"/>
                    <a:pt x="118834" y="0"/>
                    <a:pt x="265424" y="0"/>
                  </a:cubicBezTo>
                  <a:lnTo>
                    <a:pt x="3862075" y="0"/>
                  </a:lnTo>
                  <a:cubicBezTo>
                    <a:pt x="4008665" y="0"/>
                    <a:pt x="4127499" y="118834"/>
                    <a:pt x="4127499" y="265424"/>
                  </a:cubicBezTo>
                  <a:lnTo>
                    <a:pt x="4127499" y="2388813"/>
                  </a:lnTo>
                  <a:cubicBezTo>
                    <a:pt x="4127499" y="2535403"/>
                    <a:pt x="4008665" y="2654237"/>
                    <a:pt x="3862075" y="2654237"/>
                  </a:cubicBezTo>
                  <a:lnTo>
                    <a:pt x="265424" y="2654237"/>
                  </a:lnTo>
                  <a:cubicBezTo>
                    <a:pt x="118834" y="2654237"/>
                    <a:pt x="0" y="2535403"/>
                    <a:pt x="0" y="2388813"/>
                  </a:cubicBezTo>
                  <a:lnTo>
                    <a:pt x="0" y="26542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1880" tIns="155845" rIns="181880" bIns="155845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dirty="0" err="1" smtClean="0"/>
                <a:t>Functional</a:t>
              </a:r>
              <a:r>
                <a:rPr lang="fr-FR" sz="4100" dirty="0" smtClean="0"/>
                <a:t> </a:t>
              </a:r>
              <a:r>
                <a:rPr lang="fr-FR" sz="4100" dirty="0" err="1" smtClean="0"/>
                <a:t>tokens</a:t>
              </a:r>
              <a:r>
                <a:rPr lang="fr-FR" sz="4100" dirty="0" smtClean="0"/>
                <a:t> &amp; </a:t>
              </a:r>
              <a:r>
                <a:rPr lang="fr-FR" sz="4100" dirty="0" err="1" smtClean="0"/>
                <a:t>kernel</a:t>
              </a:r>
              <a:r>
                <a:rPr lang="fr-FR" sz="4100" dirty="0" smtClean="0"/>
                <a:t>/hardware </a:t>
              </a:r>
              <a:r>
                <a:rPr lang="fr-FR" sz="4100" dirty="0" err="1" smtClean="0"/>
                <a:t>rights</a:t>
              </a:r>
              <a:endParaRPr lang="fr-FR" sz="4100" kern="1200" dirty="0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263008" y="3011838"/>
            <a:ext cx="6120000" cy="7662586"/>
            <a:chOff x="1412578" y="3473624"/>
            <a:chExt cx="6120000" cy="7662586"/>
          </a:xfrm>
        </p:grpSpPr>
        <p:grpSp>
          <p:nvGrpSpPr>
            <p:cNvPr id="24" name="Groupe 23"/>
            <p:cNvGrpSpPr/>
            <p:nvPr/>
          </p:nvGrpSpPr>
          <p:grpSpPr>
            <a:xfrm>
              <a:off x="1412578" y="3473624"/>
              <a:ext cx="6120000" cy="7662586"/>
              <a:chOff x="4065984" y="3473624"/>
              <a:chExt cx="6120000" cy="7662586"/>
            </a:xfrm>
          </p:grpSpPr>
          <p:sp>
            <p:nvSpPr>
              <p:cNvPr id="9" name="Forme libre 8"/>
              <p:cNvSpPr/>
              <p:nvPr/>
            </p:nvSpPr>
            <p:spPr>
              <a:xfrm>
                <a:off x="4065984" y="3473624"/>
                <a:ext cx="6120000" cy="7662586"/>
              </a:xfrm>
              <a:custGeom>
                <a:avLst/>
                <a:gdLst>
                  <a:gd name="connsiteX0" fmla="*/ 0 w 5159374"/>
                  <a:gd name="connsiteY0" fmla="*/ 515937 h 8803042"/>
                  <a:gd name="connsiteX1" fmla="*/ 515937 w 5159374"/>
                  <a:gd name="connsiteY1" fmla="*/ 0 h 8803042"/>
                  <a:gd name="connsiteX2" fmla="*/ 4643437 w 5159374"/>
                  <a:gd name="connsiteY2" fmla="*/ 0 h 8803042"/>
                  <a:gd name="connsiteX3" fmla="*/ 5159374 w 5159374"/>
                  <a:gd name="connsiteY3" fmla="*/ 515937 h 8803042"/>
                  <a:gd name="connsiteX4" fmla="*/ 5159374 w 5159374"/>
                  <a:gd name="connsiteY4" fmla="*/ 8287105 h 8803042"/>
                  <a:gd name="connsiteX5" fmla="*/ 4643437 w 5159374"/>
                  <a:gd name="connsiteY5" fmla="*/ 8803042 h 8803042"/>
                  <a:gd name="connsiteX6" fmla="*/ 515937 w 5159374"/>
                  <a:gd name="connsiteY6" fmla="*/ 8803042 h 8803042"/>
                  <a:gd name="connsiteX7" fmla="*/ 0 w 5159374"/>
                  <a:gd name="connsiteY7" fmla="*/ 8287105 h 8803042"/>
                  <a:gd name="connsiteX8" fmla="*/ 0 w 5159374"/>
                  <a:gd name="connsiteY8" fmla="*/ 515937 h 8803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59374" h="8803042">
                    <a:moveTo>
                      <a:pt x="0" y="515937"/>
                    </a:moveTo>
                    <a:cubicBezTo>
                      <a:pt x="0" y="230993"/>
                      <a:pt x="230993" y="0"/>
                      <a:pt x="515937" y="0"/>
                    </a:cubicBezTo>
                    <a:lnTo>
                      <a:pt x="4643437" y="0"/>
                    </a:lnTo>
                    <a:cubicBezTo>
                      <a:pt x="4928381" y="0"/>
                      <a:pt x="5159374" y="230993"/>
                      <a:pt x="5159374" y="515937"/>
                    </a:cubicBezTo>
                    <a:lnTo>
                      <a:pt x="5159374" y="8287105"/>
                    </a:lnTo>
                    <a:cubicBezTo>
                      <a:pt x="5159374" y="8572049"/>
                      <a:pt x="4928381" y="8803042"/>
                      <a:pt x="4643437" y="8803042"/>
                    </a:cubicBezTo>
                    <a:lnTo>
                      <a:pt x="515937" y="8803042"/>
                    </a:lnTo>
                    <a:cubicBezTo>
                      <a:pt x="230993" y="8803042"/>
                      <a:pt x="0" y="8572049"/>
                      <a:pt x="0" y="8287105"/>
                    </a:cubicBezTo>
                    <a:lnTo>
                      <a:pt x="0" y="515937"/>
                    </a:lnTo>
                    <a:close/>
                  </a:path>
                </a:pathLst>
              </a:cu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247650" rIns="247650" bIns="6409780" numCol="1" spcCol="1270" anchor="t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4800" dirty="0" smtClean="0"/>
                  <a:t>OS</a:t>
                </a:r>
                <a:r>
                  <a:rPr lang="fr-FR" sz="4800" kern="1200" dirty="0" smtClean="0"/>
                  <a:t> &amp; </a:t>
                </a:r>
                <a:r>
                  <a:rPr lang="fr-FR" sz="4800" kern="1200" dirty="0" err="1" smtClean="0"/>
                  <a:t>formal</a:t>
                </a:r>
                <a:r>
                  <a:rPr lang="fr-FR" sz="4800" kern="1200" dirty="0" smtClean="0"/>
                  <a:t> proof</a:t>
                </a:r>
                <a:endParaRPr lang="fr-FR" sz="4800" kern="1200" dirty="0"/>
              </a:p>
            </p:txBody>
          </p:sp>
          <p:sp>
            <p:nvSpPr>
              <p:cNvPr id="15" name="Forme libre 14"/>
              <p:cNvSpPr/>
              <p:nvPr/>
            </p:nvSpPr>
            <p:spPr>
              <a:xfrm>
                <a:off x="4581921" y="5919969"/>
                <a:ext cx="5230797" cy="1759857"/>
              </a:xfrm>
              <a:custGeom>
                <a:avLst/>
                <a:gdLst>
                  <a:gd name="connsiteX0" fmla="*/ 0 w 4127499"/>
                  <a:gd name="connsiteY0" fmla="*/ 172945 h 1729445"/>
                  <a:gd name="connsiteX1" fmla="*/ 172945 w 4127499"/>
                  <a:gd name="connsiteY1" fmla="*/ 0 h 1729445"/>
                  <a:gd name="connsiteX2" fmla="*/ 3954555 w 4127499"/>
                  <a:gd name="connsiteY2" fmla="*/ 0 h 1729445"/>
                  <a:gd name="connsiteX3" fmla="*/ 4127500 w 4127499"/>
                  <a:gd name="connsiteY3" fmla="*/ 172945 h 1729445"/>
                  <a:gd name="connsiteX4" fmla="*/ 4127499 w 4127499"/>
                  <a:gd name="connsiteY4" fmla="*/ 1556501 h 1729445"/>
                  <a:gd name="connsiteX5" fmla="*/ 3954554 w 4127499"/>
                  <a:gd name="connsiteY5" fmla="*/ 1729446 h 1729445"/>
                  <a:gd name="connsiteX6" fmla="*/ 172945 w 4127499"/>
                  <a:gd name="connsiteY6" fmla="*/ 1729445 h 1729445"/>
                  <a:gd name="connsiteX7" fmla="*/ 0 w 4127499"/>
                  <a:gd name="connsiteY7" fmla="*/ 1556500 h 1729445"/>
                  <a:gd name="connsiteX8" fmla="*/ 0 w 4127499"/>
                  <a:gd name="connsiteY8" fmla="*/ 172945 h 1729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27499" h="1729445">
                    <a:moveTo>
                      <a:pt x="0" y="172945"/>
                    </a:moveTo>
                    <a:cubicBezTo>
                      <a:pt x="0" y="77430"/>
                      <a:pt x="77430" y="0"/>
                      <a:pt x="172945" y="0"/>
                    </a:cubicBezTo>
                    <a:lnTo>
                      <a:pt x="3954555" y="0"/>
                    </a:lnTo>
                    <a:cubicBezTo>
                      <a:pt x="4050070" y="0"/>
                      <a:pt x="4127500" y="77430"/>
                      <a:pt x="4127500" y="172945"/>
                    </a:cubicBezTo>
                    <a:cubicBezTo>
                      <a:pt x="4127500" y="634130"/>
                      <a:pt x="4127499" y="1095316"/>
                      <a:pt x="4127499" y="1556501"/>
                    </a:cubicBezTo>
                    <a:cubicBezTo>
                      <a:pt x="4127499" y="1652016"/>
                      <a:pt x="4050069" y="1729446"/>
                      <a:pt x="3954554" y="1729446"/>
                    </a:cubicBezTo>
                    <a:lnTo>
                      <a:pt x="172945" y="1729445"/>
                    </a:lnTo>
                    <a:cubicBezTo>
                      <a:pt x="77430" y="1729445"/>
                      <a:pt x="0" y="1652015"/>
                      <a:pt x="0" y="1556500"/>
                    </a:cubicBezTo>
                    <a:lnTo>
                      <a:pt x="0" y="172945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4794" tIns="128759" rIns="154794" bIns="128759" numCol="1" spcCol="1270" anchor="ctr" anchorCtr="0">
                <a:noAutofit/>
              </a:bodyPr>
              <a:lstStyle/>
              <a:p>
                <a:pPr lvl="0" algn="ctr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4100" dirty="0" err="1" smtClean="0"/>
                  <a:t>Extend</a:t>
                </a:r>
                <a:r>
                  <a:rPr lang="fr-FR" sz="4100" dirty="0" smtClean="0"/>
                  <a:t> ODSI </a:t>
                </a:r>
                <a:r>
                  <a:rPr lang="fr-FR" sz="4100" dirty="0" err="1" smtClean="0"/>
                  <a:t>approach</a:t>
                </a:r>
                <a:r>
                  <a:rPr lang="fr-FR" sz="4100" dirty="0" smtClean="0"/>
                  <a:t> </a:t>
                </a:r>
                <a:r>
                  <a:rPr lang="fr-FR" sz="4100" dirty="0" err="1" smtClean="0"/>
                  <a:t>beyond</a:t>
                </a:r>
                <a:r>
                  <a:rPr lang="fr-FR" sz="4100" dirty="0" smtClean="0"/>
                  <a:t> memory isolation</a:t>
                </a:r>
                <a:endParaRPr lang="fr-FR" sz="4100" kern="1200" dirty="0"/>
              </a:p>
            </p:txBody>
          </p:sp>
          <p:sp>
            <p:nvSpPr>
              <p:cNvPr id="17" name="Forme libre 16"/>
              <p:cNvSpPr/>
              <p:nvPr/>
            </p:nvSpPr>
            <p:spPr>
              <a:xfrm>
                <a:off x="4581921" y="9408018"/>
                <a:ext cx="5230797" cy="1469898"/>
              </a:xfrm>
              <a:custGeom>
                <a:avLst/>
                <a:gdLst>
                  <a:gd name="connsiteX0" fmla="*/ 0 w 4127499"/>
                  <a:gd name="connsiteY0" fmla="*/ 172945 h 1729445"/>
                  <a:gd name="connsiteX1" fmla="*/ 172945 w 4127499"/>
                  <a:gd name="connsiteY1" fmla="*/ 0 h 1729445"/>
                  <a:gd name="connsiteX2" fmla="*/ 3954555 w 4127499"/>
                  <a:gd name="connsiteY2" fmla="*/ 0 h 1729445"/>
                  <a:gd name="connsiteX3" fmla="*/ 4127500 w 4127499"/>
                  <a:gd name="connsiteY3" fmla="*/ 172945 h 1729445"/>
                  <a:gd name="connsiteX4" fmla="*/ 4127499 w 4127499"/>
                  <a:gd name="connsiteY4" fmla="*/ 1556501 h 1729445"/>
                  <a:gd name="connsiteX5" fmla="*/ 3954554 w 4127499"/>
                  <a:gd name="connsiteY5" fmla="*/ 1729446 h 1729445"/>
                  <a:gd name="connsiteX6" fmla="*/ 172945 w 4127499"/>
                  <a:gd name="connsiteY6" fmla="*/ 1729445 h 1729445"/>
                  <a:gd name="connsiteX7" fmla="*/ 0 w 4127499"/>
                  <a:gd name="connsiteY7" fmla="*/ 1556500 h 1729445"/>
                  <a:gd name="connsiteX8" fmla="*/ 0 w 4127499"/>
                  <a:gd name="connsiteY8" fmla="*/ 172945 h 1729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127499" h="1729445">
                    <a:moveTo>
                      <a:pt x="0" y="172945"/>
                    </a:moveTo>
                    <a:cubicBezTo>
                      <a:pt x="0" y="77430"/>
                      <a:pt x="77430" y="0"/>
                      <a:pt x="172945" y="0"/>
                    </a:cubicBezTo>
                    <a:lnTo>
                      <a:pt x="3954555" y="0"/>
                    </a:lnTo>
                    <a:cubicBezTo>
                      <a:pt x="4050070" y="0"/>
                      <a:pt x="4127500" y="77430"/>
                      <a:pt x="4127500" y="172945"/>
                    </a:cubicBezTo>
                    <a:cubicBezTo>
                      <a:pt x="4127500" y="634130"/>
                      <a:pt x="4127499" y="1095316"/>
                      <a:pt x="4127499" y="1556501"/>
                    </a:cubicBezTo>
                    <a:cubicBezTo>
                      <a:pt x="4127499" y="1652016"/>
                      <a:pt x="4050069" y="1729446"/>
                      <a:pt x="3954554" y="1729446"/>
                    </a:cubicBezTo>
                    <a:lnTo>
                      <a:pt x="172945" y="1729445"/>
                    </a:lnTo>
                    <a:cubicBezTo>
                      <a:pt x="77430" y="1729445"/>
                      <a:pt x="0" y="1652015"/>
                      <a:pt x="0" y="1556500"/>
                    </a:cubicBezTo>
                    <a:lnTo>
                      <a:pt x="0" y="172945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54794" tIns="128759" rIns="154794" bIns="128759" numCol="1" spcCol="1270" anchor="ctr" anchorCtr="0">
                <a:noAutofit/>
              </a:bodyPr>
              <a:lstStyle/>
              <a:p>
                <a:pPr lvl="0" algn="ctr" defTabSz="18224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4100" dirty="0" err="1" smtClean="0"/>
                  <a:t>Automated</a:t>
                </a:r>
                <a:r>
                  <a:rPr lang="fr-FR" sz="4100" dirty="0" smtClean="0"/>
                  <a:t> code </a:t>
                </a:r>
                <a:r>
                  <a:rPr lang="fr-FR" sz="4100" dirty="0" err="1" smtClean="0"/>
                  <a:t>generation</a:t>
                </a:r>
                <a:r>
                  <a:rPr lang="fr-FR" sz="4100" dirty="0" smtClean="0"/>
                  <a:t> </a:t>
                </a:r>
                <a:r>
                  <a:rPr lang="fr-FR" sz="4100" dirty="0" err="1" smtClean="0"/>
                  <a:t>from</a:t>
                </a:r>
                <a:r>
                  <a:rPr lang="fr-FR" sz="4100" dirty="0" smtClean="0"/>
                  <a:t> proof</a:t>
                </a:r>
                <a:endParaRPr lang="fr-FR" sz="4100" kern="1200" dirty="0"/>
              </a:p>
            </p:txBody>
          </p:sp>
        </p:grpSp>
        <p:sp>
          <p:nvSpPr>
            <p:cNvPr id="27" name="Forme libre 26"/>
            <p:cNvSpPr/>
            <p:nvPr/>
          </p:nvSpPr>
          <p:spPr>
            <a:xfrm>
              <a:off x="1928514" y="7895850"/>
              <a:ext cx="5230798" cy="1315707"/>
            </a:xfrm>
            <a:custGeom>
              <a:avLst/>
              <a:gdLst>
                <a:gd name="connsiteX0" fmla="*/ 0 w 4127499"/>
                <a:gd name="connsiteY0" fmla="*/ 172945 h 1729445"/>
                <a:gd name="connsiteX1" fmla="*/ 172945 w 4127499"/>
                <a:gd name="connsiteY1" fmla="*/ 0 h 1729445"/>
                <a:gd name="connsiteX2" fmla="*/ 3954555 w 4127499"/>
                <a:gd name="connsiteY2" fmla="*/ 0 h 1729445"/>
                <a:gd name="connsiteX3" fmla="*/ 4127500 w 4127499"/>
                <a:gd name="connsiteY3" fmla="*/ 172945 h 1729445"/>
                <a:gd name="connsiteX4" fmla="*/ 4127499 w 4127499"/>
                <a:gd name="connsiteY4" fmla="*/ 1556501 h 1729445"/>
                <a:gd name="connsiteX5" fmla="*/ 3954554 w 4127499"/>
                <a:gd name="connsiteY5" fmla="*/ 1729446 h 1729445"/>
                <a:gd name="connsiteX6" fmla="*/ 172945 w 4127499"/>
                <a:gd name="connsiteY6" fmla="*/ 1729445 h 1729445"/>
                <a:gd name="connsiteX7" fmla="*/ 0 w 4127499"/>
                <a:gd name="connsiteY7" fmla="*/ 1556500 h 1729445"/>
                <a:gd name="connsiteX8" fmla="*/ 0 w 4127499"/>
                <a:gd name="connsiteY8" fmla="*/ 172945 h 17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1729445">
                  <a:moveTo>
                    <a:pt x="0" y="172945"/>
                  </a:moveTo>
                  <a:cubicBezTo>
                    <a:pt x="0" y="77430"/>
                    <a:pt x="77430" y="0"/>
                    <a:pt x="172945" y="0"/>
                  </a:cubicBezTo>
                  <a:lnTo>
                    <a:pt x="3954555" y="0"/>
                  </a:lnTo>
                  <a:cubicBezTo>
                    <a:pt x="4050070" y="0"/>
                    <a:pt x="4127500" y="77430"/>
                    <a:pt x="4127500" y="172945"/>
                  </a:cubicBezTo>
                  <a:cubicBezTo>
                    <a:pt x="4127500" y="634130"/>
                    <a:pt x="4127499" y="1095316"/>
                    <a:pt x="4127499" y="1556501"/>
                  </a:cubicBezTo>
                  <a:cubicBezTo>
                    <a:pt x="4127499" y="1652016"/>
                    <a:pt x="4050069" y="1729446"/>
                    <a:pt x="3954554" y="1729446"/>
                  </a:cubicBezTo>
                  <a:lnTo>
                    <a:pt x="172945" y="1729445"/>
                  </a:lnTo>
                  <a:cubicBezTo>
                    <a:pt x="77430" y="1729445"/>
                    <a:pt x="0" y="1652015"/>
                    <a:pt x="0" y="1556500"/>
                  </a:cubicBezTo>
                  <a:lnTo>
                    <a:pt x="0" y="1729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794" tIns="128759" rIns="154794" bIns="128759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dirty="0" smtClean="0"/>
                <a:t>New hardware model</a:t>
              </a:r>
              <a:endParaRPr lang="fr-FR" sz="4100" kern="1200" dirty="0"/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1928512" y="4522080"/>
              <a:ext cx="5230800" cy="1206318"/>
            </a:xfrm>
            <a:custGeom>
              <a:avLst/>
              <a:gdLst>
                <a:gd name="connsiteX0" fmla="*/ 0 w 4127499"/>
                <a:gd name="connsiteY0" fmla="*/ 172945 h 1729445"/>
                <a:gd name="connsiteX1" fmla="*/ 172945 w 4127499"/>
                <a:gd name="connsiteY1" fmla="*/ 0 h 1729445"/>
                <a:gd name="connsiteX2" fmla="*/ 3954555 w 4127499"/>
                <a:gd name="connsiteY2" fmla="*/ 0 h 1729445"/>
                <a:gd name="connsiteX3" fmla="*/ 4127500 w 4127499"/>
                <a:gd name="connsiteY3" fmla="*/ 172945 h 1729445"/>
                <a:gd name="connsiteX4" fmla="*/ 4127499 w 4127499"/>
                <a:gd name="connsiteY4" fmla="*/ 1556501 h 1729445"/>
                <a:gd name="connsiteX5" fmla="*/ 3954554 w 4127499"/>
                <a:gd name="connsiteY5" fmla="*/ 1729446 h 1729445"/>
                <a:gd name="connsiteX6" fmla="*/ 172945 w 4127499"/>
                <a:gd name="connsiteY6" fmla="*/ 1729445 h 1729445"/>
                <a:gd name="connsiteX7" fmla="*/ 0 w 4127499"/>
                <a:gd name="connsiteY7" fmla="*/ 1556500 h 1729445"/>
                <a:gd name="connsiteX8" fmla="*/ 0 w 4127499"/>
                <a:gd name="connsiteY8" fmla="*/ 172945 h 17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1729445">
                  <a:moveTo>
                    <a:pt x="0" y="172945"/>
                  </a:moveTo>
                  <a:cubicBezTo>
                    <a:pt x="0" y="77430"/>
                    <a:pt x="77430" y="0"/>
                    <a:pt x="172945" y="0"/>
                  </a:cubicBezTo>
                  <a:lnTo>
                    <a:pt x="3954555" y="0"/>
                  </a:lnTo>
                  <a:cubicBezTo>
                    <a:pt x="4050070" y="0"/>
                    <a:pt x="4127500" y="77430"/>
                    <a:pt x="4127500" y="172945"/>
                  </a:cubicBezTo>
                  <a:cubicBezTo>
                    <a:pt x="4127500" y="634130"/>
                    <a:pt x="4127499" y="1095316"/>
                    <a:pt x="4127499" y="1556501"/>
                  </a:cubicBezTo>
                  <a:cubicBezTo>
                    <a:pt x="4127499" y="1652016"/>
                    <a:pt x="4050069" y="1729446"/>
                    <a:pt x="3954554" y="1729446"/>
                  </a:cubicBezTo>
                  <a:lnTo>
                    <a:pt x="172945" y="1729445"/>
                  </a:lnTo>
                  <a:cubicBezTo>
                    <a:pt x="77430" y="1729445"/>
                    <a:pt x="0" y="1652015"/>
                    <a:pt x="0" y="1556500"/>
                  </a:cubicBezTo>
                  <a:lnTo>
                    <a:pt x="0" y="1729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794" tIns="128759" rIns="154794" bIns="128759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kern="1200" dirty="0" err="1" smtClean="0"/>
                <a:t>Multicore</a:t>
              </a:r>
              <a:r>
                <a:rPr lang="fr-FR" sz="4100" kern="1200" dirty="0" smtClean="0"/>
                <a:t> processors</a:t>
              </a:r>
              <a:endParaRPr lang="fr-FR" sz="4100" kern="1200" dirty="0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216024" y="11034464"/>
            <a:ext cx="23709027" cy="1584176"/>
            <a:chOff x="216024" y="11034464"/>
            <a:chExt cx="23709027" cy="1584176"/>
          </a:xfrm>
        </p:grpSpPr>
        <p:sp>
          <p:nvSpPr>
            <p:cNvPr id="34" name="Forme libre 33"/>
            <p:cNvSpPr/>
            <p:nvPr/>
          </p:nvSpPr>
          <p:spPr>
            <a:xfrm>
              <a:off x="238672" y="11034464"/>
              <a:ext cx="23686379" cy="1584176"/>
            </a:xfrm>
            <a:custGeom>
              <a:avLst/>
              <a:gdLst>
                <a:gd name="connsiteX0" fmla="*/ 0 w 5159374"/>
                <a:gd name="connsiteY0" fmla="*/ 515937 h 8803042"/>
                <a:gd name="connsiteX1" fmla="*/ 515937 w 5159374"/>
                <a:gd name="connsiteY1" fmla="*/ 0 h 8803042"/>
                <a:gd name="connsiteX2" fmla="*/ 4643437 w 5159374"/>
                <a:gd name="connsiteY2" fmla="*/ 0 h 8803042"/>
                <a:gd name="connsiteX3" fmla="*/ 5159374 w 5159374"/>
                <a:gd name="connsiteY3" fmla="*/ 515937 h 8803042"/>
                <a:gd name="connsiteX4" fmla="*/ 5159374 w 5159374"/>
                <a:gd name="connsiteY4" fmla="*/ 8287105 h 8803042"/>
                <a:gd name="connsiteX5" fmla="*/ 4643437 w 5159374"/>
                <a:gd name="connsiteY5" fmla="*/ 8803042 h 8803042"/>
                <a:gd name="connsiteX6" fmla="*/ 515937 w 5159374"/>
                <a:gd name="connsiteY6" fmla="*/ 8803042 h 8803042"/>
                <a:gd name="connsiteX7" fmla="*/ 0 w 5159374"/>
                <a:gd name="connsiteY7" fmla="*/ 8287105 h 8803042"/>
                <a:gd name="connsiteX8" fmla="*/ 0 w 5159374"/>
                <a:gd name="connsiteY8" fmla="*/ 515937 h 8803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59374" h="8803042">
                  <a:moveTo>
                    <a:pt x="0" y="515937"/>
                  </a:moveTo>
                  <a:cubicBezTo>
                    <a:pt x="0" y="230993"/>
                    <a:pt x="230993" y="0"/>
                    <a:pt x="515937" y="0"/>
                  </a:cubicBezTo>
                  <a:lnTo>
                    <a:pt x="4643437" y="0"/>
                  </a:lnTo>
                  <a:cubicBezTo>
                    <a:pt x="4928381" y="0"/>
                    <a:pt x="5159374" y="230993"/>
                    <a:pt x="5159374" y="515937"/>
                  </a:cubicBezTo>
                  <a:lnTo>
                    <a:pt x="5159374" y="8287105"/>
                  </a:lnTo>
                  <a:cubicBezTo>
                    <a:pt x="5159374" y="8572049"/>
                    <a:pt x="4928381" y="8803042"/>
                    <a:pt x="4643437" y="8803042"/>
                  </a:cubicBezTo>
                  <a:lnTo>
                    <a:pt x="515937" y="8803042"/>
                  </a:lnTo>
                  <a:cubicBezTo>
                    <a:pt x="230993" y="8803042"/>
                    <a:pt x="0" y="8572049"/>
                    <a:pt x="0" y="8287105"/>
                  </a:cubicBezTo>
                  <a:lnTo>
                    <a:pt x="0" y="515937"/>
                  </a:lnTo>
                  <a:close/>
                </a:path>
              </a:pathLst>
            </a:cu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6409780" numCol="1" spcCol="1270" anchor="t" anchorCtr="0">
              <a:noAutofit/>
            </a:bodyPr>
            <a:lstStyle/>
            <a:p>
              <a:pPr lvl="0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4800" kern="1200" dirty="0" smtClean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16024" y="11048980"/>
              <a:ext cx="304698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dirty="0" err="1" smtClean="0"/>
                <a:t>Industriali-zation</a:t>
              </a:r>
              <a:endParaRPr lang="fr-FR" sz="4800" dirty="0"/>
            </a:p>
          </p:txBody>
        </p:sp>
        <p:sp>
          <p:nvSpPr>
            <p:cNvPr id="39" name="Forme libre 38"/>
            <p:cNvSpPr/>
            <p:nvPr/>
          </p:nvSpPr>
          <p:spPr>
            <a:xfrm>
              <a:off x="3671945" y="11091603"/>
              <a:ext cx="2615399" cy="1469898"/>
            </a:xfrm>
            <a:custGeom>
              <a:avLst/>
              <a:gdLst>
                <a:gd name="connsiteX0" fmla="*/ 0 w 4127499"/>
                <a:gd name="connsiteY0" fmla="*/ 172945 h 1729445"/>
                <a:gd name="connsiteX1" fmla="*/ 172945 w 4127499"/>
                <a:gd name="connsiteY1" fmla="*/ 0 h 1729445"/>
                <a:gd name="connsiteX2" fmla="*/ 3954555 w 4127499"/>
                <a:gd name="connsiteY2" fmla="*/ 0 h 1729445"/>
                <a:gd name="connsiteX3" fmla="*/ 4127500 w 4127499"/>
                <a:gd name="connsiteY3" fmla="*/ 172945 h 1729445"/>
                <a:gd name="connsiteX4" fmla="*/ 4127499 w 4127499"/>
                <a:gd name="connsiteY4" fmla="*/ 1556501 h 1729445"/>
                <a:gd name="connsiteX5" fmla="*/ 3954554 w 4127499"/>
                <a:gd name="connsiteY5" fmla="*/ 1729446 h 1729445"/>
                <a:gd name="connsiteX6" fmla="*/ 172945 w 4127499"/>
                <a:gd name="connsiteY6" fmla="*/ 1729445 h 1729445"/>
                <a:gd name="connsiteX7" fmla="*/ 0 w 4127499"/>
                <a:gd name="connsiteY7" fmla="*/ 1556500 h 1729445"/>
                <a:gd name="connsiteX8" fmla="*/ 0 w 4127499"/>
                <a:gd name="connsiteY8" fmla="*/ 172945 h 17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1729445">
                  <a:moveTo>
                    <a:pt x="0" y="172945"/>
                  </a:moveTo>
                  <a:cubicBezTo>
                    <a:pt x="0" y="77430"/>
                    <a:pt x="77430" y="0"/>
                    <a:pt x="172945" y="0"/>
                  </a:cubicBezTo>
                  <a:lnTo>
                    <a:pt x="3954555" y="0"/>
                  </a:lnTo>
                  <a:cubicBezTo>
                    <a:pt x="4050070" y="0"/>
                    <a:pt x="4127500" y="77430"/>
                    <a:pt x="4127500" y="172945"/>
                  </a:cubicBezTo>
                  <a:cubicBezTo>
                    <a:pt x="4127500" y="634130"/>
                    <a:pt x="4127499" y="1095316"/>
                    <a:pt x="4127499" y="1556501"/>
                  </a:cubicBezTo>
                  <a:cubicBezTo>
                    <a:pt x="4127499" y="1652016"/>
                    <a:pt x="4050069" y="1729446"/>
                    <a:pt x="3954554" y="1729446"/>
                  </a:cubicBezTo>
                  <a:lnTo>
                    <a:pt x="172945" y="1729445"/>
                  </a:lnTo>
                  <a:cubicBezTo>
                    <a:pt x="77430" y="1729445"/>
                    <a:pt x="0" y="1652015"/>
                    <a:pt x="0" y="1556500"/>
                  </a:cubicBezTo>
                  <a:lnTo>
                    <a:pt x="0" y="1729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794" tIns="128759" rIns="154794" bIns="128759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dirty="0" smtClean="0"/>
                <a:t>Linux over </a:t>
              </a:r>
              <a:r>
                <a:rPr lang="fr-FR" sz="4100" dirty="0" err="1" smtClean="0"/>
                <a:t>Pip</a:t>
              </a:r>
              <a:endParaRPr lang="fr-FR" sz="4100" kern="1200" dirty="0"/>
            </a:p>
          </p:txBody>
        </p:sp>
        <p:sp>
          <p:nvSpPr>
            <p:cNvPr id="40" name="Forme libre 39"/>
            <p:cNvSpPr/>
            <p:nvPr/>
          </p:nvSpPr>
          <p:spPr>
            <a:xfrm>
              <a:off x="6408249" y="11098861"/>
              <a:ext cx="2615399" cy="1469898"/>
            </a:xfrm>
            <a:custGeom>
              <a:avLst/>
              <a:gdLst>
                <a:gd name="connsiteX0" fmla="*/ 0 w 4127499"/>
                <a:gd name="connsiteY0" fmla="*/ 172945 h 1729445"/>
                <a:gd name="connsiteX1" fmla="*/ 172945 w 4127499"/>
                <a:gd name="connsiteY1" fmla="*/ 0 h 1729445"/>
                <a:gd name="connsiteX2" fmla="*/ 3954555 w 4127499"/>
                <a:gd name="connsiteY2" fmla="*/ 0 h 1729445"/>
                <a:gd name="connsiteX3" fmla="*/ 4127500 w 4127499"/>
                <a:gd name="connsiteY3" fmla="*/ 172945 h 1729445"/>
                <a:gd name="connsiteX4" fmla="*/ 4127499 w 4127499"/>
                <a:gd name="connsiteY4" fmla="*/ 1556501 h 1729445"/>
                <a:gd name="connsiteX5" fmla="*/ 3954554 w 4127499"/>
                <a:gd name="connsiteY5" fmla="*/ 1729446 h 1729445"/>
                <a:gd name="connsiteX6" fmla="*/ 172945 w 4127499"/>
                <a:gd name="connsiteY6" fmla="*/ 1729445 h 1729445"/>
                <a:gd name="connsiteX7" fmla="*/ 0 w 4127499"/>
                <a:gd name="connsiteY7" fmla="*/ 1556500 h 1729445"/>
                <a:gd name="connsiteX8" fmla="*/ 0 w 4127499"/>
                <a:gd name="connsiteY8" fmla="*/ 172945 h 17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1729445">
                  <a:moveTo>
                    <a:pt x="0" y="172945"/>
                  </a:moveTo>
                  <a:cubicBezTo>
                    <a:pt x="0" y="77430"/>
                    <a:pt x="77430" y="0"/>
                    <a:pt x="172945" y="0"/>
                  </a:cubicBezTo>
                  <a:lnTo>
                    <a:pt x="3954555" y="0"/>
                  </a:lnTo>
                  <a:cubicBezTo>
                    <a:pt x="4050070" y="0"/>
                    <a:pt x="4127500" y="77430"/>
                    <a:pt x="4127500" y="172945"/>
                  </a:cubicBezTo>
                  <a:cubicBezTo>
                    <a:pt x="4127500" y="634130"/>
                    <a:pt x="4127499" y="1095316"/>
                    <a:pt x="4127499" y="1556501"/>
                  </a:cubicBezTo>
                  <a:cubicBezTo>
                    <a:pt x="4127499" y="1652016"/>
                    <a:pt x="4050069" y="1729446"/>
                    <a:pt x="3954554" y="1729446"/>
                  </a:cubicBezTo>
                  <a:lnTo>
                    <a:pt x="172945" y="1729445"/>
                  </a:lnTo>
                  <a:cubicBezTo>
                    <a:pt x="77430" y="1729445"/>
                    <a:pt x="0" y="1652015"/>
                    <a:pt x="0" y="1556500"/>
                  </a:cubicBezTo>
                  <a:lnTo>
                    <a:pt x="0" y="1729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794" tIns="128759" rIns="154794" bIns="128759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dirty="0" err="1" smtClean="0"/>
                <a:t>Pip</a:t>
              </a:r>
              <a:r>
                <a:rPr lang="fr-FR" sz="4100" dirty="0" smtClean="0"/>
                <a:t> over Arm</a:t>
              </a:r>
              <a:endParaRPr lang="fr-FR" sz="4100" kern="1200" dirty="0"/>
            </a:p>
          </p:txBody>
        </p:sp>
        <p:sp>
          <p:nvSpPr>
            <p:cNvPr id="41" name="Forme libre 40"/>
            <p:cNvSpPr/>
            <p:nvPr/>
          </p:nvSpPr>
          <p:spPr>
            <a:xfrm>
              <a:off x="10823848" y="11076734"/>
              <a:ext cx="5231133" cy="1469898"/>
            </a:xfrm>
            <a:custGeom>
              <a:avLst/>
              <a:gdLst>
                <a:gd name="connsiteX0" fmla="*/ 0 w 4127499"/>
                <a:gd name="connsiteY0" fmla="*/ 172945 h 1729445"/>
                <a:gd name="connsiteX1" fmla="*/ 172945 w 4127499"/>
                <a:gd name="connsiteY1" fmla="*/ 0 h 1729445"/>
                <a:gd name="connsiteX2" fmla="*/ 3954555 w 4127499"/>
                <a:gd name="connsiteY2" fmla="*/ 0 h 1729445"/>
                <a:gd name="connsiteX3" fmla="*/ 4127500 w 4127499"/>
                <a:gd name="connsiteY3" fmla="*/ 172945 h 1729445"/>
                <a:gd name="connsiteX4" fmla="*/ 4127499 w 4127499"/>
                <a:gd name="connsiteY4" fmla="*/ 1556501 h 1729445"/>
                <a:gd name="connsiteX5" fmla="*/ 3954554 w 4127499"/>
                <a:gd name="connsiteY5" fmla="*/ 1729446 h 1729445"/>
                <a:gd name="connsiteX6" fmla="*/ 172945 w 4127499"/>
                <a:gd name="connsiteY6" fmla="*/ 1729445 h 1729445"/>
                <a:gd name="connsiteX7" fmla="*/ 0 w 4127499"/>
                <a:gd name="connsiteY7" fmla="*/ 1556500 h 1729445"/>
                <a:gd name="connsiteX8" fmla="*/ 0 w 4127499"/>
                <a:gd name="connsiteY8" fmla="*/ 172945 h 17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1729445">
                  <a:moveTo>
                    <a:pt x="0" y="172945"/>
                  </a:moveTo>
                  <a:cubicBezTo>
                    <a:pt x="0" y="77430"/>
                    <a:pt x="77430" y="0"/>
                    <a:pt x="172945" y="0"/>
                  </a:cubicBezTo>
                  <a:lnTo>
                    <a:pt x="3954555" y="0"/>
                  </a:lnTo>
                  <a:cubicBezTo>
                    <a:pt x="4050070" y="0"/>
                    <a:pt x="4127500" y="77430"/>
                    <a:pt x="4127500" y="172945"/>
                  </a:cubicBezTo>
                  <a:cubicBezTo>
                    <a:pt x="4127500" y="634130"/>
                    <a:pt x="4127499" y="1095316"/>
                    <a:pt x="4127499" y="1556501"/>
                  </a:cubicBezTo>
                  <a:cubicBezTo>
                    <a:pt x="4127499" y="1652016"/>
                    <a:pt x="4050069" y="1729446"/>
                    <a:pt x="3954554" y="1729446"/>
                  </a:cubicBezTo>
                  <a:lnTo>
                    <a:pt x="172945" y="1729445"/>
                  </a:lnTo>
                  <a:cubicBezTo>
                    <a:pt x="77430" y="1729445"/>
                    <a:pt x="0" y="1652015"/>
                    <a:pt x="0" y="1556500"/>
                  </a:cubicBezTo>
                  <a:lnTo>
                    <a:pt x="0" y="1729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794" tIns="128759" rIns="154794" bIns="128759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dirty="0" err="1" smtClean="0"/>
                <a:t>Automated</a:t>
              </a:r>
              <a:r>
                <a:rPr lang="fr-FR" sz="4100" dirty="0" smtClean="0"/>
                <a:t> </a:t>
              </a:r>
              <a:r>
                <a:rPr lang="fr-FR" sz="4100" dirty="0" err="1" smtClean="0"/>
                <a:t>security</a:t>
              </a:r>
              <a:r>
                <a:rPr lang="fr-FR" sz="4100" dirty="0" smtClean="0"/>
                <a:t> </a:t>
              </a:r>
              <a:r>
                <a:rPr lang="fr-FR" sz="4100" dirty="0" err="1" smtClean="0"/>
                <a:t>evaluation</a:t>
              </a:r>
              <a:r>
                <a:rPr lang="fr-FR" sz="4100" dirty="0" smtClean="0"/>
                <a:t> </a:t>
              </a:r>
              <a:r>
                <a:rPr lang="fr-FR" sz="4100" dirty="0" err="1" smtClean="0"/>
                <a:t>tool</a:t>
              </a:r>
              <a:endParaRPr lang="fr-FR" sz="4100" kern="1200" dirty="0"/>
            </a:p>
          </p:txBody>
        </p:sp>
        <p:sp>
          <p:nvSpPr>
            <p:cNvPr id="42" name="Forme libre 41"/>
            <p:cNvSpPr/>
            <p:nvPr/>
          </p:nvSpPr>
          <p:spPr>
            <a:xfrm>
              <a:off x="18067575" y="11076734"/>
              <a:ext cx="5429681" cy="1469898"/>
            </a:xfrm>
            <a:custGeom>
              <a:avLst/>
              <a:gdLst>
                <a:gd name="connsiteX0" fmla="*/ 0 w 4127499"/>
                <a:gd name="connsiteY0" fmla="*/ 172945 h 1729445"/>
                <a:gd name="connsiteX1" fmla="*/ 172945 w 4127499"/>
                <a:gd name="connsiteY1" fmla="*/ 0 h 1729445"/>
                <a:gd name="connsiteX2" fmla="*/ 3954555 w 4127499"/>
                <a:gd name="connsiteY2" fmla="*/ 0 h 1729445"/>
                <a:gd name="connsiteX3" fmla="*/ 4127500 w 4127499"/>
                <a:gd name="connsiteY3" fmla="*/ 172945 h 1729445"/>
                <a:gd name="connsiteX4" fmla="*/ 4127499 w 4127499"/>
                <a:gd name="connsiteY4" fmla="*/ 1556501 h 1729445"/>
                <a:gd name="connsiteX5" fmla="*/ 3954554 w 4127499"/>
                <a:gd name="connsiteY5" fmla="*/ 1729446 h 1729445"/>
                <a:gd name="connsiteX6" fmla="*/ 172945 w 4127499"/>
                <a:gd name="connsiteY6" fmla="*/ 1729445 h 1729445"/>
                <a:gd name="connsiteX7" fmla="*/ 0 w 4127499"/>
                <a:gd name="connsiteY7" fmla="*/ 1556500 h 1729445"/>
                <a:gd name="connsiteX8" fmla="*/ 0 w 4127499"/>
                <a:gd name="connsiteY8" fmla="*/ 172945 h 17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27499" h="1729445">
                  <a:moveTo>
                    <a:pt x="0" y="172945"/>
                  </a:moveTo>
                  <a:cubicBezTo>
                    <a:pt x="0" y="77430"/>
                    <a:pt x="77430" y="0"/>
                    <a:pt x="172945" y="0"/>
                  </a:cubicBezTo>
                  <a:lnTo>
                    <a:pt x="3954555" y="0"/>
                  </a:lnTo>
                  <a:cubicBezTo>
                    <a:pt x="4050070" y="0"/>
                    <a:pt x="4127500" y="77430"/>
                    <a:pt x="4127500" y="172945"/>
                  </a:cubicBezTo>
                  <a:cubicBezTo>
                    <a:pt x="4127500" y="634130"/>
                    <a:pt x="4127499" y="1095316"/>
                    <a:pt x="4127499" y="1556501"/>
                  </a:cubicBezTo>
                  <a:cubicBezTo>
                    <a:pt x="4127499" y="1652016"/>
                    <a:pt x="4050069" y="1729446"/>
                    <a:pt x="3954554" y="1729446"/>
                  </a:cubicBezTo>
                  <a:lnTo>
                    <a:pt x="172945" y="1729445"/>
                  </a:lnTo>
                  <a:cubicBezTo>
                    <a:pt x="77430" y="1729445"/>
                    <a:pt x="0" y="1652015"/>
                    <a:pt x="0" y="1556500"/>
                  </a:cubicBezTo>
                  <a:lnTo>
                    <a:pt x="0" y="17294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4794" tIns="128759" rIns="154794" bIns="128759" numCol="1" spcCol="1270" anchor="ctr" anchorCtr="0">
              <a:noAutofit/>
            </a:bodyPr>
            <a:lstStyle/>
            <a:p>
              <a:pPr lvl="0" algn="ctr" defTabSz="1822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4100" dirty="0" err="1" smtClean="0"/>
                <a:t>Frameworks</a:t>
              </a:r>
              <a:endParaRPr lang="fr-FR" sz="4100" kern="1200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TIPS,  Chrystel Gaber, Orange Labs, chrystel.gaber@orange.com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5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Introduction </a:t>
            </a: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(3)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90801" y="2951290"/>
            <a:ext cx="20772184" cy="969935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1"/>
                </a:solidFill>
              </a:rPr>
              <a:t>Expected outcome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b="1" dirty="0">
                <a:solidFill>
                  <a:schemeClr val="tx1"/>
                </a:solidFill>
              </a:rPr>
              <a:t>Secure-by-design</a:t>
            </a:r>
            <a:r>
              <a:rPr lang="en-GB" sz="4400" dirty="0">
                <a:solidFill>
                  <a:schemeClr val="tx1"/>
                </a:solidFill>
              </a:rPr>
              <a:t> </a:t>
            </a:r>
            <a:r>
              <a:rPr lang="en-GB" sz="4400" b="1" dirty="0">
                <a:solidFill>
                  <a:schemeClr val="tx1"/>
                </a:solidFill>
              </a:rPr>
              <a:t>building blocks </a:t>
            </a:r>
            <a:r>
              <a:rPr lang="en-GB" sz="4400" dirty="0">
                <a:solidFill>
                  <a:schemeClr val="accent1"/>
                </a:solidFill>
              </a:rPr>
              <a:t>to achieve a good level of security even without </a:t>
            </a:r>
            <a:r>
              <a:rPr lang="en-GB" sz="4400" dirty="0" smtClean="0">
                <a:solidFill>
                  <a:schemeClr val="accent1"/>
                </a:solidFill>
              </a:rPr>
              <a:t>certification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accent1"/>
                </a:solidFill>
              </a:rPr>
              <a:t>Lego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b="1" dirty="0">
                <a:solidFill>
                  <a:schemeClr val="tx1"/>
                </a:solidFill>
              </a:rPr>
              <a:t>Security Evaluation </a:t>
            </a:r>
            <a:r>
              <a:rPr lang="en-US" sz="4400" dirty="0">
                <a:solidFill>
                  <a:schemeClr val="accent1"/>
                </a:solidFill>
              </a:rPr>
              <a:t>Methodology &amp; </a:t>
            </a:r>
            <a:r>
              <a:rPr lang="en-US" sz="4400" b="1" dirty="0">
                <a:solidFill>
                  <a:schemeClr val="tx1"/>
                </a:solidFill>
              </a:rPr>
              <a:t>tools</a:t>
            </a:r>
            <a:r>
              <a:rPr lang="en-US" sz="4400" dirty="0">
                <a:solidFill>
                  <a:srgbClr val="00B0F0"/>
                </a:solidFill>
              </a:rPr>
              <a:t> </a:t>
            </a:r>
            <a:r>
              <a:rPr lang="en-US" sz="4400" dirty="0">
                <a:solidFill>
                  <a:schemeClr val="accent1"/>
                </a:solidFill>
              </a:rPr>
              <a:t>to evaluate complex industrial systems in the context of a well-defined Use Case</a:t>
            </a:r>
            <a:endParaRPr lang="en-GB" sz="4400" b="1" dirty="0" smtClean="0">
              <a:solidFill>
                <a:schemeClr val="accent1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rgbClr val="00B0F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1"/>
                </a:solidFill>
              </a:rPr>
              <a:t>Impacts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400" b="1" dirty="0" smtClean="0">
                <a:solidFill>
                  <a:schemeClr val="tx1"/>
                </a:solidFill>
              </a:rPr>
              <a:t>E-health, smart cities, Industry 4.0,… </a:t>
            </a:r>
            <a:r>
              <a:rPr lang="en-GB" sz="4400" dirty="0" smtClean="0">
                <a:solidFill>
                  <a:schemeClr val="accent1"/>
                </a:solidFill>
              </a:rPr>
              <a:t>: Achieve a good level of security in a cost/effort/time-effective way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endParaRPr lang="en-GB" sz="4400" dirty="0" smtClean="0">
              <a:solidFill>
                <a:srgbClr val="00B0F0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1"/>
                </a:solidFill>
              </a:rPr>
              <a:t>Schedule (ideally)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1"/>
                </a:solidFill>
              </a:rPr>
              <a:t>Consortium definition: End February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1"/>
                </a:solidFill>
              </a:rPr>
              <a:t>Full project proposal: End March (submission 8</a:t>
            </a:r>
            <a:r>
              <a:rPr lang="en-GB" sz="4400" baseline="30000" dirty="0" smtClean="0">
                <a:solidFill>
                  <a:schemeClr val="accent1"/>
                </a:solidFill>
              </a:rPr>
              <a:t>th</a:t>
            </a:r>
            <a:r>
              <a:rPr lang="en-GB" sz="4400" dirty="0" smtClean="0">
                <a:solidFill>
                  <a:schemeClr val="accent1"/>
                </a:solidFill>
              </a:rPr>
              <a:t> April)</a:t>
            </a:r>
          </a:p>
          <a:p>
            <a:pPr marL="1600200" lvl="2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accent1"/>
                </a:solidFill>
              </a:rPr>
              <a:t>Project Starts : ~October 2019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TIPS,  Chrystel Gaber, Orange Labs, chrystel.gaber@orange.com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74776" y="2753544"/>
            <a:ext cx="21606565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i="1" dirty="0" smtClean="0">
                <a:solidFill>
                  <a:schemeClr val="accent1"/>
                </a:solidFill>
              </a:rPr>
              <a:t>Existing Consortium: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i="1" dirty="0" smtClean="0">
                <a:solidFill>
                  <a:schemeClr val="accent1"/>
                </a:solidFill>
              </a:rPr>
              <a:t>Orange (France) </a:t>
            </a:r>
            <a:r>
              <a:rPr lang="en-GB" sz="4800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GB" sz="4800" i="1" dirty="0" smtClean="0">
                <a:solidFill>
                  <a:schemeClr val="accent1"/>
                </a:solidFill>
              </a:rPr>
              <a:t> management &amp; use case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i="1" dirty="0" smtClean="0">
                <a:solidFill>
                  <a:schemeClr val="accent1"/>
                </a:solidFill>
              </a:rPr>
              <a:t>Internet Of Trust (France) </a:t>
            </a:r>
            <a:r>
              <a:rPr lang="en-GB" sz="4800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security evaluation</a:t>
            </a:r>
            <a:endParaRPr lang="en-GB" sz="4800" i="1" dirty="0" smtClean="0">
              <a:solidFill>
                <a:schemeClr val="accent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i="1" dirty="0" smtClean="0">
                <a:solidFill>
                  <a:schemeClr val="accent1"/>
                </a:solidFill>
              </a:rPr>
              <a:t>University of Lille (France)  </a:t>
            </a:r>
            <a:r>
              <a:rPr lang="en-GB" sz="4800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OS &amp; formal proof</a:t>
            </a:r>
            <a:endParaRPr lang="en-GB" sz="4800" i="1" dirty="0" smtClean="0">
              <a:solidFill>
                <a:schemeClr val="accent1"/>
              </a:solidFill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8245431" y="6785992"/>
            <a:ext cx="7839005" cy="1015663"/>
            <a:chOff x="8245431" y="7282497"/>
            <a:chExt cx="7839005" cy="1015663"/>
          </a:xfrm>
        </p:grpSpPr>
        <p:sp>
          <p:nvSpPr>
            <p:cNvPr id="3" name="Rectangle 2"/>
            <p:cNvSpPr/>
            <p:nvPr/>
          </p:nvSpPr>
          <p:spPr>
            <a:xfrm>
              <a:off x="8245431" y="7282497"/>
              <a:ext cx="7839005" cy="101566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GB" sz="6000" dirty="0">
                  <a:solidFill>
                    <a:schemeClr val="accent1"/>
                  </a:solidFill>
                  <a:latin typeface="Engravers MT" panose="02090707080505020304" pitchFamily="18" charset="0"/>
                </a:rPr>
                <a:t>We need you !</a:t>
              </a:r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8245431" y="7282497"/>
              <a:ext cx="7839005" cy="1015663"/>
            </a:xfrm>
            <a:prstGeom prst="round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accent1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172097" y="8469226"/>
            <a:ext cx="216092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i="1" dirty="0" smtClean="0">
                <a:solidFill>
                  <a:schemeClr val="accent1"/>
                </a:solidFill>
              </a:rPr>
              <a:t>IOT / real-time </a:t>
            </a:r>
            <a:r>
              <a:rPr lang="en-GB" sz="4800" i="1" dirty="0">
                <a:solidFill>
                  <a:schemeClr val="accent1"/>
                </a:solidFill>
              </a:rPr>
              <a:t>u</a:t>
            </a:r>
            <a:r>
              <a:rPr lang="en-GB" sz="4800" i="1" dirty="0" smtClean="0">
                <a:solidFill>
                  <a:schemeClr val="accent1"/>
                </a:solidFill>
              </a:rPr>
              <a:t>ses </a:t>
            </a:r>
            <a:r>
              <a:rPr lang="en-GB" sz="4800" i="1" dirty="0">
                <a:solidFill>
                  <a:schemeClr val="accent1"/>
                </a:solidFill>
              </a:rPr>
              <a:t>cases / applications which require </a:t>
            </a:r>
            <a:r>
              <a:rPr lang="en-GB" sz="4800" i="1" dirty="0" smtClean="0">
                <a:solidFill>
                  <a:schemeClr val="accent1"/>
                </a:solidFill>
              </a:rPr>
              <a:t>security (e.g. isolation, formal methods, tokens,…) </a:t>
            </a:r>
            <a:endParaRPr lang="en-GB" sz="4800" i="1" dirty="0">
              <a:solidFill>
                <a:schemeClr val="accent1"/>
              </a:solidFill>
            </a:endParaRP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i="1" dirty="0" smtClean="0">
                <a:solidFill>
                  <a:schemeClr val="accent1"/>
                </a:solidFill>
              </a:rPr>
              <a:t>OS/hardware </a:t>
            </a:r>
            <a:r>
              <a:rPr lang="en-GB" sz="4800" i="1" dirty="0">
                <a:solidFill>
                  <a:schemeClr val="accent1"/>
                </a:solidFill>
              </a:rPr>
              <a:t>development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i="1" dirty="0" smtClean="0">
                <a:solidFill>
                  <a:schemeClr val="accent1"/>
                </a:solidFill>
              </a:rPr>
              <a:t>Develop software solution to industrialize </a:t>
            </a:r>
            <a:r>
              <a:rPr lang="en-GB" sz="4800" i="1" dirty="0" err="1" smtClean="0">
                <a:solidFill>
                  <a:schemeClr val="accent1"/>
                </a:solidFill>
              </a:rPr>
              <a:t>lego</a:t>
            </a:r>
            <a:r>
              <a:rPr lang="en-GB" sz="4800" i="1" dirty="0" smtClean="0">
                <a:solidFill>
                  <a:schemeClr val="accent1"/>
                </a:solidFill>
              </a:rPr>
              <a:t> methodology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GB" sz="4800" i="1" dirty="0" smtClean="0">
                <a:solidFill>
                  <a:schemeClr val="accent1"/>
                </a:solidFill>
              </a:rPr>
              <a:t>Frameworks for secure communications, authorizations &amp; management</a:t>
            </a:r>
            <a:endParaRPr lang="en-GB" sz="4800" i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Résultat de recherche d'images pour &quot;pointing hand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5466656"/>
            <a:ext cx="309634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174776" y="1283466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      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TIPS,  Chrystel Gaber, Orange Labs, chrystel.gaber@orange.com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3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185592"/>
            <a:ext cx="20018224" cy="1185379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 smtClean="0">
                <a:solidFill>
                  <a:srgbClr val="0070C0"/>
                </a:solidFill>
              </a:rPr>
              <a:t>Chrystel Gaber, Orange Labs</a:t>
            </a:r>
            <a:endParaRPr lang="en-GB" sz="4300" dirty="0">
              <a:solidFill>
                <a:srgbClr val="0070C0"/>
              </a:solidFill>
            </a:endParaRPr>
          </a:p>
          <a:p>
            <a:r>
              <a:rPr lang="en-GB" sz="4300" dirty="0">
                <a:solidFill>
                  <a:srgbClr val="0070C0"/>
                </a:solidFill>
              </a:rPr>
              <a:t>		</a:t>
            </a:r>
            <a:r>
              <a:rPr lang="en-GB" sz="4300" dirty="0" smtClean="0">
                <a:solidFill>
                  <a:srgbClr val="0070C0"/>
                </a:solidFill>
                <a:hlinkClick r:id="rId2"/>
              </a:rPr>
              <a:t>chrystel.gaber@orange.com</a:t>
            </a:r>
            <a:endParaRPr lang="en-GB" sz="4300" dirty="0">
              <a:solidFill>
                <a:srgbClr val="0070C0"/>
              </a:solidFill>
            </a:endParaRPr>
          </a:p>
          <a:p>
            <a:pPr marL="1800225"/>
            <a:r>
              <a:rPr lang="en-GB" sz="4300" dirty="0" smtClean="0">
                <a:solidFill>
                  <a:srgbClr val="0070C0"/>
                </a:solidFill>
              </a:rPr>
              <a:t>Postal address</a:t>
            </a:r>
            <a:r>
              <a:rPr lang="en-GB" sz="4300" dirty="0">
                <a:solidFill>
                  <a:srgbClr val="0070C0"/>
                </a:solidFill>
              </a:rPr>
              <a:t>		</a:t>
            </a:r>
            <a:endParaRPr lang="en-GB" sz="4300" dirty="0" smtClean="0">
              <a:solidFill>
                <a:srgbClr val="0070C0"/>
              </a:solidFill>
            </a:endParaRPr>
          </a:p>
          <a:p>
            <a:pPr marL="2686050"/>
            <a:r>
              <a:rPr lang="fr-FR" sz="4300" dirty="0" smtClean="0">
                <a:solidFill>
                  <a:srgbClr val="0070C0"/>
                </a:solidFill>
              </a:rPr>
              <a:t>Orange </a:t>
            </a:r>
            <a:r>
              <a:rPr lang="fr-FR" sz="4300" dirty="0" err="1">
                <a:solidFill>
                  <a:srgbClr val="0070C0"/>
                </a:solidFill>
              </a:rPr>
              <a:t>Labs</a:t>
            </a:r>
            <a:r>
              <a:rPr lang="fr-FR" sz="4300" dirty="0">
                <a:solidFill>
                  <a:srgbClr val="0070C0"/>
                </a:solidFill>
              </a:rPr>
              <a:t> Caen</a:t>
            </a:r>
          </a:p>
          <a:p>
            <a:pPr marL="2686050"/>
            <a:r>
              <a:rPr lang="fr-FR" sz="4300" dirty="0">
                <a:solidFill>
                  <a:srgbClr val="0070C0"/>
                </a:solidFill>
              </a:rPr>
              <a:t>42 rue des Coutures</a:t>
            </a:r>
          </a:p>
          <a:p>
            <a:pPr marL="2686050"/>
            <a:r>
              <a:rPr lang="fr-FR" sz="4300" dirty="0">
                <a:solidFill>
                  <a:srgbClr val="0070C0"/>
                </a:solidFill>
              </a:rPr>
              <a:t>CS </a:t>
            </a:r>
            <a:r>
              <a:rPr lang="fr-FR" sz="4300" dirty="0" smtClean="0">
                <a:solidFill>
                  <a:srgbClr val="0070C0"/>
                </a:solidFill>
              </a:rPr>
              <a:t>56243, 14066 </a:t>
            </a:r>
            <a:r>
              <a:rPr lang="fr-FR" sz="4300" dirty="0">
                <a:solidFill>
                  <a:srgbClr val="0070C0"/>
                </a:solidFill>
              </a:rPr>
              <a:t>Caen Cedex 4</a:t>
            </a:r>
          </a:p>
          <a:p>
            <a:pPr marL="2686050"/>
            <a:r>
              <a:rPr lang="fr-FR" sz="4300" dirty="0" smtClean="0">
                <a:solidFill>
                  <a:srgbClr val="0070C0"/>
                </a:solidFill>
              </a:rPr>
              <a:t>France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Presentation </a:t>
            </a:r>
            <a:r>
              <a:rPr lang="de-DE" sz="5400" b="1" dirty="0" err="1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available</a:t>
            </a:r>
            <a:r>
              <a:rPr lang="de-DE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 </a:t>
            </a:r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via:</a:t>
            </a:r>
            <a:endParaRPr lang="de-DE" sz="54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</a:endParaRPr>
          </a:p>
          <a:p>
            <a:pPr lvl="8"/>
            <a:endParaRPr lang="en-GB" sz="4800" dirty="0" smtClean="0">
              <a:solidFill>
                <a:srgbClr val="0070C0"/>
              </a:solidFill>
            </a:endParaRPr>
          </a:p>
          <a:p>
            <a:pPr lvl="8"/>
            <a:r>
              <a:rPr lang="en-GB" sz="4800" dirty="0" smtClean="0">
                <a:solidFill>
                  <a:srgbClr val="0070C0"/>
                </a:solidFill>
              </a:rPr>
              <a:t>       </a:t>
            </a:r>
            <a:r>
              <a:rPr lang="en-GB" sz="4800" dirty="0" smtClean="0">
                <a:solidFill>
                  <a:srgbClr val="0070C0"/>
                </a:solidFill>
              </a:rPr>
              <a:t>www.tiny.cc/proposaltidea  </a:t>
            </a:r>
            <a:endParaRPr lang="en-GB" sz="4800" dirty="0">
              <a:solidFill>
                <a:srgbClr val="0070C0"/>
              </a:solidFill>
            </a:endParaRPr>
          </a:p>
          <a:p>
            <a:pPr lvl="8"/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269999"/>
            <a:ext cx="7456487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  <p:pic>
        <p:nvPicPr>
          <p:cNvPr id="1026" name="Picture 2" descr="http://annuaire.sso.infra.ftgroup/persons/Kr5bIMs7HWoDjHYH_9OurA%3D%3D/phot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6640" y="5694444"/>
            <a:ext cx="2448272" cy="325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6496" y="9845007"/>
            <a:ext cx="3005627" cy="3025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Join the follow-up Telco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xmlns="" id="{A206F493-BCA8-4278-A408-9CC6CA8C2F0B}"/>
              </a:ext>
            </a:extLst>
          </p:cNvPr>
          <p:cNvSpPr/>
          <p:nvPr/>
        </p:nvSpPr>
        <p:spPr>
          <a:xfrm>
            <a:off x="1174776" y="12474624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www.celticnext.eu                                  office@celticnext.eu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096" y="4481736"/>
            <a:ext cx="7371307" cy="78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41442" y="4913784"/>
            <a:ext cx="11711612" cy="712279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1371600" y="1601416"/>
            <a:ext cx="12404576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 fontScale="25000" lnSpcReduction="20000"/>
          </a:bodyPr>
          <a:lstStyle>
            <a:lvl1pPr algn="ctr" defTabSz="2176857" rtl="0" eaLnBrk="1" latinLnBrk="0" hangingPunct="1">
              <a:spcBef>
                <a:spcPct val="0"/>
              </a:spcBef>
              <a:buNone/>
              <a:defRPr sz="10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endParaRPr lang="de-DE" sz="9200" b="1" dirty="0" smtClean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 smtClean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endParaRPr lang="de-DE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  <a:p>
            <a:pPr algn="l" fontAlgn="base">
              <a:spcAft>
                <a:spcPct val="0"/>
              </a:spcAft>
            </a:pP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12 Feb.  13.00</a:t>
            </a: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 </a:t>
            </a:r>
            <a:r>
              <a:rPr lang="de-DE" sz="368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CET</a:t>
            </a:r>
            <a:endParaRPr lang="de-DE" sz="368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51584" y="3752934"/>
            <a:ext cx="16393144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 </a:t>
            </a:r>
            <a:br>
              <a:rPr lang="en-GB" dirty="0" smtClean="0"/>
            </a:br>
            <a:r>
              <a:rPr lang="en-GB" dirty="0" smtClean="0"/>
              <a:t> 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u="sng" dirty="0" smtClean="0">
                <a:hlinkClick r:id="rId3"/>
              </a:rPr>
              <a:t>Join Webex meeting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Meeting number (access code): </a:t>
            </a:r>
            <a:r>
              <a:rPr lang="en-GB" sz="3200" b="1" dirty="0"/>
              <a:t>955 051 911 </a:t>
            </a:r>
            <a:r>
              <a:rPr lang="en-GB" sz="3200" b="1" dirty="0" smtClean="0"/>
              <a:t> </a:t>
            </a:r>
            <a:r>
              <a:rPr lang="en-GB" sz="3200" dirty="0" smtClean="0"/>
              <a:t>	</a:t>
            </a:r>
          </a:p>
          <a:p>
            <a:r>
              <a:rPr lang="en-GB" sz="3200" dirty="0" smtClean="0"/>
              <a:t>Meeting </a:t>
            </a:r>
            <a:r>
              <a:rPr lang="en-GB" sz="3200" dirty="0"/>
              <a:t>password:	</a:t>
            </a:r>
            <a:r>
              <a:rPr lang="en-GB" sz="3200" b="1" dirty="0" err="1"/>
              <a:t>DgAmXwAJ</a:t>
            </a:r>
            <a:r>
              <a:rPr lang="en-GB" sz="3200" b="1" dirty="0" smtClean="0"/>
              <a:t> </a:t>
            </a:r>
            <a:r>
              <a:rPr lang="en-GB" sz="3200" dirty="0"/>
              <a:t>	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/>
              <a:t>Join by phone  </a:t>
            </a:r>
            <a:br>
              <a:rPr lang="en-GB" sz="3200" dirty="0"/>
            </a:br>
            <a:r>
              <a:rPr lang="en-GB" sz="3200" b="1" u="sng" dirty="0">
                <a:hlinkClick r:id="rId4"/>
              </a:rPr>
              <a:t>+49-6925511-4400</a:t>
            </a:r>
            <a:r>
              <a:rPr lang="en-GB" sz="3200" dirty="0"/>
              <a:t> Germany toll  </a:t>
            </a:r>
            <a:br>
              <a:rPr lang="en-GB" sz="3200" dirty="0"/>
            </a:br>
            <a:r>
              <a:rPr lang="en-GB" sz="3200" u="sng" dirty="0">
                <a:hlinkClick r:id="rId5"/>
              </a:rPr>
              <a:t>Global call-in numbers</a:t>
            </a:r>
            <a:r>
              <a:rPr lang="en-GB" sz="3200" dirty="0"/>
              <a:t>  </a:t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u="sng" dirty="0">
                <a:hlinkClick r:id="rId6"/>
              </a:rPr>
              <a:t>Can't join the meeting?</a:t>
            </a:r>
            <a:r>
              <a:rPr lang="en-GB" sz="3200" dirty="0"/>
              <a:t>  </a:t>
            </a:r>
            <a:br>
              <a:rPr lang="en-GB" sz="3200" dirty="0"/>
            </a:br>
            <a:r>
              <a:rPr lang="en-GB" sz="3200" dirty="0"/>
              <a:t> </a:t>
            </a:r>
            <a:br>
              <a:rPr lang="en-GB" sz="3200" dirty="0"/>
            </a:br>
            <a:endParaRPr lang="en-GB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 r="2224"/>
          <a:stretch/>
        </p:blipFill>
        <p:spPr>
          <a:xfrm>
            <a:off x="13714509" y="17240"/>
            <a:ext cx="10669491" cy="296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97035"/>
      </p:ext>
    </p:extLst>
  </p:cSld>
  <p:clrMapOvr>
    <a:masterClrMapping/>
  </p:clrMapOvr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458</Words>
  <Characters>0</Characters>
  <Application>Microsoft Office PowerPoint</Application>
  <PresentationFormat>Custom</PresentationFormat>
  <Lines>0</Lines>
  <Paragraphs>108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1_Spanish Chair Eureka 2016 interno</vt:lpstr>
      <vt:lpstr>Office Theme</vt:lpstr>
      <vt:lpstr>PowerPoint Presentation</vt:lpstr>
      <vt:lpstr>Teaser</vt:lpstr>
      <vt:lpstr>Proposal Introduction (1)</vt:lpstr>
      <vt:lpstr>Proposal Introduction (2)</vt:lpstr>
      <vt:lpstr>Proposal Introduction (3)</vt:lpstr>
      <vt:lpstr>Partners</vt:lpstr>
      <vt:lpstr>Contact Info</vt:lpstr>
      <vt:lpstr>Join the follow-up Telco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Christiane Reinsch</cp:lastModifiedBy>
  <cp:revision>311</cp:revision>
  <dcterms:modified xsi:type="dcterms:W3CDTF">2019-02-05T06:39:12Z</dcterms:modified>
</cp:coreProperties>
</file>