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6"/>
  </p:notesMasterIdLst>
  <p:sldIdLst>
    <p:sldId id="3337" r:id="rId3"/>
    <p:sldId id="2147375845" r:id="rId4"/>
    <p:sldId id="214737584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B9BD5"/>
    <a:srgbClr val="19273E"/>
    <a:srgbClr val="3C3E74"/>
    <a:srgbClr val="2F5597"/>
    <a:srgbClr val="16233C"/>
    <a:srgbClr val="16243D"/>
    <a:srgbClr val="16233B"/>
    <a:srgbClr val="8FAADC"/>
    <a:srgbClr val="25275B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7" autoAdjust="0"/>
    <p:restoredTop sz="90289" autoAdjust="0"/>
  </p:normalViewPr>
  <p:slideViewPr>
    <p:cSldViewPr snapToGrid="0">
      <p:cViewPr varScale="1">
        <p:scale>
          <a:sx n="62" d="100"/>
          <a:sy n="62" d="100"/>
        </p:scale>
        <p:origin x="53" y="23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9006-A7B7-6883-D205-64518CAE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84478-A7ED-FA53-9D3D-C014AC99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F0620-3396-B3A9-24A9-E0F8A8CFB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59A81-B625-0031-5E7F-FF359BB63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49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ai-net.tech/protec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FA284-31C4-73DC-6E39-F20D38B29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6E7FD02-9971-6C5C-47F2-D6CBF15EE607}"/>
              </a:ext>
            </a:extLst>
          </p:cNvPr>
          <p:cNvSpPr/>
          <p:nvPr userDrawn="1"/>
        </p:nvSpPr>
        <p:spPr>
          <a:xfrm>
            <a:off x="-673920" y="208968"/>
            <a:ext cx="609598" cy="389964"/>
          </a:xfrm>
          <a:prstGeom prst="ellipse">
            <a:avLst/>
          </a:prstGeom>
          <a:solidFill>
            <a:srgbClr val="1927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2EDDA70-9794-4B4A-B159-920787141A10}"/>
              </a:ext>
            </a:extLst>
          </p:cNvPr>
          <p:cNvSpPr/>
          <p:nvPr/>
        </p:nvSpPr>
        <p:spPr>
          <a:xfrm>
            <a:off x="0" y="1328738"/>
            <a:ext cx="1219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5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8171" y="1497529"/>
            <a:ext cx="865379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C1222A"/>
                </a:solidFill>
                <a:latin typeface="Arial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8170" y="2768517"/>
            <a:ext cx="975463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8170" y="2441521"/>
            <a:ext cx="9754630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19A84F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AdjustHandles="1"/>
          </p:cNvSpPr>
          <p:nvPr userDrawn="1"/>
        </p:nvSpPr>
        <p:spPr bwMode="auto">
          <a:xfrm>
            <a:off x="838200" y="6356352"/>
            <a:ext cx="2136355" cy="365125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l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t>May 2020</a:t>
            </a:r>
            <a:endParaRPr lang="en-GB" sz="140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/>
          <a:srcRect b="21879"/>
          <a:stretch/>
        </p:blipFill>
        <p:spPr bwMode="auto">
          <a:xfrm>
            <a:off x="116320" y="6135174"/>
            <a:ext cx="1933960" cy="6308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4801" y="3031720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13389" y="5120571"/>
            <a:ext cx="6759575" cy="271848"/>
          </a:xfrm>
          <a:prstGeom prst="rect">
            <a:avLst/>
          </a:prstGeom>
        </p:spPr>
        <p:txBody>
          <a:bodyPr lIns="91438" tIns="0" rIns="0" bIns="0">
            <a:norm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Presenter name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2" y="5474420"/>
            <a:ext cx="6759575" cy="271848"/>
          </a:xfrm>
          <a:prstGeom prst="rect">
            <a:avLst/>
          </a:prstGeom>
        </p:spPr>
        <p:txBody>
          <a:bodyPr lIns="91438" tIns="0" rIns="0" bIns="0">
            <a:no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04800" y="3812695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pic>
        <p:nvPicPr>
          <p:cNvPr id="13" name="Picture 14"/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867402"/>
            <a:ext cx="901423" cy="6361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2CAD8A-2A0F-400F-824D-E9A13464E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/>
          <a:stretch/>
        </p:blipFill>
        <p:spPr bwMode="auto">
          <a:xfrm>
            <a:off x="10959115" y="6425023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7A7C9A-8879-474E-9E9D-EAAC7D6AA6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B80AF33-551A-48EE-BC61-DC1AB37245A6}"/>
              </a:ext>
            </a:extLst>
          </p:cNvPr>
          <p:cNvGrpSpPr/>
          <p:nvPr userDrawn="1"/>
        </p:nvGrpSpPr>
        <p:grpSpPr>
          <a:xfrm>
            <a:off x="2186417" y="5959002"/>
            <a:ext cx="8257201" cy="702671"/>
            <a:chOff x="1333229" y="4406591"/>
            <a:chExt cx="6974202" cy="593490"/>
          </a:xfrm>
        </p:grpSpPr>
        <p:pic>
          <p:nvPicPr>
            <p:cNvPr id="14" name="Grafik 13" descr="Ein Bild, das Text, Schaufel, Werkzeug enthält.&#10;&#10;Automatisch generierte Beschreibung">
              <a:extLst>
                <a:ext uri="{FF2B5EF4-FFF2-40B4-BE49-F238E27FC236}">
                  <a16:creationId xmlns:a16="http://schemas.microsoft.com/office/drawing/2014/main" id="{8C3FC6A0-31EC-4792-A199-CC68782FD2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6402" b="7581"/>
            <a:stretch/>
          </p:blipFill>
          <p:spPr bwMode="auto">
            <a:xfrm>
              <a:off x="1333229" y="4406591"/>
              <a:ext cx="776817" cy="593490"/>
            </a:xfrm>
            <a:prstGeom prst="rect">
              <a:avLst/>
            </a:prstGeom>
          </p:spPr>
        </p:pic>
        <p:pic>
          <p:nvPicPr>
            <p:cNvPr id="17" name="Grafik 16" descr="Ein Bild, das Text, Schild, Uhr enthält.&#10;&#10;Automatisch generierte Beschreibung">
              <a:extLst>
                <a:ext uri="{FF2B5EF4-FFF2-40B4-BE49-F238E27FC236}">
                  <a16:creationId xmlns:a16="http://schemas.microsoft.com/office/drawing/2014/main" id="{C26CC770-DB8D-493D-BBAB-420749F33E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/>
          </p:blipFill>
          <p:spPr bwMode="auto">
            <a:xfrm>
              <a:off x="2244351" y="4613311"/>
              <a:ext cx="946337" cy="203682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83EFEC7-BDA9-458C-8719-96CD21B589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6482" y="4506044"/>
              <a:ext cx="680949" cy="41821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A321EE9-8DF6-4478-B773-60C6B414E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76557" y="4534587"/>
              <a:ext cx="946337" cy="304931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E0C48177-A95D-497C-B5A7-0AA9B31E3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53641" y="4549214"/>
              <a:ext cx="684844" cy="289588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DAE5DE4-4BB8-4CF7-AEB1-72A0D5BDB0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14675" y="4549214"/>
              <a:ext cx="950717" cy="272829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443B2A32-57D0-4702-B4B9-3F0A4979E6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802" y="4542656"/>
              <a:ext cx="1267866" cy="302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5372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46097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6852"/>
            <a:ext cx="10111680" cy="1136149"/>
          </a:xfrm>
        </p:spPr>
        <p:txBody>
          <a:bodyPr vert="horz" lIns="91438" tIns="0" rIns="0" bIns="0" rtlCol="0" anchor="b">
            <a:noAutofit/>
          </a:bodyPr>
          <a:lstStyle>
            <a:lvl1pPr>
              <a:defRPr dirty="0"/>
            </a:lvl1pPr>
          </a:lstStyle>
          <a:p>
            <a:pPr lvl="0"/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1"/>
            <a:ext cx="10111680" cy="406399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86919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1142997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A49AB7-D7E7-4DE1-8C85-8C81010BB0FD}"/>
              </a:ext>
            </a:extLst>
          </p:cNvPr>
          <p:cNvSpPr>
            <a:spLocks noGrp="1"/>
          </p:cNvSpPr>
          <p:nvPr>
            <p:ph sz="quarter" idx="12"/>
          </p:nvPr>
        </p:nvSpPr>
        <p:spPr bwMode="auto">
          <a:xfrm>
            <a:off x="304800" y="1447800"/>
            <a:ext cx="11582400" cy="431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424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3"/>
            <a:ext cx="10111679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88221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1194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270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30480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idx="14"/>
          </p:nvPr>
        </p:nvSpPr>
        <p:spPr bwMode="auto">
          <a:xfrm>
            <a:off x="615696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0114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8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9"/>
          </p:nvPr>
        </p:nvSpPr>
        <p:spPr bwMode="auto">
          <a:xfrm>
            <a:off x="4187952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30"/>
          </p:nvPr>
        </p:nvSpPr>
        <p:spPr bwMode="auto">
          <a:xfrm>
            <a:off x="8071104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7934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righ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7920068" y="1457675"/>
            <a:ext cx="0" cy="4308127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0480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071104" y="1457675"/>
            <a:ext cx="3816096" cy="4308127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3251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le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445008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cxnSp>
        <p:nvCxnSpPr>
          <p:cNvPr id="6" name="Straight Connector 13"/>
          <p:cNvCxnSpPr>
            <a:cxnSpLocks/>
          </p:cNvCxnSpPr>
          <p:nvPr userDrawn="1"/>
        </p:nvCxnSpPr>
        <p:spPr bwMode="auto">
          <a:xfrm>
            <a:off x="4279639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44102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50/5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6229884" y="1447800"/>
            <a:ext cx="5657317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6099340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 bwMode="auto">
          <a:xfrm>
            <a:off x="304799" y="1447800"/>
            <a:ext cx="5657088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26926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40/6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5186467" y="1447800"/>
            <a:ext cx="6700732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5062111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7" y="1447800"/>
            <a:ext cx="4632960" cy="4318000"/>
          </a:xfr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486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25/7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484437" y="1447800"/>
            <a:ext cx="8402763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3357657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83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83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9" y="1447800"/>
            <a:ext cx="2926080" cy="4318000"/>
          </a:xfrm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7423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rows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04800" y="402719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04800" y="181338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 bwMode="auto">
          <a:xfrm>
            <a:off x="304800" y="1447800"/>
            <a:ext cx="1158240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quarter" idx="19" hasCustomPrompt="1"/>
          </p:nvPr>
        </p:nvSpPr>
        <p:spPr bwMode="auto">
          <a:xfrm>
            <a:off x="304800" y="3658989"/>
            <a:ext cx="1158240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1995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,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416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383098" indent="-152392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70132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187952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071104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187952" y="1447800"/>
            <a:ext cx="3816096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71104" y="1447800"/>
            <a:ext cx="3816096" cy="365760"/>
          </a:xfrm>
          <a:prstGeom prst="rect">
            <a:avLst/>
          </a:prstGeom>
          <a:solidFill>
            <a:srgbClr val="002060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3816096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3442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94261F-76F1-443D-90D9-191453F02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3215680" y="1447800"/>
            <a:ext cx="8671520" cy="4953000"/>
          </a:xfrm>
        </p:spPr>
        <p:txBody>
          <a:bodyPr>
            <a:normAutofit/>
          </a:bodyPr>
          <a:lstStyle/>
          <a:p>
            <a:pPr lvl="0"/>
            <a:r>
              <a:rPr lang="de-DE" sz="1600"/>
              <a:t>Mastertextformat bearbeiten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1CAFB94-08BD-4A93-A0CA-9C2CB2D9484D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 rot="16200000">
            <a:off x="-1910982" y="1916949"/>
            <a:ext cx="6858007" cy="3036040"/>
          </a:xfrm>
          <a:prstGeom prst="rect">
            <a:avLst/>
          </a:prstGeom>
          <a:solidFill>
            <a:srgbClr val="5B9BD5"/>
          </a:solidFill>
        </p:spPr>
        <p:txBody>
          <a:bodyPr vert="horz" lIns="192000" tIns="192000" rIns="192000" bIns="192000" rtlCol="0" anchor="ctr" anchorCtr="0">
            <a:norm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buNone/>
              <a:defRPr sz="3600" b="1" cap="all" baseline="0">
                <a:solidFill>
                  <a:schemeClr val="bg1"/>
                </a:solidFill>
                <a:latin typeface="+mj-lt"/>
                <a:ea typeface="Open Sans"/>
                <a:cs typeface="Open Sans"/>
              </a:defRPr>
            </a:lvl1pPr>
          </a:lstStyle>
          <a:p>
            <a:r>
              <a:rPr lang="en-US" sz="4800"/>
              <a:t>Agenda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72799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, half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>
              <a:defRPr/>
            </a:pPr>
            <a:endParaRPr lang="en-US" sz="1333">
              <a:latin typeface="Open Sans"/>
              <a:ea typeface="Open Sans"/>
              <a:cs typeface="Open Sans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12192000" cy="3840480"/>
          </a:xfrm>
          <a:prstGeom prst="rect">
            <a:avLst/>
          </a:prstGeom>
          <a:solidFill>
            <a:srgbClr val="5B9BD5"/>
          </a:solidFill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17681" y="4261637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Chapter Title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17680" y="5042614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extBox 8"/>
          <p:cNvSpPr>
            <a:spLocks noAdjustHandles="1"/>
          </p:cNvSpPr>
          <p:nvPr userDrawn="1"/>
        </p:nvSpPr>
        <p:spPr bwMode="auto">
          <a:xfrm>
            <a:off x="304800" y="6597699"/>
            <a:ext cx="11582400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2020 ADVA. All rights reserved. Confidential.</a:t>
            </a:r>
            <a:endParaRPr sz="2400">
              <a:latin typeface="Open Sans"/>
              <a:ea typeface="Open Sans"/>
              <a:cs typeface="Open Sans"/>
            </a:endParaRPr>
          </a:p>
        </p:txBody>
      </p:sp>
      <p:sp>
        <p:nvSpPr>
          <p:cNvPr id="9" name="TextBox 9"/>
          <p:cNvSpPr>
            <a:spLocks noAdjustHandles="1"/>
          </p:cNvSpPr>
          <p:nvPr userDrawn="1"/>
        </p:nvSpPr>
        <p:spPr bwMode="auto">
          <a:xfrm>
            <a:off x="-1" y="6596216"/>
            <a:ext cx="613868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r">
              <a:defRPr/>
            </a:pPr>
            <a:fld id="{F835BF9B-1E3F-4985-8662-C32EBC97455C}" type="slidenum">
              <a:rPr lang="en-US" sz="933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‹#›</a:t>
            </a:fld>
            <a:endParaRPr lang="en-US" sz="933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37323" y="6573918"/>
            <a:ext cx="1060704" cy="20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9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93079" y="3308028"/>
            <a:ext cx="5802923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7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Thank you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93079" y="4025855"/>
            <a:ext cx="5813949" cy="4685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2133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>
                <a:ea typeface="Verdana" pitchFamily="34" charset="0"/>
              </a:rPr>
              <a:t>Your email@domain.com </a:t>
            </a:r>
            <a:endParaRPr lang="en-US" dirty="0"/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6ACDA095-77FC-4897-B1E3-8B8E7397C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17FADD6B-B9E2-4833-807D-6051F94754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/>
          <a:srcRect l="8703" t="20095" r="67634" b="27571"/>
          <a:stretch/>
        </p:blipFill>
        <p:spPr bwMode="auto">
          <a:xfrm>
            <a:off x="3832656" y="2983256"/>
            <a:ext cx="457629" cy="42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3D9A3EA4-39B5-46A3-9784-8D42D56A7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425897"/>
            <a:ext cx="901423" cy="63612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6A5AB4FF-D66A-4203-8CA7-3BCAAB03B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51" y="6213309"/>
            <a:ext cx="1632181" cy="6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3708BB8-6407-41F7-A333-0716DFD5CA82}"/>
              </a:ext>
            </a:extLst>
          </p:cNvPr>
          <p:cNvSpPr txBox="1"/>
          <p:nvPr userDrawn="1"/>
        </p:nvSpPr>
        <p:spPr bwMode="auto">
          <a:xfrm>
            <a:off x="3712462" y="2935037"/>
            <a:ext cx="2394566" cy="995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67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@CelticNext</a:t>
            </a:r>
          </a:p>
          <a:p>
            <a:pPr algn="r"/>
            <a:r>
              <a:rPr lang="de-DE" sz="1467" dirty="0"/>
              <a:t>@CELTIC_AI_NET</a:t>
            </a:r>
          </a:p>
          <a:p>
            <a:pPr algn="r"/>
            <a:r>
              <a:rPr lang="de-DE" sz="1467" dirty="0"/>
              <a:t>	@AI_NET_PROTECT</a:t>
            </a:r>
          </a:p>
          <a:p>
            <a:pPr algn="r"/>
            <a:r>
              <a:rPr lang="de-DE" sz="1467" dirty="0">
                <a:hlinkClick r:id="rId6"/>
              </a:rPr>
              <a:t>https://ai-net.tech/protect</a:t>
            </a:r>
            <a:r>
              <a:rPr lang="de-DE" sz="1467" dirty="0"/>
              <a:t>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64FEC4E-4948-4500-9B66-3C0CAB18F962}"/>
              </a:ext>
            </a:extLst>
          </p:cNvPr>
          <p:cNvSpPr txBox="1"/>
          <p:nvPr userDrawn="1"/>
        </p:nvSpPr>
        <p:spPr bwMode="auto">
          <a:xfrm>
            <a:off x="293080" y="4723620"/>
            <a:ext cx="5898931" cy="1600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The CELTIC-NEXT project AI-NET-PROTECT (Project ID C2019/3-4) is partly funded by the German Federal Ministry of Education and Research, the Swedish Governmental Agency for Innovation Systems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Vinnova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Innovate UK, Business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Finnland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and the Polish National Center for Research and Development (NCBR).</a:t>
            </a:r>
            <a:endParaRPr lang="de-DE" sz="1600" dirty="0">
              <a:solidFill>
                <a:srgbClr val="575656"/>
              </a:solidFill>
              <a:effectLst/>
              <a:uFill>
                <a:solidFill>
                  <a:srgbClr val="575656"/>
                </a:solidFill>
              </a:uFill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5D8B104-F4B1-4884-BA10-6181C5BAC5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pic>
        <p:nvPicPr>
          <p:cNvPr id="26" name="Grafik 25" descr="Ein Bild, das Text, Schaufel, Werkzeug enthält.&#10;&#10;Automatisch generierte Beschreibung">
            <a:extLst>
              <a:ext uri="{FF2B5EF4-FFF2-40B4-BE49-F238E27FC236}">
                <a16:creationId xmlns:a16="http://schemas.microsoft.com/office/drawing/2014/main" id="{3D83BBBA-44CA-4428-A641-ACCAEBA661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6402" b="7581"/>
          <a:stretch/>
        </p:blipFill>
        <p:spPr bwMode="auto">
          <a:xfrm>
            <a:off x="6446503" y="4812237"/>
            <a:ext cx="1425744" cy="1089272"/>
          </a:xfrm>
          <a:prstGeom prst="rect">
            <a:avLst/>
          </a:prstGeom>
        </p:spPr>
      </p:pic>
      <p:pic>
        <p:nvPicPr>
          <p:cNvPr id="29" name="Grafik 28" descr="Ein Bild, das Text, Schild, Uhr enthält.&#10;&#10;Automatisch generierte Beschreibung">
            <a:extLst>
              <a:ext uri="{FF2B5EF4-FFF2-40B4-BE49-F238E27FC236}">
                <a16:creationId xmlns:a16="http://schemas.microsoft.com/office/drawing/2014/main" id="{C41069C9-7D2A-44C1-8E2F-96CAEE2E80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7970688" y="4822935"/>
            <a:ext cx="1517557" cy="32662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4923ACB-F9B9-407F-92CD-2F5FA47A34D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077" y="4873933"/>
            <a:ext cx="1425744" cy="87564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75BC0AB-42CB-4C00-8698-0CA52CFF9BF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0688" y="5248878"/>
            <a:ext cx="1632181" cy="5259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6568A093-A926-404F-A6D6-D5B283E7EEF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9327" y="4826323"/>
            <a:ext cx="1007435" cy="42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64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11862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1" y="3"/>
            <a:ext cx="10830984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330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08/09/2026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08/09/2026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8B39B-9F18-31BE-C2B4-FA10E9E928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2" y="2"/>
            <a:ext cx="10111679" cy="736599"/>
          </a:xfrm>
          <a:prstGeom prst="rect">
            <a:avLst/>
          </a:prstGeom>
        </p:spPr>
        <p:txBody>
          <a:bodyPr vert="horz" lIns="91438" tIns="0" rIns="0" bIns="0" rtlCol="0" anchor="b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447800"/>
            <a:ext cx="11582400" cy="4953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>
              <a:defRPr/>
            </a:pPr>
            <a:r>
              <a:rPr lang="de-DE" dirty="0"/>
              <a:t>First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18pt Segoe UI,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bullets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1">
              <a:defRPr/>
            </a:pPr>
            <a:r>
              <a:rPr lang="de-DE" dirty="0"/>
              <a:t>Second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16pt Segoe U,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dirty="0"/>
          </a:p>
          <a:p>
            <a:pPr lvl="2">
              <a:defRPr/>
            </a:pPr>
            <a:r>
              <a:rPr lang="de-DE" dirty="0"/>
              <a:t>Third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14pt Segoe UI, prominent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3">
              <a:defRPr/>
            </a:pP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12pt Segoe UI, 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marL="952476" marR="0" lvl="4" indent="-237061" algn="l" defTabSz="914354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2">
                  <a:lumMod val="40000"/>
                  <a:lumOff val="6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 text is 11pt Open Sans, </a:t>
            </a:r>
            <a:r>
              <a:rPr lang="de-DE" dirty="0"/>
              <a:t>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lvl="4">
              <a:defRPr/>
            </a:pPr>
            <a:endParaRPr lang="de-DE" dirty="0"/>
          </a:p>
        </p:txBody>
      </p:sp>
      <p:sp>
        <p:nvSpPr>
          <p:cNvPr id="7" name="Slide Number Placeholder 5"/>
          <p:cNvSpPr>
            <a:spLocks noAdjustHandles="1"/>
          </p:cNvSpPr>
          <p:nvPr userDrawn="1"/>
        </p:nvSpPr>
        <p:spPr bwMode="auto">
          <a:xfrm>
            <a:off x="304800" y="6476811"/>
            <a:ext cx="1978448" cy="301228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r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3B2DD7BE-1B05-4257-A77F-C27ADF98C61C}" type="slidenum">
              <a:rPr lang="en-GB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pPr algn="l">
                <a:defRPr/>
              </a:pPr>
              <a:t>‹#›</a:t>
            </a:fld>
            <a:endParaRPr lang="en-GB" sz="1400" dirty="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6"/>
          <a:srcRect l="4609" t="17312" r="69429" b="18119"/>
          <a:stretch/>
        </p:blipFill>
        <p:spPr bwMode="auto">
          <a:xfrm>
            <a:off x="10151255" y="6434866"/>
            <a:ext cx="599603" cy="42313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7"/>
          <a:stretch/>
        </p:blipFill>
        <p:spPr bwMode="auto">
          <a:xfrm>
            <a:off x="10750858" y="6415857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317ED7B-E7E8-4B2C-BDB2-AC4F6518C621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245" y="77261"/>
            <a:ext cx="1034913" cy="659340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979F4B16-3BB5-48BB-B1AE-2F0397F40683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648651" y="6494052"/>
            <a:ext cx="8894699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 dirty="0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2023 AI-NET. All rights reserved. </a:t>
            </a:r>
            <a:endParaRPr lang="en-US" sz="1067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330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</p:sldLayoutIdLst>
  <p:hf sldNum="0" hdr="0" dt="0"/>
  <p:txStyles>
    <p:titleStyle>
      <a:lvl1pPr algn="l" defTabSz="914354" eaLnBrk="1" hangingPunct="1">
        <a:lnSpc>
          <a:spcPct val="90000"/>
        </a:lnSpc>
        <a:spcBef>
          <a:spcPts val="0"/>
        </a:spcBef>
        <a:buNone/>
        <a:defRPr sz="2400" b="1">
          <a:solidFill>
            <a:srgbClr val="002060"/>
          </a:solidFill>
          <a:latin typeface="Open Sans"/>
          <a:ea typeface="Open Sans"/>
          <a:cs typeface="Open Sans"/>
        </a:defRPr>
      </a:lvl1pPr>
    </p:titleStyle>
    <p:bodyStyle>
      <a:lvl1pPr marL="0" indent="0" algn="l" defTabSz="914354" eaLnBrk="1" hangingPunct="1">
        <a:lnSpc>
          <a:spcPct val="100000"/>
        </a:lnSpc>
        <a:spcBef>
          <a:spcPts val="267"/>
        </a:spcBef>
        <a:spcAft>
          <a:spcPts val="133"/>
        </a:spcAft>
        <a:buFontTx/>
        <a:buNone/>
        <a:defRPr sz="2400">
          <a:solidFill>
            <a:srgbClr val="002060"/>
          </a:solidFill>
          <a:latin typeface="Open Sans"/>
          <a:ea typeface="Open Sans"/>
          <a:cs typeface="Open Sans"/>
        </a:defRPr>
      </a:lvl1pPr>
      <a:lvl2pPr marL="230177" indent="-230177" algn="l" defTabSz="914354" eaLnBrk="1" hangingPunct="1">
        <a:lnSpc>
          <a:spcPct val="100000"/>
        </a:lnSpc>
        <a:spcBef>
          <a:spcPts val="800"/>
        </a:spcBef>
        <a:spcAft>
          <a:spcPts val="133"/>
        </a:spcAft>
        <a:buClr>
          <a:schemeClr val="bg2"/>
        </a:buClr>
        <a:buFont typeface="Arial"/>
        <a:buChar char="•"/>
        <a:defRPr sz="2133">
          <a:solidFill>
            <a:srgbClr val="002060"/>
          </a:solidFill>
          <a:latin typeface="Open Sans"/>
          <a:ea typeface="Open Sans"/>
          <a:cs typeface="Open Sans"/>
        </a:defRPr>
      </a:lvl2pPr>
      <a:lvl3pPr marL="460351" indent="-230177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/>
        </a:buClr>
        <a:buFont typeface="Arial"/>
        <a:buChar char="•"/>
        <a:defRPr sz="1867">
          <a:solidFill>
            <a:srgbClr val="002060"/>
          </a:solidFill>
          <a:latin typeface="Open Sans"/>
          <a:ea typeface="Open Sans"/>
          <a:cs typeface="Open Sans"/>
        </a:defRPr>
      </a:lvl3pPr>
      <a:lvl4pPr marL="684179" indent="-223828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>
            <a:lumMod val="60000"/>
            <a:lumOff val="40000"/>
          </a:schemeClr>
        </a:buClr>
        <a:buFont typeface="Arial"/>
        <a:buChar char="•"/>
        <a:defRPr sz="1600">
          <a:solidFill>
            <a:srgbClr val="002060"/>
          </a:solidFill>
          <a:latin typeface="Open Sans"/>
          <a:ea typeface="Open Sans"/>
          <a:cs typeface="Open Sans"/>
        </a:defRPr>
      </a:lvl4pPr>
      <a:lvl5pPr marL="715415" indent="0" algn="l" defTabSz="914354" eaLnBrk="1" hangingPunct="1">
        <a:lnSpc>
          <a:spcPct val="100000"/>
        </a:lnSpc>
        <a:spcBef>
          <a:spcPts val="400"/>
        </a:spcBef>
        <a:spcAft>
          <a:spcPts val="600"/>
        </a:spcAft>
        <a:buClr>
          <a:schemeClr val="accent2">
            <a:lumMod val="40000"/>
            <a:lumOff val="60000"/>
          </a:schemeClr>
        </a:buClr>
        <a:buFont typeface="Arial" panose="020B0604020202020204" pitchFamily="34" charset="0"/>
        <a:buNone/>
        <a:defRPr lang="en-US" sz="1467" dirty="0">
          <a:solidFill>
            <a:srgbClr val="002060"/>
          </a:solidFill>
          <a:latin typeface="Open Sans"/>
          <a:ea typeface="Open Sans"/>
          <a:cs typeface="Open Sans"/>
        </a:defRPr>
      </a:lvl5pPr>
      <a:lvl6pPr marL="842390" indent="-154509" algn="l" defTabSz="914354" eaLnBrk="1" hangingPunct="1">
        <a:lnSpc>
          <a:spcPct val="90000"/>
        </a:lnSpc>
        <a:spcBef>
          <a:spcPts val="500"/>
        </a:spcBef>
        <a:buClr>
          <a:schemeClr val="accent2"/>
        </a:buClr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elticnext.eu/" TargetMode="External"/><Relationship Id="rId11" Type="http://schemas.openxmlformats.org/officeDocument/2006/relationships/image" Target="../media/image26.png"/><Relationship Id="rId5" Type="http://schemas.microsoft.com/office/2007/relationships/hdphoto" Target="../media/hdphoto1.wdp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39.svg"/><Relationship Id="rId3" Type="http://schemas.openxmlformats.org/officeDocument/2006/relationships/image" Target="../media/image27.jpg"/><Relationship Id="rId7" Type="http://schemas.openxmlformats.org/officeDocument/2006/relationships/image" Target="../media/image25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s://www.celticnext.eu/" TargetMode="External"/><Relationship Id="rId10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76D2A-3B4D-61E1-B36A-757D5D50E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816"/>
            <a:ext cx="12192001" cy="68579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260EFF-9879-B807-1B60-165B3A3C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04C25-BF61-21C4-DE7D-D07ED71F9B5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06" y="1714354"/>
            <a:ext cx="8326853" cy="16609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5D4856-0FD2-C0C1-5711-2975981192DA}"/>
              </a:ext>
            </a:extLst>
          </p:cNvPr>
          <p:cNvSpPr/>
          <p:nvPr/>
        </p:nvSpPr>
        <p:spPr>
          <a:xfrm>
            <a:off x="502615" y="3608039"/>
            <a:ext cx="1118676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SUSTAINET Public Event </a:t>
            </a:r>
          </a:p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Berlin 6G Conference </a:t>
            </a:r>
          </a:p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8th September</a:t>
            </a:r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F53CE3-EF4D-4FA4-3567-B131D6650845}"/>
              </a:ext>
            </a:extLst>
          </p:cNvPr>
          <p:cNvSpPr/>
          <p:nvPr/>
        </p:nvSpPr>
        <p:spPr>
          <a:xfrm>
            <a:off x="4411056" y="5452884"/>
            <a:ext cx="38475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Anastasius Gavras</a:t>
            </a:r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de-DE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Director Eurescom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80953F-5D05-1E2F-C4D8-35AAF94243DB}"/>
              </a:ext>
            </a:extLst>
          </p:cNvPr>
          <p:cNvSpPr txBox="1"/>
          <p:nvPr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7217C6-8D9F-B6BA-89E1-56DA5DAD60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7338AC-3D91-FAC8-616B-1156C7D3D812}"/>
              </a:ext>
            </a:extLst>
          </p:cNvPr>
          <p:cNvSpPr/>
          <p:nvPr/>
        </p:nvSpPr>
        <p:spPr>
          <a:xfrm>
            <a:off x="-13469" y="-36200"/>
            <a:ext cx="12218938" cy="1566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2A358D-874F-0B9C-84C2-D5B9E9926B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30" y="39540"/>
            <a:ext cx="3841069" cy="1415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55273-3278-15AE-E441-F38FC8B087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4952" y="181426"/>
            <a:ext cx="3476625" cy="1114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52F49B-95A7-8D35-2EB8-A42CEFED0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7320" y="166292"/>
            <a:ext cx="3400425" cy="1076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CB2B2C-548B-8EF1-043A-DB033E48F1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6759" y="115448"/>
            <a:ext cx="16764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AC0C0F-08B6-943E-99AC-F5322D7E7A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11660" y="136525"/>
            <a:ext cx="1676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8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90A-C504-2240-5A41-90F7256B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497CEC4-8887-6E1D-DEAF-ED2B9A6AB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5971E0B9-7113-CD9C-01DB-73966E327DCC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C1633-866A-7869-2D0E-E78E6CCC4E8C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B2E8-7294-137E-3049-B08A6E23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F28B9-B664-9397-7E71-CA8FF2D4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-21266"/>
            <a:ext cx="3644348" cy="14151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E9F0FA-E064-312C-8CE9-3B46B5A93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42" y="1900688"/>
            <a:ext cx="2751941" cy="882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65D0CC-E10B-2347-D194-22BF06658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42" y="3329045"/>
            <a:ext cx="2776952" cy="878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E6CB00-D89F-53D6-C654-4463C67426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43" y="4696732"/>
            <a:ext cx="2776951" cy="914856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C784D1A-84BF-D1FE-3AAF-6AA42A820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CB5E7B1-0775-D2BB-1727-0537355E0842}"/>
              </a:ext>
            </a:extLst>
          </p:cNvPr>
          <p:cNvSpPr/>
          <p:nvPr/>
        </p:nvSpPr>
        <p:spPr>
          <a:xfrm>
            <a:off x="4907087" y="21428"/>
            <a:ext cx="2377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fortaa" panose="020F0603070200060003" pitchFamily="34" charset="0"/>
                <a:ea typeface="+mn-ea"/>
                <a:cs typeface="Segoe UI" panose="020B0502040204020203" pitchFamily="34" charset="0"/>
              </a:rPr>
              <a:t>Agenda</a:t>
            </a:r>
          </a:p>
        </p:txBody>
      </p:sp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75C899E9-B9E1-8804-04F9-2388D9D224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F822764-DDB4-7C38-07DB-A7923678B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7F1D7B6A-9137-AFCF-5D15-1F2D777287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43087" y="4526148"/>
            <a:ext cx="1472565" cy="16256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259BF4EA-BCB2-6599-873C-1952206672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54655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9136D794-F575-C773-B05A-BFF4F8A8E98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F8128EC2-6790-5B66-FFBF-E9D26CA755A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A82784F-E030-8CAE-8392-78F0B19EDC62}"/>
              </a:ext>
            </a:extLst>
          </p:cNvPr>
          <p:cNvGraphicFramePr>
            <a:graphicFrameLocks noGrp="1"/>
          </p:cNvGraphicFramePr>
          <p:nvPr/>
        </p:nvGraphicFramePr>
        <p:xfrm>
          <a:off x="3562550" y="727999"/>
          <a:ext cx="6105706" cy="5577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154">
                  <a:extLst>
                    <a:ext uri="{9D8B030D-6E8A-4147-A177-3AD203B41FA5}">
                      <a16:colId xmlns:a16="http://schemas.microsoft.com/office/drawing/2014/main" val="2886221441"/>
                    </a:ext>
                  </a:extLst>
                </a:gridCol>
                <a:gridCol w="1890047">
                  <a:extLst>
                    <a:ext uri="{9D8B030D-6E8A-4147-A177-3AD203B41FA5}">
                      <a16:colId xmlns:a16="http://schemas.microsoft.com/office/drawing/2014/main" val="2750755824"/>
                    </a:ext>
                  </a:extLst>
                </a:gridCol>
                <a:gridCol w="3180505">
                  <a:extLst>
                    <a:ext uri="{9D8B030D-6E8A-4147-A177-3AD203B41FA5}">
                      <a16:colId xmlns:a16="http://schemas.microsoft.com/office/drawing/2014/main" val="2781749333"/>
                    </a:ext>
                  </a:extLst>
                </a:gridCol>
              </a:tblGrid>
              <a:tr h="1970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 slot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Slot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Presenter(s)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56909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16:00-16:05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Opening by Eurescom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Anastasius Gavras</a:t>
                      </a: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Director Eurescom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517631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16:05 – 16:15</a:t>
                      </a:r>
                      <a:b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Opening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by BMFTR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Dr.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Mikael Gast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Federal Ministry of Research, Technology and Space (BMFTR)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398625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min.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Funding authorities: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Lars Gustafsson, Sweden’s Innovation Agency 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Vinnova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Sweden 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Vance Pan, Canadian Program Lead, </a:t>
                      </a:r>
                      <a:r>
                        <a:rPr lang="en-C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Eureka CELTIC-NEXT, 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Research Council,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Canada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471478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CELTIC-NEXT representative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Christiane </a:t>
                      </a: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Reinsch,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CELTIC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-NEXT Programme Coordinator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091954"/>
                  </a:ext>
                </a:extLst>
              </a:tr>
              <a:tr h="2666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Presentation of SUSTAINET Umbrella project and Sub-projects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950407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 Umbrella overview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Achim Autenrieth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Senior Director Advanced Technology, Adtran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017704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SUSTAINET-Advance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Christoph Glingener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CTO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Adtran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020616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SUSTAINET-Innovate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René Bonk,</a:t>
                      </a:r>
                      <a:r>
                        <a:rPr lang="en-US" sz="12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Lead Technology Strategist, CTO Office, Nokia, (Status: confirmed)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64024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SUSTAINET-Guardian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Petr Ledl</a:t>
                      </a: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Head of T-Labs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(Deutsche Telekom)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(Status: confirmed)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585636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­­­­­­­17:25 – 18:00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 minutes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Panel on  Agentic AI impact on society and sustainability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Moderated by 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Anastasius Gavras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Director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Eurescom</a:t>
                      </a:r>
                      <a:b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with Panelists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459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89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76D2A-3B4D-61E1-B36A-757D5D50E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816"/>
            <a:ext cx="12192001" cy="68579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260EFF-9879-B807-1B60-165B3A3C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3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04C25-BF61-21C4-DE7D-D07ED71F9B5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06" y="1714354"/>
            <a:ext cx="8326853" cy="16609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F53CE3-EF4D-4FA4-3567-B131D6650845}"/>
              </a:ext>
            </a:extLst>
          </p:cNvPr>
          <p:cNvSpPr/>
          <p:nvPr/>
        </p:nvSpPr>
        <p:spPr>
          <a:xfrm>
            <a:off x="3355991" y="3883571"/>
            <a:ext cx="5957657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 Mikael Gast</a:t>
            </a:r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de-DE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Federal Ministry of Research, </a:t>
            </a:r>
          </a:p>
          <a:p>
            <a:pPr algn="ctr"/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Technology and Space (BMFTR)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80953F-5D05-1E2F-C4D8-35AAF94243DB}"/>
              </a:ext>
            </a:extLst>
          </p:cNvPr>
          <p:cNvSpPr txBox="1"/>
          <p:nvPr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7217C6-8D9F-B6BA-89E1-56DA5DAD60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7338AC-3D91-FAC8-616B-1156C7D3D812}"/>
              </a:ext>
            </a:extLst>
          </p:cNvPr>
          <p:cNvSpPr/>
          <p:nvPr/>
        </p:nvSpPr>
        <p:spPr>
          <a:xfrm>
            <a:off x="-13469" y="-36200"/>
            <a:ext cx="12218938" cy="1566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2A358D-874F-0B9C-84C2-D5B9E9926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430" y="39540"/>
            <a:ext cx="3841069" cy="1415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55273-3278-15AE-E441-F38FC8B087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4952" y="181426"/>
            <a:ext cx="3476625" cy="1114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52F49B-95A7-8D35-2EB8-A42CEFED03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7320" y="166292"/>
            <a:ext cx="3400425" cy="1076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CB2B2C-548B-8EF1-043A-DB033E48F1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6759" y="115448"/>
            <a:ext cx="16764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AC0C0F-08B6-943E-99AC-F5322D7E7A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1660" y="136525"/>
            <a:ext cx="1676400" cy="1143000"/>
          </a:xfrm>
          <a:prstGeom prst="rect">
            <a:avLst/>
          </a:prstGeom>
        </p:spPr>
      </p:pic>
      <p:sp>
        <p:nvSpPr>
          <p:cNvPr id="7" name="AutoShape 2" descr="Logo: Bundesministerium für Forschung, Technologie und Raumfahrt">
            <a:extLst>
              <a:ext uri="{FF2B5EF4-FFF2-40B4-BE49-F238E27FC236}">
                <a16:creationId xmlns:a16="http://schemas.microsoft.com/office/drawing/2014/main" id="{98B076D3-97CC-2526-EAF1-0387DECA78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292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 3"/>
</p:tagLst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AI-NET 2022">
  <a:themeElements>
    <a:clrScheme name="ADVA 2018">
      <a:dk1>
        <a:srgbClr val="000000"/>
      </a:dk1>
      <a:lt1>
        <a:srgbClr val="FFFFFF"/>
      </a:lt1>
      <a:dk2>
        <a:srgbClr val="F4F8FD"/>
      </a:dk2>
      <a:lt2>
        <a:srgbClr val="0C2577"/>
      </a:lt2>
      <a:accent1>
        <a:srgbClr val="3C1B5A"/>
      </a:accent1>
      <a:accent2>
        <a:srgbClr val="3296D5"/>
      </a:accent2>
      <a:accent3>
        <a:srgbClr val="E53534"/>
      </a:accent3>
      <a:accent4>
        <a:srgbClr val="FFC000"/>
      </a:accent4>
      <a:accent5>
        <a:srgbClr val="D00059"/>
      </a:accent5>
      <a:accent6>
        <a:srgbClr val="8CBB15"/>
      </a:accent6>
      <a:hlink>
        <a:srgbClr val="0066CC"/>
      </a:hlink>
      <a:folHlink>
        <a:srgbClr val="954F72"/>
      </a:folHlink>
    </a:clrScheme>
    <a:fontScheme name="ADVA 2018">
      <a:majorFont>
        <a:latin typeface="Segoe UI Semibold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  <a:extLst>
    <a:ext uri="{05A4C25C-085E-4340-85A3-A5531E510DB2}">
      <thm15:themeFamily xmlns:thm15="http://schemas.microsoft.com/office/thememl/2012/main" name="AI-NET Slide Template 2022.potx" id="{FCD04ACD-FDA8-4CF9-8967-AA80DD51CAEF}" vid="{B8406C4F-691A-4FAD-B42A-C7B0874E912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</TotalTime>
  <Words>300</Words>
  <Application>Microsoft Office PowerPoint</Application>
  <PresentationFormat>Widescreen</PresentationFormat>
  <Paragraphs>57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7" baseType="lpstr">
      <vt:lpstr>Arial</vt:lpstr>
      <vt:lpstr>Arial Regular</vt:lpstr>
      <vt:lpstr>Calibri</vt:lpstr>
      <vt:lpstr>Comfortaa</vt:lpstr>
      <vt:lpstr>Corbel</vt:lpstr>
      <vt:lpstr>Minion Pro</vt:lpstr>
      <vt:lpstr>Open Sans</vt:lpstr>
      <vt:lpstr>Segoe UI</vt:lpstr>
      <vt:lpstr>Segoe UI Light</vt:lpstr>
      <vt:lpstr>Verdana</vt:lpstr>
      <vt:lpstr>Wingdings</vt:lpstr>
      <vt:lpstr>Wingdings 2</vt:lpstr>
      <vt:lpstr>Frame</vt:lpstr>
      <vt:lpstr>AI-NET 2022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391</cp:revision>
  <dcterms:created xsi:type="dcterms:W3CDTF">2021-06-23T14:20:45Z</dcterms:created>
  <dcterms:modified xsi:type="dcterms:W3CDTF">2026-09-08T09:29:00Z</dcterms:modified>
</cp:coreProperties>
</file>