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48" r:id="rId3"/>
  </p:sldMasterIdLst>
  <p:notesMasterIdLst>
    <p:notesMasterId r:id="rId17"/>
  </p:notesMasterIdLst>
  <p:sldIdLst>
    <p:sldId id="2147375844" r:id="rId4"/>
    <p:sldId id="2147375833" r:id="rId5"/>
    <p:sldId id="438" r:id="rId6"/>
    <p:sldId id="2147375836" r:id="rId7"/>
    <p:sldId id="3342" r:id="rId8"/>
    <p:sldId id="3350" r:id="rId9"/>
    <p:sldId id="3353" r:id="rId10"/>
    <p:sldId id="397" r:id="rId11"/>
    <p:sldId id="342" r:id="rId12"/>
    <p:sldId id="2147375839" r:id="rId13"/>
    <p:sldId id="2147375841" r:id="rId14"/>
    <p:sldId id="2147375842" r:id="rId15"/>
    <p:sldId id="29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B9BD5"/>
    <a:srgbClr val="19273E"/>
    <a:srgbClr val="3C3E74"/>
    <a:srgbClr val="2F5597"/>
    <a:srgbClr val="16233C"/>
    <a:srgbClr val="16243D"/>
    <a:srgbClr val="16233B"/>
    <a:srgbClr val="8FAADC"/>
    <a:srgbClr val="25275B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0289" autoAdjust="0"/>
  </p:normalViewPr>
  <p:slideViewPr>
    <p:cSldViewPr snapToGrid="0">
      <p:cViewPr varScale="1">
        <p:scale>
          <a:sx n="63" d="100"/>
          <a:sy n="63" d="100"/>
        </p:scale>
        <p:origin x="82" y="21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CB861E-92D4-479C-83C6-A36129EA73D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09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8C199-60EB-4919-9D02-E23353818F4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35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4994E-4DE3-2B46-122A-DE590B0FC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EC7486-50E6-BB02-C1C1-8498545CFF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E225C-121E-7C05-FDF4-290F801AA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C3A23-3A11-4F50-373C-DA1FB2C8B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760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9006-A7B7-6883-D205-64518CAE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84478-A7ED-FA53-9D3D-C014AC99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F0620-3396-B3A9-24A9-E0F8A8CFB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59A81-B625-0031-5E7F-FF359BB63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94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ai-net.tech/protec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celticnext.eu/" TargetMode="Externa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www.celticnext.eu/" TargetMode="External"/><Relationship Id="rId4" Type="http://schemas.openxmlformats.org/officeDocument/2006/relationships/image" Target="../media/image21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twitter.com/Celticnext" TargetMode="External"/><Relationship Id="rId7" Type="http://schemas.openxmlformats.org/officeDocument/2006/relationships/image" Target="../media/image24.png"/><Relationship Id="rId2" Type="http://schemas.openxmlformats.org/officeDocument/2006/relationships/hyperlink" Target="https://www.linkedin.com/company/celtic-next/" TargetMode="External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hyperlink" Target="https://www.youtube.com/user/CelticplusVideos" TargetMode="Externa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FA284-31C4-73DC-6E39-F20D38B29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6E7FD02-9971-6C5C-47F2-D6CBF15EE607}"/>
              </a:ext>
            </a:extLst>
          </p:cNvPr>
          <p:cNvSpPr/>
          <p:nvPr userDrawn="1"/>
        </p:nvSpPr>
        <p:spPr>
          <a:xfrm>
            <a:off x="-673920" y="208968"/>
            <a:ext cx="609598" cy="389964"/>
          </a:xfrm>
          <a:prstGeom prst="ellipse">
            <a:avLst/>
          </a:prstGeom>
          <a:solidFill>
            <a:srgbClr val="1927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2EDDA70-9794-4B4A-B159-920787141A10}"/>
              </a:ext>
            </a:extLst>
          </p:cNvPr>
          <p:cNvSpPr/>
          <p:nvPr/>
        </p:nvSpPr>
        <p:spPr>
          <a:xfrm>
            <a:off x="0" y="1328738"/>
            <a:ext cx="1219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5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8171" y="1497529"/>
            <a:ext cx="865379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C1222A"/>
                </a:solidFill>
                <a:latin typeface="Arial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8170" y="2768517"/>
            <a:ext cx="975463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8170" y="2441521"/>
            <a:ext cx="9754630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19A84F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AdjustHandles="1"/>
          </p:cNvSpPr>
          <p:nvPr userDrawn="1"/>
        </p:nvSpPr>
        <p:spPr bwMode="auto">
          <a:xfrm>
            <a:off x="838200" y="6356352"/>
            <a:ext cx="2136355" cy="365125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l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t>May 2020</a:t>
            </a:r>
            <a:endParaRPr lang="en-GB" sz="140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/>
          <a:srcRect b="21879"/>
          <a:stretch/>
        </p:blipFill>
        <p:spPr bwMode="auto">
          <a:xfrm>
            <a:off x="116320" y="6135174"/>
            <a:ext cx="1933960" cy="6308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4801" y="3031720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13389" y="5120571"/>
            <a:ext cx="6759575" cy="271848"/>
          </a:xfrm>
          <a:prstGeom prst="rect">
            <a:avLst/>
          </a:prstGeom>
        </p:spPr>
        <p:txBody>
          <a:bodyPr lIns="91438" tIns="0" rIns="0" bIns="0">
            <a:norm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Presenter name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2" y="5474420"/>
            <a:ext cx="6759575" cy="271848"/>
          </a:xfrm>
          <a:prstGeom prst="rect">
            <a:avLst/>
          </a:prstGeom>
        </p:spPr>
        <p:txBody>
          <a:bodyPr lIns="91438" tIns="0" rIns="0" bIns="0">
            <a:no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04800" y="3812695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pic>
        <p:nvPicPr>
          <p:cNvPr id="13" name="Picture 14"/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867402"/>
            <a:ext cx="901423" cy="6361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2CAD8A-2A0F-400F-824D-E9A13464E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/>
          <a:stretch/>
        </p:blipFill>
        <p:spPr bwMode="auto">
          <a:xfrm>
            <a:off x="10959115" y="6425023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7A7C9A-8879-474E-9E9D-EAAC7D6AA6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B80AF33-551A-48EE-BC61-DC1AB37245A6}"/>
              </a:ext>
            </a:extLst>
          </p:cNvPr>
          <p:cNvGrpSpPr/>
          <p:nvPr userDrawn="1"/>
        </p:nvGrpSpPr>
        <p:grpSpPr>
          <a:xfrm>
            <a:off x="2186417" y="5959002"/>
            <a:ext cx="8257201" cy="702671"/>
            <a:chOff x="1333229" y="4406591"/>
            <a:chExt cx="6974202" cy="593490"/>
          </a:xfrm>
        </p:grpSpPr>
        <p:pic>
          <p:nvPicPr>
            <p:cNvPr id="14" name="Grafik 13" descr="Ein Bild, das Text, Schaufel, Werkzeug enthält.&#10;&#10;Automatisch generierte Beschreibung">
              <a:extLst>
                <a:ext uri="{FF2B5EF4-FFF2-40B4-BE49-F238E27FC236}">
                  <a16:creationId xmlns:a16="http://schemas.microsoft.com/office/drawing/2014/main" id="{8C3FC6A0-31EC-4792-A199-CC68782FD2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6402" b="7581"/>
            <a:stretch/>
          </p:blipFill>
          <p:spPr bwMode="auto">
            <a:xfrm>
              <a:off x="1333229" y="4406591"/>
              <a:ext cx="776817" cy="593490"/>
            </a:xfrm>
            <a:prstGeom prst="rect">
              <a:avLst/>
            </a:prstGeom>
          </p:spPr>
        </p:pic>
        <p:pic>
          <p:nvPicPr>
            <p:cNvPr id="17" name="Grafik 16" descr="Ein Bild, das Text, Schild, Uhr enthält.&#10;&#10;Automatisch generierte Beschreibung">
              <a:extLst>
                <a:ext uri="{FF2B5EF4-FFF2-40B4-BE49-F238E27FC236}">
                  <a16:creationId xmlns:a16="http://schemas.microsoft.com/office/drawing/2014/main" id="{C26CC770-DB8D-493D-BBAB-420749F33E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/>
          </p:blipFill>
          <p:spPr bwMode="auto">
            <a:xfrm>
              <a:off x="2244351" y="4613311"/>
              <a:ext cx="946337" cy="203682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83EFEC7-BDA9-458C-8719-96CD21B589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6482" y="4506044"/>
              <a:ext cx="680949" cy="41821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A321EE9-8DF6-4478-B773-60C6B414E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76557" y="4534587"/>
              <a:ext cx="946337" cy="304931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E0C48177-A95D-497C-B5A7-0AA9B31E3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53641" y="4549214"/>
              <a:ext cx="684844" cy="289588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DAE5DE4-4BB8-4CF7-AEB1-72A0D5BDB0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14675" y="4549214"/>
              <a:ext cx="950717" cy="272829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443B2A32-57D0-4702-B4B9-3F0A4979E6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802" y="4542656"/>
              <a:ext cx="1267866" cy="302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5372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46097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6852"/>
            <a:ext cx="10111680" cy="1136149"/>
          </a:xfrm>
        </p:spPr>
        <p:txBody>
          <a:bodyPr vert="horz" lIns="91438" tIns="0" rIns="0" bIns="0" rtlCol="0" anchor="b">
            <a:noAutofit/>
          </a:bodyPr>
          <a:lstStyle>
            <a:lvl1pPr>
              <a:defRPr dirty="0"/>
            </a:lvl1pPr>
          </a:lstStyle>
          <a:p>
            <a:pPr lvl="0"/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1"/>
            <a:ext cx="10111680" cy="406399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86919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1142997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A49AB7-D7E7-4DE1-8C85-8C81010BB0FD}"/>
              </a:ext>
            </a:extLst>
          </p:cNvPr>
          <p:cNvSpPr>
            <a:spLocks noGrp="1"/>
          </p:cNvSpPr>
          <p:nvPr>
            <p:ph sz="quarter" idx="12"/>
          </p:nvPr>
        </p:nvSpPr>
        <p:spPr bwMode="auto">
          <a:xfrm>
            <a:off x="304800" y="1447800"/>
            <a:ext cx="11582400" cy="431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424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3"/>
            <a:ext cx="10111679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88221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1194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270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30480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idx="14"/>
          </p:nvPr>
        </p:nvSpPr>
        <p:spPr bwMode="auto">
          <a:xfrm>
            <a:off x="615696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0114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8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9"/>
          </p:nvPr>
        </p:nvSpPr>
        <p:spPr bwMode="auto">
          <a:xfrm>
            <a:off x="4187952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30"/>
          </p:nvPr>
        </p:nvSpPr>
        <p:spPr bwMode="auto">
          <a:xfrm>
            <a:off x="8071104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7934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righ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7920068" y="1457675"/>
            <a:ext cx="0" cy="4308127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0480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071104" y="1457675"/>
            <a:ext cx="3816096" cy="4308127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3251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le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445008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cxnSp>
        <p:nvCxnSpPr>
          <p:cNvPr id="6" name="Straight Connector 13"/>
          <p:cNvCxnSpPr>
            <a:cxnSpLocks/>
          </p:cNvCxnSpPr>
          <p:nvPr userDrawn="1"/>
        </p:nvCxnSpPr>
        <p:spPr bwMode="auto">
          <a:xfrm>
            <a:off x="4279639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44102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50/5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6229884" y="1447800"/>
            <a:ext cx="5657317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6099340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 bwMode="auto">
          <a:xfrm>
            <a:off x="304799" y="1447800"/>
            <a:ext cx="5657088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26926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40/6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5186467" y="1447800"/>
            <a:ext cx="6700732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5062111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7" y="1447800"/>
            <a:ext cx="4632960" cy="4318000"/>
          </a:xfr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486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25/7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484437" y="1447800"/>
            <a:ext cx="8402763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3357657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83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83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9" y="1447800"/>
            <a:ext cx="2926080" cy="4318000"/>
          </a:xfrm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7423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rows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04800" y="402719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04800" y="181338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 bwMode="auto">
          <a:xfrm>
            <a:off x="304800" y="1447800"/>
            <a:ext cx="1158240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quarter" idx="19" hasCustomPrompt="1"/>
          </p:nvPr>
        </p:nvSpPr>
        <p:spPr bwMode="auto">
          <a:xfrm>
            <a:off x="304800" y="3658989"/>
            <a:ext cx="1158240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1995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,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416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383098" indent="-152392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70132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187952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071104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187952" y="1447800"/>
            <a:ext cx="3816096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71104" y="1447800"/>
            <a:ext cx="3816096" cy="365760"/>
          </a:xfrm>
          <a:prstGeom prst="rect">
            <a:avLst/>
          </a:prstGeom>
          <a:solidFill>
            <a:srgbClr val="002060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3816096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3442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94261F-76F1-443D-90D9-191453F02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3215680" y="1447800"/>
            <a:ext cx="8671520" cy="4953000"/>
          </a:xfrm>
        </p:spPr>
        <p:txBody>
          <a:bodyPr>
            <a:normAutofit/>
          </a:bodyPr>
          <a:lstStyle/>
          <a:p>
            <a:pPr lvl="0"/>
            <a:r>
              <a:rPr lang="de-DE" sz="1600"/>
              <a:t>Mastertextformat bearbeiten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1CAFB94-08BD-4A93-A0CA-9C2CB2D9484D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 rot="16200000">
            <a:off x="-1910982" y="1916949"/>
            <a:ext cx="6858007" cy="3036040"/>
          </a:xfrm>
          <a:prstGeom prst="rect">
            <a:avLst/>
          </a:prstGeom>
          <a:solidFill>
            <a:srgbClr val="5B9BD5"/>
          </a:solidFill>
        </p:spPr>
        <p:txBody>
          <a:bodyPr vert="horz" lIns="192000" tIns="192000" rIns="192000" bIns="192000" rtlCol="0" anchor="ctr" anchorCtr="0">
            <a:norm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buNone/>
              <a:defRPr sz="3600" b="1" cap="all" baseline="0">
                <a:solidFill>
                  <a:schemeClr val="bg1"/>
                </a:solidFill>
                <a:latin typeface="+mj-lt"/>
                <a:ea typeface="Open Sans"/>
                <a:cs typeface="Open Sans"/>
              </a:defRPr>
            </a:lvl1pPr>
          </a:lstStyle>
          <a:p>
            <a:r>
              <a:rPr lang="en-US" sz="4800"/>
              <a:t>Agenda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72799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, half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>
              <a:defRPr/>
            </a:pPr>
            <a:endParaRPr lang="en-US" sz="1333">
              <a:latin typeface="Open Sans"/>
              <a:ea typeface="Open Sans"/>
              <a:cs typeface="Open Sans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12192000" cy="3840480"/>
          </a:xfrm>
          <a:prstGeom prst="rect">
            <a:avLst/>
          </a:prstGeom>
          <a:solidFill>
            <a:srgbClr val="5B9BD5"/>
          </a:solidFill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17681" y="4261637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Chapter Title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17680" y="5042614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extBox 8"/>
          <p:cNvSpPr>
            <a:spLocks noAdjustHandles="1"/>
          </p:cNvSpPr>
          <p:nvPr userDrawn="1"/>
        </p:nvSpPr>
        <p:spPr bwMode="auto">
          <a:xfrm>
            <a:off x="304800" y="6597699"/>
            <a:ext cx="11582400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2020 ADVA. All rights reserved. Confidential.</a:t>
            </a:r>
            <a:endParaRPr sz="2400">
              <a:latin typeface="Open Sans"/>
              <a:ea typeface="Open Sans"/>
              <a:cs typeface="Open Sans"/>
            </a:endParaRPr>
          </a:p>
        </p:txBody>
      </p:sp>
      <p:sp>
        <p:nvSpPr>
          <p:cNvPr id="9" name="TextBox 9"/>
          <p:cNvSpPr>
            <a:spLocks noAdjustHandles="1"/>
          </p:cNvSpPr>
          <p:nvPr userDrawn="1"/>
        </p:nvSpPr>
        <p:spPr bwMode="auto">
          <a:xfrm>
            <a:off x="-1" y="6596216"/>
            <a:ext cx="613868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r">
              <a:defRPr/>
            </a:pPr>
            <a:fld id="{F835BF9B-1E3F-4985-8662-C32EBC97455C}" type="slidenum">
              <a:rPr lang="en-US" sz="933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‹#›</a:t>
            </a:fld>
            <a:endParaRPr lang="en-US" sz="933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37323" y="6573918"/>
            <a:ext cx="1060704" cy="20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9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93079" y="3308028"/>
            <a:ext cx="5802923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7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Thank you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93079" y="4025855"/>
            <a:ext cx="5813949" cy="4685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2133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>
                <a:ea typeface="Verdana" pitchFamily="34" charset="0"/>
              </a:rPr>
              <a:t>Your email@domain.com </a:t>
            </a:r>
            <a:endParaRPr lang="en-US" dirty="0"/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6ACDA095-77FC-4897-B1E3-8B8E7397C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17FADD6B-B9E2-4833-807D-6051F94754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/>
          <a:srcRect l="8703" t="20095" r="67634" b="27571"/>
          <a:stretch/>
        </p:blipFill>
        <p:spPr bwMode="auto">
          <a:xfrm>
            <a:off x="3832656" y="2983256"/>
            <a:ext cx="457629" cy="42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3D9A3EA4-39B5-46A3-9784-8D42D56A7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425897"/>
            <a:ext cx="901423" cy="63612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6A5AB4FF-D66A-4203-8CA7-3BCAAB03B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51" y="6213309"/>
            <a:ext cx="1632181" cy="6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3708BB8-6407-41F7-A333-0716DFD5CA82}"/>
              </a:ext>
            </a:extLst>
          </p:cNvPr>
          <p:cNvSpPr txBox="1"/>
          <p:nvPr userDrawn="1"/>
        </p:nvSpPr>
        <p:spPr bwMode="auto">
          <a:xfrm>
            <a:off x="3712462" y="2935037"/>
            <a:ext cx="2394566" cy="995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67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@CelticNext</a:t>
            </a:r>
          </a:p>
          <a:p>
            <a:pPr algn="r"/>
            <a:r>
              <a:rPr lang="de-DE" sz="1467" dirty="0"/>
              <a:t>@CELTIC_AI_NET</a:t>
            </a:r>
          </a:p>
          <a:p>
            <a:pPr algn="r"/>
            <a:r>
              <a:rPr lang="de-DE" sz="1467" dirty="0"/>
              <a:t>	@AI_NET_PROTECT</a:t>
            </a:r>
          </a:p>
          <a:p>
            <a:pPr algn="r"/>
            <a:r>
              <a:rPr lang="de-DE" sz="1467" dirty="0">
                <a:hlinkClick r:id="rId6"/>
              </a:rPr>
              <a:t>https://ai-net.tech/protect</a:t>
            </a:r>
            <a:r>
              <a:rPr lang="de-DE" sz="1467" dirty="0"/>
              <a:t>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64FEC4E-4948-4500-9B66-3C0CAB18F962}"/>
              </a:ext>
            </a:extLst>
          </p:cNvPr>
          <p:cNvSpPr txBox="1"/>
          <p:nvPr userDrawn="1"/>
        </p:nvSpPr>
        <p:spPr bwMode="auto">
          <a:xfrm>
            <a:off x="293080" y="4723620"/>
            <a:ext cx="5898931" cy="1600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The CELTIC-NEXT project AI-NET-PROTECT (Project ID C2019/3-4) is partly funded by the German Federal Ministry of Education and Research, the Swedish Governmental Agency for Innovation Systems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Vinnova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Innovate UK, Business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Finnland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and the Polish National Center for Research and Development (NCBR).</a:t>
            </a:r>
            <a:endParaRPr lang="de-DE" sz="1600" dirty="0">
              <a:solidFill>
                <a:srgbClr val="575656"/>
              </a:solidFill>
              <a:effectLst/>
              <a:uFill>
                <a:solidFill>
                  <a:srgbClr val="575656"/>
                </a:solidFill>
              </a:uFill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5D8B104-F4B1-4884-BA10-6181C5BAC5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pic>
        <p:nvPicPr>
          <p:cNvPr id="26" name="Grafik 25" descr="Ein Bild, das Text, Schaufel, Werkzeug enthält.&#10;&#10;Automatisch generierte Beschreibung">
            <a:extLst>
              <a:ext uri="{FF2B5EF4-FFF2-40B4-BE49-F238E27FC236}">
                <a16:creationId xmlns:a16="http://schemas.microsoft.com/office/drawing/2014/main" id="{3D83BBBA-44CA-4428-A641-ACCAEBA661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6402" b="7581"/>
          <a:stretch/>
        </p:blipFill>
        <p:spPr bwMode="auto">
          <a:xfrm>
            <a:off x="6446503" y="4812237"/>
            <a:ext cx="1425744" cy="1089272"/>
          </a:xfrm>
          <a:prstGeom prst="rect">
            <a:avLst/>
          </a:prstGeom>
        </p:spPr>
      </p:pic>
      <p:pic>
        <p:nvPicPr>
          <p:cNvPr id="29" name="Grafik 28" descr="Ein Bild, das Text, Schild, Uhr enthält.&#10;&#10;Automatisch generierte Beschreibung">
            <a:extLst>
              <a:ext uri="{FF2B5EF4-FFF2-40B4-BE49-F238E27FC236}">
                <a16:creationId xmlns:a16="http://schemas.microsoft.com/office/drawing/2014/main" id="{C41069C9-7D2A-44C1-8E2F-96CAEE2E80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7970688" y="4822935"/>
            <a:ext cx="1517557" cy="32662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4923ACB-F9B9-407F-92CD-2F5FA47A34D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077" y="4873933"/>
            <a:ext cx="1425744" cy="87564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75BC0AB-42CB-4C00-8698-0CA52CFF9BF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0688" y="5248878"/>
            <a:ext cx="1632181" cy="5259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6568A093-A926-404F-A6D6-D5B283E7EEF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9327" y="4826323"/>
            <a:ext cx="1007435" cy="42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64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11862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1" y="3"/>
            <a:ext cx="10830984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33036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FA284-31C4-73DC-6E39-F20D38B29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16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5771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87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7F68B4-C7BE-4435-980E-A49FBAD21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5BC1CE-E74E-5B35-830C-588189EB06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79" y="1331343"/>
            <a:ext cx="9471033" cy="18891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9395" y="3963664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2394573" y="4613328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5494410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37BDC5-911B-A5E1-714E-B733D23C6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16E46D-E008-C1FB-0AB4-9615CE16AA03}"/>
              </a:ext>
            </a:extLst>
          </p:cNvPr>
          <p:cNvSpPr/>
          <p:nvPr userDrawn="1"/>
        </p:nvSpPr>
        <p:spPr>
          <a:xfrm rot="7151010">
            <a:off x="1862875" y="-633465"/>
            <a:ext cx="6131918" cy="1387302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EB196E-CC63-3FB9-D87D-119D716E8715}"/>
              </a:ext>
            </a:extLst>
          </p:cNvPr>
          <p:cNvSpPr/>
          <p:nvPr userDrawn="1"/>
        </p:nvSpPr>
        <p:spPr>
          <a:xfrm rot="3657517">
            <a:off x="1573316" y="-6262782"/>
            <a:ext cx="6131918" cy="1387302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F7C71-B1A9-43D9-2D61-893D160CFA07}"/>
              </a:ext>
            </a:extLst>
          </p:cNvPr>
          <p:cNvSpPr/>
          <p:nvPr userDrawn="1"/>
        </p:nvSpPr>
        <p:spPr>
          <a:xfrm>
            <a:off x="-1" y="0"/>
            <a:ext cx="6131918" cy="6858000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D65129-34CC-479A-BD0C-81B95D0026CB}" type="datetime1">
              <a:rPr lang="fr-FR" smtClean="0"/>
              <a:pPr/>
              <a:t>08/09/2026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156489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>
                <a:solidFill>
                  <a:schemeClr val="bg1"/>
                </a:solidFill>
              </a:rPr>
              <a:pPr/>
              <a:t>‹#›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498958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-35918" y="5165066"/>
            <a:ext cx="7315200" cy="5258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14A8AA-60F7-EC40-77E7-DD6B2E6CDC58}"/>
              </a:ext>
            </a:extLst>
          </p:cNvPr>
          <p:cNvSpPr/>
          <p:nvPr userDrawn="1"/>
        </p:nvSpPr>
        <p:spPr>
          <a:xfrm>
            <a:off x="-35918" y="3429000"/>
            <a:ext cx="12227917" cy="164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" y="3762749"/>
            <a:ext cx="5822740" cy="116142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BAAF984-673F-9103-133D-60DA41B903D6}"/>
              </a:ext>
            </a:extLst>
          </p:cNvPr>
          <p:cNvSpPr txBox="1">
            <a:spLocks/>
          </p:cNvSpPr>
          <p:nvPr userDrawn="1"/>
        </p:nvSpPr>
        <p:spPr>
          <a:xfrm>
            <a:off x="0" y="4041452"/>
            <a:ext cx="7867649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10620632" y="3487828"/>
            <a:ext cx="1437807" cy="143780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10662138" y="4822232"/>
            <a:ext cx="15298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12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sz="1200" u="sng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8072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7870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08/09/2026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1663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08/09/2026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0360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599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5427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0509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9147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09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08/09/2026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524491" y="1497529"/>
            <a:ext cx="634747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2F5597"/>
                </a:solidFill>
                <a:latin typeface="Arial Regular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4490" y="2768517"/>
            <a:ext cx="744831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4490" y="2441521"/>
            <a:ext cx="7448309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2F5597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3963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B652FB-5C5F-E919-D002-8091D48C6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3B14ED-91B7-AE4E-A5E6-3D3D40D11B20}"/>
              </a:ext>
            </a:extLst>
          </p:cNvPr>
          <p:cNvSpPr/>
          <p:nvPr userDrawn="1"/>
        </p:nvSpPr>
        <p:spPr>
          <a:xfrm>
            <a:off x="681038" y="635127"/>
            <a:ext cx="10829924" cy="5330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86452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13F0A3-D988-BB76-709E-3A9CF58AD8E7}"/>
              </a:ext>
            </a:extLst>
          </p:cNvPr>
          <p:cNvSpPr txBox="1">
            <a:spLocks/>
          </p:cNvSpPr>
          <p:nvPr userDrawn="1"/>
        </p:nvSpPr>
        <p:spPr>
          <a:xfrm>
            <a:off x="743980" y="2153091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CelticNextEurekaCluster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B64321-5615-73F1-53E9-1E2006D1824F}"/>
              </a:ext>
            </a:extLst>
          </p:cNvPr>
          <p:cNvSpPr txBox="1">
            <a:spLocks/>
          </p:cNvSpPr>
          <p:nvPr userDrawn="1"/>
        </p:nvSpPr>
        <p:spPr>
          <a:xfrm>
            <a:off x="743980" y="2961604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@CelticNext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B956B3-96FF-1388-5691-716A472A6606}"/>
              </a:ext>
            </a:extLst>
          </p:cNvPr>
          <p:cNvSpPr txBox="1">
            <a:spLocks/>
          </p:cNvSpPr>
          <p:nvPr userDrawn="1"/>
        </p:nvSpPr>
        <p:spPr>
          <a:xfrm>
            <a:off x="753467" y="3852249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CELTIC-NEXT Video Channel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E05F84-B94B-F63A-E05F-3F12F841E8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9" y="1540933"/>
            <a:ext cx="3776133" cy="377613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5989B5-800B-3833-2666-3541658276D2}"/>
              </a:ext>
            </a:extLst>
          </p:cNvPr>
          <p:cNvSpPr/>
          <p:nvPr userDrawn="1"/>
        </p:nvSpPr>
        <p:spPr>
          <a:xfrm>
            <a:off x="7033447" y="1540933"/>
            <a:ext cx="4405086" cy="4145209"/>
          </a:xfrm>
          <a:prstGeom prst="roundRect">
            <a:avLst/>
          </a:prstGeom>
          <a:solidFill>
            <a:srgbClr val="3757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200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2"/>
          </p:nvPr>
        </p:nvSpPr>
        <p:spPr bwMode="auto">
          <a:xfrm>
            <a:off x="7123002" y="1540932"/>
            <a:ext cx="4405086" cy="414520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  <a:p>
            <a:pPr lvl="3">
              <a:defRPr/>
            </a:pPr>
            <a:r>
              <a:rPr lang="de-DE" dirty="0"/>
              <a:t>Vierte Ebene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2C23CF-7857-9296-9D71-68227E6C6E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6" y="3056693"/>
            <a:ext cx="509774" cy="5076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5A2B41-F930-EB51-3B74-BB0D80DC56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3" y="4000783"/>
            <a:ext cx="467177" cy="4671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FB0F3-AF18-E428-1BD2-29A4476E27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86" y="2153091"/>
            <a:ext cx="467176" cy="4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41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2EDDA70-9794-4B4A-B159-920787141A10}"/>
              </a:ext>
            </a:extLst>
          </p:cNvPr>
          <p:cNvSpPr/>
          <p:nvPr/>
        </p:nvSpPr>
        <p:spPr>
          <a:xfrm>
            <a:off x="0" y="1328738"/>
            <a:ext cx="1219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5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8171" y="1497529"/>
            <a:ext cx="865379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C1222A"/>
                </a:solidFill>
                <a:latin typeface="Arial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8170" y="2768517"/>
            <a:ext cx="975463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8170" y="2441521"/>
            <a:ext cx="9754630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19A84F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126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43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08/09/2026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8B39B-9F18-31BE-C2B4-FA10E9E928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2" y="2"/>
            <a:ext cx="10111679" cy="736599"/>
          </a:xfrm>
          <a:prstGeom prst="rect">
            <a:avLst/>
          </a:prstGeom>
        </p:spPr>
        <p:txBody>
          <a:bodyPr vert="horz" lIns="91438" tIns="0" rIns="0" bIns="0" rtlCol="0" anchor="b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447800"/>
            <a:ext cx="11582400" cy="4953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>
              <a:defRPr/>
            </a:pPr>
            <a:r>
              <a:rPr lang="de-DE" dirty="0"/>
              <a:t>First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18pt Segoe UI,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bullets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1">
              <a:defRPr/>
            </a:pPr>
            <a:r>
              <a:rPr lang="de-DE" dirty="0"/>
              <a:t>Second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16pt Segoe U,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dirty="0"/>
          </a:p>
          <a:p>
            <a:pPr lvl="2">
              <a:defRPr/>
            </a:pPr>
            <a:r>
              <a:rPr lang="de-DE" dirty="0"/>
              <a:t>Third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14pt Segoe UI, prominent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3">
              <a:defRPr/>
            </a:pP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12pt Segoe UI, 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marL="952476" marR="0" lvl="4" indent="-237061" algn="l" defTabSz="914354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2">
                  <a:lumMod val="40000"/>
                  <a:lumOff val="6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 text is 11pt Open Sans, </a:t>
            </a:r>
            <a:r>
              <a:rPr lang="de-DE" dirty="0"/>
              <a:t>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lvl="4">
              <a:defRPr/>
            </a:pPr>
            <a:endParaRPr lang="de-DE" dirty="0"/>
          </a:p>
        </p:txBody>
      </p:sp>
      <p:sp>
        <p:nvSpPr>
          <p:cNvPr id="7" name="Slide Number Placeholder 5"/>
          <p:cNvSpPr>
            <a:spLocks noAdjustHandles="1"/>
          </p:cNvSpPr>
          <p:nvPr userDrawn="1"/>
        </p:nvSpPr>
        <p:spPr bwMode="auto">
          <a:xfrm>
            <a:off x="304800" y="6476811"/>
            <a:ext cx="1978448" cy="301228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r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3B2DD7BE-1B05-4257-A77F-C27ADF98C61C}" type="slidenum">
              <a:rPr lang="en-GB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pPr algn="l">
                <a:defRPr/>
              </a:pPr>
              <a:t>‹#›</a:t>
            </a:fld>
            <a:endParaRPr lang="en-GB" sz="1400" dirty="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6"/>
          <a:srcRect l="4609" t="17312" r="69429" b="18119"/>
          <a:stretch/>
        </p:blipFill>
        <p:spPr bwMode="auto">
          <a:xfrm>
            <a:off x="10151255" y="6434866"/>
            <a:ext cx="599603" cy="42313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7"/>
          <a:stretch/>
        </p:blipFill>
        <p:spPr bwMode="auto">
          <a:xfrm>
            <a:off x="10750858" y="6415857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317ED7B-E7E8-4B2C-BDB2-AC4F6518C621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245" y="77261"/>
            <a:ext cx="1034913" cy="659340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979F4B16-3BB5-48BB-B1AE-2F0397F40683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648651" y="6494052"/>
            <a:ext cx="8894699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 dirty="0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2023 AI-NET. All rights reserved. </a:t>
            </a:r>
            <a:endParaRPr lang="en-US" sz="1067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330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</p:sldLayoutIdLst>
  <p:hf sldNum="0" hdr="0" dt="0"/>
  <p:txStyles>
    <p:titleStyle>
      <a:lvl1pPr algn="l" defTabSz="914354" eaLnBrk="1" hangingPunct="1">
        <a:lnSpc>
          <a:spcPct val="90000"/>
        </a:lnSpc>
        <a:spcBef>
          <a:spcPts val="0"/>
        </a:spcBef>
        <a:buNone/>
        <a:defRPr sz="2400" b="1">
          <a:solidFill>
            <a:srgbClr val="002060"/>
          </a:solidFill>
          <a:latin typeface="Open Sans"/>
          <a:ea typeface="Open Sans"/>
          <a:cs typeface="Open Sans"/>
        </a:defRPr>
      </a:lvl1pPr>
    </p:titleStyle>
    <p:bodyStyle>
      <a:lvl1pPr marL="0" indent="0" algn="l" defTabSz="914354" eaLnBrk="1" hangingPunct="1">
        <a:lnSpc>
          <a:spcPct val="100000"/>
        </a:lnSpc>
        <a:spcBef>
          <a:spcPts val="267"/>
        </a:spcBef>
        <a:spcAft>
          <a:spcPts val="133"/>
        </a:spcAft>
        <a:buFontTx/>
        <a:buNone/>
        <a:defRPr sz="2400">
          <a:solidFill>
            <a:srgbClr val="002060"/>
          </a:solidFill>
          <a:latin typeface="Open Sans"/>
          <a:ea typeface="Open Sans"/>
          <a:cs typeface="Open Sans"/>
        </a:defRPr>
      </a:lvl1pPr>
      <a:lvl2pPr marL="230177" indent="-230177" algn="l" defTabSz="914354" eaLnBrk="1" hangingPunct="1">
        <a:lnSpc>
          <a:spcPct val="100000"/>
        </a:lnSpc>
        <a:spcBef>
          <a:spcPts val="800"/>
        </a:spcBef>
        <a:spcAft>
          <a:spcPts val="133"/>
        </a:spcAft>
        <a:buClr>
          <a:schemeClr val="bg2"/>
        </a:buClr>
        <a:buFont typeface="Arial"/>
        <a:buChar char="•"/>
        <a:defRPr sz="2133">
          <a:solidFill>
            <a:srgbClr val="002060"/>
          </a:solidFill>
          <a:latin typeface="Open Sans"/>
          <a:ea typeface="Open Sans"/>
          <a:cs typeface="Open Sans"/>
        </a:defRPr>
      </a:lvl2pPr>
      <a:lvl3pPr marL="460351" indent="-230177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/>
        </a:buClr>
        <a:buFont typeface="Arial"/>
        <a:buChar char="•"/>
        <a:defRPr sz="1867">
          <a:solidFill>
            <a:srgbClr val="002060"/>
          </a:solidFill>
          <a:latin typeface="Open Sans"/>
          <a:ea typeface="Open Sans"/>
          <a:cs typeface="Open Sans"/>
        </a:defRPr>
      </a:lvl3pPr>
      <a:lvl4pPr marL="684179" indent="-223828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>
            <a:lumMod val="60000"/>
            <a:lumOff val="40000"/>
          </a:schemeClr>
        </a:buClr>
        <a:buFont typeface="Arial"/>
        <a:buChar char="•"/>
        <a:defRPr sz="1600">
          <a:solidFill>
            <a:srgbClr val="002060"/>
          </a:solidFill>
          <a:latin typeface="Open Sans"/>
          <a:ea typeface="Open Sans"/>
          <a:cs typeface="Open Sans"/>
        </a:defRPr>
      </a:lvl4pPr>
      <a:lvl5pPr marL="715415" indent="0" algn="l" defTabSz="914354" eaLnBrk="1" hangingPunct="1">
        <a:lnSpc>
          <a:spcPct val="100000"/>
        </a:lnSpc>
        <a:spcBef>
          <a:spcPts val="400"/>
        </a:spcBef>
        <a:spcAft>
          <a:spcPts val="600"/>
        </a:spcAft>
        <a:buClr>
          <a:schemeClr val="accent2">
            <a:lumMod val="40000"/>
            <a:lumOff val="60000"/>
          </a:schemeClr>
        </a:buClr>
        <a:buFont typeface="Arial" panose="020B0604020202020204" pitchFamily="34" charset="0"/>
        <a:buNone/>
        <a:defRPr lang="en-US" sz="1467" dirty="0">
          <a:solidFill>
            <a:srgbClr val="002060"/>
          </a:solidFill>
          <a:latin typeface="Open Sans"/>
          <a:ea typeface="Open Sans"/>
          <a:cs typeface="Open Sans"/>
        </a:defRPr>
      </a:lvl5pPr>
      <a:lvl6pPr marL="842390" indent="-154509" algn="l" defTabSz="914354" eaLnBrk="1" hangingPunct="1">
        <a:lnSpc>
          <a:spcPct val="90000"/>
        </a:lnSpc>
        <a:spcBef>
          <a:spcPts val="500"/>
        </a:spcBef>
        <a:buClr>
          <a:schemeClr val="accent2"/>
        </a:buClr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8B39B-9F18-31BE-C2B4-FA10E9E9282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3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ww.celticnext.eu/" TargetMode="External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svg"/><Relationship Id="rId18" Type="http://schemas.openxmlformats.org/officeDocument/2006/relationships/image" Target="../media/image103.png"/><Relationship Id="rId3" Type="http://schemas.openxmlformats.org/officeDocument/2006/relationships/image" Target="../media/image91.jpg"/><Relationship Id="rId21" Type="http://schemas.openxmlformats.org/officeDocument/2006/relationships/image" Target="../media/image106.png"/><Relationship Id="rId7" Type="http://schemas.openxmlformats.org/officeDocument/2006/relationships/image" Target="../media/image28.png"/><Relationship Id="rId12" Type="http://schemas.openxmlformats.org/officeDocument/2006/relationships/image" Target="../media/image97.png"/><Relationship Id="rId17" Type="http://schemas.openxmlformats.org/officeDocument/2006/relationships/image" Target="../media/image102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96.png"/><Relationship Id="rId5" Type="http://schemas.openxmlformats.org/officeDocument/2006/relationships/image" Target="../media/image26.png"/><Relationship Id="rId15" Type="http://schemas.openxmlformats.org/officeDocument/2006/relationships/image" Target="../media/image100.jpeg"/><Relationship Id="rId23" Type="http://schemas.openxmlformats.org/officeDocument/2006/relationships/image" Target="../media/image108.png"/><Relationship Id="rId10" Type="http://schemas.openxmlformats.org/officeDocument/2006/relationships/image" Target="../media/image95.png"/><Relationship Id="rId19" Type="http://schemas.openxmlformats.org/officeDocument/2006/relationships/image" Target="../media/image104.svg"/><Relationship Id="rId4" Type="http://schemas.openxmlformats.org/officeDocument/2006/relationships/image" Target="../media/image92.png"/><Relationship Id="rId9" Type="http://schemas.openxmlformats.org/officeDocument/2006/relationships/image" Target="../media/image94.png"/><Relationship Id="rId14" Type="http://schemas.openxmlformats.org/officeDocument/2006/relationships/image" Target="../media/image99.jpeg"/><Relationship Id="rId22" Type="http://schemas.openxmlformats.org/officeDocument/2006/relationships/image" Target="../media/image10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svg"/><Relationship Id="rId18" Type="http://schemas.openxmlformats.org/officeDocument/2006/relationships/image" Target="../media/image104.svg"/><Relationship Id="rId3" Type="http://schemas.openxmlformats.org/officeDocument/2006/relationships/image" Target="../media/image91.jpg"/><Relationship Id="rId7" Type="http://schemas.openxmlformats.org/officeDocument/2006/relationships/image" Target="../media/image28.png"/><Relationship Id="rId12" Type="http://schemas.openxmlformats.org/officeDocument/2006/relationships/image" Target="../media/image97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96.png"/><Relationship Id="rId5" Type="http://schemas.openxmlformats.org/officeDocument/2006/relationships/image" Target="../media/image26.png"/><Relationship Id="rId15" Type="http://schemas.openxmlformats.org/officeDocument/2006/relationships/image" Target="../media/image101.png"/><Relationship Id="rId10" Type="http://schemas.openxmlformats.org/officeDocument/2006/relationships/image" Target="../media/image95.png"/><Relationship Id="rId4" Type="http://schemas.openxmlformats.org/officeDocument/2006/relationships/image" Target="../media/image92.png"/><Relationship Id="rId9" Type="http://schemas.openxmlformats.org/officeDocument/2006/relationships/image" Target="../media/image94.png"/><Relationship Id="rId14" Type="http://schemas.openxmlformats.org/officeDocument/2006/relationships/image" Target="../media/image10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celticnext.eu" TargetMode="External"/><Relationship Id="rId7" Type="http://schemas.openxmlformats.org/officeDocument/2006/relationships/image" Target="../media/image11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10.png"/><Relationship Id="rId5" Type="http://schemas.openxmlformats.org/officeDocument/2006/relationships/image" Target="../media/image33.png"/><Relationship Id="rId4" Type="http://schemas.openxmlformats.org/officeDocument/2006/relationships/hyperlink" Target="https://www.celticnext.e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image" Target="../media/image39.png"/><Relationship Id="rId7" Type="http://schemas.openxmlformats.org/officeDocument/2006/relationships/image" Target="../media/image43.svg"/><Relationship Id="rId12" Type="http://schemas.openxmlformats.org/officeDocument/2006/relationships/image" Target="../media/image47.png"/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2.png"/><Relationship Id="rId11" Type="http://schemas.openxmlformats.org/officeDocument/2006/relationships/image" Target="../media/image36.png"/><Relationship Id="rId5" Type="http://schemas.openxmlformats.org/officeDocument/2006/relationships/image" Target="../media/image41.png"/><Relationship Id="rId10" Type="http://schemas.openxmlformats.org/officeDocument/2006/relationships/image" Target="../media/image46.tif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jpg"/><Relationship Id="rId3" Type="http://schemas.openxmlformats.org/officeDocument/2006/relationships/image" Target="../media/image61.gif"/><Relationship Id="rId7" Type="http://schemas.openxmlformats.org/officeDocument/2006/relationships/image" Target="../media/image65.png"/><Relationship Id="rId12" Type="http://schemas.openxmlformats.org/officeDocument/2006/relationships/image" Target="../media/image70.jpg"/><Relationship Id="rId17" Type="http://schemas.openxmlformats.org/officeDocument/2006/relationships/image" Target="../media/image75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20" Type="http://schemas.openxmlformats.org/officeDocument/2006/relationships/image" Target="../media/image78.jp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svg"/><Relationship Id="rId19" Type="http://schemas.openxmlformats.org/officeDocument/2006/relationships/image" Target="../media/image77.png"/><Relationship Id="rId4" Type="http://schemas.openxmlformats.org/officeDocument/2006/relationships/image" Target="../media/image62.jpe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gif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hyperlink" Target="https://www.celticnext.eu/national-public-contacts-funding-schem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6.jpg"/><Relationship Id="rId5" Type="http://schemas.openxmlformats.org/officeDocument/2006/relationships/image" Target="../media/image81.png"/><Relationship Id="rId10" Type="http://schemas.openxmlformats.org/officeDocument/2006/relationships/hyperlink" Target="https://pixabay.com/es/chile-bandera-nacional-pa%C3%ADs-naci%C3%B3n-29125/" TargetMode="External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76D2A-3B4D-61E1-B36A-757D5D50E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816"/>
            <a:ext cx="12192001" cy="68579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260EFF-9879-B807-1B60-165B3A3C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04C25-BF61-21C4-DE7D-D07ED71F9B5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06" y="1714354"/>
            <a:ext cx="8326853" cy="16609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5D4856-0FD2-C0C1-5711-2975981192DA}"/>
              </a:ext>
            </a:extLst>
          </p:cNvPr>
          <p:cNvSpPr/>
          <p:nvPr/>
        </p:nvSpPr>
        <p:spPr>
          <a:xfrm>
            <a:off x="502615" y="3608039"/>
            <a:ext cx="1118676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SUSTAINET Public Event </a:t>
            </a:r>
          </a:p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Berlin 6G Conference </a:t>
            </a:r>
          </a:p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8th September</a:t>
            </a:r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F53CE3-EF4D-4FA4-3567-B131D6650845}"/>
              </a:ext>
            </a:extLst>
          </p:cNvPr>
          <p:cNvSpPr/>
          <p:nvPr/>
        </p:nvSpPr>
        <p:spPr>
          <a:xfrm>
            <a:off x="2837424" y="5452884"/>
            <a:ext cx="699479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Christiane Reinsch</a:t>
            </a:r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de-DE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CELTIC-NEXT </a:t>
            </a:r>
            <a:r>
              <a:rPr lang="de-DE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Programme Coordinator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80953F-5D05-1E2F-C4D8-35AAF94243DB}"/>
              </a:ext>
            </a:extLst>
          </p:cNvPr>
          <p:cNvSpPr txBox="1"/>
          <p:nvPr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7217C6-8D9F-B6BA-89E1-56DA5DAD60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7338AC-3D91-FAC8-616B-1156C7D3D812}"/>
              </a:ext>
            </a:extLst>
          </p:cNvPr>
          <p:cNvSpPr/>
          <p:nvPr/>
        </p:nvSpPr>
        <p:spPr>
          <a:xfrm>
            <a:off x="-13469" y="-36200"/>
            <a:ext cx="12218938" cy="1566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2A358D-874F-0B9C-84C2-D5B9E9926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430" y="39540"/>
            <a:ext cx="3841069" cy="1415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55273-3278-15AE-E441-F38FC8B087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4952" y="181426"/>
            <a:ext cx="3476625" cy="1114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52F49B-95A7-8D35-2EB8-A42CEFED03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7320" y="166292"/>
            <a:ext cx="3400425" cy="1076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CB2B2C-548B-8EF1-043A-DB033E48F1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6759" y="115448"/>
            <a:ext cx="16764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AC0C0F-08B6-943E-99AC-F5322D7E7A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1660" y="136525"/>
            <a:ext cx="1676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35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78403-9535-536A-0298-5CAC139B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414921-06EA-E720-3CEF-82934CC23612}"/>
              </a:ext>
            </a:extLst>
          </p:cNvPr>
          <p:cNvSpPr>
            <a:spLocks/>
          </p:cNvSpPr>
          <p:nvPr/>
        </p:nvSpPr>
        <p:spPr bwMode="auto">
          <a:xfrm>
            <a:off x="0" y="39763"/>
            <a:ext cx="8599706" cy="65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prstClr val="black"/>
                </a:solidFill>
                <a:latin typeface="Comfortaa" panose="020F0603070200060003" pitchFamily="34" charset="0"/>
                <a:ea typeface="+mn-ea"/>
                <a:cs typeface="Segoe UI" panose="020B0502040204020203" pitchFamily="34" charset="0"/>
                <a:sym typeface="Aleo" panose="020F0502020204030203" pitchFamily="34" charset="0"/>
              </a:rPr>
              <a:t>CELTIC Flagship impacting the Business</a:t>
            </a:r>
          </a:p>
        </p:txBody>
      </p:sp>
      <p:sp>
        <p:nvSpPr>
          <p:cNvPr id="2" name="Rectangle : coins arrondis 22">
            <a:extLst>
              <a:ext uri="{FF2B5EF4-FFF2-40B4-BE49-F238E27FC236}">
                <a16:creationId xmlns:a16="http://schemas.microsoft.com/office/drawing/2014/main" id="{2D5BAB34-0A9B-D532-0EFD-BDD7E4BB52A3}"/>
              </a:ext>
            </a:extLst>
          </p:cNvPr>
          <p:cNvSpPr/>
          <p:nvPr/>
        </p:nvSpPr>
        <p:spPr>
          <a:xfrm>
            <a:off x="3989226" y="935220"/>
            <a:ext cx="5537752" cy="43469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30C3E-911D-0E35-D8D1-3B9EA62BA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917" y="648878"/>
            <a:ext cx="2409594" cy="935665"/>
          </a:xfrm>
          <a:prstGeom prst="rect">
            <a:avLst/>
          </a:prstGeom>
        </p:spPr>
      </p:pic>
      <p:sp>
        <p:nvSpPr>
          <p:cNvPr id="9" name="Ellipse 33">
            <a:extLst>
              <a:ext uri="{FF2B5EF4-FFF2-40B4-BE49-F238E27FC236}">
                <a16:creationId xmlns:a16="http://schemas.microsoft.com/office/drawing/2014/main" id="{CBDB1773-946F-32E3-56D4-4F61BA22D51C}"/>
              </a:ext>
            </a:extLst>
          </p:cNvPr>
          <p:cNvSpPr/>
          <p:nvPr/>
        </p:nvSpPr>
        <p:spPr>
          <a:xfrm>
            <a:off x="8815831" y="1305351"/>
            <a:ext cx="1311012" cy="11616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CCD6F3-A5B9-2BBF-2894-1A2941AAC46D}"/>
              </a:ext>
            </a:extLst>
          </p:cNvPr>
          <p:cNvSpPr/>
          <p:nvPr/>
        </p:nvSpPr>
        <p:spPr>
          <a:xfrm>
            <a:off x="8883506" y="1340716"/>
            <a:ext cx="1135888" cy="1061829"/>
          </a:xfrm>
          <a:prstGeom prst="rect">
            <a:avLst/>
          </a:prstGeom>
          <a:noFill/>
        </p:spPr>
        <p:txBody>
          <a:bodyPr wrap="none" lIns="45720" tIns="22860" rIns="45720" bIns="22860">
            <a:spAutoFit/>
          </a:bodyPr>
          <a:lstStyle/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103</a:t>
            </a:r>
          </a:p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Partners</a:t>
            </a:r>
          </a:p>
          <a:p>
            <a:pPr algn="ctr"/>
            <a:r>
              <a:rPr lang="de-DE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68,1 M€</a:t>
            </a:r>
            <a:endParaRPr lang="en-GB" sz="22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0E098A-7C2E-04B2-B34F-0878430F99C4}"/>
              </a:ext>
            </a:extLst>
          </p:cNvPr>
          <p:cNvSpPr txBox="1"/>
          <p:nvPr/>
        </p:nvSpPr>
        <p:spPr>
          <a:xfrm>
            <a:off x="4175354" y="1200664"/>
            <a:ext cx="4719379" cy="5024085"/>
          </a:xfrm>
          <a:prstGeom prst="rect">
            <a:avLst/>
          </a:prstGeom>
          <a:noFill/>
        </p:spPr>
        <p:txBody>
          <a:bodyPr wrap="square" lIns="108855" tIns="54428" rIns="108855" bIns="54428" rtlCol="0">
            <a:spAutoFit/>
          </a:bodyPr>
          <a:lstStyle/>
          <a:p>
            <a:pPr>
              <a:spcAft>
                <a:spcPts val="357"/>
              </a:spcAft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SUSTAINET</a:t>
            </a:r>
          </a:p>
          <a:p>
            <a:r>
              <a:rPr lang="en-US" sz="16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Sustainable Technologies for Advanced Resilient and Energy-Efficient Networks</a:t>
            </a:r>
            <a:endParaRPr lang="en-GB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endParaRPr lang="en-US" dirty="0"/>
          </a:p>
          <a:p>
            <a:r>
              <a:rPr lang="en-US" dirty="0"/>
              <a:t>A novel path towards a digitally sovereign and climate-neutral future with  focus on network resiliency and energy efficiency. </a:t>
            </a:r>
          </a:p>
          <a:p>
            <a:r>
              <a:rPr lang="en-US" dirty="0"/>
              <a:t>Sustainable 6G ecosystem enabling technologies on resilient compute platforms powering advanced  and trustworthy AI.</a:t>
            </a:r>
          </a:p>
          <a:p>
            <a:endParaRPr lang="en-US" dirty="0"/>
          </a:p>
          <a:p>
            <a:r>
              <a:rPr lang="en-US" dirty="0"/>
              <a:t>Optimized power distribution in synergy with the network management </a:t>
            </a:r>
          </a:p>
          <a:p>
            <a:endParaRPr lang="en-US" dirty="0"/>
          </a:p>
          <a:p>
            <a:r>
              <a:rPr lang="en-US" dirty="0"/>
              <a:t> software layer solutions can be used as first entry point for the Telecom customer to access a Telco cloud</a:t>
            </a:r>
            <a:endParaRPr lang="en-US" sz="1200" dirty="0"/>
          </a:p>
          <a:p>
            <a:r>
              <a:rPr lang="en-US" sz="12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 </a:t>
            </a:r>
            <a:endParaRPr lang="en-GB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9FDA777-2765-1E38-3A4F-28BFCBA1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226" y="4082529"/>
            <a:ext cx="4719379" cy="197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FAA9AA-7FBA-E1DA-F8D9-873182ADADCE}"/>
              </a:ext>
            </a:extLst>
          </p:cNvPr>
          <p:cNvSpPr txBox="1"/>
          <p:nvPr/>
        </p:nvSpPr>
        <p:spPr>
          <a:xfrm>
            <a:off x="3862687" y="6062456"/>
            <a:ext cx="6331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SUSTAINET Kick-Off Event at 6G Platform Event in Berlin 2/7/25</a:t>
            </a:r>
          </a:p>
        </p:txBody>
      </p:sp>
    </p:spTree>
    <p:extLst>
      <p:ext uri="{BB962C8B-B14F-4D97-AF65-F5344CB8AC3E}">
        <p14:creationId xmlns:p14="http://schemas.microsoft.com/office/powerpoint/2010/main" val="88367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A0A72-7933-6F50-1A73-058F600CB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78BB28A-3EBA-34A7-69E7-E07A66A42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EA8E8230-ED05-5A24-1EB4-31621006AF03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9F95B4-E35C-4387-28DA-DF19B4A8D427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3FCBFD-9051-84FB-5FC9-5029BEACA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B99916-A699-7D1F-3A84-01193C764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0"/>
            <a:ext cx="3644348" cy="14151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174BF9A-0BBA-32FA-72C9-FA3A17F95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42" y="1900688"/>
            <a:ext cx="2751941" cy="882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6CFC448-2B38-BDA2-32A2-FB287379F6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42" y="3329045"/>
            <a:ext cx="2776952" cy="878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D74D420-C9A9-5629-4A3F-05383FB977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43" y="4696732"/>
            <a:ext cx="2776951" cy="914856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04A9DF2-80F3-A1AC-C365-D5AFBD7534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C7E711E7-7D7F-0965-E48D-713A39BA4E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E4388C6-4F4A-65F5-7C6C-E0CFFDAA92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D05AE05E-3160-E8E9-3538-717F79F2F3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43087" y="4397195"/>
            <a:ext cx="1472565" cy="162560"/>
          </a:xfrm>
          <a:prstGeom prst="rect">
            <a:avLst/>
          </a:prstGeom>
        </p:spPr>
      </p:pic>
      <p:pic>
        <p:nvPicPr>
          <p:cNvPr id="31" name="Picture 30" descr="A blue check mark and a check mark&#10;&#10;Description automatically generated">
            <a:extLst>
              <a:ext uri="{FF2B5EF4-FFF2-40B4-BE49-F238E27FC236}">
                <a16:creationId xmlns:a16="http://schemas.microsoft.com/office/drawing/2014/main" id="{35BF0C2E-1381-4A0D-C9BC-2B74753564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2207" y="4722103"/>
            <a:ext cx="1376680" cy="24257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A482A6B2-5E5A-FABE-0B86-50A7EB0307C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89824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40CCA59E-7C1B-BD43-0148-90ACD23C7D7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AB7D3960-7289-091E-D2CF-12DFBE80D13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5A948C-FB5D-7AA6-08BE-9F84250A3C8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16758" y="1034854"/>
            <a:ext cx="5204093" cy="60364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EE7EA2-9F4F-90BC-AAB1-D819A4463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31668" y="1927019"/>
            <a:ext cx="362731" cy="3487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19FF04-1DE1-96F8-6295-52ACF83F5FB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11168" y="1927019"/>
            <a:ext cx="362731" cy="3487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C8D120B-5B6A-8989-F80A-AC15B26F0A0E}"/>
              </a:ext>
            </a:extLst>
          </p:cNvPr>
          <p:cNvSpPr/>
          <p:nvPr/>
        </p:nvSpPr>
        <p:spPr>
          <a:xfrm>
            <a:off x="3551175" y="5845098"/>
            <a:ext cx="5204094" cy="1162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90ED44-7F21-F7A6-AD5B-DD47B4A2A27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43103" y="5515126"/>
            <a:ext cx="4220238" cy="1902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0036C5B-B927-E10F-B03E-54F30E93A36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14798" y="2380514"/>
            <a:ext cx="3940746" cy="24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2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90A-C504-2240-5A41-90F7256B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497CEC4-8887-6E1D-DEAF-ED2B9A6AB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5971E0B9-7113-CD9C-01DB-73966E327DCC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C1633-866A-7869-2D0E-E78E6CCC4E8C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B2E8-7294-137E-3049-B08A6E23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F28B9-B664-9397-7E71-CA8FF2D4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-21266"/>
            <a:ext cx="3644348" cy="14151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E9F0FA-E064-312C-8CE9-3B46B5A93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42" y="1900688"/>
            <a:ext cx="2751941" cy="882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65D0CC-E10B-2347-D194-22BF06658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42" y="3329045"/>
            <a:ext cx="2776952" cy="878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E6CB00-D89F-53D6-C654-4463C67426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43" y="4696732"/>
            <a:ext cx="2776951" cy="914856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C784D1A-84BF-D1FE-3AAF-6AA42A820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CB5E7B1-0775-D2BB-1727-0537355E0842}"/>
              </a:ext>
            </a:extLst>
          </p:cNvPr>
          <p:cNvSpPr/>
          <p:nvPr/>
        </p:nvSpPr>
        <p:spPr>
          <a:xfrm>
            <a:off x="4907087" y="21428"/>
            <a:ext cx="2377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fortaa" panose="020F0603070200060003" pitchFamily="34" charset="0"/>
                <a:ea typeface="+mn-ea"/>
                <a:cs typeface="Segoe UI" panose="020B0502040204020203" pitchFamily="34" charset="0"/>
              </a:rPr>
              <a:t>Agenda</a:t>
            </a:r>
          </a:p>
        </p:txBody>
      </p:sp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75C899E9-B9E1-8804-04F9-2388D9D224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F822764-DDB4-7C38-07DB-A7923678B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7F1D7B6A-9137-AFCF-5D15-1F2D777287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43087" y="4526148"/>
            <a:ext cx="1472565" cy="16256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259BF4EA-BCB2-6599-873C-1952206672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54655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9136D794-F575-C773-B05A-BFF4F8A8E98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F8128EC2-6790-5B66-FFBF-E9D26CA755A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A82784F-E030-8CAE-8392-78F0B19ED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648199"/>
              </p:ext>
            </p:extLst>
          </p:nvPr>
        </p:nvGraphicFramePr>
        <p:xfrm>
          <a:off x="3562550" y="727999"/>
          <a:ext cx="6105706" cy="5577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154">
                  <a:extLst>
                    <a:ext uri="{9D8B030D-6E8A-4147-A177-3AD203B41FA5}">
                      <a16:colId xmlns:a16="http://schemas.microsoft.com/office/drawing/2014/main" val="2886221441"/>
                    </a:ext>
                  </a:extLst>
                </a:gridCol>
                <a:gridCol w="1890047">
                  <a:extLst>
                    <a:ext uri="{9D8B030D-6E8A-4147-A177-3AD203B41FA5}">
                      <a16:colId xmlns:a16="http://schemas.microsoft.com/office/drawing/2014/main" val="2750755824"/>
                    </a:ext>
                  </a:extLst>
                </a:gridCol>
                <a:gridCol w="3180505">
                  <a:extLst>
                    <a:ext uri="{9D8B030D-6E8A-4147-A177-3AD203B41FA5}">
                      <a16:colId xmlns:a16="http://schemas.microsoft.com/office/drawing/2014/main" val="2781749333"/>
                    </a:ext>
                  </a:extLst>
                </a:gridCol>
              </a:tblGrid>
              <a:tr h="1970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 slot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Slot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Presenter(s)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56909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16:00-16:05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Opening by Eurescom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Anastasius Gavras</a:t>
                      </a: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Director Eurescom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517631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16:05 – 16:15</a:t>
                      </a:r>
                      <a:b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Opening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by BMFTR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Dr. Mikael Gast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Federal Ministry of Research, Technology and Space (BMFTR)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398625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min.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Funding authorities: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Lars Gustafsson, Sweden’s Innovation Agency </a:t>
                      </a:r>
                      <a:r>
                        <a:rPr lang="en-US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Vinnova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Sweden 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Vance Pan, Canadian Program Lead, </a:t>
                      </a:r>
                      <a:r>
                        <a:rPr lang="en-C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Eureka CELTIC-NEXT, 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Research Council,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Canada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471478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CELTIC-NEXT representative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Christiane </a:t>
                      </a:r>
                      <a:r>
                        <a:rPr lang="en-GB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Reinsch,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CELTIC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-NEXT Programme Coordinator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091954"/>
                  </a:ext>
                </a:extLst>
              </a:tr>
              <a:tr h="2666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Presentation of SUSTAINET Umbrella project and Sub-projects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950407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 Umbrella overview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Achim Autenrieth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Senior Director Advanced Technology, Adtran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017704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SUSTAINET-Advance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Christoph Glingener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CTO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Adtran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020616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SUSTAINET-Innovate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René Bonk,</a:t>
                      </a:r>
                      <a:r>
                        <a:rPr lang="en-US" sz="12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Lead Technology Strategist, CTO Office, Nokia, (Status: confirmed)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64024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SUSTAINET-Guardian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Petr Ledl</a:t>
                      </a: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Head of T-Labs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(Deutsche Telekom)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(Status: confirmed)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585636"/>
                  </a:ext>
                </a:extLst>
              </a:tr>
              <a:tr h="36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­­­­­­­17:25 – 18:00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 minutes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Panel on  Agentic AI impact on society and sustainability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Moderated by 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Anastasius Gavras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Director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Eurescom</a:t>
                      </a:r>
                      <a:b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with Panelists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459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58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D0C88-7301-E70E-F581-4FEF1835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99AE8B-0830-4386-ABE1-109AB8F9E83B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25275B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srgbClr val="25275B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304B91-9C6C-0607-3AEB-70261BD45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A41FC3E7-1E70-7725-10D6-A534C3789B15}"/>
              </a:ext>
            </a:extLst>
          </p:cNvPr>
          <p:cNvSpPr/>
          <p:nvPr/>
        </p:nvSpPr>
        <p:spPr>
          <a:xfrm>
            <a:off x="6410130" y="522626"/>
            <a:ext cx="5581152" cy="5812748"/>
          </a:xfrm>
          <a:custGeom>
            <a:avLst/>
            <a:gdLst/>
            <a:ahLst/>
            <a:cxnLst/>
            <a:rect l="l" t="t" r="r" b="b"/>
            <a:pathLst>
              <a:path w="8895660" h="9060217">
                <a:moveTo>
                  <a:pt x="0" y="0"/>
                </a:moveTo>
                <a:lnTo>
                  <a:pt x="8895659" y="0"/>
                </a:lnTo>
                <a:lnTo>
                  <a:pt x="8895659" y="9060216"/>
                </a:lnTo>
                <a:lnTo>
                  <a:pt x="0" y="90602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4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2356FD-15E8-B722-56E9-81D35E5F72D9}"/>
              </a:ext>
            </a:extLst>
          </p:cNvPr>
          <p:cNvSpPr txBox="1">
            <a:spLocks/>
          </p:cNvSpPr>
          <p:nvPr/>
        </p:nvSpPr>
        <p:spPr>
          <a:xfrm>
            <a:off x="2015993" y="2673285"/>
            <a:ext cx="7664446" cy="5120640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709"/>
              </a:lnSpc>
              <a:spcBef>
                <a:spcPts val="1200"/>
              </a:spcBef>
              <a:spcAft>
                <a:spcPts val="0"/>
              </a:spcAft>
              <a:buClr>
                <a:srgbClr val="25275B"/>
              </a:buClr>
              <a:buSzTx/>
              <a:buFont typeface="Wingdings 2" pitchFamily="18" charset="2"/>
              <a:buNone/>
              <a:tabLst/>
              <a:defRPr/>
            </a:pPr>
            <a:r>
              <a:rPr lang="en-US" sz="1600" b="1" spc="-52" dirty="0">
                <a:solidFill>
                  <a:srgbClr val="2A245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Christiane Reinsch</a:t>
            </a:r>
            <a:br>
              <a:rPr kumimoji="0" lang="en-US" sz="16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</a:b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CELTIC-NEXT – </a:t>
            </a:r>
            <a:r>
              <a:rPr lang="en-US" sz="1600" spc="-52" dirty="0" err="1">
                <a:solidFill>
                  <a:srgbClr val="2A2459"/>
                </a:solidFill>
                <a:latin typeface="Open Sans"/>
                <a:ea typeface="Open Sans"/>
                <a:cs typeface="Open Sans"/>
                <a:sym typeface="Open Sans"/>
              </a:rPr>
              <a:t>Programme</a:t>
            </a:r>
            <a:r>
              <a:rPr lang="en-US" sz="1600" spc="-52" dirty="0">
                <a:solidFill>
                  <a:srgbClr val="2A2459"/>
                </a:solidFill>
                <a:latin typeface="Open Sans"/>
                <a:ea typeface="Open Sans"/>
                <a:cs typeface="Open Sans"/>
                <a:sym typeface="Open Sans"/>
              </a:rPr>
              <a:t> Coordinator</a:t>
            </a:r>
            <a:endParaRPr kumimoji="0" lang="en-US" sz="1600" b="0" i="0" u="none" strike="noStrike" kern="1200" cap="none" spc="-52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ts val="2709"/>
              </a:lnSpc>
              <a:spcBef>
                <a:spcPts val="1200"/>
              </a:spcBef>
              <a:spcAft>
                <a:spcPts val="0"/>
              </a:spcAft>
              <a:buClr>
                <a:srgbClr val="25275B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Mobile: +49 </a:t>
            </a:r>
            <a:r>
              <a:rPr lang="en-US" sz="1600" spc="-52" dirty="0">
                <a:solidFill>
                  <a:srgbClr val="2A2459"/>
                </a:solidFill>
                <a:latin typeface="Open Sans"/>
                <a:ea typeface="Open Sans"/>
                <a:cs typeface="Open Sans"/>
                <a:sym typeface="Open Sans"/>
              </a:rPr>
              <a:t>171 2861781 </a:t>
            </a:r>
            <a:b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</a:b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Email: </a:t>
            </a:r>
            <a:r>
              <a:rPr lang="en-US" sz="1600" u="sng" spc="-52" dirty="0" err="1">
                <a:solidFill>
                  <a:srgbClr val="29A7DA"/>
                </a:solidFill>
                <a:latin typeface="Open Sans"/>
                <a:ea typeface="Open Sans"/>
                <a:cs typeface="Open Sans"/>
                <a:sym typeface="Open Sans"/>
              </a:rPr>
              <a:t>reinsch</a:t>
            </a:r>
            <a:r>
              <a:rPr kumimoji="0" lang="en-US" sz="1600" b="0" i="0" u="sng" strike="noStrike" kern="1200" cap="none" spc="-52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  <a:hlinkClick r:id="rId3" tooltip="mailto:office@celticnext.eu"/>
              </a:rPr>
              <a:t>@celticnext.eu</a:t>
            </a: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</a:b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Web: </a:t>
            </a:r>
            <a:r>
              <a:rPr kumimoji="0" lang="en-US" sz="1600" b="0" i="0" u="sng" strike="noStrike" kern="1200" cap="none" spc="-52" normalizeH="0" baseline="0" noProof="0" dirty="0">
                <a:ln>
                  <a:noFill/>
                </a:ln>
                <a:solidFill>
                  <a:srgbClr val="6FBC52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  <a:hlinkClick r:id="rId4" tooltip="https://www.celticnext.eu"/>
              </a:rPr>
              <a:t>https://www.celticnext.eu</a:t>
            </a:r>
          </a:p>
          <a:p>
            <a:pPr marL="0" marR="0" lvl="0" indent="0" algn="l" defTabSz="914400" rtl="0" eaLnBrk="1" fontAlgn="auto" latinLnBrk="0" hangingPunct="1">
              <a:lnSpc>
                <a:spcPts val="2709"/>
              </a:lnSpc>
              <a:spcBef>
                <a:spcPts val="1200"/>
              </a:spcBef>
              <a:spcAft>
                <a:spcPts val="0"/>
              </a:spcAft>
              <a:buClr>
                <a:srgbClr val="25275B"/>
              </a:buClr>
              <a:buSzTx/>
              <a:buFont typeface="Wingdings 2" pitchFamily="18" charset="2"/>
              <a:buNone/>
              <a:tabLst/>
              <a:defRPr/>
            </a:pPr>
            <a:endParaRPr kumimoji="0" lang="en-US" sz="1600" b="0" i="1" u="none" strike="noStrike" kern="1200" cap="none" spc="-52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EDEE5C31-F46C-D568-F0D4-93198B06D137}"/>
              </a:ext>
            </a:extLst>
          </p:cNvPr>
          <p:cNvSpPr/>
          <p:nvPr/>
        </p:nvSpPr>
        <p:spPr>
          <a:xfrm>
            <a:off x="877850" y="740032"/>
            <a:ext cx="3703675" cy="702524"/>
          </a:xfrm>
          <a:custGeom>
            <a:avLst/>
            <a:gdLst/>
            <a:ahLst/>
            <a:cxnLst/>
            <a:rect l="l" t="t" r="r" b="b"/>
            <a:pathLst>
              <a:path w="6497852" h="1233841">
                <a:moveTo>
                  <a:pt x="0" y="0"/>
                </a:moveTo>
                <a:lnTo>
                  <a:pt x="6497852" y="0"/>
                </a:lnTo>
                <a:lnTo>
                  <a:pt x="6497852" y="1233842"/>
                </a:lnTo>
                <a:lnTo>
                  <a:pt x="0" y="12338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3862" b="-101053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BB52938D-7ADA-1C0B-A1CD-8674792C6929}"/>
              </a:ext>
            </a:extLst>
          </p:cNvPr>
          <p:cNvSpPr txBox="1"/>
          <p:nvPr/>
        </p:nvSpPr>
        <p:spPr>
          <a:xfrm>
            <a:off x="14739915" y="9662833"/>
            <a:ext cx="3182652" cy="450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6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40" b="0" i="0" u="none" strike="noStrike" kern="1200" cap="none" spc="-71" normalizeH="0" baseline="0" noProof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www.celticnext.eu</a:t>
            </a:r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821963C1-3C8F-F23A-ABE9-5BD49058B996}"/>
              </a:ext>
            </a:extLst>
          </p:cNvPr>
          <p:cNvSpPr/>
          <p:nvPr/>
        </p:nvSpPr>
        <p:spPr>
          <a:xfrm>
            <a:off x="996352" y="5352666"/>
            <a:ext cx="545961" cy="544045"/>
          </a:xfrm>
          <a:custGeom>
            <a:avLst/>
            <a:gdLst/>
            <a:ahLst/>
            <a:cxnLst/>
            <a:rect l="l" t="t" r="r" b="b"/>
            <a:pathLst>
              <a:path w="665921" h="674683">
                <a:moveTo>
                  <a:pt x="0" y="0"/>
                </a:moveTo>
                <a:lnTo>
                  <a:pt x="665921" y="0"/>
                </a:lnTo>
                <a:lnTo>
                  <a:pt x="665921" y="674682"/>
                </a:lnTo>
                <a:lnTo>
                  <a:pt x="0" y="674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B2E1AF26-2746-EB94-7346-16C28B68A98B}"/>
              </a:ext>
            </a:extLst>
          </p:cNvPr>
          <p:cNvSpPr/>
          <p:nvPr/>
        </p:nvSpPr>
        <p:spPr>
          <a:xfrm>
            <a:off x="3890832" y="5355969"/>
            <a:ext cx="545961" cy="544045"/>
          </a:xfrm>
          <a:custGeom>
            <a:avLst/>
            <a:gdLst/>
            <a:ahLst/>
            <a:cxnLst/>
            <a:rect l="l" t="t" r="r" b="b"/>
            <a:pathLst>
              <a:path w="665921" h="674683">
                <a:moveTo>
                  <a:pt x="0" y="0"/>
                </a:moveTo>
                <a:lnTo>
                  <a:pt x="665921" y="0"/>
                </a:lnTo>
                <a:lnTo>
                  <a:pt x="665921" y="674683"/>
                </a:lnTo>
                <a:lnTo>
                  <a:pt x="0" y="6746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A5BD3D90-CD93-D5A9-07EF-B7FAC8C91D4E}"/>
              </a:ext>
            </a:extLst>
          </p:cNvPr>
          <p:cNvSpPr txBox="1"/>
          <p:nvPr/>
        </p:nvSpPr>
        <p:spPr>
          <a:xfrm>
            <a:off x="1691149" y="5465030"/>
            <a:ext cx="2426029" cy="319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7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52" normalizeH="0" baseline="0" noProof="0" dirty="0" err="1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CelticNextEurekaCluster</a:t>
            </a:r>
            <a:endParaRPr kumimoji="0" lang="en-US" sz="1600" b="0" i="0" u="none" strike="noStrike" kern="1200" cap="none" spc="-52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4BFB043-433D-B218-C343-09BB2148F2D7}"/>
              </a:ext>
            </a:extLst>
          </p:cNvPr>
          <p:cNvSpPr txBox="1"/>
          <p:nvPr/>
        </p:nvSpPr>
        <p:spPr>
          <a:xfrm>
            <a:off x="4502738" y="5471634"/>
            <a:ext cx="3198593" cy="312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7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CELTIC-NEXT Video Channel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5A67F2E-0A6B-69C2-8639-FB31BA75DE60}"/>
              </a:ext>
            </a:extLst>
          </p:cNvPr>
          <p:cNvSpPr txBox="1">
            <a:spLocks/>
          </p:cNvSpPr>
          <p:nvPr/>
        </p:nvSpPr>
        <p:spPr>
          <a:xfrm>
            <a:off x="2361224" y="1879559"/>
            <a:ext cx="3703675" cy="485399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709"/>
              </a:lnSpc>
              <a:spcBef>
                <a:spcPts val="1200"/>
              </a:spcBef>
              <a:spcAft>
                <a:spcPts val="0"/>
              </a:spcAft>
              <a:buClr>
                <a:srgbClr val="25275B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en-US" sz="2000" b="1" i="0" u="none" strike="noStrike" kern="1200" cap="none" spc="-69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Thank you!</a:t>
            </a:r>
            <a:endParaRPr kumimoji="0" lang="en-US" sz="1800" b="1" i="1" u="none" strike="noStrike" kern="1200" cap="none" spc="-52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</p:spTree>
    <p:extLst>
      <p:ext uri="{BB962C8B-B14F-4D97-AF65-F5344CB8AC3E}">
        <p14:creationId xmlns:p14="http://schemas.microsoft.com/office/powerpoint/2010/main" val="372381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4308D31-F275-D218-8681-7330A3B795A1}"/>
              </a:ext>
            </a:extLst>
          </p:cNvPr>
          <p:cNvSpPr/>
          <p:nvPr/>
        </p:nvSpPr>
        <p:spPr>
          <a:xfrm>
            <a:off x="0" y="-15777"/>
            <a:ext cx="12192000" cy="687377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4" b="-394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2" y="8440088"/>
            <a:ext cx="1530927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99AE8B-0830-4386-ABE1-109AB8F9E83B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25275B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srgbClr val="25275B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F2AA-300F-7DDD-81F5-8DF9405A94B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569" y="1484228"/>
            <a:ext cx="7042277" cy="1209838"/>
          </a:xfrm>
        </p:spPr>
        <p:txBody>
          <a:bodyPr>
            <a:noAutofit/>
          </a:bodyPr>
          <a:lstStyle/>
          <a:p>
            <a:r>
              <a:rPr lang="en-US" sz="3900" b="1" dirty="0"/>
              <a:t>Introduction to </a:t>
            </a:r>
            <a:br>
              <a:rPr lang="en-DE" sz="3900" b="1" dirty="0"/>
            </a:br>
            <a:r>
              <a:rPr lang="en-US" sz="3900" b="1" dirty="0"/>
              <a:t>the </a:t>
            </a:r>
            <a:r>
              <a:rPr lang="en-DE" sz="3900" b="1" dirty="0"/>
              <a:t>EUREKA </a:t>
            </a:r>
            <a:r>
              <a:rPr lang="en-US" sz="3900" b="1" dirty="0"/>
              <a:t>ICT cluster </a:t>
            </a:r>
            <a:br>
              <a:rPr lang="en-US" sz="3900" b="1" dirty="0"/>
            </a:br>
            <a:r>
              <a:rPr lang="en-US" sz="3900" b="1" dirty="0"/>
              <a:t>for a </a:t>
            </a:r>
            <a:r>
              <a:rPr lang="en-DE" sz="3900" b="1" dirty="0"/>
              <a:t>secure</a:t>
            </a:r>
            <a:r>
              <a:rPr lang="en-US" sz="3900" b="1" dirty="0"/>
              <a:t> digital society </a:t>
            </a:r>
            <a:endParaRPr lang="LID4096" sz="3900" b="1" dirty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60192E5-9140-189F-8655-3169461A0E14}"/>
              </a:ext>
            </a:extLst>
          </p:cNvPr>
          <p:cNvSpPr/>
          <p:nvPr/>
        </p:nvSpPr>
        <p:spPr>
          <a:xfrm>
            <a:off x="1" y="5876925"/>
            <a:ext cx="12192000" cy="1003229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789" r="-186369" b="-23612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A46C4E-74A3-8F45-8537-E81E8B5958C9}"/>
              </a:ext>
            </a:extLst>
          </p:cNvPr>
          <p:cNvSpPr/>
          <p:nvPr/>
        </p:nvSpPr>
        <p:spPr>
          <a:xfrm>
            <a:off x="0" y="3124200"/>
            <a:ext cx="12192000" cy="2746460"/>
          </a:xfrm>
          <a:custGeom>
            <a:avLst/>
            <a:gdLst/>
            <a:ahLst/>
            <a:cxnLst/>
            <a:rect l="l" t="t" r="r" b="b"/>
            <a:pathLst>
              <a:path w="18288000" h="4585238">
                <a:moveTo>
                  <a:pt x="0" y="0"/>
                </a:moveTo>
                <a:lnTo>
                  <a:pt x="18288000" y="0"/>
                </a:lnTo>
                <a:lnTo>
                  <a:pt x="18288000" y="4585238"/>
                </a:lnTo>
                <a:lnTo>
                  <a:pt x="0" y="45852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3817" r="-83817" b="-44106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2E581BA-5ACE-6E65-A660-113F4855F20C}"/>
              </a:ext>
            </a:extLst>
          </p:cNvPr>
          <p:cNvSpPr/>
          <p:nvPr/>
        </p:nvSpPr>
        <p:spPr>
          <a:xfrm>
            <a:off x="359333" y="3358805"/>
            <a:ext cx="4640601" cy="968771"/>
          </a:xfrm>
          <a:custGeom>
            <a:avLst/>
            <a:gdLst/>
            <a:ahLst/>
            <a:cxnLst/>
            <a:rect l="l" t="t" r="r" b="b"/>
            <a:pathLst>
              <a:path w="8976278" h="1704456">
                <a:moveTo>
                  <a:pt x="0" y="0"/>
                </a:moveTo>
                <a:lnTo>
                  <a:pt x="8976278" y="0"/>
                </a:lnTo>
                <a:lnTo>
                  <a:pt x="8976278" y="1704456"/>
                </a:lnTo>
                <a:lnTo>
                  <a:pt x="0" y="17044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3862" b="-101053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EA6BC1FB-DE9C-A4EF-ED07-3930DB355D73}"/>
              </a:ext>
            </a:extLst>
          </p:cNvPr>
          <p:cNvSpPr/>
          <p:nvPr/>
        </p:nvSpPr>
        <p:spPr>
          <a:xfrm>
            <a:off x="11285417" y="5000625"/>
            <a:ext cx="825456" cy="825456"/>
          </a:xfrm>
          <a:custGeom>
            <a:avLst/>
            <a:gdLst/>
            <a:ahLst/>
            <a:cxnLst/>
            <a:rect l="l" t="t" r="r" b="b"/>
            <a:pathLst>
              <a:path w="1410331" h="1410331">
                <a:moveTo>
                  <a:pt x="0" y="0"/>
                </a:moveTo>
                <a:lnTo>
                  <a:pt x="1410332" y="0"/>
                </a:lnTo>
                <a:lnTo>
                  <a:pt x="1410332" y="1410331"/>
                </a:lnTo>
                <a:lnTo>
                  <a:pt x="0" y="14103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59CFA0F-1DCC-50C2-B677-48923EA4F438}"/>
              </a:ext>
            </a:extLst>
          </p:cNvPr>
          <p:cNvSpPr txBox="1"/>
          <p:nvPr/>
        </p:nvSpPr>
        <p:spPr>
          <a:xfrm>
            <a:off x="493855" y="4525706"/>
            <a:ext cx="632743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The </a:t>
            </a:r>
            <a:r>
              <a:rPr kumimoji="0" lang="en-US" sz="2400" b="1" i="0" u="none" strike="noStrike" kern="1200" cap="none" spc="-83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ICT</a:t>
            </a:r>
            <a:r>
              <a:rPr kumimoji="0" lang="en-US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 </a:t>
            </a:r>
            <a:r>
              <a:rPr kumimoji="0" lang="en-US" sz="2400" b="1" i="0" u="none" strike="noStrike" kern="1200" cap="none" spc="-83" normalizeH="0" baseline="0" noProof="0" dirty="0" err="1">
                <a:ln>
                  <a:noFill/>
                </a:ln>
                <a:solidFill>
                  <a:srgbClr val="6FBC52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Σ</a:t>
            </a:r>
            <a:r>
              <a:rPr kumimoji="0" lang="en-US" sz="2400" b="0" i="0" u="none" strike="noStrike" kern="1200" cap="none" spc="-83" normalizeH="0" baseline="0" noProof="0" dirty="0" err="1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ureka</a:t>
            </a:r>
            <a:r>
              <a:rPr kumimoji="0" lang="en-US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 cluster</a:t>
            </a:r>
            <a:br>
              <a:rPr kumimoji="0" lang="en-DE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</a:br>
            <a:r>
              <a:rPr kumimoji="0" lang="en-US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for </a:t>
            </a:r>
            <a:r>
              <a:rPr kumimoji="0" lang="en-US" sz="2400" b="1" i="0" u="none" strike="noStrike" kern="1200" cap="none" spc="-83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next-generation communications</a:t>
            </a:r>
            <a:br>
              <a:rPr kumimoji="0" lang="en-DE" sz="2400" b="1" i="0" u="none" strike="noStrike" kern="1200" cap="none" spc="-83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</a:br>
            <a:r>
              <a:rPr kumimoji="0" lang="en-DE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with over </a:t>
            </a:r>
            <a:r>
              <a:rPr kumimoji="0" lang="en-US" sz="2400" b="1" i="0" u="none" strike="noStrike" kern="1200" cap="none" spc="-83" normalizeH="0" baseline="0" noProof="0" dirty="0">
                <a:ln>
                  <a:noFill/>
                </a:ln>
                <a:solidFill>
                  <a:srgbClr val="29A7DA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2</a:t>
            </a:r>
            <a:r>
              <a:rPr lang="de-DE" sz="2400" b="1" spc="-83" dirty="0">
                <a:solidFill>
                  <a:srgbClr val="29A7DA"/>
                </a:solidFill>
                <a:latin typeface="Corbel" panose="020B0503020204020204"/>
                <a:ea typeface="Open Sans Bold"/>
                <a:cs typeface="Open Sans Bold"/>
                <a:sym typeface="Open Sans Bold"/>
              </a:rPr>
              <a:t>3</a:t>
            </a:r>
            <a:r>
              <a:rPr kumimoji="0" lang="en-US" sz="24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"/>
                <a:cs typeface="Open Sans"/>
                <a:sym typeface="Open Sans"/>
              </a:rPr>
              <a:t> years of </a:t>
            </a:r>
            <a:r>
              <a:rPr kumimoji="0" lang="en-US" sz="2400" b="1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successful innovative projects!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2FA2E597-2AEB-6BB4-646D-A784AC7F6995}"/>
              </a:ext>
            </a:extLst>
          </p:cNvPr>
          <p:cNvSpPr/>
          <p:nvPr/>
        </p:nvSpPr>
        <p:spPr>
          <a:xfrm>
            <a:off x="6705009" y="3076488"/>
            <a:ext cx="5376422" cy="2746460"/>
          </a:xfrm>
          <a:custGeom>
            <a:avLst/>
            <a:gdLst/>
            <a:ahLst/>
            <a:cxnLst/>
            <a:rect l="l" t="t" r="r" b="b"/>
            <a:pathLst>
              <a:path w="8743802" h="4466633">
                <a:moveTo>
                  <a:pt x="0" y="0"/>
                </a:moveTo>
                <a:lnTo>
                  <a:pt x="8743802" y="0"/>
                </a:lnTo>
                <a:lnTo>
                  <a:pt x="8743802" y="4466633"/>
                </a:lnTo>
                <a:lnTo>
                  <a:pt x="0" y="44666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16231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9738D51-254E-7E6C-B95F-60AECFB576F1}"/>
              </a:ext>
            </a:extLst>
          </p:cNvPr>
          <p:cNvSpPr txBox="1"/>
          <p:nvPr/>
        </p:nvSpPr>
        <p:spPr>
          <a:xfrm>
            <a:off x="731980" y="6058744"/>
            <a:ext cx="659799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spc="-8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Christiane Reinsch</a:t>
            </a:r>
            <a:r>
              <a:rPr kumimoji="0" lang="en-US" sz="1400" b="0" i="0" u="none" strike="noStrike" kern="1200" cap="none" spc="-8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CELTIC-NEXT </a:t>
            </a:r>
            <a:r>
              <a:rPr kumimoji="0" lang="en-US" sz="1400" b="0" i="0" u="none" strike="noStrike" kern="1200" cap="none" spc="-8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Programme</a:t>
            </a:r>
            <a:r>
              <a:rPr kumimoji="0" lang="en-US" sz="1400" b="0" i="0" u="none" strike="noStrike" kern="1200" cap="none" spc="-8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Coordinator</a:t>
            </a:r>
            <a:br>
              <a:rPr kumimoji="0" lang="en-US" sz="1400" b="0" i="0" u="none" strike="noStrike" kern="1200" cap="none" spc="-8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b="1" i="1" spc="-8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reinsch</a:t>
            </a:r>
            <a:r>
              <a:rPr kumimoji="0" lang="en-US" sz="1400" b="1" i="1" u="none" strike="noStrike" kern="1200" cap="none" spc="-8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@celticnext.eu</a:t>
            </a:r>
            <a:endParaRPr kumimoji="0" lang="en-US" sz="1400" b="1" i="1" u="none" strike="noStrike" kern="1200" cap="none" spc="-8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8696D025-08C4-B811-7801-460D373BD7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453821" y="9722624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3124A-85C5-4FC6-BC7B-DBA8DB96F3CB}" type="datetime1">
              <a:rPr kumimoji="0" lang="fr-FR" sz="11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08/09/2026</a:t>
            </a:fld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4539684A-ABA6-378A-CDF8-E2EE50772855}"/>
              </a:ext>
            </a:extLst>
          </p:cNvPr>
          <p:cNvSpPr txBox="1"/>
          <p:nvPr/>
        </p:nvSpPr>
        <p:spPr>
          <a:xfrm>
            <a:off x="8764949" y="4728803"/>
            <a:ext cx="1015814" cy="259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32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44" normalizeH="0" baseline="0" noProof="0" dirty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5G &amp; 6G</a:t>
            </a:r>
          </a:p>
        </p:txBody>
      </p:sp>
    </p:spTree>
    <p:extLst>
      <p:ext uri="{BB962C8B-B14F-4D97-AF65-F5344CB8AC3E}">
        <p14:creationId xmlns:p14="http://schemas.microsoft.com/office/powerpoint/2010/main" val="1432149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7D601-2BE4-4BBB-9D7F-B491F7EB5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6484" y="2431718"/>
            <a:ext cx="7703114" cy="359726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DE" sz="4000" b="1" dirty="0"/>
              <a:t>CELTIC-NEXT</a:t>
            </a:r>
            <a:r>
              <a:rPr lang="en-DE" sz="4000" dirty="0"/>
              <a:t> is </a:t>
            </a:r>
            <a:r>
              <a:rPr lang="de-DE" sz="4000" b="1" dirty="0"/>
              <a:t>an </a:t>
            </a:r>
            <a:r>
              <a:rPr lang="en-DE" sz="4000" b="1" dirty="0"/>
              <a:t>industry-driven </a:t>
            </a:r>
            <a:r>
              <a:rPr lang="en-DE" sz="4000" dirty="0"/>
              <a:t>not for profit</a:t>
            </a:r>
            <a:r>
              <a:rPr lang="en-DE" sz="4000" b="1" dirty="0"/>
              <a:t> cluster </a:t>
            </a:r>
            <a:r>
              <a:rPr lang="en-DE" sz="4000" dirty="0"/>
              <a:t>involving all the major ICT</a:t>
            </a:r>
            <a:r>
              <a:rPr lang="de-DE" sz="4000" dirty="0"/>
              <a:t> </a:t>
            </a:r>
            <a:r>
              <a:rPr lang="en-DE" sz="4000" dirty="0"/>
              <a:t>industry players, service providers, many SMEs, and research institutions &amp; academia to enable a secured, trusted, and sustainable digital society. </a:t>
            </a:r>
          </a:p>
          <a:p>
            <a:pPr marL="0" indent="0" algn="ctr">
              <a:buNone/>
            </a:pPr>
            <a:endParaRPr lang="en-DE" sz="4000" dirty="0"/>
          </a:p>
          <a:p>
            <a:pPr marL="0" indent="0" algn="ctr">
              <a:buNone/>
            </a:pPr>
            <a:endParaRPr lang="en-DE" sz="4000" dirty="0"/>
          </a:p>
          <a:p>
            <a:pPr marL="0" indent="0">
              <a:buNone/>
            </a:pPr>
            <a:r>
              <a:rPr lang="en-DE" sz="2400" dirty="0"/>
              <a:t>Eureka Clusters Program</a:t>
            </a:r>
            <a:r>
              <a:rPr lang="de-DE" sz="2400" dirty="0"/>
              <a:t>: renewal of clusters licences for another 7 years for </a:t>
            </a:r>
            <a:r>
              <a:rPr lang="en-DE" sz="2400" dirty="0"/>
              <a:t> CELTIC-NEXT </a:t>
            </a:r>
            <a:r>
              <a:rPr lang="de-DE" sz="2400" dirty="0"/>
              <a:t>in 2025</a:t>
            </a:r>
            <a:endParaRPr lang="fr-F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19D3F-ED47-4757-BF4B-539D21B53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236139" y="4391864"/>
            <a:ext cx="5911517" cy="365125"/>
          </a:xfrm>
        </p:spPr>
        <p:txBody>
          <a:bodyPr/>
          <a:lstStyle/>
          <a:p>
            <a:pPr algn="ctr"/>
            <a:r>
              <a:rPr lang="en-GB" dirty="0"/>
              <a:t>www.celticnext.eu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91848-CD56-4120-93D8-B3F5B4023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A916-48A2-48A2-9A75-3DD55F3698BD}" type="slidenum">
              <a:rPr lang="en-GB" smtClean="0"/>
              <a:t>3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A23227-2C37-4B1C-9040-01FF14E86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846" y="779336"/>
            <a:ext cx="7313074" cy="1461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A6FC2F-B32B-791F-7169-F406F0A8D7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7" r="15336"/>
          <a:stretch/>
        </p:blipFill>
        <p:spPr>
          <a:xfrm>
            <a:off x="101634" y="1940790"/>
            <a:ext cx="3235973" cy="23717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BC50C2-0460-6761-068F-1A20A63CCA4E}"/>
              </a:ext>
            </a:extLst>
          </p:cNvPr>
          <p:cNvSpPr txBox="1"/>
          <p:nvPr/>
        </p:nvSpPr>
        <p:spPr>
          <a:xfrm>
            <a:off x="-21337" y="1116278"/>
            <a:ext cx="3568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800" b="1" dirty="0"/>
              <a:t>Who is CELTIC-NEXT?</a:t>
            </a:r>
          </a:p>
        </p:txBody>
      </p:sp>
    </p:spTree>
    <p:extLst>
      <p:ext uri="{BB962C8B-B14F-4D97-AF65-F5344CB8AC3E}">
        <p14:creationId xmlns:p14="http://schemas.microsoft.com/office/powerpoint/2010/main" val="265099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7"/>
    </mc:Choice>
    <mc:Fallback xmlns="">
      <p:transition spd="slow" advTm="203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A2DE1-3697-02F5-C3C2-933E67522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44B0450F-4FA7-FE88-2A4E-C2E031B7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1142999"/>
            <a:ext cx="2834640" cy="408314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CELTIC-NEXT in the</a:t>
            </a:r>
            <a:br>
              <a:rPr lang="en-US" dirty="0"/>
            </a:br>
            <a:r>
              <a:rPr lang="en-US" dirty="0"/>
              <a:t>European Funding Landscape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8D26C0-CDEA-9196-31B1-49D279BE982E}"/>
              </a:ext>
            </a:extLst>
          </p:cNvPr>
          <p:cNvGrpSpPr/>
          <p:nvPr/>
        </p:nvGrpSpPr>
        <p:grpSpPr>
          <a:xfrm>
            <a:off x="2431723" y="1631852"/>
            <a:ext cx="9760277" cy="3398267"/>
            <a:chOff x="1999016" y="1659834"/>
            <a:chExt cx="9795797" cy="3410634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7223764F-E94B-D9E0-2BE1-2C291CB4BADC}"/>
                </a:ext>
              </a:extLst>
            </p:cNvPr>
            <p:cNvGrpSpPr/>
            <p:nvPr/>
          </p:nvGrpSpPr>
          <p:grpSpPr>
            <a:xfrm>
              <a:off x="1999016" y="1714401"/>
              <a:ext cx="3404485" cy="3356067"/>
              <a:chOff x="383517" y="1565413"/>
              <a:chExt cx="3638800" cy="3573722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3248A1D3-E5A5-C087-58CA-44E605696DAE}"/>
                  </a:ext>
                </a:extLst>
              </p:cNvPr>
              <p:cNvGrpSpPr/>
              <p:nvPr/>
            </p:nvGrpSpPr>
            <p:grpSpPr>
              <a:xfrm>
                <a:off x="383517" y="1565413"/>
                <a:ext cx="3638800" cy="3518073"/>
                <a:chOff x="417073" y="2447644"/>
                <a:chExt cx="3638800" cy="3518073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383776B-7CF5-FF7C-D556-4FAA29AF2CD7}"/>
                    </a:ext>
                  </a:extLst>
                </p:cNvPr>
                <p:cNvGrpSpPr/>
                <p:nvPr/>
              </p:nvGrpSpPr>
              <p:grpSpPr>
                <a:xfrm>
                  <a:off x="417073" y="2447644"/>
                  <a:ext cx="3638800" cy="3518073"/>
                  <a:chOff x="316405" y="2615424"/>
                  <a:chExt cx="3638800" cy="3518073"/>
                </a:xfrm>
              </p:grpSpPr>
              <p:sp>
                <p:nvSpPr>
                  <p:cNvPr id="154" name="Hexagon 153">
                    <a:extLst>
                      <a:ext uri="{FF2B5EF4-FFF2-40B4-BE49-F238E27FC236}">
                        <a16:creationId xmlns:a16="http://schemas.microsoft.com/office/drawing/2014/main" id="{68DF5BD6-A307-BBBC-CF48-A94D9AC5B6AC}"/>
                      </a:ext>
                    </a:extLst>
                  </p:cNvPr>
                  <p:cNvSpPr/>
                  <p:nvPr/>
                </p:nvSpPr>
                <p:spPr>
                  <a:xfrm>
                    <a:off x="1986597" y="4443388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noFill/>
                  <a:ln w="25400" cap="flat" cmpd="sng" algn="ctr">
                    <a:solidFill>
                      <a:srgbClr val="71BD54"/>
                    </a:solidFill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5" name="Hexagon 154">
                    <a:extLst>
                      <a:ext uri="{FF2B5EF4-FFF2-40B4-BE49-F238E27FC236}">
                        <a16:creationId xmlns:a16="http://schemas.microsoft.com/office/drawing/2014/main" id="{B9FA4B81-4DA8-6F37-40FA-6D804EBDB636}"/>
                      </a:ext>
                    </a:extLst>
                  </p:cNvPr>
                  <p:cNvSpPr/>
                  <p:nvPr/>
                </p:nvSpPr>
                <p:spPr>
                  <a:xfrm>
                    <a:off x="1978129" y="2615424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blipFill dpi="0"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5400" cap="flat" cmpd="sng" algn="ctr">
                    <a:solidFill>
                      <a:srgbClr val="71BD54"/>
                    </a:solidFill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6" name="Hexagon 155">
                    <a:extLst>
                      <a:ext uri="{FF2B5EF4-FFF2-40B4-BE49-F238E27FC236}">
                        <a16:creationId xmlns:a16="http://schemas.microsoft.com/office/drawing/2014/main" id="{F02BD336-DD41-686F-45EB-66E166C94EE7}"/>
                      </a:ext>
                    </a:extLst>
                  </p:cNvPr>
                  <p:cNvSpPr/>
                  <p:nvPr/>
                </p:nvSpPr>
                <p:spPr>
                  <a:xfrm>
                    <a:off x="316405" y="3539611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solidFill>
                    <a:srgbClr val="71BD54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52" name="Hexagon 4">
                  <a:extLst>
                    <a:ext uri="{FF2B5EF4-FFF2-40B4-BE49-F238E27FC236}">
                      <a16:creationId xmlns:a16="http://schemas.microsoft.com/office/drawing/2014/main" id="{6D647A8F-DC39-3236-EEC6-8A637557FD1D}"/>
                    </a:ext>
                  </a:extLst>
                </p:cNvPr>
                <p:cNvSpPr txBox="1"/>
                <p:nvPr/>
              </p:nvSpPr>
              <p:spPr>
                <a:xfrm>
                  <a:off x="2249591" y="4180439"/>
                  <a:ext cx="1668508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Innovation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Programmes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following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A2459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European Strategy </a:t>
                  </a: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A2459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</p:txBody>
            </p:sp>
            <p:sp>
              <p:nvSpPr>
                <p:cNvPr id="153" name="Hexagon 4">
                  <a:extLst>
                    <a:ext uri="{FF2B5EF4-FFF2-40B4-BE49-F238E27FC236}">
                      <a16:creationId xmlns:a16="http://schemas.microsoft.com/office/drawing/2014/main" id="{DC8542E4-3E00-9194-F9EA-5007D706E411}"/>
                    </a:ext>
                  </a:extLst>
                </p:cNvPr>
                <p:cNvSpPr txBox="1"/>
                <p:nvPr/>
              </p:nvSpPr>
              <p:spPr>
                <a:xfrm>
                  <a:off x="702636" y="3555096"/>
                  <a:ext cx="1433114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ts val="2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European</a:t>
                  </a:r>
                  <a:r>
                    <a:rPr kumimoji="0" lang="en-DE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 Community Programmes</a:t>
                  </a:r>
                  <a: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 </a:t>
                  </a: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48" name="Picture 147">
                <a:extLst>
                  <a:ext uri="{FF2B5EF4-FFF2-40B4-BE49-F238E27FC236}">
                    <a16:creationId xmlns:a16="http://schemas.microsoft.com/office/drawing/2014/main" id="{DCCEDA63-9FB8-B87B-65FB-B2DCFD498E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4028" y="4718370"/>
                <a:ext cx="895245" cy="420765"/>
              </a:xfrm>
              <a:prstGeom prst="rect">
                <a:avLst/>
              </a:prstGeom>
            </p:spPr>
          </p:pic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58EC60C1-BE39-3FF9-47FB-5794FBF411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3797" y="4814159"/>
                <a:ext cx="443860" cy="229189"/>
              </a:xfrm>
              <a:prstGeom prst="rect">
                <a:avLst/>
              </a:prstGeom>
            </p:spPr>
          </p:pic>
          <p:pic>
            <p:nvPicPr>
              <p:cNvPr id="150" name="Picture 4">
                <a:extLst>
                  <a:ext uri="{FF2B5EF4-FFF2-40B4-BE49-F238E27FC236}">
                    <a16:creationId xmlns:a16="http://schemas.microsoft.com/office/drawing/2014/main" id="{F2D6C7C8-A16D-CE85-4092-91066B3627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8202" y="4568946"/>
                <a:ext cx="631321" cy="2452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6D215BC-5441-59AA-0CBE-DEC30456FBD6}"/>
                </a:ext>
              </a:extLst>
            </p:cNvPr>
            <p:cNvGrpSpPr/>
            <p:nvPr/>
          </p:nvGrpSpPr>
          <p:grpSpPr>
            <a:xfrm>
              <a:off x="5226079" y="1659834"/>
              <a:ext cx="6568734" cy="3342326"/>
              <a:chOff x="5226079" y="1659834"/>
              <a:chExt cx="6568734" cy="3342326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1DE08CD4-C7C3-5436-C7F9-CDFB6DED0FEF}"/>
                  </a:ext>
                </a:extLst>
              </p:cNvPr>
              <p:cNvGrpSpPr/>
              <p:nvPr/>
            </p:nvGrpSpPr>
            <p:grpSpPr>
              <a:xfrm>
                <a:off x="5226079" y="2566253"/>
                <a:ext cx="3404485" cy="2435907"/>
                <a:chOff x="8178288" y="3371831"/>
                <a:chExt cx="3638800" cy="2593886"/>
              </a:xfrm>
            </p:grpSpPr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69734114-0722-C8C5-1A0A-2A8898CD889C}"/>
                    </a:ext>
                  </a:extLst>
                </p:cNvPr>
                <p:cNvGrpSpPr/>
                <p:nvPr/>
              </p:nvGrpSpPr>
              <p:grpSpPr>
                <a:xfrm>
                  <a:off x="8178288" y="3371831"/>
                  <a:ext cx="3638800" cy="2593886"/>
                  <a:chOff x="316405" y="3539611"/>
                  <a:chExt cx="3638800" cy="2593886"/>
                </a:xfrm>
              </p:grpSpPr>
              <p:sp>
                <p:nvSpPr>
                  <p:cNvPr id="145" name="Hexagon 144">
                    <a:extLst>
                      <a:ext uri="{FF2B5EF4-FFF2-40B4-BE49-F238E27FC236}">
                        <a16:creationId xmlns:a16="http://schemas.microsoft.com/office/drawing/2014/main" id="{8EE5F8C8-3DCA-D534-528C-D93C204385B0}"/>
                      </a:ext>
                    </a:extLst>
                  </p:cNvPr>
                  <p:cNvSpPr/>
                  <p:nvPr/>
                </p:nvSpPr>
                <p:spPr>
                  <a:xfrm>
                    <a:off x="1986597" y="4443388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noFill/>
                  <a:ln w="25400" cap="flat" cmpd="sng" algn="ctr">
                    <a:solidFill>
                      <a:srgbClr val="71BD54"/>
                    </a:solidFill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Hexagon 145">
                    <a:extLst>
                      <a:ext uri="{FF2B5EF4-FFF2-40B4-BE49-F238E27FC236}">
                        <a16:creationId xmlns:a16="http://schemas.microsoft.com/office/drawing/2014/main" id="{AA1D27C5-D97B-4E62-77C3-D6B2AE6A9C3B}"/>
                      </a:ext>
                    </a:extLst>
                  </p:cNvPr>
                  <p:cNvSpPr/>
                  <p:nvPr/>
                </p:nvSpPr>
                <p:spPr>
                  <a:xfrm>
                    <a:off x="316405" y="3539611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solidFill>
                    <a:srgbClr val="71BD54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3" name="Hexagon 4">
                  <a:extLst>
                    <a:ext uri="{FF2B5EF4-FFF2-40B4-BE49-F238E27FC236}">
                      <a16:creationId xmlns:a16="http://schemas.microsoft.com/office/drawing/2014/main" id="{BDA089BC-DAAB-CDE9-ABB9-36088B8DAD3B}"/>
                    </a:ext>
                  </a:extLst>
                </p:cNvPr>
                <p:cNvSpPr txBox="1"/>
                <p:nvPr/>
              </p:nvSpPr>
              <p:spPr>
                <a:xfrm>
                  <a:off x="10094195" y="4291042"/>
                  <a:ext cx="1539979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Trans-National Programmes 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following 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A2459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National Priorities</a:t>
                  </a:r>
                </a:p>
              </p:txBody>
            </p:sp>
            <p:sp>
              <p:nvSpPr>
                <p:cNvPr id="144" name="Hexagon 4">
                  <a:extLst>
                    <a:ext uri="{FF2B5EF4-FFF2-40B4-BE49-F238E27FC236}">
                      <a16:creationId xmlns:a16="http://schemas.microsoft.com/office/drawing/2014/main" id="{1635FE78-1B2E-2775-5699-D20CFBE8F577}"/>
                    </a:ext>
                  </a:extLst>
                </p:cNvPr>
                <p:cNvSpPr txBox="1"/>
                <p:nvPr/>
              </p:nvSpPr>
              <p:spPr>
                <a:xfrm>
                  <a:off x="8510648" y="3545435"/>
                  <a:ext cx="1313938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ts val="2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  <a:p>
                  <a:pPr marL="0" marR="0" lvl="0" indent="0" algn="ctr" defTabSz="889000" rtl="0" eaLnBrk="1" fontAlgn="auto" latinLnBrk="0" hangingPunct="1">
                    <a:lnSpc>
                      <a:spcPts val="2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EUREKA</a:t>
                  </a:r>
                  <a:b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Cluster Programme</a:t>
                  </a:r>
                  <a:br>
                    <a:rPr kumimoji="0" lang="en-GB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7" name="Hexagon 31">
                <a:extLst>
                  <a:ext uri="{FF2B5EF4-FFF2-40B4-BE49-F238E27FC236}">
                    <a16:creationId xmlns:a16="http://schemas.microsoft.com/office/drawing/2014/main" id="{3C3C9E02-6F9F-8DFE-0EA2-CBF75E7AF896}"/>
                  </a:ext>
                </a:extLst>
              </p:cNvPr>
              <p:cNvSpPr/>
              <p:nvPr/>
            </p:nvSpPr>
            <p:spPr>
              <a:xfrm>
                <a:off x="6775266" y="1693882"/>
                <a:ext cx="1841842" cy="15871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bg1"/>
              </a:solidFill>
              <a:ln w="25400" cap="flat" cmpd="sng" algn="ctr">
                <a:solidFill>
                  <a:srgbClr val="71BD54"/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  <p:pic>
            <p:nvPicPr>
              <p:cNvPr id="108" name="Graphic 107">
                <a:extLst>
                  <a:ext uri="{FF2B5EF4-FFF2-40B4-BE49-F238E27FC236}">
                    <a16:creationId xmlns:a16="http://schemas.microsoft.com/office/drawing/2014/main" id="{9E3F9253-F52C-1A2C-9F98-9CBF989B84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411192" y="4611810"/>
                <a:ext cx="532152" cy="202017"/>
              </a:xfrm>
              <a:prstGeom prst="rect">
                <a:avLst/>
              </a:prstGeom>
            </p:spPr>
          </p:pic>
          <p:pic>
            <p:nvPicPr>
              <p:cNvPr id="110" name="Picture 2" descr="Future Network Services: 6G for and by the Netherlands - Future Network  Services">
                <a:extLst>
                  <a:ext uri="{FF2B5EF4-FFF2-40B4-BE49-F238E27FC236}">
                    <a16:creationId xmlns:a16="http://schemas.microsoft.com/office/drawing/2014/main" id="{5A64BF21-D963-6921-2AD4-79A1A43D18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0279" y="4265849"/>
                <a:ext cx="391869" cy="2535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1" name="Picture 4" descr="6G Flagship - Research Council of Finland">
                <a:extLst>
                  <a:ext uri="{FF2B5EF4-FFF2-40B4-BE49-F238E27FC236}">
                    <a16:creationId xmlns:a16="http://schemas.microsoft.com/office/drawing/2014/main" id="{FD598C80-B2D8-9FC7-49C2-660456CE78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8395"/>
              <a:stretch/>
            </p:blipFill>
            <p:spPr bwMode="auto">
              <a:xfrm>
                <a:off x="11056533" y="4403119"/>
                <a:ext cx="342075" cy="340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E494B0BF-2E53-31AB-5054-04E1720A47A0}"/>
                  </a:ext>
                </a:extLst>
              </p:cNvPr>
              <p:cNvGrpSpPr/>
              <p:nvPr/>
            </p:nvGrpSpPr>
            <p:grpSpPr>
              <a:xfrm>
                <a:off x="8355467" y="2528632"/>
                <a:ext cx="3404484" cy="2435907"/>
                <a:chOff x="4297680" y="3371831"/>
                <a:chExt cx="3638800" cy="2593886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3AA1F8E5-EBAD-A8C0-2273-194000537A9A}"/>
                    </a:ext>
                  </a:extLst>
                </p:cNvPr>
                <p:cNvGrpSpPr/>
                <p:nvPr/>
              </p:nvGrpSpPr>
              <p:grpSpPr>
                <a:xfrm>
                  <a:off x="4297680" y="3371831"/>
                  <a:ext cx="3638800" cy="2593886"/>
                  <a:chOff x="316405" y="3539611"/>
                  <a:chExt cx="3638800" cy="2593886"/>
                </a:xfrm>
              </p:grpSpPr>
              <p:sp>
                <p:nvSpPr>
                  <p:cNvPr id="140" name="Hexagon 139">
                    <a:extLst>
                      <a:ext uri="{FF2B5EF4-FFF2-40B4-BE49-F238E27FC236}">
                        <a16:creationId xmlns:a16="http://schemas.microsoft.com/office/drawing/2014/main" id="{0F0F3F70-F5CD-73C7-9864-10B9A2D5CD2A}"/>
                      </a:ext>
                    </a:extLst>
                  </p:cNvPr>
                  <p:cNvSpPr/>
                  <p:nvPr/>
                </p:nvSpPr>
                <p:spPr>
                  <a:xfrm>
                    <a:off x="1986597" y="4443388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noFill/>
                  <a:ln w="25400" cap="flat" cmpd="sng" algn="ctr">
                    <a:solidFill>
                      <a:srgbClr val="71BD54"/>
                    </a:solidFill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DE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Hexagon 140">
                    <a:extLst>
                      <a:ext uri="{FF2B5EF4-FFF2-40B4-BE49-F238E27FC236}">
                        <a16:creationId xmlns:a16="http://schemas.microsoft.com/office/drawing/2014/main" id="{A607021C-97D2-EDE5-669B-316BEE360AFD}"/>
                      </a:ext>
                    </a:extLst>
                  </p:cNvPr>
                  <p:cNvSpPr/>
                  <p:nvPr/>
                </p:nvSpPr>
                <p:spPr>
                  <a:xfrm>
                    <a:off x="316405" y="3539611"/>
                    <a:ext cx="1968608" cy="1690109"/>
                  </a:xfrm>
                  <a:prstGeom prst="hexagon">
                    <a:avLst>
                      <a:gd name="adj" fmla="val 25000"/>
                      <a:gd name="vf" fmla="val 115470"/>
                    </a:avLst>
                  </a:prstGeom>
                  <a:solidFill>
                    <a:srgbClr val="71BD54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38" name="Hexagon 4">
                  <a:extLst>
                    <a:ext uri="{FF2B5EF4-FFF2-40B4-BE49-F238E27FC236}">
                      <a16:creationId xmlns:a16="http://schemas.microsoft.com/office/drawing/2014/main" id="{4FDA51E8-BD70-F58D-255C-AF42E5F702A7}"/>
                    </a:ext>
                  </a:extLst>
                </p:cNvPr>
                <p:cNvSpPr txBox="1"/>
                <p:nvPr/>
              </p:nvSpPr>
              <p:spPr>
                <a:xfrm>
                  <a:off x="6261665" y="4155847"/>
                  <a:ext cx="1361779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Develop &amp; Maintain </a:t>
                  </a:r>
                  <a:b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</a:br>
                  <a:r>
                    <a:rPr kumimoji="0" lang="en-GB" sz="1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A2459"/>
                      </a:solidFill>
                      <a:effectLst/>
                      <a:uLnTx/>
                      <a:uFillTx/>
                      <a:latin typeface="Corbel" panose="020B0503020204020204"/>
                      <a:ea typeface="+mn-ea"/>
                      <a:cs typeface="+mn-cs"/>
                    </a:rPr>
                    <a:t>Critical Mass &amp; Differentiation</a:t>
                  </a: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A2459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A2459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Hexagon 4">
                  <a:extLst>
                    <a:ext uri="{FF2B5EF4-FFF2-40B4-BE49-F238E27FC236}">
                      <a16:creationId xmlns:a16="http://schemas.microsoft.com/office/drawing/2014/main" id="{B781FC5C-B09A-BB7E-17E8-55B75D47123A}"/>
                    </a:ext>
                  </a:extLst>
                </p:cNvPr>
                <p:cNvSpPr txBox="1"/>
                <p:nvPr/>
              </p:nvSpPr>
              <p:spPr>
                <a:xfrm>
                  <a:off x="4634262" y="3562213"/>
                  <a:ext cx="1313938" cy="12590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0" tIns="36830" rIns="0" bIns="3683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ts val="2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  <a:p>
                  <a:pPr marL="0" marR="0" lvl="0" indent="0" algn="ctr" defTabSz="889000" rtl="0" eaLnBrk="1" fontAlgn="auto" latinLnBrk="0" hangingPunct="1">
                    <a:lnSpc>
                      <a:spcPts val="2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" name="Hexagon 4">
                <a:extLst>
                  <a:ext uri="{FF2B5EF4-FFF2-40B4-BE49-F238E27FC236}">
                    <a16:creationId xmlns:a16="http://schemas.microsoft.com/office/drawing/2014/main" id="{3E9B1951-F5CC-DABC-1C49-BD27C7864C6F}"/>
                  </a:ext>
                </a:extLst>
              </p:cNvPr>
              <p:cNvSpPr txBox="1"/>
              <p:nvPr/>
            </p:nvSpPr>
            <p:spPr>
              <a:xfrm>
                <a:off x="8652920" y="2766678"/>
                <a:ext cx="1229329" cy="1182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0" tIns="36830" rIns="0" bIns="36830" numCol="1" spcCol="1270" anchor="ctr" anchorCtr="0">
                <a:noAutofit/>
              </a:bodyPr>
              <a:lstStyle/>
              <a:p>
                <a:pPr marL="0" marR="0" lvl="0" indent="0" algn="ctr" defTabSz="889000" rtl="0" eaLnBrk="1" fontAlgn="auto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rbel" panose="020B0503020204020204"/>
                    <a:ea typeface="+mn-ea"/>
                    <a:cs typeface="+mn-cs"/>
                  </a:rPr>
                  <a:t>National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  <p:sp>
            <p:nvSpPr>
              <p:cNvPr id="3" name="Hexagon 31">
                <a:extLst>
                  <a:ext uri="{FF2B5EF4-FFF2-40B4-BE49-F238E27FC236}">
                    <a16:creationId xmlns:a16="http://schemas.microsoft.com/office/drawing/2014/main" id="{C65D89A9-87CA-895F-4BD2-EDE4BA225CBB}"/>
                  </a:ext>
                </a:extLst>
              </p:cNvPr>
              <p:cNvSpPr/>
              <p:nvPr/>
            </p:nvSpPr>
            <p:spPr>
              <a:xfrm>
                <a:off x="9952971" y="1659834"/>
                <a:ext cx="1841842" cy="1587174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 dpi="0"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25400" cap="flat" cmpd="sng" algn="ctr">
                <a:solidFill>
                  <a:srgbClr val="71BD54"/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/>
                  <a:ea typeface="+mn-ea"/>
                  <a:cs typeface="+mn-cs"/>
                </a:endParaRP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4D922A23-C124-114D-DF44-8F1EE74641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00965" y="4567609"/>
                <a:ext cx="1017356" cy="203379"/>
              </a:xfrm>
              <a:prstGeom prst="rect">
                <a:avLst/>
              </a:prstGeom>
            </p:spPr>
          </p:pic>
          <p:pic>
            <p:nvPicPr>
              <p:cNvPr id="5" name="Imagen 8">
                <a:extLst>
                  <a:ext uri="{FF2B5EF4-FFF2-40B4-BE49-F238E27FC236}">
                    <a16:creationId xmlns:a16="http://schemas.microsoft.com/office/drawing/2014/main" id="{A81215DD-0441-4C3E-ED41-C849309BDA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285" r="82379"/>
              <a:stretch/>
            </p:blipFill>
            <p:spPr>
              <a:xfrm>
                <a:off x="7280552" y="1887573"/>
                <a:ext cx="813968" cy="1131696"/>
              </a:xfrm>
              <a:prstGeom prst="rect">
                <a:avLst/>
              </a:prstGeom>
            </p:spPr>
          </p:pic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EE6E037-19E6-98D8-EC8C-B6998BD9D2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88124" y="4268604"/>
            <a:ext cx="390070" cy="25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4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"/>
    </mc:Choice>
    <mc:Fallback xmlns="">
      <p:transition spd="slow" advTm="37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0C68F-5418-4E3C-38C6-71533263C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FEADF-1DA1-3858-52BF-2BB191A4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5A916-48A2-48A2-9A75-3DD55F3698B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25275B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25275B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27C98B-3F0A-BA1F-49D9-62665E3C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282407" y="6193387"/>
            <a:ext cx="5911517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www.celticnext.eu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B8C40-972E-3560-62CD-AF517275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1142999"/>
            <a:ext cx="2834640" cy="4083149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E" dirty="0"/>
              <a:t>Achievements since 2003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40B3E891-52A0-007A-34A9-E53922CB08B1}"/>
              </a:ext>
            </a:extLst>
          </p:cNvPr>
          <p:cNvSpPr txBox="1"/>
          <p:nvPr/>
        </p:nvSpPr>
        <p:spPr>
          <a:xfrm>
            <a:off x="3597167" y="751586"/>
            <a:ext cx="816080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7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Key Numbers</a:t>
            </a:r>
            <a:r>
              <a:rPr kumimoji="0" lang="en-DE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 (202</a:t>
            </a:r>
            <a:r>
              <a:rPr kumimoji="0" lang="de-DE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5</a:t>
            </a:r>
            <a:r>
              <a:rPr kumimoji="0" lang="en-DE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)</a:t>
            </a:r>
            <a:r>
              <a:rPr kumimoji="0" lang="en-US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8CBEE8C-15CC-6A73-5E54-88A07976636E}"/>
              </a:ext>
            </a:extLst>
          </p:cNvPr>
          <p:cNvSpPr txBox="1"/>
          <p:nvPr/>
        </p:nvSpPr>
        <p:spPr>
          <a:xfrm>
            <a:off x="3597167" y="2529619"/>
            <a:ext cx="816080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70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2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Key  events:</a:t>
            </a:r>
            <a:endParaRPr kumimoji="0" lang="en-US" sz="1800" b="0" i="0" u="none" strike="noStrike" kern="1200" cap="none" spc="-83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Corbel" panose="020B0503020204020204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FFEB7A-6E4B-6BF5-13EA-C423CFB8D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08"/>
          <a:stretch/>
        </p:blipFill>
        <p:spPr>
          <a:xfrm>
            <a:off x="7746243" y="2978073"/>
            <a:ext cx="2547882" cy="14521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314A54-0C6D-7F63-7EDF-AEDCE68D5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57" y="2978923"/>
            <a:ext cx="2541844" cy="1452128"/>
          </a:xfrm>
          <a:prstGeom prst="rect">
            <a:avLst/>
          </a:prstGeom>
        </p:spPr>
      </p:pic>
      <p:sp>
        <p:nvSpPr>
          <p:cNvPr id="22" name="TextBox 7">
            <a:extLst>
              <a:ext uri="{FF2B5EF4-FFF2-40B4-BE49-F238E27FC236}">
                <a16:creationId xmlns:a16="http://schemas.microsoft.com/office/drawing/2014/main" id="{D817FE1E-0542-5AA3-210D-13C872563291}"/>
              </a:ext>
            </a:extLst>
          </p:cNvPr>
          <p:cNvSpPr txBox="1"/>
          <p:nvPr/>
        </p:nvSpPr>
        <p:spPr>
          <a:xfrm>
            <a:off x="3793179" y="3458655"/>
            <a:ext cx="153341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Berlin, </a:t>
            </a:r>
            <a:r>
              <a:rPr kumimoji="0" lang="en-DE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2</a:t>
            </a: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/07/2024: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CELTIC-NEXT Awards Ceremony  at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Berlin 6G  Conference 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7FD633F5-7470-7164-6E69-1D50C54866A5}"/>
              </a:ext>
            </a:extLst>
          </p:cNvPr>
          <p:cNvSpPr txBox="1"/>
          <p:nvPr/>
        </p:nvSpPr>
        <p:spPr>
          <a:xfrm>
            <a:off x="10382440" y="3458655"/>
            <a:ext cx="137553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Berlin, </a:t>
            </a:r>
            <a:r>
              <a:rPr kumimoji="0" lang="en-DE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2</a:t>
            </a: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/07/2024: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CELTIC-NEXT 21</a:t>
            </a:r>
            <a:r>
              <a:rPr kumimoji="0" lang="en-US" sz="1200" b="0" i="0" u="none" strike="noStrike" kern="1200" cap="none" spc="-83" normalizeH="0" baseline="3000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st</a:t>
            </a: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 Anniversary Celebration  the Berlin 6G Conference 2024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88F2E8C9-CF82-23CC-3755-467001A47BFE}"/>
              </a:ext>
            </a:extLst>
          </p:cNvPr>
          <p:cNvSpPr txBox="1"/>
          <p:nvPr/>
        </p:nvSpPr>
        <p:spPr>
          <a:xfrm>
            <a:off x="3793179" y="6106414"/>
            <a:ext cx="232009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defRPr/>
            </a:pPr>
            <a:r>
              <a:rPr kumimoji="0" lang="de-DE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Berlin,2/07/2025:</a:t>
            </a:r>
          </a:p>
          <a:p>
            <a:pPr lvl="0">
              <a:defRPr/>
            </a:pPr>
            <a:r>
              <a:rPr lang="de-DE" sz="1200" spc="-83" dirty="0">
                <a:solidFill>
                  <a:srgbClr val="2A2459"/>
                </a:solidFill>
                <a:latin typeface="Corbel" panose="020B0503020204020204"/>
                <a:ea typeface="Open Sans Bold"/>
                <a:cs typeface="Open Sans Bold"/>
                <a:sym typeface="Open Sans Bold"/>
              </a:rPr>
              <a:t>SUSTAINET Kick-Off Event</a:t>
            </a:r>
            <a:endParaRPr kumimoji="0" lang="en-US" sz="1200" b="0" i="0" u="none" strike="noStrike" kern="1200" cap="none" spc="-83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Corbel" panose="020B0503020204020204"/>
              <a:ea typeface="Open Sans Bold"/>
              <a:cs typeface="Open Sans Bold"/>
              <a:sym typeface="Open Sans Bold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83" dirty="0">
                <a:solidFill>
                  <a:srgbClr val="2A2459"/>
                </a:solidFill>
                <a:latin typeface="Corbel" panose="020B0503020204020204"/>
                <a:ea typeface="Open Sans Bold"/>
                <a:cs typeface="Open Sans Bold"/>
                <a:sym typeface="Open Sans Bold"/>
              </a:rPr>
              <a:t>Berlin 6G Conference</a:t>
            </a:r>
            <a:endParaRPr kumimoji="0" lang="en-US" sz="1200" b="0" i="0" u="none" strike="noStrike" kern="1200" cap="none" spc="-83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Corbel" panose="020B0503020204020204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47CBB-8ABA-C5CF-7670-6F8A33989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734" y="1104801"/>
            <a:ext cx="7529553" cy="1452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F39241-2150-B5CE-775A-5254EC31D6AC}"/>
              </a:ext>
            </a:extLst>
          </p:cNvPr>
          <p:cNvSpPr txBox="1"/>
          <p:nvPr/>
        </p:nvSpPr>
        <p:spPr>
          <a:xfrm>
            <a:off x="7384639" y="6117703"/>
            <a:ext cx="221778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Vienna, 30/01/2026: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CELTIC-NE</a:t>
            </a:r>
            <a:r>
              <a:rPr lang="en-US" sz="1200" spc="-83" dirty="0">
                <a:solidFill>
                  <a:srgbClr val="2A2459"/>
                </a:solidFill>
                <a:latin typeface="Corbel" panose="020B0503020204020204"/>
                <a:ea typeface="Open Sans Bold"/>
                <a:cs typeface="Open Sans Bold"/>
                <a:sym typeface="Open Sans Bold"/>
              </a:rPr>
              <a:t>X</a:t>
            </a:r>
            <a:r>
              <a:rPr kumimoji="0" lang="en-US" sz="1200" b="0" i="0" u="none" strike="noStrike" kern="1200" cap="none" spc="-83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Open Sans Bold"/>
                <a:cs typeface="Open Sans Bold"/>
                <a:sym typeface="Open Sans Bold"/>
              </a:rPr>
              <a:t>T Proposers’ Brokerage Day </a:t>
            </a:r>
            <a:r>
              <a:rPr lang="en-US" sz="1200" spc="-83" dirty="0">
                <a:solidFill>
                  <a:srgbClr val="2A2459"/>
                </a:solidFill>
                <a:latin typeface="Corbel" panose="020B0503020204020204"/>
                <a:ea typeface="Open Sans Bold"/>
                <a:cs typeface="Open Sans Bold"/>
                <a:sym typeface="Open Sans Bold"/>
              </a:rPr>
              <a:t> at  FFG, Austria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atapult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83" normalizeH="0" baseline="0" noProof="0" dirty="0">
              <a:ln>
                <a:noFill/>
              </a:ln>
              <a:solidFill>
                <a:srgbClr val="2A2459"/>
              </a:solidFill>
              <a:effectLst/>
              <a:uLnTx/>
              <a:uFillTx/>
              <a:latin typeface="Corbel" panose="020B0503020204020204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70BD4F-92C5-7881-D8DA-9205300BE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1218" y="4623111"/>
            <a:ext cx="2422679" cy="14132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943EEF-7AAA-B702-B0B1-9DB8DDC35A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1065" y="4639567"/>
            <a:ext cx="2630658" cy="139677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CC80D1A-C381-4B90-9CFA-BFC34F58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163" y="4616297"/>
            <a:ext cx="3368589" cy="141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16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7"/>
    </mc:Choice>
    <mc:Fallback xmlns="">
      <p:transition spd="slow" advTm="203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E69B819-B443-6B16-9FC9-30384C5A0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481" y="2301536"/>
            <a:ext cx="4752465" cy="16116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4CC86C-2995-DDE3-7BB4-A2B8E803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777" y="4674787"/>
            <a:ext cx="4969169" cy="15365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47831-A39E-4FE2-B5F5-7F70FC27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0C5A916-48A2-48A2-9A75-3DD55F3698BD}" type="slidenum">
              <a:rPr lang="en-US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6</a:t>
            </a:fld>
            <a:endParaRPr lang="en-US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40761388-362A-4537-926D-8F63033CAE73}"/>
              </a:ext>
            </a:extLst>
          </p:cNvPr>
          <p:cNvSpPr>
            <a:spLocks/>
          </p:cNvSpPr>
          <p:nvPr/>
        </p:nvSpPr>
        <p:spPr bwMode="auto">
          <a:xfrm>
            <a:off x="-1" y="758952"/>
            <a:ext cx="7052485" cy="5435659"/>
          </a:xfrm>
          <a:prstGeom prst="rect">
            <a:avLst/>
          </a:prstGeom>
          <a:solidFill>
            <a:srgbClr val="5B9BD5"/>
          </a:solidFill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/>
            <a:endParaRPr lang="en-DE" sz="2400" dirty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n-DE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leo" panose="020F0502020204030203" pitchFamily="34" charset="0"/>
              </a:rPr>
              <a:t>What </a:t>
            </a:r>
            <a:r>
              <a:rPr lang="en-US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leo" panose="020F0502020204030203" pitchFamily="34" charset="0"/>
              </a:rPr>
              <a:t>CELTIC-NEXT </a:t>
            </a:r>
            <a:r>
              <a:rPr lang="en-DE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leo" panose="020F0502020204030203" pitchFamily="34" charset="0"/>
              </a:rPr>
              <a:t>doe</a:t>
            </a:r>
            <a:r>
              <a:rPr lang="en-US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leo" panose="020F0502020204030203" pitchFamily="34" charset="0"/>
              </a:rPr>
              <a:t>s</a:t>
            </a:r>
            <a:r>
              <a:rPr lang="en-DE" sz="3200" b="1" spc="-6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leo" panose="020F0502020204030203" pitchFamily="34" charset="0"/>
              </a:rPr>
              <a:t> ...</a:t>
            </a:r>
            <a:endParaRPr lang="en-US" sz="3200" b="1" spc="-60" dirty="0">
              <a:solidFill>
                <a:schemeClr val="tx1"/>
              </a:solidFill>
              <a:latin typeface="+mj-lt"/>
              <a:ea typeface="+mj-ea"/>
              <a:cs typeface="+mj-cs"/>
              <a:sym typeface="Aleo" panose="020F0502020204030203" pitchFamily="34" charset="0"/>
            </a:endParaRPr>
          </a:p>
          <a:p>
            <a:pPr algn="l"/>
            <a:endParaRPr lang="en-DE" sz="2400" dirty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n-DE" sz="2400" dirty="0">
                <a:solidFill>
                  <a:schemeClr val="tx1"/>
                </a:solidFill>
                <a:latin typeface="+mn-lt"/>
              </a:rPr>
              <a:t>CELTIC-NEXT manages an international Quality Label that enables international consortia to apply more successfully to National Funding schemes and assemble them to fund international cooperative innovation.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 	</a:t>
            </a:r>
            <a:r>
              <a:rPr lang="en-DE" sz="2400" dirty="0">
                <a:solidFill>
                  <a:schemeClr val="tx1"/>
                </a:solidFill>
                <a:latin typeface="+mn-lt"/>
              </a:rPr>
              <a:t>CELTIC Bottom-up calls 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 	</a:t>
            </a:r>
            <a:r>
              <a:rPr lang="en-DE" sz="2400" dirty="0">
                <a:solidFill>
                  <a:schemeClr val="tx1"/>
                </a:solidFill>
                <a:latin typeface="+mn-lt"/>
              </a:rPr>
              <a:t>CELTIC Flagship projects &amp; open calls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 	</a:t>
            </a:r>
            <a:r>
              <a:rPr lang="en-DE" sz="2400" dirty="0">
                <a:solidFill>
                  <a:schemeClr val="tx1"/>
                </a:solidFill>
                <a:latin typeface="+mn-lt"/>
              </a:rPr>
              <a:t>EUREKA ECP Joint Calls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52A36-3E1D-BBB0-5DB2-3A683A2535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49" r="43115" b="33605"/>
          <a:stretch/>
        </p:blipFill>
        <p:spPr>
          <a:xfrm>
            <a:off x="7052486" y="766734"/>
            <a:ext cx="4752465" cy="1570200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100C4DB0-199C-47C1-3EB9-EF2044346E45}"/>
              </a:ext>
            </a:extLst>
          </p:cNvPr>
          <p:cNvSpPr>
            <a:spLocks/>
          </p:cNvSpPr>
          <p:nvPr/>
        </p:nvSpPr>
        <p:spPr bwMode="auto">
          <a:xfrm>
            <a:off x="267007" y="457031"/>
            <a:ext cx="6451110" cy="125546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spc="-60" dirty="0">
              <a:solidFill>
                <a:srgbClr val="FFFFFF"/>
              </a:solidFill>
              <a:latin typeface="+mj-lt"/>
              <a:ea typeface="+mj-ea"/>
              <a:cs typeface="+mj-cs"/>
              <a:sym typeface="Ale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10804-9E96-661A-CC07-E92454913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2476" y="2329928"/>
            <a:ext cx="4752465" cy="1524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4640E8-B6C6-687B-B0B3-338C8FF2E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2476" y="3847806"/>
            <a:ext cx="4752465" cy="149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4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"/>
    </mc:Choice>
    <mc:Fallback xmlns="">
      <p:transition spd="slow" advTm="18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78C7D-387E-9A9E-B60A-8025A0F23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E311F0-A59E-5922-8695-195E03FEE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5A916-48A2-48A2-9A75-3DD55F3698BD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25275B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25275B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46C2B-6A63-E90A-06F9-091E4649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1142999"/>
            <a:ext cx="2834640" cy="4083149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E" dirty="0"/>
              <a:t>Strategic Roadmap &amp; Key research Areas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8C6AFB-8112-F842-4BA4-11B6C98BE941}"/>
              </a:ext>
            </a:extLst>
          </p:cNvPr>
          <p:cNvSpPr/>
          <p:nvPr/>
        </p:nvSpPr>
        <p:spPr>
          <a:xfrm>
            <a:off x="3548743" y="1534885"/>
            <a:ext cx="4630057" cy="4192914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57D8E25-E47B-4EA5-8A50-9DDD66252C7C}"/>
              </a:ext>
            </a:extLst>
          </p:cNvPr>
          <p:cNvSpPr/>
          <p:nvPr/>
        </p:nvSpPr>
        <p:spPr>
          <a:xfrm>
            <a:off x="7073683" y="1534885"/>
            <a:ext cx="4630057" cy="4192914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 : coins arrondis 12">
            <a:extLst>
              <a:ext uri="{FF2B5EF4-FFF2-40B4-BE49-F238E27FC236}">
                <a16:creationId xmlns:a16="http://schemas.microsoft.com/office/drawing/2014/main" id="{C8B33C48-C54B-2A49-4B09-0B0BF300B117}"/>
              </a:ext>
            </a:extLst>
          </p:cNvPr>
          <p:cNvSpPr/>
          <p:nvPr/>
        </p:nvSpPr>
        <p:spPr>
          <a:xfrm>
            <a:off x="4536374" y="1285406"/>
            <a:ext cx="2537309" cy="487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CELTIC-NEXT INDUSTRIAL CORE GROUP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C8ACCE7-FBFB-8323-1DF4-B60ED7318589}"/>
              </a:ext>
            </a:extLst>
          </p:cNvPr>
          <p:cNvSpPr/>
          <p:nvPr/>
        </p:nvSpPr>
        <p:spPr>
          <a:xfrm rot="16200000">
            <a:off x="6201482" y="3107402"/>
            <a:ext cx="2849522" cy="110511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EUROPEAN PROGRAMMES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&amp;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NATIONAL PRIORITIES </a:t>
            </a:r>
          </a:p>
        </p:txBody>
      </p:sp>
      <p:sp>
        <p:nvSpPr>
          <p:cNvPr id="41" name="Rectangle : coins arrondis 12">
            <a:extLst>
              <a:ext uri="{FF2B5EF4-FFF2-40B4-BE49-F238E27FC236}">
                <a16:creationId xmlns:a16="http://schemas.microsoft.com/office/drawing/2014/main" id="{4F275C73-29C7-1535-2EB2-01A81EB4C9CD}"/>
              </a:ext>
            </a:extLst>
          </p:cNvPr>
          <p:cNvSpPr/>
          <p:nvPr/>
        </p:nvSpPr>
        <p:spPr>
          <a:xfrm>
            <a:off x="8120057" y="1285406"/>
            <a:ext cx="2537309" cy="487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CELTIC PROJECTS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RESEARCH AREAS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DF6A85D7-DEB0-2FDB-8A91-BFFD7C2ECF11}"/>
              </a:ext>
            </a:extLst>
          </p:cNvPr>
          <p:cNvSpPr txBox="1">
            <a:spLocks/>
          </p:cNvSpPr>
          <p:nvPr/>
        </p:nvSpPr>
        <p:spPr>
          <a:xfrm>
            <a:off x="9159529" y="3184573"/>
            <a:ext cx="781739" cy="61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600" b="0" i="0" u="none" strike="noStrike" kern="1200" cap="none" spc="-60" normalizeH="0" baseline="0" noProof="0" dirty="0">
                <a:ln>
                  <a:noFill/>
                </a:ln>
                <a:solidFill>
                  <a:srgbClr val="02028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6G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0BA422EE-6668-3648-E4B8-E7891D7AFA4F}"/>
              </a:ext>
            </a:extLst>
          </p:cNvPr>
          <p:cNvSpPr txBox="1">
            <a:spLocks/>
          </p:cNvSpPr>
          <p:nvPr/>
        </p:nvSpPr>
        <p:spPr>
          <a:xfrm>
            <a:off x="9819230" y="2428051"/>
            <a:ext cx="781739" cy="61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6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ICT</a:t>
            </a: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1F53C979-45C5-E02A-F7D9-F767EC9AF8AE}"/>
              </a:ext>
            </a:extLst>
          </p:cNvPr>
          <p:cNvSpPr txBox="1">
            <a:spLocks/>
          </p:cNvSpPr>
          <p:nvPr/>
        </p:nvSpPr>
        <p:spPr>
          <a:xfrm>
            <a:off x="8718249" y="3602204"/>
            <a:ext cx="781739" cy="61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5G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C2F4FA20-4889-D5C7-D3D1-4B1A6D837793}"/>
              </a:ext>
            </a:extLst>
          </p:cNvPr>
          <p:cNvSpPr txBox="1">
            <a:spLocks/>
          </p:cNvSpPr>
          <p:nvPr/>
        </p:nvSpPr>
        <p:spPr>
          <a:xfrm>
            <a:off x="9699953" y="4609306"/>
            <a:ext cx="781739" cy="61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AI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358FE657-964D-2677-156D-ED6668112107}"/>
              </a:ext>
            </a:extLst>
          </p:cNvPr>
          <p:cNvSpPr txBox="1">
            <a:spLocks/>
          </p:cNvSpPr>
          <p:nvPr/>
        </p:nvSpPr>
        <p:spPr>
          <a:xfrm>
            <a:off x="8197880" y="2411175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Metaverses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B7672637-C3AF-E878-CC24-0BC20CCE0DD2}"/>
              </a:ext>
            </a:extLst>
          </p:cNvPr>
          <p:cNvSpPr txBox="1">
            <a:spLocks/>
          </p:cNvSpPr>
          <p:nvPr/>
        </p:nvSpPr>
        <p:spPr>
          <a:xfrm rot="16200000">
            <a:off x="10332318" y="3426780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Consumer IoT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D5DB4CDB-22EE-4C1E-5547-2C2E9BC0FC36}"/>
              </a:ext>
            </a:extLst>
          </p:cNvPr>
          <p:cNvSpPr txBox="1">
            <a:spLocks/>
          </p:cNvSpPr>
          <p:nvPr/>
        </p:nvSpPr>
        <p:spPr>
          <a:xfrm>
            <a:off x="9349690" y="3677583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Industry 5.0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CDA6B781-DA5F-6CBB-5FA6-1AB7220C29E6}"/>
              </a:ext>
            </a:extLst>
          </p:cNvPr>
          <p:cNvSpPr txBox="1">
            <a:spLocks/>
          </p:cNvSpPr>
          <p:nvPr/>
        </p:nvSpPr>
        <p:spPr>
          <a:xfrm>
            <a:off x="8077057" y="2843996"/>
            <a:ext cx="1471306" cy="295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Digitalisation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0E42A6B-274C-F1A0-A402-6250FCAF0F25}"/>
              </a:ext>
            </a:extLst>
          </p:cNvPr>
          <p:cNvSpPr txBox="1">
            <a:spLocks/>
          </p:cNvSpPr>
          <p:nvPr/>
        </p:nvSpPr>
        <p:spPr>
          <a:xfrm>
            <a:off x="8471606" y="3030316"/>
            <a:ext cx="1706144" cy="328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Critical Comms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FCB05BC6-2AD2-EE8A-897F-763B9D5D3D5A}"/>
              </a:ext>
            </a:extLst>
          </p:cNvPr>
          <p:cNvSpPr txBox="1">
            <a:spLocks/>
          </p:cNvSpPr>
          <p:nvPr/>
        </p:nvSpPr>
        <p:spPr>
          <a:xfrm>
            <a:off x="8614037" y="4650766"/>
            <a:ext cx="1471306" cy="295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Cybersecurity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69B95ED3-B5BC-BA45-7D7D-BF9E9022D9E6}"/>
              </a:ext>
            </a:extLst>
          </p:cNvPr>
          <p:cNvSpPr txBox="1">
            <a:spLocks/>
          </p:cNvSpPr>
          <p:nvPr/>
        </p:nvSpPr>
        <p:spPr>
          <a:xfrm>
            <a:off x="7882751" y="4204808"/>
            <a:ext cx="1461606" cy="506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Private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Networks</a:t>
            </a:r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1F02C37D-8991-68D2-8180-6BCC1DB901D8}"/>
              </a:ext>
            </a:extLst>
          </p:cNvPr>
          <p:cNvSpPr txBox="1">
            <a:spLocks/>
          </p:cNvSpPr>
          <p:nvPr/>
        </p:nvSpPr>
        <p:spPr>
          <a:xfrm>
            <a:off x="8951222" y="3917664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Rescue Services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1E0526FF-2E33-8719-5AF0-9255ECDC4EE3}"/>
              </a:ext>
            </a:extLst>
          </p:cNvPr>
          <p:cNvSpPr txBox="1">
            <a:spLocks/>
          </p:cNvSpPr>
          <p:nvPr/>
        </p:nvSpPr>
        <p:spPr>
          <a:xfrm>
            <a:off x="9658332" y="1988595"/>
            <a:ext cx="1197241" cy="345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3200" dirty="0">
                <a:solidFill>
                  <a:srgbClr val="00B0F0"/>
                </a:solidFill>
                <a:latin typeface="Corbel" panose="020B0503020204020204"/>
              </a:rPr>
              <a:t>AI</a:t>
            </a: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 RAN</a:t>
            </a: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4E65BBC-62F9-D247-15BE-C8EA795D777A}"/>
              </a:ext>
            </a:extLst>
          </p:cNvPr>
          <p:cNvSpPr txBox="1">
            <a:spLocks/>
          </p:cNvSpPr>
          <p:nvPr/>
        </p:nvSpPr>
        <p:spPr>
          <a:xfrm>
            <a:off x="9210632" y="2176667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Smart Health</a:t>
            </a: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A56AED8A-0D31-F1AC-63D7-AD93EF9C4C6E}"/>
              </a:ext>
            </a:extLst>
          </p:cNvPr>
          <p:cNvSpPr txBox="1">
            <a:spLocks/>
          </p:cNvSpPr>
          <p:nvPr/>
        </p:nvSpPr>
        <p:spPr>
          <a:xfrm>
            <a:off x="9373416" y="4258640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Terrestrial Networks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Convergence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63BD41F6-8392-0266-2344-E4E7C26F47BA}"/>
              </a:ext>
            </a:extLst>
          </p:cNvPr>
          <p:cNvSpPr txBox="1">
            <a:spLocks/>
          </p:cNvSpPr>
          <p:nvPr/>
        </p:nvSpPr>
        <p:spPr>
          <a:xfrm>
            <a:off x="7682567" y="4874150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Digital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Sustainability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62F486A3-5CC6-37CD-6331-72F3118698D8}"/>
              </a:ext>
            </a:extLst>
          </p:cNvPr>
          <p:cNvSpPr txBox="1">
            <a:spLocks/>
          </p:cNvSpPr>
          <p:nvPr/>
        </p:nvSpPr>
        <p:spPr>
          <a:xfrm>
            <a:off x="8184963" y="1923859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Clean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growth</a:t>
            </a: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AC94CB5B-CACD-655B-45F3-BF2F37C0C1D5}"/>
              </a:ext>
            </a:extLst>
          </p:cNvPr>
          <p:cNvSpPr txBox="1">
            <a:spLocks/>
          </p:cNvSpPr>
          <p:nvPr/>
        </p:nvSpPr>
        <p:spPr>
          <a:xfrm>
            <a:off x="8812710" y="5194386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Critical Resilient Infrastructures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13B00E25-ACF8-8E44-2F62-DA4AD46D2788}"/>
              </a:ext>
            </a:extLst>
          </p:cNvPr>
          <p:cNvSpPr txBox="1">
            <a:spLocks/>
          </p:cNvSpPr>
          <p:nvPr/>
        </p:nvSpPr>
        <p:spPr>
          <a:xfrm rot="16200000">
            <a:off x="7517061" y="3458620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-6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Smart cities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9535A7FD-B9BF-DD74-DA1C-9DD51FE0BB8D}"/>
              </a:ext>
            </a:extLst>
          </p:cNvPr>
          <p:cNvSpPr txBox="1">
            <a:spLocks/>
          </p:cNvSpPr>
          <p:nvPr/>
        </p:nvSpPr>
        <p:spPr>
          <a:xfrm>
            <a:off x="7971742" y="3328551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Smart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 Agriculture</a:t>
            </a: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21BF1114-64A1-7A27-53C2-0446E7EE7482}"/>
              </a:ext>
            </a:extLst>
          </p:cNvPr>
          <p:cNvSpPr txBox="1">
            <a:spLocks/>
          </p:cNvSpPr>
          <p:nvPr/>
        </p:nvSpPr>
        <p:spPr>
          <a:xfrm>
            <a:off x="9634887" y="3365486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Digital Education</a:t>
            </a: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F19D780-137B-D591-7E04-CC4008652CBE}"/>
              </a:ext>
            </a:extLst>
          </p:cNvPr>
          <p:cNvSpPr txBox="1">
            <a:spLocks/>
          </p:cNvSpPr>
          <p:nvPr/>
        </p:nvSpPr>
        <p:spPr>
          <a:xfrm>
            <a:off x="9863037" y="4675223"/>
            <a:ext cx="1706144" cy="46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-60" normalizeH="0" baseline="0" noProof="0" dirty="0">
                <a:ln>
                  <a:noFill/>
                </a:ln>
                <a:solidFill>
                  <a:srgbClr val="2A2459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Logistics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AEFD75C0-5D07-7135-F9CE-979D82752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52" y="4655973"/>
            <a:ext cx="1091154" cy="470987"/>
          </a:xfrm>
          <a:prstGeom prst="rect">
            <a:avLst/>
          </a:prstGeom>
        </p:spPr>
      </p:pic>
      <p:pic>
        <p:nvPicPr>
          <p:cNvPr id="66" name="Picture 18" descr="http://celticplus.eu/images/logos/CG-EUREKA/INDRA.gif">
            <a:extLst>
              <a:ext uri="{FF2B5EF4-FFF2-40B4-BE49-F238E27FC236}">
                <a16:creationId xmlns:a16="http://schemas.microsoft.com/office/drawing/2014/main" id="{2D595654-4DC2-624A-D61B-8553916C2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090" y="3809497"/>
            <a:ext cx="1075478" cy="33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4" descr="http://celticplus.eu/images/logos/CG-EUREKA/Thales-small2.jpg">
            <a:extLst>
              <a:ext uri="{FF2B5EF4-FFF2-40B4-BE49-F238E27FC236}">
                <a16:creationId xmlns:a16="http://schemas.microsoft.com/office/drawing/2014/main" id="{1228267C-CA95-B32F-E8E3-880ED32E9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13" y="2894874"/>
            <a:ext cx="1099025" cy="15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38" descr="http://celticplus.eu/images/logos/CG-EUREKA/turktelekom_logo-small.png">
            <a:extLst>
              <a:ext uri="{FF2B5EF4-FFF2-40B4-BE49-F238E27FC236}">
                <a16:creationId xmlns:a16="http://schemas.microsoft.com/office/drawing/2014/main" id="{F89227E7-74A3-141A-8A90-1E08D5134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50" y="1979438"/>
            <a:ext cx="612903" cy="3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BFC4C552-F8AE-AD27-C85F-AE8E16288A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34" y="2420265"/>
            <a:ext cx="801059" cy="24031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8C6B9FD-7FB0-91B0-93A0-CE5355849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884" y="1816340"/>
            <a:ext cx="1395463" cy="529464"/>
          </a:xfrm>
          <a:prstGeom prst="rect">
            <a:avLst/>
          </a:prstGeom>
        </p:spPr>
      </p:pic>
      <p:pic>
        <p:nvPicPr>
          <p:cNvPr id="71" name="Picture 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F1DFC8-E886-3D92-3DED-D1EE88AE38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452" y="3677583"/>
            <a:ext cx="640125" cy="293278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6B1CCAD1-8725-03EE-0C46-AD9BFF32C6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56030" y="2309381"/>
            <a:ext cx="512676" cy="51267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C6AF9291-798E-D715-7D81-1D3226D011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80" y="3260355"/>
            <a:ext cx="924947" cy="24125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47A50FA4-1D5A-00E2-7EF1-6B90CA0E9D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06" y="4229282"/>
            <a:ext cx="1066967" cy="25922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CCA1E3A-4812-B29B-D3B2-7EE915201D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04" y="4804813"/>
            <a:ext cx="1111770" cy="29327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98E5F058-A903-CC14-4969-EB5FF5BFFC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14" y="4432868"/>
            <a:ext cx="828420" cy="352876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0246846A-9009-A98E-6603-00DE74A7FF6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568" y="2209193"/>
            <a:ext cx="1212363" cy="68195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A0AB0ED-D00C-CFEA-C381-5D61DAFEDA8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44" y="3345530"/>
            <a:ext cx="524918" cy="52594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ABE05A0-E830-1C28-7B91-5554FAD6C8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64" y="5244212"/>
            <a:ext cx="947389" cy="254523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0885952-6A80-C38D-10E2-069250F73C7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189" y="2831597"/>
            <a:ext cx="875213" cy="276313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3C6E20B4-7BFE-79ED-5710-3E3E77EBCAD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327" y="4150844"/>
            <a:ext cx="931050" cy="25272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47D73694-6B50-B564-F7FD-589FD83D230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151" y="3219870"/>
            <a:ext cx="667579" cy="47175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AFF4DD-D69C-A3A0-9C4E-F41F5774F01C}"/>
              </a:ext>
            </a:extLst>
          </p:cNvPr>
          <p:cNvSpPr txBox="1">
            <a:spLocks/>
          </p:cNvSpPr>
          <p:nvPr/>
        </p:nvSpPr>
        <p:spPr>
          <a:xfrm>
            <a:off x="9949015" y="2837376"/>
            <a:ext cx="976333" cy="72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2400" b="1" dirty="0">
                <a:solidFill>
                  <a:srgbClr val="020280"/>
                </a:solidFill>
                <a:latin typeface="Corbel" panose="020B0503020204020204"/>
              </a:rPr>
              <a:t>EDGE</a:t>
            </a:r>
            <a:endParaRPr kumimoji="0" lang="en-IE" sz="2400" b="1" i="0" u="none" strike="noStrike" kern="1200" cap="none" spc="-60" normalizeH="0" baseline="0" noProof="0" dirty="0">
              <a:ln>
                <a:noFill/>
              </a:ln>
              <a:solidFill>
                <a:srgbClr val="020280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107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7"/>
    </mc:Choice>
    <mc:Fallback xmlns="">
      <p:transition spd="slow" advTm="203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71042" y="689008"/>
            <a:ext cx="7801220" cy="64831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en-GB" sz="3200" b="1" dirty="0">
                <a:solidFill>
                  <a:srgbClr val="25275B"/>
                </a:solidFill>
                <a:sym typeface="Gill Sans" charset="0"/>
              </a:rPr>
              <a:t>Opportunities to collaborate globally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819" y="726948"/>
            <a:ext cx="2962585" cy="5731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chemeClr val="tx1"/>
                </a:solidFill>
              </a:rPr>
              <a:t>	</a:t>
            </a:r>
            <a:r>
              <a:rPr lang="en-GB" dirty="0">
                <a:solidFill>
                  <a:schemeClr val="tx1"/>
                </a:solidFill>
              </a:rPr>
              <a:t>Europe</a:t>
            </a:r>
            <a:r>
              <a:rPr lang="en-DE" dirty="0">
                <a:solidFill>
                  <a:schemeClr val="tx1"/>
                </a:solidFill>
              </a:rPr>
              <a:t> (large)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DE" dirty="0">
                <a:solidFill>
                  <a:schemeClr val="tx1"/>
                </a:solidFill>
              </a:rPr>
              <a:t>UK</a:t>
            </a:r>
          </a:p>
          <a:p>
            <a:pPr marL="0" indent="0">
              <a:buNone/>
            </a:pPr>
            <a:r>
              <a:rPr lang="en-DE" dirty="0">
                <a:solidFill>
                  <a:schemeClr val="tx1"/>
                </a:solidFill>
              </a:rPr>
              <a:t>	</a:t>
            </a:r>
            <a:r>
              <a:rPr lang="en-GB" dirty="0">
                <a:solidFill>
                  <a:schemeClr val="tx1"/>
                </a:solidFill>
              </a:rPr>
              <a:t>Canada</a:t>
            </a:r>
            <a:endParaRPr lang="en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DE" dirty="0">
                <a:solidFill>
                  <a:schemeClr val="tx1"/>
                </a:solidFill>
              </a:rPr>
              <a:t>	Chile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	South-Korea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	South-Africa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	Singapore</a:t>
            </a:r>
            <a:endParaRPr lang="en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DE" dirty="0">
                <a:solidFill>
                  <a:schemeClr val="tx1"/>
                </a:solidFill>
              </a:rPr>
              <a:t>	Brazil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DE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DE" sz="2400" dirty="0">
                <a:solidFill>
                  <a:schemeClr val="tx1"/>
                </a:solidFill>
              </a:rPr>
              <a:t>a</a:t>
            </a:r>
            <a:r>
              <a:rPr lang="en-GB" sz="2400" dirty="0" err="1">
                <a:solidFill>
                  <a:schemeClr val="tx1"/>
                </a:solidFill>
              </a:rPr>
              <a:t>nd</a:t>
            </a:r>
            <a:r>
              <a:rPr lang="en-GB" sz="2400" dirty="0">
                <a:solidFill>
                  <a:schemeClr val="tx1"/>
                </a:solidFill>
              </a:rPr>
              <a:t> potentially more countries in the future</a:t>
            </a:r>
            <a:r>
              <a:rPr lang="en-DE" sz="2400" dirty="0">
                <a:solidFill>
                  <a:schemeClr val="tx1"/>
                </a:solidFill>
              </a:rPr>
              <a:t>...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5A916-48A2-48A2-9A75-3DD55F3698BD}" type="slidenum">
              <a:rPr lang="en-GB" smtClean="0"/>
              <a:t>8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1F212-B6F3-7B14-E066-F8CE8F4F2FF0}"/>
              </a:ext>
            </a:extLst>
          </p:cNvPr>
          <p:cNvSpPr txBox="1"/>
          <p:nvPr/>
        </p:nvSpPr>
        <p:spPr>
          <a:xfrm>
            <a:off x="6480349" y="6459865"/>
            <a:ext cx="60997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DE" sz="1050" i="1" u="sng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https://www.celticnext.eu/national-public-contacts-funding-schemes/</a:t>
            </a:r>
            <a:r>
              <a:rPr lang="en-DE" sz="1050" i="1" u="sng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026" name="Picture 2" descr="Résultat de recherche d'images pour &quot;europe flag&quot;">
            <a:extLst>
              <a:ext uri="{FF2B5EF4-FFF2-40B4-BE49-F238E27FC236}">
                <a16:creationId xmlns:a16="http://schemas.microsoft.com/office/drawing/2014/main" id="{679AF11C-E601-50E0-1CC5-E1F23A245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99" y="852291"/>
            <a:ext cx="525805" cy="34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canada flag&quot;">
            <a:extLst>
              <a:ext uri="{FF2B5EF4-FFF2-40B4-BE49-F238E27FC236}">
                <a16:creationId xmlns:a16="http://schemas.microsoft.com/office/drawing/2014/main" id="{BEB9A944-C44B-05A3-1D11-C343B0BA5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99" y="1747172"/>
            <a:ext cx="529644" cy="28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ag of South Korea - Wikipedia">
            <a:extLst>
              <a:ext uri="{FF2B5EF4-FFF2-40B4-BE49-F238E27FC236}">
                <a16:creationId xmlns:a16="http://schemas.microsoft.com/office/drawing/2014/main" id="{A8E88533-C226-A3E6-E5B3-5C47F0B40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99" y="2615673"/>
            <a:ext cx="525805" cy="35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0AB62EF-9619-C598-DD96-A7611747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99" y="3049518"/>
            <a:ext cx="526763" cy="35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9087A7A-24C4-22F9-42BE-F08514EA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99" y="3475143"/>
            <a:ext cx="526763" cy="35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B9688F-F9A6-4A05-08DC-D2518DE5F0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" y="1355977"/>
            <a:ext cx="525805" cy="262903"/>
          </a:xfrm>
          <a:prstGeom prst="rect">
            <a:avLst/>
          </a:prstGeom>
        </p:spPr>
      </p:pic>
      <p:pic>
        <p:nvPicPr>
          <p:cNvPr id="7" name="Grafik 6" descr="Ein Bild, das Flagge, Symbol, Grafiken, Stern enthält.&#10;&#10;Automatisch generierte Beschreibung">
            <a:extLst>
              <a:ext uri="{FF2B5EF4-FFF2-40B4-BE49-F238E27FC236}">
                <a16:creationId xmlns:a16="http://schemas.microsoft.com/office/drawing/2014/main" id="{4A4028F5-AAC1-02DF-6A95-6E890542BF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61048" y="2157671"/>
            <a:ext cx="532495" cy="354997"/>
          </a:xfrm>
          <a:prstGeom prst="rect">
            <a:avLst/>
          </a:prstGeom>
        </p:spPr>
      </p:pic>
      <p:pic>
        <p:nvPicPr>
          <p:cNvPr id="8" name="Picture 7" descr="A flag with a blue circle and a yellow diamond">
            <a:extLst>
              <a:ext uri="{FF2B5EF4-FFF2-40B4-BE49-F238E27FC236}">
                <a16:creationId xmlns:a16="http://schemas.microsoft.com/office/drawing/2014/main" id="{19848AFE-6300-2873-79BF-1C9824CCBC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" t="13774" r="-5544" b="21021"/>
          <a:stretch/>
        </p:blipFill>
        <p:spPr>
          <a:xfrm>
            <a:off x="561048" y="3878730"/>
            <a:ext cx="581952" cy="387968"/>
          </a:xfrm>
          <a:prstGeom prst="rect">
            <a:avLst/>
          </a:prstGeom>
        </p:spPr>
      </p:pic>
      <p:pic>
        <p:nvPicPr>
          <p:cNvPr id="6" name="Picture 5" descr="A map of the world&#10;&#10;AI-generated content may be incorrect.">
            <a:extLst>
              <a:ext uri="{FF2B5EF4-FFF2-40B4-BE49-F238E27FC236}">
                <a16:creationId xmlns:a16="http://schemas.microsoft.com/office/drawing/2014/main" id="{D26D6AE4-349B-6CE9-0B4E-8E09D98AC9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6040" y="1337326"/>
            <a:ext cx="9497914" cy="484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3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"/>
    </mc:Choice>
    <mc:Fallback xmlns="">
      <p:transition spd="slow" advTm="1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5C827C7-B95D-4AA2-B2C9-0F9745E3E405}"/>
              </a:ext>
            </a:extLst>
          </p:cNvPr>
          <p:cNvSpPr/>
          <p:nvPr/>
        </p:nvSpPr>
        <p:spPr>
          <a:xfrm>
            <a:off x="240228" y="1952836"/>
            <a:ext cx="5282748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357"/>
              </a:spcAft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SENDATE</a:t>
            </a:r>
            <a:endParaRPr lang="en-US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pPr algn="r"/>
            <a:r>
              <a:rPr lang="en-US" sz="16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Secure Networking for a Data Center cloud in Europe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The world’s first </a:t>
            </a:r>
            <a:r>
              <a:rPr lang="en-GB" sz="1600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100G quantum safe transport over 2,800 km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The world’s first </a:t>
            </a:r>
            <a:r>
              <a:rPr lang="en-GB" sz="1600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400G link with single-photodiode for DC Interconnect</a:t>
            </a:r>
            <a:endParaRPr lang="en-GB" sz="1600" i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Edge Computing shifts high traffic loads away from Core DC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Secure cloud close to the customer allows low latency applications 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0CAF23-D118-4AAF-81E6-7D11C601BF06}"/>
              </a:ext>
            </a:extLst>
          </p:cNvPr>
          <p:cNvSpPr/>
          <p:nvPr/>
        </p:nvSpPr>
        <p:spPr>
          <a:xfrm>
            <a:off x="267582" y="1628146"/>
            <a:ext cx="5596769" cy="34437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35" name="Ellipse 33">
            <a:extLst>
              <a:ext uri="{FF2B5EF4-FFF2-40B4-BE49-F238E27FC236}">
                <a16:creationId xmlns:a16="http://schemas.microsoft.com/office/drawing/2014/main" id="{BFCE0F97-F117-4BF3-9741-D70E0135B694}"/>
              </a:ext>
            </a:extLst>
          </p:cNvPr>
          <p:cNvSpPr/>
          <p:nvPr/>
        </p:nvSpPr>
        <p:spPr>
          <a:xfrm>
            <a:off x="24204" y="1232756"/>
            <a:ext cx="1311012" cy="11616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3B59114-FDBE-47D8-914D-D197D9F4A04B}"/>
              </a:ext>
            </a:extLst>
          </p:cNvPr>
          <p:cNvSpPr/>
          <p:nvPr/>
        </p:nvSpPr>
        <p:spPr>
          <a:xfrm>
            <a:off x="128816" y="1242317"/>
            <a:ext cx="1135888" cy="1061829"/>
          </a:xfrm>
          <a:prstGeom prst="rect">
            <a:avLst/>
          </a:prstGeom>
          <a:noFill/>
        </p:spPr>
        <p:txBody>
          <a:bodyPr wrap="none" lIns="45720" tIns="22860" rIns="45720" bIns="22860">
            <a:spAutoFit/>
          </a:bodyPr>
          <a:lstStyle/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80</a:t>
            </a:r>
          </a:p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Partners</a:t>
            </a:r>
          </a:p>
          <a:p>
            <a:pPr algn="ctr"/>
            <a:r>
              <a:rPr lang="de-DE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70M€</a:t>
            </a:r>
            <a:endParaRPr lang="en-GB" sz="22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3"/>
          <a:stretch/>
        </p:blipFill>
        <p:spPr>
          <a:xfrm>
            <a:off x="2900782" y="4588077"/>
            <a:ext cx="2963569" cy="18392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2DC737-8375-53A9-6843-4B44E9504227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8599706" cy="65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prstClr val="black"/>
                </a:solidFill>
                <a:latin typeface="Comfortaa" panose="020F0603070200060003" pitchFamily="34" charset="0"/>
                <a:ea typeface="+mn-ea"/>
                <a:cs typeface="Segoe UI" panose="020B0502040204020203" pitchFamily="34" charset="0"/>
                <a:sym typeface="Aleo" panose="020F0502020204030203" pitchFamily="34" charset="0"/>
              </a:rPr>
              <a:t>CELTIC Flagship impacting the Business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AFE492-CCB1-345D-2435-98DBBA3EA1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607197" y="761202"/>
            <a:ext cx="3623232" cy="12619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F246E2-A81B-DBE8-0654-33E2A320204D}"/>
              </a:ext>
            </a:extLst>
          </p:cNvPr>
          <p:cNvSpPr txBox="1"/>
          <p:nvPr/>
        </p:nvSpPr>
        <p:spPr>
          <a:xfrm>
            <a:off x="-44488" y="6488668"/>
            <a:ext cx="614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SENDATE Closing Event in Ericsson’s HQ in Kista, March 2019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65A69A-3566-D723-63FE-1E099AEAB398}"/>
              </a:ext>
            </a:extLst>
          </p:cNvPr>
          <p:cNvSpPr txBox="1"/>
          <p:nvPr/>
        </p:nvSpPr>
        <p:spPr>
          <a:xfrm>
            <a:off x="6303122" y="1901144"/>
            <a:ext cx="5028327" cy="2531095"/>
          </a:xfrm>
          <a:prstGeom prst="rect">
            <a:avLst/>
          </a:prstGeom>
          <a:noFill/>
        </p:spPr>
        <p:txBody>
          <a:bodyPr wrap="square" lIns="108855" tIns="54428" rIns="108855" bIns="54428" rtlCol="0">
            <a:spAutoFit/>
          </a:bodyPr>
          <a:lstStyle/>
          <a:p>
            <a:pPr>
              <a:spcAft>
                <a:spcPts val="357"/>
              </a:spcAft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AI-NET</a:t>
            </a:r>
            <a:endParaRPr lang="en-US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r>
              <a:rPr lang="en-GB" b="1" dirty="0"/>
              <a:t>Accelerating digital transformation in Europe by Intelligent </a:t>
            </a:r>
            <a:r>
              <a:rPr lang="en-GB" b="1" dirty="0" err="1"/>
              <a:t>NETwork</a:t>
            </a:r>
            <a:r>
              <a:rPr lang="en-GB" b="1" dirty="0"/>
              <a:t> automation</a:t>
            </a:r>
          </a:p>
          <a:p>
            <a:endParaRPr lang="en-GB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r>
              <a:rPr lang="en-GB" sz="1600" b="1" dirty="0">
                <a:solidFill>
                  <a:schemeClr val="tx2"/>
                </a:solidFill>
                <a:latin typeface="Arial"/>
                <a:ea typeface="Times New Roman"/>
                <a:cs typeface="Calibri"/>
              </a:rPr>
              <a:t>72 IPRs, 84 PhD and Master Thesis, 43 hirings, 77 proof of concepts</a:t>
            </a:r>
            <a:r>
              <a:rPr lang="en-GB" dirty="0"/>
              <a:t> </a:t>
            </a:r>
            <a:endParaRPr lang="en-GB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  <a:p>
            <a:endParaRPr lang="en-US" sz="1600" dirty="0"/>
          </a:p>
          <a:p>
            <a:r>
              <a:rPr lang="en-US" sz="1600" dirty="0"/>
              <a:t>Highly competitive solutions in the area of energy efficient edge data centers reached with 1-1.2 PUE</a:t>
            </a:r>
            <a:endParaRPr lang="en-GB" sz="1600" b="1" dirty="0">
              <a:solidFill>
                <a:schemeClr val="tx2"/>
              </a:solidFill>
              <a:latin typeface="Arial"/>
              <a:ea typeface="Times New Roman"/>
              <a:cs typeface="Calibri"/>
            </a:endParaRPr>
          </a:p>
        </p:txBody>
      </p:sp>
      <p:sp>
        <p:nvSpPr>
          <p:cNvPr id="4" name="Rectangle : coins arrondis 22">
            <a:extLst>
              <a:ext uri="{FF2B5EF4-FFF2-40B4-BE49-F238E27FC236}">
                <a16:creationId xmlns:a16="http://schemas.microsoft.com/office/drawing/2014/main" id="{2D5BAB34-0A9B-D532-0EFD-BDD7E4BB52A3}"/>
              </a:ext>
            </a:extLst>
          </p:cNvPr>
          <p:cNvSpPr/>
          <p:nvPr/>
        </p:nvSpPr>
        <p:spPr>
          <a:xfrm>
            <a:off x="6095492" y="1617972"/>
            <a:ext cx="5452991" cy="43469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sp>
        <p:nvSpPr>
          <p:cNvPr id="7" name="Ellipse 33">
            <a:extLst>
              <a:ext uri="{FF2B5EF4-FFF2-40B4-BE49-F238E27FC236}">
                <a16:creationId xmlns:a16="http://schemas.microsoft.com/office/drawing/2014/main" id="{9306DD50-D803-2899-D9C2-D924ED56D223}"/>
              </a:ext>
            </a:extLst>
          </p:cNvPr>
          <p:cNvSpPr/>
          <p:nvPr/>
        </p:nvSpPr>
        <p:spPr>
          <a:xfrm>
            <a:off x="10098296" y="1022627"/>
            <a:ext cx="1311012" cy="11616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81305F-50A0-9BEB-F2BF-307A3E8FF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229" y="871667"/>
            <a:ext cx="1428750" cy="1162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2FF597-464A-FE84-CE1B-EC9D539192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450" y="4673685"/>
            <a:ext cx="3611033" cy="17535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F1C1BD-E287-9C30-DD72-9761ACCA99D5}"/>
              </a:ext>
            </a:extLst>
          </p:cNvPr>
          <p:cNvSpPr/>
          <p:nvPr/>
        </p:nvSpPr>
        <p:spPr>
          <a:xfrm>
            <a:off x="10195561" y="1068954"/>
            <a:ext cx="1135888" cy="1061829"/>
          </a:xfrm>
          <a:prstGeom prst="rect">
            <a:avLst/>
          </a:prstGeom>
          <a:noFill/>
        </p:spPr>
        <p:txBody>
          <a:bodyPr wrap="none" lIns="45720" tIns="22860" rIns="45720" bIns="22860">
            <a:spAutoFit/>
          </a:bodyPr>
          <a:lstStyle/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112</a:t>
            </a:r>
          </a:p>
          <a:p>
            <a:pPr algn="ctr"/>
            <a:r>
              <a:rPr lang="en-GB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Partners</a:t>
            </a:r>
          </a:p>
          <a:p>
            <a:pPr algn="ctr"/>
            <a:r>
              <a:rPr lang="de-DE" sz="22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66 M€</a:t>
            </a:r>
            <a:endParaRPr lang="en-GB" sz="22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01EE4C-15FA-8F6B-1141-C003058C561C}"/>
              </a:ext>
            </a:extLst>
          </p:cNvPr>
          <p:cNvSpPr txBox="1"/>
          <p:nvPr/>
        </p:nvSpPr>
        <p:spPr>
          <a:xfrm>
            <a:off x="6102312" y="6484484"/>
            <a:ext cx="614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AI-</a:t>
            </a:r>
            <a:r>
              <a:rPr lang="en-GB" dirty="0" err="1">
                <a:solidFill>
                  <a:schemeClr val="tx2"/>
                </a:solidFill>
              </a:rPr>
              <a:t>NET</a:t>
            </a:r>
            <a:r>
              <a:rPr lang="en-GB" sz="1800" dirty="0" err="1">
                <a:solidFill>
                  <a:schemeClr val="tx2"/>
                </a:solidFill>
              </a:rPr>
              <a:t>Closing</a:t>
            </a:r>
            <a:r>
              <a:rPr lang="en-GB" sz="1800" dirty="0">
                <a:solidFill>
                  <a:schemeClr val="tx2"/>
                </a:solidFill>
              </a:rPr>
              <a:t> Event at 6G Platform Event in Berlin 2/7/2</a:t>
            </a:r>
          </a:p>
        </p:txBody>
      </p:sp>
    </p:spTree>
    <p:extLst>
      <p:ext uri="{BB962C8B-B14F-4D97-AF65-F5344CB8AC3E}">
        <p14:creationId xmlns:p14="http://schemas.microsoft.com/office/powerpoint/2010/main" val="381009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 3"/>
</p:tagLst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AI-NET 2022">
  <a:themeElements>
    <a:clrScheme name="ADVA 2018">
      <a:dk1>
        <a:srgbClr val="000000"/>
      </a:dk1>
      <a:lt1>
        <a:srgbClr val="FFFFFF"/>
      </a:lt1>
      <a:dk2>
        <a:srgbClr val="F4F8FD"/>
      </a:dk2>
      <a:lt2>
        <a:srgbClr val="0C2577"/>
      </a:lt2>
      <a:accent1>
        <a:srgbClr val="3C1B5A"/>
      </a:accent1>
      <a:accent2>
        <a:srgbClr val="3296D5"/>
      </a:accent2>
      <a:accent3>
        <a:srgbClr val="E53534"/>
      </a:accent3>
      <a:accent4>
        <a:srgbClr val="FFC000"/>
      </a:accent4>
      <a:accent5>
        <a:srgbClr val="D00059"/>
      </a:accent5>
      <a:accent6>
        <a:srgbClr val="8CBB15"/>
      </a:accent6>
      <a:hlink>
        <a:srgbClr val="0066CC"/>
      </a:hlink>
      <a:folHlink>
        <a:srgbClr val="954F72"/>
      </a:folHlink>
    </a:clrScheme>
    <a:fontScheme name="ADVA 2018">
      <a:majorFont>
        <a:latin typeface="Segoe UI Semibold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  <a:extLst>
    <a:ext uri="{05A4C25C-085E-4340-85A3-A5531E510DB2}">
      <thm15:themeFamily xmlns:thm15="http://schemas.microsoft.com/office/thememl/2012/main" name="AI-NET Slide Template 2022.potx" id="{FCD04ACD-FDA8-4CF9-8967-AA80DD51CAEF}" vid="{B8406C4F-691A-4FAD-B42A-C7B0874E912D}"/>
    </a:ext>
  </a:extLst>
</a:theme>
</file>

<file path=ppt/theme/theme3.xml><?xml version="1.0" encoding="utf-8"?>
<a:theme xmlns:a="http://schemas.openxmlformats.org/drawingml/2006/main" name="1_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1002</Words>
  <Application>Microsoft Office PowerPoint</Application>
  <PresentationFormat>Widescreen</PresentationFormat>
  <Paragraphs>199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32" baseType="lpstr">
      <vt:lpstr>Arial</vt:lpstr>
      <vt:lpstr>Arial Regular</vt:lpstr>
      <vt:lpstr>Calibri</vt:lpstr>
      <vt:lpstr>Comfortaa</vt:lpstr>
      <vt:lpstr>Corbel</vt:lpstr>
      <vt:lpstr>Gill Sans</vt:lpstr>
      <vt:lpstr>Minion Pro</vt:lpstr>
      <vt:lpstr>Montserrat</vt:lpstr>
      <vt:lpstr>Open Sans</vt:lpstr>
      <vt:lpstr>Open Sans Bold</vt:lpstr>
      <vt:lpstr>Open Sans Italics</vt:lpstr>
      <vt:lpstr>Segoe UI</vt:lpstr>
      <vt:lpstr>Segoe UI Light</vt:lpstr>
      <vt:lpstr>Verdana</vt:lpstr>
      <vt:lpstr>Wingdings</vt:lpstr>
      <vt:lpstr>Wingdings 2</vt:lpstr>
      <vt:lpstr>Frame</vt:lpstr>
      <vt:lpstr>AI-NET 2022</vt:lpstr>
      <vt:lpstr>1_Frame</vt:lpstr>
      <vt:lpstr>PowerPoint Presentation</vt:lpstr>
      <vt:lpstr>Introduction to  the EUREKA ICT cluster  for a secure digital society </vt:lpstr>
      <vt:lpstr>PowerPoint Presentation</vt:lpstr>
      <vt:lpstr>CELTIC-NEXT in the European Funding Landscape</vt:lpstr>
      <vt:lpstr>Achievements since 2003</vt:lpstr>
      <vt:lpstr>PowerPoint Presentation</vt:lpstr>
      <vt:lpstr>Strategic Roadmap &amp; Key research Areas</vt:lpstr>
      <vt:lpstr>Opportunities to collaborate globally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396</cp:revision>
  <dcterms:created xsi:type="dcterms:W3CDTF">2021-06-23T14:20:45Z</dcterms:created>
  <dcterms:modified xsi:type="dcterms:W3CDTF">2026-09-08T10:03:53Z</dcterms:modified>
</cp:coreProperties>
</file>