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  <p:sldMasterId id="2147483673" r:id="rId5"/>
  </p:sldMasterIdLst>
  <p:notesMasterIdLst>
    <p:notesMasterId r:id="rId18"/>
  </p:notesMasterIdLst>
  <p:sldIdLst>
    <p:sldId id="283" r:id="rId6"/>
    <p:sldId id="2147474648" r:id="rId7"/>
    <p:sldId id="2147474653" r:id="rId8"/>
    <p:sldId id="2147474654" r:id="rId9"/>
    <p:sldId id="2147474650" r:id="rId10"/>
    <p:sldId id="2147474655" r:id="rId11"/>
    <p:sldId id="2147474651" r:id="rId12"/>
    <p:sldId id="2147474656" r:id="rId13"/>
    <p:sldId id="2147474464" r:id="rId14"/>
    <p:sldId id="2147474646" r:id="rId15"/>
    <p:sldId id="2147474658" r:id="rId16"/>
    <p:sldId id="2147474460" r:id="rId17"/>
  </p:sldIdLst>
  <p:sldSz cx="9144000" cy="5143500" type="screen16x9"/>
  <p:notesSz cx="10234613" cy="7104063"/>
  <p:defaultTextStyle>
    <a:defPPr>
      <a:defRPr lang="en-US"/>
    </a:defPPr>
    <a:lvl1pPr marL="0" algn="l" defTabSz="685783">
      <a:defRPr sz="14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>
      <a:defRPr sz="14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>
      <a:defRPr sz="14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>
      <a:defRPr sz="14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>
      <a:defRPr sz="14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>
      <a:defRPr sz="14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>
      <a:defRPr sz="14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>
      <a:defRPr sz="14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>
      <a:defRPr sz="14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D0"/>
    <a:srgbClr val="FBE3D6"/>
    <a:srgbClr val="F2CFEE"/>
    <a:srgbClr val="DCEAF7"/>
    <a:srgbClr val="FFFFFF"/>
    <a:srgbClr val="3F5C7C"/>
    <a:srgbClr val="FF0000"/>
    <a:srgbClr val="00CC66"/>
    <a:srgbClr val="FFFF00"/>
    <a:srgbClr val="E3D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118653-50C5-7F8F-F8AC-EC052B55B970}" v="2" dt="2026-09-05T09:47:26.398"/>
    <p1510:client id="{94EDC299-49AF-4EC7-BF14-F0C0C08BE4FD}" v="1579" dt="2026-09-05T12:12:59.607"/>
    <p1510:client id="{B7688091-AE50-BFD5-B469-70BBF58FD696}" v="37" dt="2026-09-05T12:02:45.9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88034" autoAdjust="0"/>
  </p:normalViewPr>
  <p:slideViewPr>
    <p:cSldViewPr snapToGrid="0">
      <p:cViewPr varScale="1">
        <p:scale>
          <a:sx n="69" d="100"/>
          <a:sy n="69" d="100"/>
        </p:scale>
        <p:origin x="1120" y="5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326249" cy="633666"/>
          </a:xfrm>
          <a:prstGeom prst="rect">
            <a:avLst/>
          </a:prstGeom>
        </p:spPr>
        <p:txBody>
          <a:bodyPr vert="horz" lIns="110962" tIns="55481" rIns="110962" bIns="55481" rtlCol="0"/>
          <a:lstStyle>
            <a:lvl1pPr algn="l">
              <a:defRPr sz="15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347934" y="0"/>
            <a:ext cx="3326249" cy="633666"/>
          </a:xfrm>
          <a:prstGeom prst="rect">
            <a:avLst/>
          </a:prstGeom>
        </p:spPr>
        <p:txBody>
          <a:bodyPr vert="horz" lIns="110962" tIns="55481" rIns="110962" bIns="55481" rtlCol="0"/>
          <a:lstStyle>
            <a:lvl1pPr algn="r">
              <a:defRPr sz="1500"/>
            </a:lvl1pPr>
          </a:lstStyle>
          <a:p>
            <a:pPr>
              <a:defRPr/>
            </a:pPr>
            <a:fld id="{554B4EB4-9DE8-46F6-8C53-1E9FA581A8C2}" type="datetimeFigureOut">
              <a:rPr lang="en-US"/>
              <a:t>9/8/2026</a:t>
            </a:fld>
            <a:endParaRPr lang="en-US"/>
          </a:p>
        </p:txBody>
      </p:sp>
      <p:sp>
        <p:nvSpPr>
          <p:cNvPr id="6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50800" y="1577975"/>
            <a:ext cx="7575550" cy="4262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0962" tIns="55481" rIns="110962" bIns="55481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67596" y="6077921"/>
            <a:ext cx="6140768" cy="4972844"/>
          </a:xfrm>
          <a:prstGeom prst="rect">
            <a:avLst/>
          </a:prstGeom>
        </p:spPr>
        <p:txBody>
          <a:bodyPr vert="horz" lIns="110962" tIns="55481" rIns="110962" bIns="55481" rtlCol="0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11995782"/>
            <a:ext cx="3326249" cy="633664"/>
          </a:xfrm>
          <a:prstGeom prst="rect">
            <a:avLst/>
          </a:prstGeom>
        </p:spPr>
        <p:txBody>
          <a:bodyPr vert="horz" lIns="110962" tIns="55481" rIns="110962" bIns="55481" rtlCol="0" anchor="b"/>
          <a:lstStyle>
            <a:lvl1pPr algn="l">
              <a:defRPr sz="15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347934" y="11995782"/>
            <a:ext cx="3326249" cy="633664"/>
          </a:xfrm>
          <a:prstGeom prst="rect">
            <a:avLst/>
          </a:prstGeom>
        </p:spPr>
        <p:txBody>
          <a:bodyPr vert="horz" lIns="110962" tIns="55481" rIns="110962" bIns="55481" rtlCol="0" anchor="b"/>
          <a:lstStyle>
            <a:lvl1pPr algn="r">
              <a:defRPr sz="1500"/>
            </a:lvl1pPr>
          </a:lstStyle>
          <a:p>
            <a:pPr>
              <a:defRPr/>
            </a:pPr>
            <a:fld id="{CC00D764-3679-4ABF-9EF8-0BBB04133716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783">
      <a:defRPr sz="9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>
      <a:defRPr sz="9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>
      <a:defRPr sz="9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>
      <a:defRPr sz="9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>
      <a:defRPr sz="9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>
      <a:defRPr sz="9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>
      <a:defRPr sz="9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>
      <a:defRPr sz="9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>
      <a:defRPr sz="9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afternoon. My name is 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René Bonk from Nokia and today I’</a:t>
            </a:r>
            <a:r>
              <a:rPr lang="en-US" sz="9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honor to provide you with a status and impact update from the 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SUSTAINET-Innovate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project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endParaRPr lang="en-US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Communication networks are becoming a critical part of society's digital infrastructure. AI, cloud services, industrial automation and connected systems all increase our dependence on networks.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same time, expectations are growing. Networks must not only provide connectivity. They must be frictionless to use, secure against attacks, resilient against disruptions, and sustainable from an energy perspective.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 challenge that SUSTAINET addresses.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endParaRPr lang="en-US" sz="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Frutiger LT Com 55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15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D6F2B-FDD2-E49E-6A4A-80C9D0065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26DDE0-0547-79B9-5529-5A6B564B6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0C2443-A4C1-764A-CC20-A3FC53503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SUSTAINET-innovate has been successful in the first 18 months and achieved already more than 20 scientific </a:t>
            </a:r>
            <a:r>
              <a:rPr lang="en-US" sz="9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puplications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received invitations for talks and workshop at major events and support the development of fresh talents for our future. We also have been awarded a best paper award at a conference on security.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52F39-4587-77B6-8A6E-6B3C1CB29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10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me close with the long-term impact we expect from 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SUSTAINET-innovate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Looking beyond individual demonstrations, our objective is to contribute to the foundations of future autonomous digital infrastructure.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eight innovation areas support a vision of networks that are increasingly invisible to users, autonomous in their operation, secure and resilient by design, and significantly more sustainable.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the current project runs until 2027, we believe these topics will remain central for communication networks well beyond that timeframe.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of the innovations being developed today will help shape future 6G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 networks, connectivity engines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digital infrastructure evolution.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95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summarize...</a:t>
            </a:r>
            <a:endParaRPr lang="en-US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Communication networks are becoming critical societal infrastructure.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SUSTAINET addresses this challenge through four pillars: frictionless, secure, resilient and sustainable networking.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 eight innovation areas and a unified architecture, we are developing technologies that support the next generation of autonomous digital infrastructure.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your attention, and I look forward to your questions.</a:t>
            </a:r>
          </a:p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DE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97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79289-E35F-C675-48A8-38D6A519D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8A0D66-A2D7-8DBE-0FDF-F814C93A7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9A5F90-6C7C-4E37-1067-5B684E1BF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Communication networks are becoming a critical part of society's digital infrastructure. AI, cloud services, industrial automation and connected systems all increase our dependence on networks.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same time, expectations are growing. Networks must not only provide connectivity. They must be frictionless to use, secure against attacks, resilient against disruptions, and sustainable from an energy perspective.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 challenge that SUSTAINET addresses.</a:t>
            </a:r>
          </a:p>
          <a:p>
            <a:pPr fontAlgn="t"/>
            <a:endParaRPr lang="en-US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identified four major trends shaping future communication networks.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First, AI and digitalization increase performance and connectivity requirements.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Second, cyber-security threats and geopolitical tensions require stronger security and sovereignty.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Third, society's growing dependence on digital infrastructure means networks must remain operational even during failures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attacks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 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disasters.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Finally, energy consumption and sustainability targets require more efficient solutions.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drivers directly translate into the four pillars of SUSTAINET: frictionless, secure, resilient and sustainable networking.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endParaRPr lang="en-US" sz="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Frutiger LT Com 55 Roman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600D3-C953-953B-BFFD-E0A0AE492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25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73106-8E2F-2B63-F590-13C87350E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E81BD3-4A92-6C7E-5E5E-9569677C5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CB5D1D-CB80-213E-1776-86BB96FA2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address these four pillars, SUSTAINET is organized into eight complementary innovation areas.</a:t>
            </a:r>
          </a:p>
          <a:p>
            <a:endParaRPr lang="en-US" dirty="0"/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Rather than focusing on a single technology, SUSTAINET takes a holistic approach.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address the challenges through eight innovation areas covering 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seamless 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connectivity, 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AI-ready networks, 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security, automation, sensing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resilience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infrastructures and systems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digital twins, and energy-efficient AI.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think of these as the building blocks of an integrated autonomous digital infrastructure.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they support our four strategic pillars while ensuring that innovations are not developed in isolation but as part of a common architectural framework.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6673A-37FC-1F9A-C45A-E0B83D0247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5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DFC22-39B1-10A6-66A8-AE5E84D17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190457-B04A-F89A-D5B0-5E3E738487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84F670-3F2D-689D-E7C6-1BF10024C7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architectural framework is shown 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here.</a:t>
            </a:r>
            <a:endParaRPr lang="en-DE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illustrates how the different innovation areas fit together.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top we have the applications and services.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Beneath that, AI, automation, intent-based control and digital twins provide intelligence and operational optimization.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network infrastructure provides deterministic, secure and resilient connectivity.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important message is not the individual blocks, but the integration of networking, AI and digital twins into one coherent system architecture.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architecture provides the foundation for the technical demonstrations I will show next.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B1556-A44C-CDBF-4FFF-2C5BCA3D9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0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A6DDA-66DE-7B9A-78E0-E977B9ED9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845E6-9E2D-F2FE-BC69-AB1D73ED7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4741FF-0101-6FAA-9980-0836B0E35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me illustrate the architecture through one representative result from each of our four pillars.</a:t>
            </a:r>
          </a:p>
          <a:p>
            <a:pPr fontAlgn="t"/>
            <a:endParaRPr lang="en-US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pillar is frictionless networking.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Industrial applications increasingly require deterministic communication characteristics such as bounded latency, low jitter and high reliability.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Within SUSTAINET we demonstrated virtual PLC operation over a PON infrastructure while maintaining predictable communication performance.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shows how access networks can evolve beyond traditional broadband connectivity and support industrial AI and automation workloads.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key message is that network performance becomes predictable and transparent to the application.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CA495-DE66-3F42-C094-EC0C0E530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53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C4E6A-10FB-A277-AFA7-265BCDEE1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68D7C6-A2F3-2707-9E8A-31967E33A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5C90AE-85D9-A42E-418C-8F30C74BD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Frictionless operation alone is not sufficient. Future AI infrastructures must also be secure and trustworthy.</a:t>
            </a:r>
          </a:p>
          <a:p>
            <a:endParaRPr lang="en-US" dirty="0"/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second pillar focuses on secure systems.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investigating confidential cloud computing technologies that allow workloads to be executed in protected environments, helping to strengthen trust and sovereignty.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already demonstrated initial confidential computing implementations on ARM-based platforms.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parallel, we investigate neuromorphic computing approaches for future AI processing with significantly improved energy efficiency.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these technologies support a future AI infrastructure that is both trustworthy and efficient.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1556D-0A20-DD04-C0A8-394C66849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61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12A97-97CD-616A-6BA2-401FAE79E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0B5C35-3D63-BAE9-8AE1-D0FA137E1B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9511D1-AB03-C17F-AC04-0BB83FF155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Beyond security, future networks must also continue operating under adverse conditions.</a:t>
            </a:r>
          </a:p>
          <a:p>
            <a:endParaRPr lang="en-US" dirty="0"/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Resilience represents our third pillar.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investigate 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multiple approaches and present 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complementary 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ones today.</a:t>
            </a:r>
            <a:endParaRPr lang="en-DE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is distributed acoustic sensing over optical </a:t>
            </a:r>
            <a:r>
              <a:rPr lang="en-DE" sz="9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fiber</a:t>
            </a: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transforming communication infrastructure into a sensing platform that can detect events affecting the network</a:t>
            </a:r>
            <a:r>
              <a:rPr lang="en-US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provide environmental information from e.g.  wind and water impacts.</a:t>
            </a:r>
            <a:endParaRPr lang="en-DE" sz="9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is satellite-based disaster recovery solutions using secure communication links.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these capabilities strengthen the resilience of what has effectively become society's digital nervous system.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already completed field testing of distributed sensing and demonstrated secure satellite connectivity.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8283D-D6A4-602D-1F2A-3CC5F4235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28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67387-4B47-68B5-B407-31445B39E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6197D6-0953-BD89-B827-47A1C6A11C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93F77A-0504-968B-647D-87184D28D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final pillar focuses on sustainability.</a:t>
            </a:r>
          </a:p>
          <a:p>
            <a:endParaRPr lang="en-US" dirty="0"/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Sustainability is increasingly becoming a first-order design objective.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Within SUSTAINET we are developing digital twin technologies that allow operators to evaluate and optimize network operation before changes are implemented in the real network.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demonstrated an initial digital twin and verified energy-efficiency models.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also investigate PON-based optical LAN solutions which can improve power efficiency while simplifying network infrastructures.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these solutions contribute to more sustainable communication networks with lower operational energy consumption.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EDDA5-BFE9-636D-E920-CD1D1F0419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93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370EE-B077-9FB6-AB58-75193A950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0D6F62-6B8A-30A5-42AD-4BCAF3828F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1D4D86-8298-2A06-8595-99C6500FF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None of these developments happen in isolation.</a:t>
            </a:r>
          </a:p>
          <a:p>
            <a:endParaRPr lang="en-US" dirty="0"/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SUSTAINET brings together a broad ecosystem of industrial and academic partners.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consortium combines expertise spanning communications, cloud infrastructure, AI, optical networking and systems research.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project is a collaborative effort across Germany, the United Kingdom, Canada and Finland.</a:t>
            </a:r>
          </a:p>
          <a:p>
            <a:pPr fontAlgn="t"/>
            <a:r>
              <a:rPr lang="en-DE" sz="9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international cooperation enables us to address challenges that no single organization could solve alone.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68B42-339E-267A-3A08-B72BBBC3C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0D764-3679-4ABF-9EF8-0BBB0413371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69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jpe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2.jpeg"/><Relationship Id="rId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9.sv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EA2645-49C6-74DD-A0AB-33CB5701B7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4" r="14802"/>
          <a:stretch>
            <a:fillRect/>
          </a:stretch>
        </p:blipFill>
        <p:spPr bwMode="auto">
          <a:xfrm>
            <a:off x="5099203" y="209620"/>
            <a:ext cx="3809756" cy="3711783"/>
          </a:xfrm>
          <a:prstGeom prst="rect">
            <a:avLst/>
          </a:prstGeom>
        </p:spPr>
      </p:pic>
      <p:sp>
        <p:nvSpPr>
          <p:cNvPr id="4" name="Date Placeholder 3"/>
          <p:cNvSpPr>
            <a:spLocks noAdjustHandles="1"/>
          </p:cNvSpPr>
          <p:nvPr userDrawn="1"/>
        </p:nvSpPr>
        <p:spPr bwMode="auto">
          <a:xfrm>
            <a:off x="628650" y="4767264"/>
            <a:ext cx="1602266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en-US"/>
            </a:defPPr>
            <a:lvl1pPr marL="0" algn="l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t>May 2020</a:t>
            </a:r>
            <a:endParaRPr lang="en-GB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3"/>
          <a:srcRect l="4609" t="17312" r="4974" b="18119"/>
          <a:stretch/>
        </p:blipFill>
        <p:spPr bwMode="auto">
          <a:xfrm>
            <a:off x="0" y="14140"/>
            <a:ext cx="4934530" cy="999916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4"/>
          <a:srcRect b="21879"/>
          <a:stretch/>
        </p:blipFill>
        <p:spPr bwMode="auto">
          <a:xfrm>
            <a:off x="87240" y="4601380"/>
            <a:ext cx="1450470" cy="47310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228600" y="2273790"/>
            <a:ext cx="7412441" cy="515034"/>
          </a:xfrm>
        </p:spPr>
        <p:txBody>
          <a:bodyPr lIns="91438" anchor="b" anchorCtr="0">
            <a:normAutofit/>
          </a:bodyPr>
          <a:lstStyle>
            <a:lvl1pPr algn="l">
              <a:defRPr sz="32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35041" y="3840428"/>
            <a:ext cx="5069681" cy="203886"/>
          </a:xfrm>
          <a:prstGeom prst="rect">
            <a:avLst/>
          </a:prstGeom>
        </p:spPr>
        <p:txBody>
          <a:bodyPr lIns="91438" tIns="0" rIns="0" bIns="0">
            <a:normAutofit/>
          </a:bodyPr>
          <a:lstStyle>
            <a:lvl1pPr>
              <a:defRPr sz="1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Presenter name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1" y="4105815"/>
            <a:ext cx="5069681" cy="203886"/>
          </a:xfrm>
          <a:prstGeom prst="rect">
            <a:avLst/>
          </a:prstGeom>
        </p:spPr>
        <p:txBody>
          <a:bodyPr lIns="91438" tIns="0" rIns="0" bIns="0">
            <a:noAutofit/>
          </a:bodyPr>
          <a:lstStyle>
            <a:lvl1pPr>
              <a:defRPr sz="1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Date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228600" y="2859521"/>
            <a:ext cx="7408068" cy="542925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24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pic>
        <p:nvPicPr>
          <p:cNvPr id="13" name="Picture 14"/>
          <p:cNvPicPr>
            <a:picLocks noChangeAspect="1"/>
          </p:cNvPicPr>
          <p:nvPr userDrawn="1"/>
        </p:nvPicPr>
        <p:blipFill>
          <a:blip r:embed="rId5"/>
          <a:srcRect l="4609" t="17312" r="69429" b="18119"/>
          <a:stretch/>
        </p:blipFill>
        <p:spPr bwMode="auto">
          <a:xfrm>
            <a:off x="8395526" y="4400551"/>
            <a:ext cx="676067" cy="477095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4B2CAD8A-2A0F-400F-824D-E9A13464E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/>
          <a:stretch/>
        </p:blipFill>
        <p:spPr bwMode="auto">
          <a:xfrm>
            <a:off x="8219336" y="4818767"/>
            <a:ext cx="852257" cy="317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rafik 16">
            <a:extLst>
              <a:ext uri="{FF2B5EF4-FFF2-40B4-BE49-F238E27FC236}">
                <a16:creationId xmlns:a16="http://schemas.microsoft.com/office/drawing/2014/main" id="{87533960-157F-736F-D6D1-25E9D316C9B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" t="22007" r="6835" b="24170"/>
          <a:stretch>
            <a:fillRect/>
          </a:stretch>
        </p:blipFill>
        <p:spPr bwMode="auto">
          <a:xfrm>
            <a:off x="5311355" y="4429420"/>
            <a:ext cx="895703" cy="365760"/>
          </a:xfrm>
          <a:prstGeom prst="rect">
            <a:avLst/>
          </a:prstGeom>
        </p:spPr>
      </p:pic>
      <p:pic>
        <p:nvPicPr>
          <p:cNvPr id="27" name="Picture 26" descr="A blue and white logo&#10;&#10;Description automatically generated">
            <a:extLst>
              <a:ext uri="{FF2B5EF4-FFF2-40B4-BE49-F238E27FC236}">
                <a16:creationId xmlns:a16="http://schemas.microsoft.com/office/drawing/2014/main" id="{E9A16DF6-237E-BE6D-0DAB-7087902D795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1307" y="4468654"/>
            <a:ext cx="530721" cy="27043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AF519A3-CDA9-471C-77E0-A94620FEAA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84" b="384"/>
          <a:stretch/>
        </p:blipFill>
        <p:spPr bwMode="auto">
          <a:xfrm>
            <a:off x="5730503" y="3897417"/>
            <a:ext cx="3017520" cy="2953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E0AAAEFD-A689-0133-4D95-4809A3408A8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1491" y="4485516"/>
            <a:ext cx="599941" cy="2535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007AE2B-CE7D-A169-EE93-D6C0A8A410E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119" y="98675"/>
            <a:ext cx="822960" cy="4154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A8F82C-9DA9-3D5C-8491-EFBD9C78793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1514" y="4450055"/>
            <a:ext cx="914400" cy="5952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2543D6-EE27-56B8-3F3D-14FA91A05C18}"/>
              </a:ext>
            </a:extLst>
          </p:cNvPr>
          <p:cNvSpPr txBox="1"/>
          <p:nvPr userDrawn="1"/>
        </p:nvSpPr>
        <p:spPr bwMode="auto">
          <a:xfrm>
            <a:off x="8297813" y="465765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00" b="1">
                <a:solidFill>
                  <a:srgbClr val="00B050"/>
                </a:solidFill>
              </a:rPr>
              <a:t>SUSTAINET</a:t>
            </a:r>
          </a:p>
          <a:p>
            <a:pPr algn="ctr"/>
            <a:r>
              <a:rPr lang="en-US" sz="700" b="0">
                <a:solidFill>
                  <a:srgbClr val="0070C0"/>
                </a:solidFill>
              </a:rPr>
              <a:t>Innovate</a:t>
            </a:r>
          </a:p>
        </p:txBody>
      </p:sp>
    </p:spTree>
  </p:cSld>
  <p:clrMapOvr>
    <a:masterClrMapping/>
  </p:clrMapOvr>
  <p:transition spd="slow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8"/>
          </p:nvPr>
        </p:nvSpPr>
        <p:spPr bwMode="auto">
          <a:xfrm>
            <a:off x="228600" y="1085850"/>
            <a:ext cx="2862072" cy="32385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9"/>
          </p:nvPr>
        </p:nvSpPr>
        <p:spPr bwMode="auto">
          <a:xfrm>
            <a:off x="3140964" y="1085850"/>
            <a:ext cx="2862072" cy="32385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30"/>
          </p:nvPr>
        </p:nvSpPr>
        <p:spPr bwMode="auto">
          <a:xfrm>
            <a:off x="6053328" y="1085850"/>
            <a:ext cx="2862072" cy="32385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60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60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righ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/>
          </p:cNvCxnSpPr>
          <p:nvPr userDrawn="1"/>
        </p:nvCxnSpPr>
        <p:spPr bwMode="auto">
          <a:xfrm>
            <a:off x="5940051" y="1093256"/>
            <a:ext cx="0" cy="3231095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228600" y="1085850"/>
            <a:ext cx="5605272" cy="32385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053328" y="1093256"/>
            <a:ext cx="2862072" cy="3231095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60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60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le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337560" y="1085850"/>
            <a:ext cx="5605272" cy="32385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28600" y="1085850"/>
            <a:ext cx="2862072" cy="3238500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cxnSp>
        <p:nvCxnSpPr>
          <p:cNvPr id="6" name="Straight Connector 13"/>
          <p:cNvCxnSpPr>
            <a:cxnSpLocks/>
          </p:cNvCxnSpPr>
          <p:nvPr userDrawn="1"/>
        </p:nvCxnSpPr>
        <p:spPr bwMode="auto">
          <a:xfrm>
            <a:off x="3209729" y="1085850"/>
            <a:ext cx="0" cy="32385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58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58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50/5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4672413" y="1085850"/>
            <a:ext cx="4242988" cy="32385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4574505" y="1085850"/>
            <a:ext cx="0" cy="32385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58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58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 bwMode="auto">
          <a:xfrm>
            <a:off x="228599" y="1085850"/>
            <a:ext cx="4242816" cy="32385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</p:cSld>
  <p:clrMapOvr>
    <a:masterClrMapping/>
  </p:clrMapOvr>
  <p:transition spd="slow" advClick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40/6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889850" y="1085850"/>
            <a:ext cx="5025549" cy="32385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3796583" y="1085850"/>
            <a:ext cx="0" cy="32385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60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60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28598" y="1085850"/>
            <a:ext cx="3474720" cy="3238500"/>
          </a:xfr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25/7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2613328" y="1085850"/>
            <a:ext cx="6302072" cy="32385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2518243" y="1085850"/>
            <a:ext cx="0" cy="32385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655762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655762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28599" y="1085850"/>
            <a:ext cx="2194560" cy="3238500"/>
          </a:xfrm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rows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28600" y="3020399"/>
            <a:ext cx="8686800" cy="130759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228600" y="1360042"/>
            <a:ext cx="8686800" cy="130759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quarter" idx="18" hasCustomPrompt="1"/>
          </p:nvPr>
        </p:nvSpPr>
        <p:spPr bwMode="auto">
          <a:xfrm>
            <a:off x="228600" y="1085850"/>
            <a:ext cx="8686800" cy="27432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Content Placeholder 3"/>
          <p:cNvSpPr>
            <a:spLocks noGrp="1"/>
          </p:cNvSpPr>
          <p:nvPr>
            <p:ph sz="quarter" idx="19" hasCustomPrompt="1"/>
          </p:nvPr>
        </p:nvSpPr>
        <p:spPr bwMode="auto">
          <a:xfrm>
            <a:off x="228600" y="2744242"/>
            <a:ext cx="8686800" cy="27432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60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60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,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228600" y="1358901"/>
            <a:ext cx="4297680" cy="296545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617722" y="1358901"/>
            <a:ext cx="4297680" cy="296545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617722" y="1085850"/>
            <a:ext cx="4297680" cy="27432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228600" y="1085850"/>
            <a:ext cx="4297680" cy="27432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60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60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228600" y="1358901"/>
            <a:ext cx="4297680" cy="344170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287331" indent="-114297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617722" y="1358901"/>
            <a:ext cx="4297680" cy="344170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617722" y="1085850"/>
            <a:ext cx="4297680" cy="27432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228600" y="1085850"/>
            <a:ext cx="4297680" cy="27432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60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60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228600" y="1358901"/>
            <a:ext cx="2862072" cy="296545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3140964" y="1358901"/>
            <a:ext cx="2862072" cy="296545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6053328" y="1358901"/>
            <a:ext cx="2862072" cy="296545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173034" indent="-173034">
              <a:defRPr>
                <a:latin typeface="Open Sans"/>
                <a:ea typeface="Open Sans"/>
                <a:cs typeface="Open Sans"/>
              </a:defRPr>
            </a:lvl3pPr>
            <a:lvl4pPr marL="341305" indent="-168271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3140964" y="1085850"/>
            <a:ext cx="2862072" cy="27432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6053328" y="1085850"/>
            <a:ext cx="2862072" cy="274320"/>
          </a:xfrm>
          <a:prstGeom prst="rect">
            <a:avLst/>
          </a:prstGeom>
          <a:solidFill>
            <a:srgbClr val="002060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228600" y="1085850"/>
            <a:ext cx="2862072" cy="27432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180967" indent="0">
              <a:buFontTx/>
              <a:buNone/>
              <a:defRPr/>
            </a:lvl2pPr>
            <a:lvl3pPr marL="357170" indent="0">
              <a:buFontTx/>
              <a:buNone/>
              <a:defRPr/>
            </a:lvl3pPr>
            <a:lvl4pPr marL="538136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60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60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1" y="5139"/>
            <a:ext cx="7583759" cy="547312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  <a:lvl5pPr marL="536575" indent="0">
              <a:buNone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</p:cSld>
  <p:clrMapOvr>
    <a:masterClrMapping/>
  </p:clrMapOvr>
  <p:transition spd="slow" advClick="0"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A94261F-76F1-443D-90D9-191453F02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auto">
          <a:xfrm>
            <a:off x="2411760" y="1085850"/>
            <a:ext cx="6503640" cy="3714750"/>
          </a:xfrm>
        </p:spPr>
        <p:txBody>
          <a:bodyPr>
            <a:normAutofit/>
          </a:bodyPr>
          <a:lstStyle/>
          <a:p>
            <a:pPr lvl="0"/>
            <a:r>
              <a:rPr lang="de-DE" sz="1200"/>
              <a:t>Mastertextformat bearbeiten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1CAFB94-08BD-4A93-A0CA-9C2CB2D9484D}"/>
              </a:ext>
            </a:extLst>
          </p:cNvPr>
          <p:cNvSpPr txBox="1">
            <a:spLocks/>
          </p:cNvSpPr>
          <p:nvPr userDrawn="1">
            <p:custDataLst>
              <p:tags r:id="rId1"/>
            </p:custDataLst>
          </p:nvPr>
        </p:nvSpPr>
        <p:spPr bwMode="auto">
          <a:xfrm rot="16200000">
            <a:off x="-1433237" y="1437712"/>
            <a:ext cx="5143505" cy="2277030"/>
          </a:xfrm>
          <a:prstGeom prst="rect">
            <a:avLst/>
          </a:prstGeom>
          <a:solidFill>
            <a:schemeClr val="bg2"/>
          </a:solidFill>
        </p:spPr>
        <p:txBody>
          <a:bodyPr vert="horz" lIns="144000" tIns="144000" rIns="144000" bIns="144000" rtlCol="0" anchor="ctr" anchorCtr="0">
            <a:norm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buNone/>
              <a:defRPr sz="3600" b="1" cap="all" baseline="0">
                <a:solidFill>
                  <a:schemeClr val="bg1"/>
                </a:solidFill>
                <a:latin typeface="+mj-lt"/>
                <a:ea typeface="Open Sans"/>
                <a:cs typeface="Open Sans"/>
              </a:defRPr>
            </a:lvl1pPr>
          </a:lstStyle>
          <a:p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883387165"/>
      </p:ext>
    </p:extLst>
  </p:cSld>
  <p:clrMapOvr>
    <a:masterClrMapping/>
  </p:clrMapOvr>
  <p:transition spd="slow" advClick="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ter, half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 bwMode="auto">
          <a:xfrm>
            <a:off x="61301" y="17575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defRPr/>
            </a:pPr>
            <a:endParaRPr lang="en-US" sz="1000">
              <a:latin typeface="Open Sans"/>
              <a:ea typeface="Open Sans"/>
              <a:cs typeface="Open Sans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 bwMode="auto">
          <a:xfrm>
            <a:off x="0" y="-1"/>
            <a:ext cx="9144000" cy="2880360"/>
          </a:xfrm>
          <a:prstGeom prst="rect">
            <a:avLst/>
          </a:prstGeom>
          <a:solidFill>
            <a:srgbClr val="002060"/>
          </a:solidFill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238260" y="3196228"/>
            <a:ext cx="7412441" cy="515034"/>
          </a:xfrm>
        </p:spPr>
        <p:txBody>
          <a:bodyPr lIns="91438" anchor="b" anchorCtr="0">
            <a:normAutofit/>
          </a:bodyPr>
          <a:lstStyle>
            <a:lvl1pPr algn="l">
              <a:defRPr sz="32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Chapter Title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238260" y="3781960"/>
            <a:ext cx="7408068" cy="542925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2400"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extBox 9"/>
          <p:cNvSpPr>
            <a:spLocks noAdjustHandles="1"/>
          </p:cNvSpPr>
          <p:nvPr userDrawn="1"/>
        </p:nvSpPr>
        <p:spPr bwMode="auto">
          <a:xfrm>
            <a:off x="-1" y="4947162"/>
            <a:ext cx="460401" cy="20116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r">
              <a:defRPr/>
            </a:pPr>
            <a:fld id="{F835BF9B-1E3F-4985-8662-C32EBC97455C}" type="slidenum">
              <a:rPr lang="en-US" sz="7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‹#›</a:t>
            </a:fld>
            <a:endParaRPr lang="en-US" sz="700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19809" y="2481020"/>
            <a:ext cx="435219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 Semibold" panose="020B0702040204020203" pitchFamily="34" charset="0"/>
              </a:rPr>
              <a:t>Thank you</a:t>
            </a:r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19809" y="3019391"/>
            <a:ext cx="4360462" cy="351408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160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>
                <a:ea typeface="Verdana" pitchFamily="34" charset="0"/>
              </a:rPr>
              <a:t>Your email@domain.com </a:t>
            </a:r>
            <a:endParaRPr lang="en-US"/>
          </a:p>
        </p:txBody>
      </p:sp>
      <p:pic>
        <p:nvPicPr>
          <p:cNvPr id="18" name="Picture 14">
            <a:extLst>
              <a:ext uri="{FF2B5EF4-FFF2-40B4-BE49-F238E27FC236}">
                <a16:creationId xmlns:a16="http://schemas.microsoft.com/office/drawing/2014/main" id="{6ACDA095-77FC-4897-B1E3-8B8E7397C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4140"/>
            <a:ext cx="4934530" cy="999916"/>
          </a:xfrm>
          <a:prstGeom prst="rect">
            <a:avLst/>
          </a:prstGeom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3D9A3EA4-39B5-46A3-9784-8D42D56A74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609" t="17312" r="69429" b="18119"/>
          <a:stretch/>
        </p:blipFill>
        <p:spPr bwMode="auto">
          <a:xfrm>
            <a:off x="8395526" y="4069422"/>
            <a:ext cx="676067" cy="477095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6A5AB4FF-D66A-4203-8CA7-3BCAAB03B7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488" y="4659982"/>
            <a:ext cx="1224136" cy="45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F64FEC4E-4948-4500-9B66-3C0CAB18F962}"/>
              </a:ext>
            </a:extLst>
          </p:cNvPr>
          <p:cNvSpPr txBox="1"/>
          <p:nvPr userDrawn="1"/>
        </p:nvSpPr>
        <p:spPr bwMode="auto">
          <a:xfrm>
            <a:off x="219810" y="3542715"/>
            <a:ext cx="4424198" cy="761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20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The CELTIC-NEXT flagship project SUSTAINET-Innovate is receiving funding by the BMBF (Germany), Innovate-UK (UK), NRC-CNRC (Canada), and Business Finland (Finland)</a:t>
            </a:r>
            <a:endParaRPr lang="de-DE" sz="1200">
              <a:solidFill>
                <a:srgbClr val="575656"/>
              </a:solidFill>
              <a:effectLst/>
              <a:uFill>
                <a:solidFill>
                  <a:srgbClr val="575656"/>
                </a:solidFill>
              </a:uFill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  <p:pic>
        <p:nvPicPr>
          <p:cNvPr id="13" name="Picture 12" descr="A tree with a brain and leaves&#10;&#10;AI-generated content may be incorrect.">
            <a:extLst>
              <a:ext uri="{FF2B5EF4-FFF2-40B4-BE49-F238E27FC236}">
                <a16:creationId xmlns:a16="http://schemas.microsoft.com/office/drawing/2014/main" id="{11F5B7B0-ABE2-72B4-E607-195AB2FD9E3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2938" y="-11820"/>
            <a:ext cx="3235143" cy="3235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F9AB3C-26AC-7FAD-E215-F47B6197170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18081" y="149361"/>
            <a:ext cx="1086864" cy="5486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F6DCA6-77C8-5B18-06D1-C511C4681AE2}"/>
              </a:ext>
            </a:extLst>
          </p:cNvPr>
          <p:cNvSpPr txBox="1"/>
          <p:nvPr userDrawn="1"/>
        </p:nvSpPr>
        <p:spPr bwMode="auto">
          <a:xfrm>
            <a:off x="8175524" y="665272"/>
            <a:ext cx="801823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>
                <a:solidFill>
                  <a:srgbClr val="00B050"/>
                </a:solidFill>
              </a:rPr>
              <a:t>SUSTAINET</a:t>
            </a:r>
          </a:p>
          <a:p>
            <a:pPr algn="ctr"/>
            <a:r>
              <a:rPr lang="en-US" sz="800" b="1">
                <a:solidFill>
                  <a:schemeClr val="tx2">
                    <a:lumMod val="50000"/>
                  </a:schemeClr>
                </a:solidFill>
              </a:rPr>
              <a:t>Innovate</a:t>
            </a:r>
          </a:p>
        </p:txBody>
      </p:sp>
      <p:pic>
        <p:nvPicPr>
          <p:cNvPr id="14" name="Grafik 16">
            <a:extLst>
              <a:ext uri="{FF2B5EF4-FFF2-40B4-BE49-F238E27FC236}">
                <a16:creationId xmlns:a16="http://schemas.microsoft.com/office/drawing/2014/main" id="{3CE4182A-150C-2817-07D6-C496AA9DECA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" t="22007" r="6835" b="24170"/>
          <a:stretch>
            <a:fillRect/>
          </a:stretch>
        </p:blipFill>
        <p:spPr bwMode="auto">
          <a:xfrm>
            <a:off x="5684745" y="4112423"/>
            <a:ext cx="895703" cy="365760"/>
          </a:xfrm>
          <a:prstGeom prst="rect">
            <a:avLst/>
          </a:prstGeom>
        </p:spPr>
      </p:pic>
      <p:pic>
        <p:nvPicPr>
          <p:cNvPr id="15" name="Picture 14" descr="A blue and white logo&#10;&#10;Description automatically generated">
            <a:extLst>
              <a:ext uri="{FF2B5EF4-FFF2-40B4-BE49-F238E27FC236}">
                <a16:creationId xmlns:a16="http://schemas.microsoft.com/office/drawing/2014/main" id="{75F9A5B9-B5D6-845C-3AFA-11424C87D57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4697" y="4151657"/>
            <a:ext cx="530721" cy="270431"/>
          </a:xfrm>
          <a:prstGeom prst="rect">
            <a:avLst/>
          </a:prstGeom>
        </p:spPr>
      </p:pic>
      <p:pic>
        <p:nvPicPr>
          <p:cNvPr id="16" name="Picture 27">
            <a:extLst>
              <a:ext uri="{FF2B5EF4-FFF2-40B4-BE49-F238E27FC236}">
                <a16:creationId xmlns:a16="http://schemas.microsoft.com/office/drawing/2014/main" id="{FDE8DAAF-95E8-FE6B-0CDA-25EA3B0AAC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84" b="384"/>
          <a:stretch/>
        </p:blipFill>
        <p:spPr bwMode="auto">
          <a:xfrm>
            <a:off x="5257898" y="3599864"/>
            <a:ext cx="3017520" cy="295300"/>
          </a:xfrm>
          <a:prstGeom prst="rect">
            <a:avLst/>
          </a:prstGeom>
        </p:spPr>
      </p:pic>
      <p:pic>
        <p:nvPicPr>
          <p:cNvPr id="17" name="Graphic 17">
            <a:extLst>
              <a:ext uri="{FF2B5EF4-FFF2-40B4-BE49-F238E27FC236}">
                <a16:creationId xmlns:a16="http://schemas.microsoft.com/office/drawing/2014/main" id="{9E8B2F04-4F57-0DBF-BCF9-D7C003272B4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84881" y="4168519"/>
            <a:ext cx="599941" cy="2535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359E1C-2225-AC88-CFC4-65221B82C64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4904" y="4133058"/>
            <a:ext cx="914400" cy="59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85336"/>
      </p:ext>
    </p:extLst>
  </p:cSld>
  <p:clrMapOvr>
    <a:masterClrMapping/>
  </p:clrMapOvr>
  <p:transition spd="slow" advClick="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7 Bulletpoint text 4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4">
            <a:extLst>
              <a:ext uri="{FF2B5EF4-FFF2-40B4-BE49-F238E27FC236}">
                <a16:creationId xmlns:a16="http://schemas.microsoft.com/office/drawing/2014/main" id="{0CD56D63-9D4E-1527-F818-E9DFBC09B0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31" y="396000"/>
            <a:ext cx="8308800" cy="3420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2400" kern="1200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8D38CEF1-9906-3101-607B-44C4FE0B4E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7599" y="763200"/>
            <a:ext cx="8308800" cy="34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 headline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25B0BB8-7D8D-1CFB-75CE-E19F62B921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7338" y="1260000"/>
            <a:ext cx="1980000" cy="3118980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1pPr>
            <a:lvl2pPr marL="36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2pPr>
            <a:lvl3pPr marL="54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3pPr>
            <a:lvl4pPr marL="72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5pPr>
            <a:lvl6pPr marL="1080000" indent="-1800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>
              <a:defRPr sz="1200"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BB609BD-442B-5330-C543-B4F748F832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26332" y="1260000"/>
            <a:ext cx="1980000" cy="3118980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1pPr>
            <a:lvl2pPr marL="36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2pPr>
            <a:lvl3pPr marL="54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3pPr>
            <a:lvl4pPr marL="72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5pPr>
            <a:lvl6pPr marL="1080000" indent="-1800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>
              <a:defRPr sz="1200"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664E6E2-580B-C0EC-85A4-858E1F7656F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35326" y="1260000"/>
            <a:ext cx="1980000" cy="3118980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1pPr>
            <a:lvl2pPr marL="36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2pPr>
            <a:lvl3pPr marL="54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3pPr>
            <a:lvl4pPr marL="72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5pPr>
            <a:lvl6pPr marL="1080000" indent="-1800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>
              <a:defRPr sz="1200"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9C0B71B1-8B5E-9FD1-A1AD-D5AD8A665F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4320" y="1260000"/>
            <a:ext cx="1980000" cy="3118980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1pPr>
            <a:lvl2pPr marL="36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2pPr>
            <a:lvl3pPr marL="54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3pPr>
            <a:lvl4pPr marL="72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defRPr sz="1200">
                <a:solidFill>
                  <a:schemeClr val="tx1"/>
                </a:solidFill>
              </a:defRPr>
            </a:lvl5pPr>
            <a:lvl6pPr marL="1080000" indent="-1800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>
              <a:defRPr sz="1200"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115B87B-934C-0F92-5F93-D343BD44B66C}"/>
              </a:ext>
            </a:extLst>
          </p:cNvPr>
          <p:cNvSpPr txBox="1">
            <a:spLocks/>
          </p:cNvSpPr>
          <p:nvPr userDrawn="1"/>
        </p:nvSpPr>
        <p:spPr>
          <a:xfrm>
            <a:off x="419102" y="4858555"/>
            <a:ext cx="117020" cy="123111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800" noProof="0" smtClean="0">
                <a:solidFill>
                  <a:schemeClr val="tx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noProof="0">
              <a:solidFill>
                <a:schemeClr val="tx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DA646D-5F97-9D8A-4598-A0C98D4634E0}"/>
              </a:ext>
            </a:extLst>
          </p:cNvPr>
          <p:cNvSpPr txBox="1"/>
          <p:nvPr userDrawn="1"/>
        </p:nvSpPr>
        <p:spPr>
          <a:xfrm>
            <a:off x="680028" y="4858555"/>
            <a:ext cx="631583" cy="123111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r>
              <a:rPr lang="en-US" sz="800" noProof="0">
                <a:solidFill>
                  <a:schemeClr val="tx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2025 Nokia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8ACD5F-A24E-63B2-613E-389C53F45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403610" y="4842900"/>
            <a:ext cx="0" cy="144000"/>
          </a:xfrm>
          <a:prstGeom prst="line">
            <a:avLst/>
          </a:prstGeom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45A16F44-B403-571B-AD0A-B6A86614B7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1584000" cy="12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Apply a document ID (if applicable).</a:t>
            </a:r>
          </a:p>
        </p:txBody>
      </p:sp>
      <p:pic>
        <p:nvPicPr>
          <p:cNvPr id="6" name="Graphic 5" descr="NBL100 logo">
            <a:extLst>
              <a:ext uri="{FF2B5EF4-FFF2-40B4-BE49-F238E27FC236}">
                <a16:creationId xmlns:a16="http://schemas.microsoft.com/office/drawing/2014/main" id="{694A8C1F-D94E-C99D-2A99-6BEE14E70D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96898" y="4456757"/>
            <a:ext cx="828000" cy="53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58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048C19-F84B-870E-57BB-DFCBF2B68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4B965DE-7AFA-DFD2-07DC-46DAF44C3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2AADA2-43EE-1317-4CBC-613DBD7A0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6D29E3-4E93-53A4-E7A7-4051618B7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6DDD02-2117-89C7-6081-D656339A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6669882"/>
      </p:ext>
    </p:extLst>
  </p:cSld>
  <p:clrMapOvr>
    <a:masterClrMapping/>
  </p:clrMapOvr>
  <p:transition spd="slow" advClick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B47AB1-C918-C9C2-FDC5-DE14540A4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85CBDF-A40B-B9DD-9A1D-4904BCFF5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617813-98D6-7B9F-472A-EEE8E4944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B83E9A-0921-482A-143F-987A7C562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569D80-8EA3-D81D-7237-259AB318C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911727"/>
      </p:ext>
    </p:extLst>
  </p:cSld>
  <p:clrMapOvr>
    <a:masterClrMapping/>
  </p:clrMapOvr>
  <p:transition spd="slow" advClick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CAB9E1-6327-40D9-A8B4-FE724C7A0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3335F5B-8FAB-58FE-7897-E29BFF0A3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618992-89BC-CBFA-E88B-E6B7B2287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53CCB9-6661-A26A-9C86-52E105E1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1CF606-025C-EA84-A937-A26925A1F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391289"/>
      </p:ext>
    </p:extLst>
  </p:cSld>
  <p:clrMapOvr>
    <a:masterClrMapping/>
  </p:clrMapOvr>
  <p:transition spd="slow" advClick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357B99-464D-C45B-3171-E618E2CBC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B7D388-FD45-F4DC-6B10-3706DBAB33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F4329D-0060-3137-DA52-39D0E92934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8C7B9F-7BC6-CC3A-75AA-EC99BE913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18452E-73CC-A7CB-EBF5-B1BC44716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C5BDFB-CFD6-582B-5C0E-AB3C4FDF1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011062"/>
      </p:ext>
    </p:extLst>
  </p:cSld>
  <p:clrMapOvr>
    <a:masterClrMapping/>
  </p:clrMapOvr>
  <p:transition spd="slow" advClick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1D533C-45ED-0A95-2026-2B75AEF25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CC7FA0-C6AA-19E8-453B-B34FCF335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9ECEE69-70AA-DB03-414E-4ADF2FD13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2065AD0-5830-F948-2954-2B06E3D41A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18574A8-01F6-CF34-16E0-6F63286575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EF5F299-E982-F641-34EB-9290F338F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8DC9680-9F95-A482-9C3B-703C9FBD5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4ADD652-42AE-8E53-FE65-CCBC5D68F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56300"/>
      </p:ext>
    </p:extLst>
  </p:cSld>
  <p:clrMapOvr>
    <a:masterClrMapping/>
  </p:clrMapOvr>
  <p:transition spd="slow" advClick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9B2BD0-AD53-13CE-192B-425BAAFB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B29738-AD09-10DD-AADC-2A2336174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DEF9558-A0C2-FE52-1A2B-7EBB88C53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EE48BE-C40F-A9CF-51CC-255E8A7A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4872129"/>
      </p:ext>
    </p:extLst>
  </p:cSld>
  <p:clrMapOvr>
    <a:masterClrMapping/>
  </p:clrMapOvr>
  <p:transition spd="slow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5139"/>
            <a:ext cx="7583760" cy="547312"/>
          </a:xfrm>
        </p:spPr>
        <p:txBody>
          <a:bodyPr vert="horz" lIns="91438" tIns="0" rIns="0" bIns="0" rtlCol="0" anchor="b">
            <a:noAutofit/>
          </a:bodyPr>
          <a:lstStyle>
            <a:lvl1pPr>
              <a:defRPr dirty="0"/>
            </a:lvl1pPr>
          </a:lstStyle>
          <a:p>
            <a:pPr lvl="0"/>
            <a:r>
              <a:rPr lang="en-US"/>
              <a:t>Slide Title</a:t>
            </a:r>
            <a:endParaRPr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2"/>
            <a:ext cx="7583760" cy="304799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</p:cSld>
  <p:clrMapOvr>
    <a:masterClrMapping/>
  </p:clrMapOvr>
  <p:transition spd="slow" advClick="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F8EE0E2-33D0-DD6C-5551-44B090E68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A78D606-723A-3619-F1D3-DE4654D99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4EA889-D912-92BB-8A37-FD2B022A9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7826272"/>
      </p:ext>
    </p:extLst>
  </p:cSld>
  <p:clrMapOvr>
    <a:masterClrMapping/>
  </p:clrMapOvr>
  <p:transition spd="slow" advClick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E6EC9-57E2-0551-C2EA-13F553FBB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4EEA8C-04F7-BFAB-604F-997BAC74F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753C87-4E2C-72D1-DFC6-68DCB9E092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13F7A0-3307-6C83-9348-2E06FB900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B5BC45-8ABD-5CA5-A614-E6D2D70F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E8FD11-D6A4-2A82-E528-15D922111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514761"/>
      </p:ext>
    </p:extLst>
  </p:cSld>
  <p:clrMapOvr>
    <a:masterClrMapping/>
  </p:clrMapOvr>
  <p:transition spd="slow" advClick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D0BCC3-1240-431A-DD4F-1966C6D88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F45BFC9-C117-EC0D-5197-F64BE2CF37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B6898D5-6CA7-79A3-6EC8-C6A24712B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E9F00B-9BF5-EC2C-71A3-D48A896C8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EC6F7C7-2669-82FF-7BCE-95AC3F8B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F9D4306-9BC5-90C5-3DD4-847F74E29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055223"/>
      </p:ext>
    </p:extLst>
  </p:cSld>
  <p:clrMapOvr>
    <a:masterClrMapping/>
  </p:clrMapOvr>
  <p:transition spd="slow" advClick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FAA8D-CCB6-A573-E76A-0B3149133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0B1B633-6E73-68AB-B458-E12293E06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A20758-3385-999D-EBE5-D50A53D7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1B4CB6-17DD-688D-F0BD-04CF4AC0C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C556A4-9BBA-A09B-571A-EC83F8A93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749514"/>
      </p:ext>
    </p:extLst>
  </p:cSld>
  <p:clrMapOvr>
    <a:masterClrMapping/>
  </p:clrMapOvr>
  <p:transition spd="slow" advClick="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8736792-CAF1-CB0E-2367-840B776BD6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106CCB0-2FA6-B556-6068-443A63DD9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40B25F-E277-3996-542A-1CDBD2F8B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A1D641-0F31-2BF8-ABE7-AF546696F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0E7482-E325-29D0-1FAF-262428F4B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13978"/>
      </p:ext>
    </p:extLst>
  </p:cSld>
  <p:clrMapOvr>
    <a:masterClrMapping/>
  </p:clrMapOvr>
  <p:transition spd="slow" advClick="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, sub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5139"/>
            <a:ext cx="7583760" cy="547312"/>
          </a:xfrm>
        </p:spPr>
        <p:txBody>
          <a:bodyPr vert="horz" lIns="91438" tIns="0" rIns="0" bIns="0" rtlCol="0" anchor="b">
            <a:normAutofit/>
          </a:bodyPr>
          <a:lstStyle>
            <a:lvl1pPr>
              <a:defRPr/>
            </a:lvl1pPr>
          </a:lstStyle>
          <a:p>
            <a:pPr lvl="0"/>
            <a:r>
              <a:rPr lang="en-US"/>
              <a:t>Slide Title</a:t>
            </a:r>
            <a:endParaRPr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2"/>
            <a:ext cx="7583760" cy="304799"/>
          </a:xfrm>
          <a:prstGeom prst="rect">
            <a:avLst/>
          </a:prstGeom>
        </p:spPr>
        <p:txBody>
          <a:bodyPr vert="horz" lIns="91438" tIns="0" rIns="0" bIns="0" rtlCol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2" hasCustomPrompt="1"/>
          </p:nvPr>
        </p:nvSpPr>
        <p:spPr bwMode="auto"/>
        <p:txBody>
          <a:bodyPr vert="horz" lIns="91438" tIns="45719" rIns="91438" bIns="45719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marL="179388" lvl="1" indent="-179388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marL="714375" lvl="4" indent="-177800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505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655768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655768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78A49AB7-D7E7-4DE1-8C85-8C81010BB0FD}"/>
              </a:ext>
            </a:extLst>
          </p:cNvPr>
          <p:cNvSpPr>
            <a:spLocks noGrp="1"/>
          </p:cNvSpPr>
          <p:nvPr>
            <p:ph sz="quarter" idx="12"/>
          </p:nvPr>
        </p:nvSpPr>
        <p:spPr bwMode="auto">
          <a:xfrm>
            <a:off x="228600" y="1085850"/>
            <a:ext cx="8686800" cy="3238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838371164"/>
      </p:ext>
    </p:extLst>
  </p:cSld>
  <p:clrMapOvr>
    <a:masterClrMapping/>
  </p:clrMapOvr>
  <p:transition spd="slow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1" y="2"/>
            <a:ext cx="7583759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228600" y="1085850"/>
            <a:ext cx="8686800" cy="3238500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655768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655768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228600" y="1085850"/>
            <a:ext cx="8686800" cy="32385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655768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655768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228600" y="1085850"/>
            <a:ext cx="4297680" cy="32385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idx="14"/>
          </p:nvPr>
        </p:nvSpPr>
        <p:spPr bwMode="auto">
          <a:xfrm>
            <a:off x="4617720" y="1085850"/>
            <a:ext cx="4297680" cy="32385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228600" y="4404600"/>
            <a:ext cx="8686800" cy="396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228600" y="552450"/>
            <a:ext cx="7583760" cy="3048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16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8600" y="2"/>
            <a:ext cx="7583760" cy="55244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</p:cSld>
  <p:clrMapOvr>
    <a:masterClrMapping/>
  </p:clrMapOvr>
  <p:transition spd="slow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C59EBA-9E98-68B2-0DA0-FFAC3F37D7B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4" r="14802"/>
          <a:stretch>
            <a:fillRect/>
          </a:stretch>
        </p:blipFill>
        <p:spPr bwMode="auto">
          <a:xfrm>
            <a:off x="5105645" y="1085849"/>
            <a:ext cx="3809756" cy="3711783"/>
          </a:xfrm>
          <a:prstGeom prst="rect">
            <a:avLst/>
          </a:prstGeom>
        </p:spPr>
      </p:pic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1" y="1"/>
            <a:ext cx="7583759" cy="552449"/>
          </a:xfrm>
          <a:prstGeom prst="rect">
            <a:avLst/>
          </a:prstGeom>
        </p:spPr>
        <p:txBody>
          <a:bodyPr vert="horz" lIns="91438" tIns="0" rIns="0" bIns="0" rtlCol="0" anchor="b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085850"/>
            <a:ext cx="8686800" cy="371475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>
              <a:defRPr/>
            </a:pPr>
            <a:r>
              <a:rPr lang="de-DE"/>
              <a:t>First </a:t>
            </a:r>
            <a:r>
              <a:rPr lang="de-DE" err="1"/>
              <a:t>level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18pt Segoe UI, </a:t>
            </a:r>
            <a:r>
              <a:rPr lang="de-DE" err="1"/>
              <a:t>without</a:t>
            </a:r>
            <a:r>
              <a:rPr lang="de-DE"/>
              <a:t> </a:t>
            </a:r>
            <a:r>
              <a:rPr lang="de-DE" err="1"/>
              <a:t>blue</a:t>
            </a:r>
            <a:r>
              <a:rPr lang="de-DE"/>
              <a:t> </a:t>
            </a:r>
            <a:r>
              <a:rPr lang="de-DE" err="1"/>
              <a:t>bullets</a:t>
            </a:r>
            <a:r>
              <a:rPr lang="de-DE"/>
              <a:t> and </a:t>
            </a:r>
            <a:r>
              <a:rPr lang="de-DE" err="1"/>
              <a:t>dark</a:t>
            </a:r>
            <a:r>
              <a:rPr lang="de-DE"/>
              <a:t> </a:t>
            </a:r>
            <a:r>
              <a:rPr lang="de-DE" err="1"/>
              <a:t>blue</a:t>
            </a:r>
            <a:r>
              <a:rPr lang="de-DE"/>
              <a:t> </a:t>
            </a:r>
            <a:endParaRPr/>
          </a:p>
          <a:p>
            <a:pPr lvl="1">
              <a:defRPr/>
            </a:pPr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16pt Segoe U, </a:t>
            </a:r>
            <a:r>
              <a:rPr lang="de-DE" err="1"/>
              <a:t>dark</a:t>
            </a:r>
            <a:r>
              <a:rPr lang="de-DE"/>
              <a:t> </a:t>
            </a:r>
            <a:r>
              <a:rPr lang="de-DE" err="1"/>
              <a:t>blue</a:t>
            </a:r>
            <a:r>
              <a:rPr lang="de-DE"/>
              <a:t> </a:t>
            </a:r>
            <a:r>
              <a:rPr lang="de-DE" err="1"/>
              <a:t>bullet</a:t>
            </a:r>
            <a:r>
              <a:rPr lang="de-DE"/>
              <a:t> and </a:t>
            </a:r>
            <a:r>
              <a:rPr lang="de-DE" err="1"/>
              <a:t>dark</a:t>
            </a:r>
            <a:r>
              <a:rPr lang="de-DE"/>
              <a:t> </a:t>
            </a:r>
            <a:r>
              <a:rPr lang="de-DE" err="1"/>
              <a:t>blue</a:t>
            </a:r>
            <a:endParaRPr/>
          </a:p>
          <a:p>
            <a:pPr lvl="2">
              <a:defRPr/>
            </a:pPr>
            <a:r>
              <a:rPr lang="de-DE"/>
              <a:t>Third </a:t>
            </a:r>
            <a:r>
              <a:rPr lang="de-DE" err="1"/>
              <a:t>level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14pt Segoe UI, prominent </a:t>
            </a:r>
            <a:r>
              <a:rPr lang="de-DE" err="1"/>
              <a:t>blue</a:t>
            </a:r>
            <a:r>
              <a:rPr lang="de-DE"/>
              <a:t> </a:t>
            </a:r>
            <a:r>
              <a:rPr lang="de-DE" err="1"/>
              <a:t>bullet</a:t>
            </a:r>
            <a:r>
              <a:rPr lang="de-DE"/>
              <a:t> and </a:t>
            </a:r>
            <a:r>
              <a:rPr lang="de-DE" err="1"/>
              <a:t>dark</a:t>
            </a:r>
            <a:r>
              <a:rPr lang="de-DE"/>
              <a:t> </a:t>
            </a:r>
            <a:r>
              <a:rPr lang="de-DE" err="1"/>
              <a:t>blue</a:t>
            </a:r>
            <a:r>
              <a:rPr lang="de-DE"/>
              <a:t> </a:t>
            </a:r>
            <a:endParaRPr/>
          </a:p>
          <a:p>
            <a:pPr lvl="3">
              <a:defRPr/>
            </a:pPr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12pt Segoe UI, light </a:t>
            </a:r>
            <a:r>
              <a:rPr lang="de-DE" err="1"/>
              <a:t>blue</a:t>
            </a:r>
            <a:r>
              <a:rPr lang="de-DE"/>
              <a:t> </a:t>
            </a:r>
            <a:r>
              <a:rPr lang="de-DE" err="1"/>
              <a:t>bullet</a:t>
            </a:r>
            <a:r>
              <a:rPr lang="de-DE"/>
              <a:t> and </a:t>
            </a:r>
            <a:r>
              <a:rPr lang="de-DE" err="1"/>
              <a:t>dark</a:t>
            </a:r>
            <a:r>
              <a:rPr lang="de-DE"/>
              <a:t> </a:t>
            </a:r>
            <a:r>
              <a:rPr lang="de-DE" err="1"/>
              <a:t>blue</a:t>
            </a:r>
            <a:endParaRPr lang="en-US"/>
          </a:p>
          <a:p>
            <a:pPr marL="714375" marR="0" lvl="4" indent="-177800" algn="l" defTabSz="685783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450"/>
              </a:spcAft>
              <a:buClr>
                <a:schemeClr val="accent2">
                  <a:lumMod val="40000"/>
                  <a:lumOff val="60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Fifth level text is 11pt Open Sans, </a:t>
            </a:r>
            <a:r>
              <a:rPr lang="de-DE"/>
              <a:t>light </a:t>
            </a:r>
            <a:r>
              <a:rPr lang="de-DE" err="1"/>
              <a:t>blue</a:t>
            </a:r>
            <a:r>
              <a:rPr lang="de-DE"/>
              <a:t> </a:t>
            </a:r>
            <a:r>
              <a:rPr lang="de-DE" err="1"/>
              <a:t>bullet</a:t>
            </a:r>
            <a:r>
              <a:rPr lang="de-DE"/>
              <a:t> and </a:t>
            </a:r>
            <a:r>
              <a:rPr lang="de-DE" err="1"/>
              <a:t>dark</a:t>
            </a:r>
            <a:r>
              <a:rPr lang="de-DE"/>
              <a:t> </a:t>
            </a:r>
            <a:r>
              <a:rPr lang="de-DE" err="1"/>
              <a:t>blue</a:t>
            </a:r>
            <a:endParaRPr lang="en-US"/>
          </a:p>
          <a:p>
            <a:pPr lvl="4"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AdjustHandles="1"/>
          </p:cNvSpPr>
          <p:nvPr userDrawn="1"/>
        </p:nvSpPr>
        <p:spPr bwMode="auto">
          <a:xfrm>
            <a:off x="228600" y="4857608"/>
            <a:ext cx="1483836" cy="225921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en-US"/>
            </a:defPPr>
            <a:lvl1pPr marL="0" algn="r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fld id="{3B2DD7BE-1B05-4257-A77F-C27ADF98C61C}" type="slidenum">
              <a:rPr lang="en-GB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pPr algn="l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26"/>
          <a:srcRect l="4609" t="17312" r="69429" b="18119"/>
          <a:stretch/>
        </p:blipFill>
        <p:spPr bwMode="auto">
          <a:xfrm>
            <a:off x="7613441" y="4826149"/>
            <a:ext cx="449702" cy="317351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7"/>
          <a:stretch/>
        </p:blipFill>
        <p:spPr bwMode="auto">
          <a:xfrm>
            <a:off x="8063143" y="4811892"/>
            <a:ext cx="852257" cy="31735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13">
            <a:extLst>
              <a:ext uri="{FF2B5EF4-FFF2-40B4-BE49-F238E27FC236}">
                <a16:creationId xmlns:a16="http://schemas.microsoft.com/office/drawing/2014/main" id="{979F4B16-3BB5-48BB-B1AE-2F0397F40683}"/>
              </a:ext>
            </a:extLst>
          </p:cNvPr>
          <p:cNvSpPr>
            <a:spLocks noAdjustHandles="1"/>
          </p:cNvSpPr>
          <p:nvPr userDrawn="1"/>
        </p:nvSpPr>
        <p:spPr bwMode="auto">
          <a:xfrm>
            <a:off x="1236488" y="4870539"/>
            <a:ext cx="667102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700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2026 SUSTAINET. All rights reserved. Confidential.</a:t>
            </a:r>
            <a:endParaRPr lang="en-US" sz="800">
              <a:latin typeface="Open Sans"/>
              <a:ea typeface="Open Sans"/>
              <a:cs typeface="Open San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6064196-6465-4428-47DF-3A52FAA7FEB7}"/>
              </a:ext>
            </a:extLst>
          </p:cNvPr>
          <p:cNvGrpSpPr/>
          <p:nvPr userDrawn="1"/>
        </p:nvGrpSpPr>
        <p:grpSpPr>
          <a:xfrm>
            <a:off x="8190094" y="87572"/>
            <a:ext cx="747449" cy="617208"/>
            <a:chOff x="8190094" y="87572"/>
            <a:chExt cx="747449" cy="61720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6176FB1-888C-D5C9-EAAE-26FDE4D9F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190094" y="87572"/>
              <a:ext cx="747449" cy="37730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CE557B9-9982-204B-A184-9FADAC57C966}"/>
                </a:ext>
              </a:extLst>
            </p:cNvPr>
            <p:cNvSpPr txBox="1"/>
            <p:nvPr userDrawn="1"/>
          </p:nvSpPr>
          <p:spPr bwMode="auto">
            <a:xfrm>
              <a:off x="8245299" y="412392"/>
              <a:ext cx="663964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00" b="1">
                  <a:solidFill>
                    <a:srgbClr val="00B050"/>
                  </a:solidFill>
                </a:rPr>
                <a:t>SUSTAINET</a:t>
              </a:r>
            </a:p>
            <a:p>
              <a:pPr algn="ctr"/>
              <a:r>
                <a:rPr lang="en-US" sz="600" b="1">
                  <a:solidFill>
                    <a:schemeClr val="tx2">
                      <a:lumMod val="50000"/>
                    </a:schemeClr>
                  </a:solidFill>
                </a:rPr>
                <a:t>Innovate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71" r:id="rId20"/>
    <p:sldLayoutId id="2147483668" r:id="rId21"/>
    <p:sldLayoutId id="2147483672" r:id="rId22"/>
    <p:sldLayoutId id="2147483685" r:id="rId23"/>
  </p:sldLayoutIdLst>
  <p:transition spd="slow" advClick="0">
    <p:fade/>
  </p:transition>
  <p:hf sldNum="0" hdr="0" dt="0"/>
  <p:txStyles>
    <p:titleStyle>
      <a:lvl1pPr algn="l" defTabSz="685783" eaLnBrk="1" hangingPunct="1">
        <a:lnSpc>
          <a:spcPct val="90000"/>
        </a:lnSpc>
        <a:spcBef>
          <a:spcPts val="0"/>
        </a:spcBef>
        <a:buNone/>
        <a:defRPr sz="1800" b="1">
          <a:solidFill>
            <a:srgbClr val="002060"/>
          </a:solidFill>
          <a:latin typeface="Open Sans"/>
          <a:ea typeface="Open Sans"/>
          <a:cs typeface="Open Sans"/>
        </a:defRPr>
      </a:lvl1pPr>
    </p:titleStyle>
    <p:bodyStyle>
      <a:lvl1pPr marL="0" indent="0" algn="l" defTabSz="685783" eaLnBrk="1" hangingPunct="1">
        <a:lnSpc>
          <a:spcPct val="100000"/>
        </a:lnSpc>
        <a:spcBef>
          <a:spcPts val="200"/>
        </a:spcBef>
        <a:spcAft>
          <a:spcPts val="100"/>
        </a:spcAft>
        <a:buFontTx/>
        <a:buNone/>
        <a:defRPr sz="1800">
          <a:solidFill>
            <a:srgbClr val="002060"/>
          </a:solidFill>
          <a:latin typeface="Open Sans"/>
          <a:ea typeface="Open Sans"/>
          <a:cs typeface="Open Sans"/>
        </a:defRPr>
      </a:lvl1pPr>
      <a:lvl2pPr marL="172637" indent="-172637" algn="l" defTabSz="685783" eaLnBrk="1" hangingPunct="1">
        <a:lnSpc>
          <a:spcPct val="100000"/>
        </a:lnSpc>
        <a:spcBef>
          <a:spcPts val="600"/>
        </a:spcBef>
        <a:spcAft>
          <a:spcPts val="100"/>
        </a:spcAft>
        <a:buClr>
          <a:schemeClr val="bg2"/>
        </a:buClr>
        <a:buFont typeface="Arial"/>
        <a:buChar char="•"/>
        <a:defRPr sz="1600">
          <a:solidFill>
            <a:srgbClr val="002060"/>
          </a:solidFill>
          <a:latin typeface="Open Sans"/>
          <a:ea typeface="Open Sans"/>
          <a:cs typeface="Open Sans"/>
        </a:defRPr>
      </a:lvl2pPr>
      <a:lvl3pPr marL="345272" indent="-172637" algn="l" defTabSz="685783" eaLnBrk="1" hangingPunct="1">
        <a:lnSpc>
          <a:spcPct val="100000"/>
        </a:lnSpc>
        <a:spcBef>
          <a:spcPts val="150"/>
        </a:spcBef>
        <a:spcAft>
          <a:spcPts val="100"/>
        </a:spcAft>
        <a:buClr>
          <a:schemeClr val="accent2"/>
        </a:buClr>
        <a:buFont typeface="Arial"/>
        <a:buChar char="•"/>
        <a:defRPr sz="1400">
          <a:solidFill>
            <a:srgbClr val="002060"/>
          </a:solidFill>
          <a:latin typeface="Open Sans"/>
          <a:ea typeface="Open Sans"/>
          <a:cs typeface="Open Sans"/>
        </a:defRPr>
      </a:lvl3pPr>
      <a:lvl4pPr marL="513147" indent="-167875" algn="l" defTabSz="685783" eaLnBrk="1" hangingPunct="1">
        <a:lnSpc>
          <a:spcPct val="100000"/>
        </a:lnSpc>
        <a:spcBef>
          <a:spcPts val="150"/>
        </a:spcBef>
        <a:spcAft>
          <a:spcPts val="100"/>
        </a:spcAft>
        <a:buClr>
          <a:schemeClr val="accent2">
            <a:lumMod val="60000"/>
            <a:lumOff val="40000"/>
          </a:schemeClr>
        </a:buClr>
        <a:buFont typeface="Arial"/>
        <a:buChar char="•"/>
        <a:defRPr sz="1200">
          <a:solidFill>
            <a:srgbClr val="002060"/>
          </a:solidFill>
          <a:latin typeface="Open Sans"/>
          <a:ea typeface="Open Sans"/>
          <a:cs typeface="Open Sans"/>
        </a:defRPr>
      </a:lvl4pPr>
      <a:lvl5pPr marL="536575" indent="0" algn="l" defTabSz="685783" eaLnBrk="1" hangingPunct="1">
        <a:lnSpc>
          <a:spcPct val="100000"/>
        </a:lnSpc>
        <a:spcBef>
          <a:spcPts val="300"/>
        </a:spcBef>
        <a:spcAft>
          <a:spcPts val="450"/>
        </a:spcAft>
        <a:buClr>
          <a:schemeClr val="accent2">
            <a:lumMod val="40000"/>
            <a:lumOff val="60000"/>
          </a:schemeClr>
        </a:buClr>
        <a:buFont typeface="Arial" panose="020B0604020202020204" pitchFamily="34" charset="0"/>
        <a:buNone/>
        <a:defRPr lang="en-US" sz="1100" dirty="0">
          <a:solidFill>
            <a:srgbClr val="002060"/>
          </a:solidFill>
          <a:latin typeface="Open Sans"/>
          <a:ea typeface="Open Sans"/>
          <a:cs typeface="Open Sans"/>
        </a:defRPr>
      </a:lvl5pPr>
      <a:lvl6pPr marL="631808" indent="-115885" algn="l" defTabSz="685783" eaLnBrk="1" hangingPunct="1">
        <a:lnSpc>
          <a:spcPct val="90000"/>
        </a:lnSpc>
        <a:spcBef>
          <a:spcPts val="375"/>
        </a:spcBef>
        <a:buClr>
          <a:schemeClr val="accent2"/>
        </a:buClr>
        <a:buFont typeface="Arial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eaLnBrk="1" hangingPunct="1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eaLnBrk="1" hangingPunct="1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eaLnBrk="1" hangingPunct="1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0EDD101-B6CD-6C54-11A9-7FF45C468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5A215A-8ADC-A7AE-6D90-FD444B44E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AA240F-6C05-DBFE-E07F-12AC6D0A33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D408D8-7F66-40DA-ACAF-FE01F87DDA83}" type="datetimeFigureOut">
              <a:rPr lang="de-DE" smtClean="0"/>
              <a:t>08.09.2026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87D13B-49FB-29AD-576A-79B1B746E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613911-8D1E-D88A-D74B-07C5B67B5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121F5E-6B38-4685-8868-F7A8528940B6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852222-EAE5-D1B7-70E0-9F385DCFF01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83251" y="5004435"/>
            <a:ext cx="592931" cy="92333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6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General Business</a:t>
            </a:r>
          </a:p>
        </p:txBody>
      </p:sp>
    </p:spTree>
    <p:extLst>
      <p:ext uri="{BB962C8B-B14F-4D97-AF65-F5344CB8AC3E}">
        <p14:creationId xmlns:p14="http://schemas.microsoft.com/office/powerpoint/2010/main" val="341919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6" r:id="rId12"/>
  </p:sldLayoutIdLst>
  <p:transition spd="slow" advClick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9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sv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0.sv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andip.das@nokia-bell-labs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svg"/><Relationship Id="rId11" Type="http://schemas.openxmlformats.org/officeDocument/2006/relationships/image" Target="../media/image19.png"/><Relationship Id="rId5" Type="http://schemas.openxmlformats.org/officeDocument/2006/relationships/image" Target="../media/image26.sv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6.jpeg"/><Relationship Id="rId5" Type="http://schemas.openxmlformats.org/officeDocument/2006/relationships/image" Target="../media/image19.png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9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quenz 03_1">
            <a:hlinkClick r:id="" action="ppaction://media"/>
            <a:extLst>
              <a:ext uri="{FF2B5EF4-FFF2-40B4-BE49-F238E27FC236}">
                <a16:creationId xmlns:a16="http://schemas.microsoft.com/office/drawing/2014/main" id="{946EFF59-F810-472F-9034-06AA0F499A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6F29217-284B-47D5-81A0-8CCFA3FCA6A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" t="7573" r="3472"/>
          <a:stretch/>
        </p:blipFill>
        <p:spPr>
          <a:xfrm>
            <a:off x="-17217" y="0"/>
            <a:ext cx="9160635" cy="5152471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3B1432CF-57A4-49DB-8024-CB29D783117B}"/>
              </a:ext>
            </a:extLst>
          </p:cNvPr>
          <p:cNvGrpSpPr/>
          <p:nvPr/>
        </p:nvGrpSpPr>
        <p:grpSpPr>
          <a:xfrm>
            <a:off x="-16634" y="863302"/>
            <a:ext cx="4003995" cy="2317586"/>
            <a:chOff x="-22179" y="1151068"/>
            <a:chExt cx="5338660" cy="3090115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2EDE2BB1-1F8D-42B2-A995-1C7297122867}"/>
                </a:ext>
              </a:extLst>
            </p:cNvPr>
            <p:cNvSpPr/>
            <p:nvPr/>
          </p:nvSpPr>
          <p:spPr>
            <a:xfrm>
              <a:off x="754719" y="2447932"/>
              <a:ext cx="4561762" cy="1793251"/>
            </a:xfrm>
            <a:prstGeom prst="rect">
              <a:avLst/>
            </a:prstGeom>
            <a:solidFill>
              <a:srgbClr val="2830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 rtl="0"/>
              <a:r>
                <a:rPr lang="en-US" sz="1800" kern="1200" dirty="0">
                  <a:solidFill>
                    <a:prstClr val="white"/>
                  </a:solidFill>
                  <a:latin typeface="Aptos" panose="02110004020202020204"/>
                </a:rPr>
                <a:t>Frictionless, Secure, &amp; Resilient Communication Networks for the Dynamic Digital World</a:t>
              </a:r>
              <a:endParaRPr lang="de-DE" sz="2700" kern="1200" dirty="0">
                <a:solidFill>
                  <a:prstClr val="white"/>
                </a:solidFill>
                <a:latin typeface="Frutiger LT Com 55 Roman" panose="020B0503030504020204" pitchFamily="34" charset="0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6FA3AC40-8343-48E5-8B06-7F7E9A6B9A07}"/>
                </a:ext>
              </a:extLst>
            </p:cNvPr>
            <p:cNvSpPr/>
            <p:nvPr/>
          </p:nvSpPr>
          <p:spPr>
            <a:xfrm>
              <a:off x="-22179" y="1151068"/>
              <a:ext cx="5338660" cy="12968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rtl="0"/>
              <a:endParaRPr lang="de-DE" sz="1350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379F352C-F451-401A-86AA-70E54161CDD2}"/>
                </a:ext>
              </a:extLst>
            </p:cNvPr>
            <p:cNvSpPr/>
            <p:nvPr/>
          </p:nvSpPr>
          <p:spPr>
            <a:xfrm>
              <a:off x="775" y="2447924"/>
              <a:ext cx="188296" cy="1793251"/>
            </a:xfrm>
            <a:prstGeom prst="rect">
              <a:avLst/>
            </a:prstGeom>
            <a:solidFill>
              <a:srgbClr val="076F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rtl="0"/>
              <a:endParaRPr lang="de-DE" sz="1350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24D300B8-503A-446E-AACF-6F15A42DE5FA}"/>
                </a:ext>
              </a:extLst>
            </p:cNvPr>
            <p:cNvSpPr/>
            <p:nvPr/>
          </p:nvSpPr>
          <p:spPr>
            <a:xfrm>
              <a:off x="572454" y="2447931"/>
              <a:ext cx="193589" cy="1793251"/>
            </a:xfrm>
            <a:prstGeom prst="rect">
              <a:avLst/>
            </a:prstGeom>
            <a:solidFill>
              <a:srgbClr val="2830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rtl="0"/>
              <a:endParaRPr lang="de-DE" sz="1350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A65CAD33-61A6-4CCB-B022-A5B6B1247114}"/>
                </a:ext>
              </a:extLst>
            </p:cNvPr>
            <p:cNvSpPr/>
            <p:nvPr/>
          </p:nvSpPr>
          <p:spPr>
            <a:xfrm>
              <a:off x="190815" y="2447929"/>
              <a:ext cx="193589" cy="1793251"/>
            </a:xfrm>
            <a:prstGeom prst="rect">
              <a:avLst/>
            </a:prstGeom>
            <a:solidFill>
              <a:srgbClr val="7070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rtl="0"/>
              <a:endParaRPr lang="de-DE" sz="1350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620E08AF-804B-4744-AC88-7A385E5FF937}"/>
                </a:ext>
              </a:extLst>
            </p:cNvPr>
            <p:cNvSpPr/>
            <p:nvPr/>
          </p:nvSpPr>
          <p:spPr>
            <a:xfrm>
              <a:off x="382659" y="2447926"/>
              <a:ext cx="193589" cy="1793251"/>
            </a:xfrm>
            <a:prstGeom prst="rect">
              <a:avLst/>
            </a:prstGeom>
            <a:solidFill>
              <a:srgbClr val="107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rtl="0"/>
              <a:endParaRPr lang="de-DE" sz="1350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D9CB039C-6E6D-42F1-BE76-29B51EDE9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175" y="1234260"/>
              <a:ext cx="4690306" cy="1130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495422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DD0D9-4C95-4785-7FC6-5AFE9D5EC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90598DD-3BE0-D82E-39B0-14838DC7E5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" t="4655" r="1585"/>
          <a:stretch/>
        </p:blipFill>
        <p:spPr>
          <a:xfrm>
            <a:off x="-581" y="-18791"/>
            <a:ext cx="9144581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5CDB31-B65F-3489-359A-25581A450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1585957"/>
            <a:ext cx="5185019" cy="2527697"/>
          </a:xfrm>
          <a:prstGeom prst="rect">
            <a:avLst/>
          </a:prstGeom>
        </p:spPr>
      </p:pic>
      <p:pic>
        <p:nvPicPr>
          <p:cNvPr id="3" name="Grafik 5">
            <a:extLst>
              <a:ext uri="{FF2B5EF4-FFF2-40B4-BE49-F238E27FC236}">
                <a16:creationId xmlns:a16="http://schemas.microsoft.com/office/drawing/2014/main" id="{014AB53D-B3A2-DBCA-3F38-B12964EE43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95745"/>
      </p:ext>
    </p:extLst>
  </p:cSld>
  <p:clrMapOvr>
    <a:masterClrMapping/>
  </p:clrMapOvr>
  <p:transition spd="slow" advClick="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age 0" descr="/mnt/data/d3333de104.png">
            <a:extLst>
              <a:ext uri="{FF2B5EF4-FFF2-40B4-BE49-F238E27FC236}">
                <a16:creationId xmlns:a16="http://schemas.microsoft.com/office/drawing/2014/main" id="{D2EEA314-7C15-3A78-7FFE-D2E8B6A3C5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770" b="7811"/>
          <a:stretch>
            <a:fillRect/>
          </a:stretch>
        </p:blipFill>
        <p:spPr>
          <a:xfrm>
            <a:off x="1" y="1155724"/>
            <a:ext cx="9143771" cy="3987776"/>
          </a:xfrm>
          <a:prstGeom prst="rect">
            <a:avLst/>
          </a:prstGeom>
        </p:spPr>
      </p:pic>
      <p:sp>
        <p:nvSpPr>
          <p:cNvPr id="172" name="Shape 0">
            <a:extLst>
              <a:ext uri="{FF2B5EF4-FFF2-40B4-BE49-F238E27FC236}">
                <a16:creationId xmlns:a16="http://schemas.microsoft.com/office/drawing/2014/main" id="{6DE96BEA-0F5C-4CB8-D0DC-231AA6610613}"/>
              </a:ext>
            </a:extLst>
          </p:cNvPr>
          <p:cNvSpPr/>
          <p:nvPr/>
        </p:nvSpPr>
        <p:spPr>
          <a:xfrm>
            <a:off x="1" y="1155724"/>
            <a:ext cx="9143771" cy="3987776"/>
          </a:xfrm>
          <a:prstGeom prst="rect">
            <a:avLst/>
          </a:prstGeom>
          <a:solidFill>
            <a:srgbClr val="06172E">
              <a:alpha val="75000"/>
            </a:srgbClr>
          </a:solidFill>
          <a:ln w="12700">
            <a:solidFill>
              <a:srgbClr val="06172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174" name="Shape 5">
            <a:extLst>
              <a:ext uri="{FF2B5EF4-FFF2-40B4-BE49-F238E27FC236}">
                <a16:creationId xmlns:a16="http://schemas.microsoft.com/office/drawing/2014/main" id="{5F57C625-C70C-5343-B048-74511071E572}"/>
              </a:ext>
            </a:extLst>
          </p:cNvPr>
          <p:cNvSpPr/>
          <p:nvPr/>
        </p:nvSpPr>
        <p:spPr>
          <a:xfrm>
            <a:off x="411687" y="1550829"/>
            <a:ext cx="2009394" cy="1453896"/>
          </a:xfrm>
          <a:prstGeom prst="roundRect">
            <a:avLst>
              <a:gd name="adj" fmla="val 3774"/>
            </a:avLst>
          </a:prstGeom>
          <a:solidFill>
            <a:srgbClr val="0B2340">
              <a:alpha val="90000"/>
            </a:srgbClr>
          </a:solidFill>
          <a:ln w="10160">
            <a:solidFill>
              <a:srgbClr val="A8C7E8">
                <a:alpha val="30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3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176" name="Shape 6">
            <a:extLst>
              <a:ext uri="{FF2B5EF4-FFF2-40B4-BE49-F238E27FC236}">
                <a16:creationId xmlns:a16="http://schemas.microsoft.com/office/drawing/2014/main" id="{8C8E0A53-A333-E58A-24A7-448507A7AA7C}"/>
              </a:ext>
            </a:extLst>
          </p:cNvPr>
          <p:cNvSpPr/>
          <p:nvPr/>
        </p:nvSpPr>
        <p:spPr>
          <a:xfrm>
            <a:off x="411687" y="1550829"/>
            <a:ext cx="48006" cy="1453896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178" name="Text 7">
            <a:extLst>
              <a:ext uri="{FF2B5EF4-FFF2-40B4-BE49-F238E27FC236}">
                <a16:creationId xmlns:a16="http://schemas.microsoft.com/office/drawing/2014/main" id="{FB31DAEF-F9BA-6E03-62F2-A376B841D285}"/>
              </a:ext>
            </a:extLst>
          </p:cNvPr>
          <p:cNvSpPr/>
          <p:nvPr/>
        </p:nvSpPr>
        <p:spPr>
          <a:xfrm>
            <a:off x="548847" y="1674273"/>
            <a:ext cx="329184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>
                <a:solidFill>
                  <a:srgbClr val="38BDF8"/>
                </a:solidFill>
              </a:rPr>
              <a:t>01</a:t>
            </a:r>
            <a:endParaRPr lang="en-US" sz="1125"/>
          </a:p>
        </p:txBody>
      </p:sp>
      <p:sp>
        <p:nvSpPr>
          <p:cNvPr id="180" name="Shape 8">
            <a:extLst>
              <a:ext uri="{FF2B5EF4-FFF2-40B4-BE49-F238E27FC236}">
                <a16:creationId xmlns:a16="http://schemas.microsoft.com/office/drawing/2014/main" id="{805398CF-76C9-849E-A97D-F25D1BE45CF6}"/>
              </a:ext>
            </a:extLst>
          </p:cNvPr>
          <p:cNvSpPr/>
          <p:nvPr/>
        </p:nvSpPr>
        <p:spPr>
          <a:xfrm>
            <a:off x="1954737" y="1639983"/>
            <a:ext cx="329184" cy="329184"/>
          </a:xfrm>
          <a:prstGeom prst="ellipse">
            <a:avLst/>
          </a:prstGeom>
          <a:solidFill>
            <a:srgbClr val="071A31">
              <a:alpha val="95000"/>
            </a:srgbClr>
          </a:solidFill>
          <a:ln w="10160">
            <a:solidFill>
              <a:srgbClr val="38BDF8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pic>
        <p:nvPicPr>
          <p:cNvPr id="182" name="Image 1" descr="preencoded.png">
            <a:extLst>
              <a:ext uri="{FF2B5EF4-FFF2-40B4-BE49-F238E27FC236}">
                <a16:creationId xmlns:a16="http://schemas.microsoft.com/office/drawing/2014/main" id="{5921B099-FC5F-FFC2-AA93-B56BC8CEB4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16459" y="1701705"/>
            <a:ext cx="205740" cy="205740"/>
          </a:xfrm>
          <a:prstGeom prst="rect">
            <a:avLst/>
          </a:prstGeom>
        </p:spPr>
      </p:pic>
      <p:sp>
        <p:nvSpPr>
          <p:cNvPr id="184" name="Text 9">
            <a:extLst>
              <a:ext uri="{FF2B5EF4-FFF2-40B4-BE49-F238E27FC236}">
                <a16:creationId xmlns:a16="http://schemas.microsoft.com/office/drawing/2014/main" id="{D073C009-CDF4-5064-C39C-236797199F68}"/>
              </a:ext>
            </a:extLst>
          </p:cNvPr>
          <p:cNvSpPr/>
          <p:nvPr/>
        </p:nvSpPr>
        <p:spPr>
          <a:xfrm>
            <a:off x="548847" y="1941735"/>
            <a:ext cx="13167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End-to-end architecture</a:t>
            </a:r>
            <a:endParaRPr lang="en-US"/>
          </a:p>
        </p:txBody>
      </p:sp>
      <p:sp>
        <p:nvSpPr>
          <p:cNvPr id="186" name="Shape 10">
            <a:extLst>
              <a:ext uri="{FF2B5EF4-FFF2-40B4-BE49-F238E27FC236}">
                <a16:creationId xmlns:a16="http://schemas.microsoft.com/office/drawing/2014/main" id="{EC4813A4-155A-CC52-BF5E-63AD5A88127B}"/>
              </a:ext>
            </a:extLst>
          </p:cNvPr>
          <p:cNvSpPr/>
          <p:nvPr/>
        </p:nvSpPr>
        <p:spPr>
          <a:xfrm>
            <a:off x="548847" y="2408079"/>
            <a:ext cx="1735074" cy="1"/>
          </a:xfrm>
          <a:prstGeom prst="line">
            <a:avLst/>
          </a:prstGeom>
          <a:noFill/>
          <a:ln w="8890">
            <a:solidFill>
              <a:srgbClr val="8FB5D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188" name="Text 11">
            <a:extLst>
              <a:ext uri="{FF2B5EF4-FFF2-40B4-BE49-F238E27FC236}">
                <a16:creationId xmlns:a16="http://schemas.microsoft.com/office/drawing/2014/main" id="{1E121B00-6119-968E-CC54-47C55185C17D}"/>
              </a:ext>
            </a:extLst>
          </p:cNvPr>
          <p:cNvSpPr/>
          <p:nvPr/>
        </p:nvSpPr>
        <p:spPr>
          <a:xfrm>
            <a:off x="548847" y="2439633"/>
            <a:ext cx="79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8DA9C5"/>
                </a:solidFill>
              </a:rPr>
              <a:t>TOWARDS</a:t>
            </a:r>
            <a:endParaRPr lang="en-US" sz="1000"/>
          </a:p>
        </p:txBody>
      </p:sp>
      <p:sp>
        <p:nvSpPr>
          <p:cNvPr id="190" name="Text 12">
            <a:extLst>
              <a:ext uri="{FF2B5EF4-FFF2-40B4-BE49-F238E27FC236}">
                <a16:creationId xmlns:a16="http://schemas.microsoft.com/office/drawing/2014/main" id="{1F62DBB8-8441-3B99-F5AA-BB9F512B2D2E}"/>
              </a:ext>
            </a:extLst>
          </p:cNvPr>
          <p:cNvSpPr/>
          <p:nvPr/>
        </p:nvSpPr>
        <p:spPr>
          <a:xfrm>
            <a:off x="548847" y="2625825"/>
            <a:ext cx="174879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000">
                <a:solidFill>
                  <a:srgbClr val="DCEAF7"/>
                </a:solidFill>
              </a:rPr>
              <a:t>Unnoticed networks</a:t>
            </a:r>
            <a:endParaRPr lang="en-US" sz="1000"/>
          </a:p>
        </p:txBody>
      </p:sp>
      <p:sp>
        <p:nvSpPr>
          <p:cNvPr id="192" name="Shape 13">
            <a:extLst>
              <a:ext uri="{FF2B5EF4-FFF2-40B4-BE49-F238E27FC236}">
                <a16:creationId xmlns:a16="http://schemas.microsoft.com/office/drawing/2014/main" id="{EAB31759-5FA3-FE87-08C7-0BB9FD2B21B3}"/>
              </a:ext>
            </a:extLst>
          </p:cNvPr>
          <p:cNvSpPr/>
          <p:nvPr/>
        </p:nvSpPr>
        <p:spPr>
          <a:xfrm>
            <a:off x="2544525" y="1550829"/>
            <a:ext cx="2009394" cy="1453896"/>
          </a:xfrm>
          <a:prstGeom prst="roundRect">
            <a:avLst>
              <a:gd name="adj" fmla="val 3774"/>
            </a:avLst>
          </a:prstGeom>
          <a:solidFill>
            <a:srgbClr val="0B2340">
              <a:alpha val="90000"/>
            </a:srgbClr>
          </a:solidFill>
          <a:ln w="10160">
            <a:solidFill>
              <a:srgbClr val="A8C7E8">
                <a:alpha val="30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3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194" name="Shape 14">
            <a:extLst>
              <a:ext uri="{FF2B5EF4-FFF2-40B4-BE49-F238E27FC236}">
                <a16:creationId xmlns:a16="http://schemas.microsoft.com/office/drawing/2014/main" id="{B167E660-5ED2-2754-8758-8326E2E70EE1}"/>
              </a:ext>
            </a:extLst>
          </p:cNvPr>
          <p:cNvSpPr/>
          <p:nvPr/>
        </p:nvSpPr>
        <p:spPr>
          <a:xfrm>
            <a:off x="2544525" y="1550829"/>
            <a:ext cx="48006" cy="1453896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196" name="Text 15">
            <a:extLst>
              <a:ext uri="{FF2B5EF4-FFF2-40B4-BE49-F238E27FC236}">
                <a16:creationId xmlns:a16="http://schemas.microsoft.com/office/drawing/2014/main" id="{6380A3A1-4981-0271-C9CA-623B08B6D122}"/>
              </a:ext>
            </a:extLst>
          </p:cNvPr>
          <p:cNvSpPr/>
          <p:nvPr/>
        </p:nvSpPr>
        <p:spPr>
          <a:xfrm>
            <a:off x="2681685" y="1674273"/>
            <a:ext cx="329184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>
                <a:solidFill>
                  <a:srgbClr val="60A5FA"/>
                </a:solidFill>
              </a:rPr>
              <a:t>02</a:t>
            </a:r>
            <a:endParaRPr lang="en-US" sz="1125"/>
          </a:p>
        </p:txBody>
      </p:sp>
      <p:sp>
        <p:nvSpPr>
          <p:cNvPr id="198" name="Shape 16">
            <a:extLst>
              <a:ext uri="{FF2B5EF4-FFF2-40B4-BE49-F238E27FC236}">
                <a16:creationId xmlns:a16="http://schemas.microsoft.com/office/drawing/2014/main" id="{B5AAB797-FC11-7EAE-C459-D56AD8982CD2}"/>
              </a:ext>
            </a:extLst>
          </p:cNvPr>
          <p:cNvSpPr/>
          <p:nvPr/>
        </p:nvSpPr>
        <p:spPr>
          <a:xfrm>
            <a:off x="4087575" y="1639983"/>
            <a:ext cx="329184" cy="329184"/>
          </a:xfrm>
          <a:prstGeom prst="ellipse">
            <a:avLst/>
          </a:prstGeom>
          <a:solidFill>
            <a:srgbClr val="071A31">
              <a:alpha val="95000"/>
            </a:srgbClr>
          </a:solidFill>
          <a:ln w="10160">
            <a:solidFill>
              <a:srgbClr val="60A5F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pic>
        <p:nvPicPr>
          <p:cNvPr id="200" name="Image 2" descr="preencoded.png">
            <a:extLst>
              <a:ext uri="{FF2B5EF4-FFF2-40B4-BE49-F238E27FC236}">
                <a16:creationId xmlns:a16="http://schemas.microsoft.com/office/drawing/2014/main" id="{FCF1D9FC-1F72-3D2F-9865-709AF779A7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49297" y="1701705"/>
            <a:ext cx="205740" cy="205740"/>
          </a:xfrm>
          <a:prstGeom prst="rect">
            <a:avLst/>
          </a:prstGeom>
        </p:spPr>
      </p:pic>
      <p:sp>
        <p:nvSpPr>
          <p:cNvPr id="202" name="Text 17">
            <a:extLst>
              <a:ext uri="{FF2B5EF4-FFF2-40B4-BE49-F238E27FC236}">
                <a16:creationId xmlns:a16="http://schemas.microsoft.com/office/drawing/2014/main" id="{D3E213AD-A731-A5FB-F394-9BD2A569A993}"/>
              </a:ext>
            </a:extLst>
          </p:cNvPr>
          <p:cNvSpPr/>
          <p:nvPr/>
        </p:nvSpPr>
        <p:spPr>
          <a:xfrm>
            <a:off x="2681685" y="1941735"/>
            <a:ext cx="13167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Deterministic connectivity</a:t>
            </a:r>
            <a:endParaRPr lang="en-US"/>
          </a:p>
        </p:txBody>
      </p:sp>
      <p:sp>
        <p:nvSpPr>
          <p:cNvPr id="204" name="Shape 18">
            <a:extLst>
              <a:ext uri="{FF2B5EF4-FFF2-40B4-BE49-F238E27FC236}">
                <a16:creationId xmlns:a16="http://schemas.microsoft.com/office/drawing/2014/main" id="{60013D61-B279-CCB4-6E5A-2E25D37E293D}"/>
              </a:ext>
            </a:extLst>
          </p:cNvPr>
          <p:cNvSpPr/>
          <p:nvPr/>
        </p:nvSpPr>
        <p:spPr>
          <a:xfrm>
            <a:off x="2681685" y="2408079"/>
            <a:ext cx="1735074" cy="1"/>
          </a:xfrm>
          <a:prstGeom prst="line">
            <a:avLst/>
          </a:prstGeom>
          <a:noFill/>
          <a:ln w="8890">
            <a:solidFill>
              <a:srgbClr val="8FB5D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06" name="Text 19">
            <a:extLst>
              <a:ext uri="{FF2B5EF4-FFF2-40B4-BE49-F238E27FC236}">
                <a16:creationId xmlns:a16="http://schemas.microsoft.com/office/drawing/2014/main" id="{A6C56AB9-B6C6-C5AF-466A-26E6F5A4D26A}"/>
              </a:ext>
            </a:extLst>
          </p:cNvPr>
          <p:cNvSpPr/>
          <p:nvPr/>
        </p:nvSpPr>
        <p:spPr>
          <a:xfrm>
            <a:off x="2681685" y="2439633"/>
            <a:ext cx="79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8DA9C5"/>
                </a:solidFill>
              </a:rPr>
              <a:t>TOWARDS</a:t>
            </a:r>
            <a:endParaRPr lang="en-US" sz="1000"/>
          </a:p>
        </p:txBody>
      </p:sp>
      <p:sp>
        <p:nvSpPr>
          <p:cNvPr id="208" name="Text 20">
            <a:extLst>
              <a:ext uri="{FF2B5EF4-FFF2-40B4-BE49-F238E27FC236}">
                <a16:creationId xmlns:a16="http://schemas.microsoft.com/office/drawing/2014/main" id="{B6962A02-80F7-946C-71C9-64858CA7ED62}"/>
              </a:ext>
            </a:extLst>
          </p:cNvPr>
          <p:cNvSpPr/>
          <p:nvPr/>
        </p:nvSpPr>
        <p:spPr>
          <a:xfrm>
            <a:off x="2681685" y="2625825"/>
            <a:ext cx="174879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000">
                <a:solidFill>
                  <a:srgbClr val="DCEAF7"/>
                </a:solidFill>
              </a:rPr>
              <a:t>Best-in-class quality of experience</a:t>
            </a:r>
            <a:endParaRPr lang="en-US" sz="1000"/>
          </a:p>
        </p:txBody>
      </p:sp>
      <p:sp>
        <p:nvSpPr>
          <p:cNvPr id="210" name="Shape 21">
            <a:extLst>
              <a:ext uri="{FF2B5EF4-FFF2-40B4-BE49-F238E27FC236}">
                <a16:creationId xmlns:a16="http://schemas.microsoft.com/office/drawing/2014/main" id="{540BA97C-D98F-93A8-C692-E048CBAB3A7E}"/>
              </a:ext>
            </a:extLst>
          </p:cNvPr>
          <p:cNvSpPr/>
          <p:nvPr/>
        </p:nvSpPr>
        <p:spPr>
          <a:xfrm>
            <a:off x="4677363" y="1550829"/>
            <a:ext cx="2009394" cy="1453896"/>
          </a:xfrm>
          <a:prstGeom prst="roundRect">
            <a:avLst>
              <a:gd name="adj" fmla="val 3774"/>
            </a:avLst>
          </a:prstGeom>
          <a:solidFill>
            <a:srgbClr val="0B2340">
              <a:alpha val="90000"/>
            </a:srgbClr>
          </a:solidFill>
          <a:ln w="10160">
            <a:solidFill>
              <a:srgbClr val="A8C7E8">
                <a:alpha val="30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3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212" name="Shape 22">
            <a:extLst>
              <a:ext uri="{FF2B5EF4-FFF2-40B4-BE49-F238E27FC236}">
                <a16:creationId xmlns:a16="http://schemas.microsoft.com/office/drawing/2014/main" id="{CE619577-9777-1A32-1315-5ECCC47A9183}"/>
              </a:ext>
            </a:extLst>
          </p:cNvPr>
          <p:cNvSpPr/>
          <p:nvPr/>
        </p:nvSpPr>
        <p:spPr>
          <a:xfrm>
            <a:off x="4677363" y="1550829"/>
            <a:ext cx="48006" cy="1453896"/>
          </a:xfrm>
          <a:prstGeom prst="rect">
            <a:avLst/>
          </a:prstGeom>
          <a:solidFill>
            <a:srgbClr val="818CF8"/>
          </a:solidFill>
          <a:ln w="12700">
            <a:solidFill>
              <a:srgbClr val="818CF8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14" name="Text 23">
            <a:extLst>
              <a:ext uri="{FF2B5EF4-FFF2-40B4-BE49-F238E27FC236}">
                <a16:creationId xmlns:a16="http://schemas.microsoft.com/office/drawing/2014/main" id="{2F798154-EDD0-E58F-5462-212193F469B3}"/>
              </a:ext>
            </a:extLst>
          </p:cNvPr>
          <p:cNvSpPr/>
          <p:nvPr/>
        </p:nvSpPr>
        <p:spPr>
          <a:xfrm>
            <a:off x="4814523" y="1674273"/>
            <a:ext cx="329184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>
                <a:solidFill>
                  <a:srgbClr val="818CF8"/>
                </a:solidFill>
              </a:rPr>
              <a:t>03</a:t>
            </a:r>
            <a:endParaRPr lang="en-US" sz="1125"/>
          </a:p>
        </p:txBody>
      </p:sp>
      <p:sp>
        <p:nvSpPr>
          <p:cNvPr id="216" name="Shape 24">
            <a:extLst>
              <a:ext uri="{FF2B5EF4-FFF2-40B4-BE49-F238E27FC236}">
                <a16:creationId xmlns:a16="http://schemas.microsoft.com/office/drawing/2014/main" id="{2844BF4F-FA7C-7BAD-D56D-C127A1CB044B}"/>
              </a:ext>
            </a:extLst>
          </p:cNvPr>
          <p:cNvSpPr/>
          <p:nvPr/>
        </p:nvSpPr>
        <p:spPr>
          <a:xfrm>
            <a:off x="6220413" y="1639983"/>
            <a:ext cx="329184" cy="329184"/>
          </a:xfrm>
          <a:prstGeom prst="ellipse">
            <a:avLst/>
          </a:prstGeom>
          <a:solidFill>
            <a:srgbClr val="071A31">
              <a:alpha val="95000"/>
            </a:srgbClr>
          </a:solidFill>
          <a:ln w="10160">
            <a:solidFill>
              <a:srgbClr val="818CF8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pic>
        <p:nvPicPr>
          <p:cNvPr id="218" name="Image 3" descr="preencoded.png">
            <a:extLst>
              <a:ext uri="{FF2B5EF4-FFF2-40B4-BE49-F238E27FC236}">
                <a16:creationId xmlns:a16="http://schemas.microsoft.com/office/drawing/2014/main" id="{B75B1A64-A9E1-B1C0-90AE-FA48D086AA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2135" y="1701705"/>
            <a:ext cx="205740" cy="205740"/>
          </a:xfrm>
          <a:prstGeom prst="rect">
            <a:avLst/>
          </a:prstGeom>
        </p:spPr>
      </p:pic>
      <p:sp>
        <p:nvSpPr>
          <p:cNvPr id="220" name="Text 25">
            <a:extLst>
              <a:ext uri="{FF2B5EF4-FFF2-40B4-BE49-F238E27FC236}">
                <a16:creationId xmlns:a16="http://schemas.microsoft.com/office/drawing/2014/main" id="{68B1E00A-18DC-A630-B69E-0E9C0757A0DE}"/>
              </a:ext>
            </a:extLst>
          </p:cNvPr>
          <p:cNvSpPr/>
          <p:nvPr/>
        </p:nvSpPr>
        <p:spPr>
          <a:xfrm>
            <a:off x="4814523" y="1941735"/>
            <a:ext cx="13167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Secure systems</a:t>
            </a:r>
            <a:endParaRPr lang="en-US"/>
          </a:p>
        </p:txBody>
      </p:sp>
      <p:sp>
        <p:nvSpPr>
          <p:cNvPr id="222" name="Shape 26">
            <a:extLst>
              <a:ext uri="{FF2B5EF4-FFF2-40B4-BE49-F238E27FC236}">
                <a16:creationId xmlns:a16="http://schemas.microsoft.com/office/drawing/2014/main" id="{6218AC24-19AA-2506-D4B4-2FE3340D9B07}"/>
              </a:ext>
            </a:extLst>
          </p:cNvPr>
          <p:cNvSpPr/>
          <p:nvPr/>
        </p:nvSpPr>
        <p:spPr>
          <a:xfrm>
            <a:off x="4814523" y="2408079"/>
            <a:ext cx="1735074" cy="1"/>
          </a:xfrm>
          <a:prstGeom prst="line">
            <a:avLst/>
          </a:prstGeom>
          <a:noFill/>
          <a:ln w="8890">
            <a:solidFill>
              <a:srgbClr val="8FB5D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24" name="Text 27">
            <a:extLst>
              <a:ext uri="{FF2B5EF4-FFF2-40B4-BE49-F238E27FC236}">
                <a16:creationId xmlns:a16="http://schemas.microsoft.com/office/drawing/2014/main" id="{022637DE-C4D5-4BED-48B0-97D25C2D725A}"/>
              </a:ext>
            </a:extLst>
          </p:cNvPr>
          <p:cNvSpPr/>
          <p:nvPr/>
        </p:nvSpPr>
        <p:spPr>
          <a:xfrm>
            <a:off x="4814523" y="2439633"/>
            <a:ext cx="79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8DA9C5"/>
                </a:solidFill>
              </a:rPr>
              <a:t>TOWARDS</a:t>
            </a:r>
            <a:endParaRPr lang="en-US" sz="1000"/>
          </a:p>
        </p:txBody>
      </p:sp>
      <p:sp>
        <p:nvSpPr>
          <p:cNvPr id="226" name="Text 28">
            <a:extLst>
              <a:ext uri="{FF2B5EF4-FFF2-40B4-BE49-F238E27FC236}">
                <a16:creationId xmlns:a16="http://schemas.microsoft.com/office/drawing/2014/main" id="{04783B1C-723F-3F1D-9C9B-B24635DA4462}"/>
              </a:ext>
            </a:extLst>
          </p:cNvPr>
          <p:cNvSpPr/>
          <p:nvPr/>
        </p:nvSpPr>
        <p:spPr>
          <a:xfrm>
            <a:off x="4814523" y="2625825"/>
            <a:ext cx="174879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000">
                <a:solidFill>
                  <a:srgbClr val="DCEAF7"/>
                </a:solidFill>
              </a:rPr>
              <a:t>Ensuring government and society interests</a:t>
            </a:r>
            <a:endParaRPr lang="en-US" sz="1000"/>
          </a:p>
        </p:txBody>
      </p:sp>
      <p:sp>
        <p:nvSpPr>
          <p:cNvPr id="228" name="Shape 29">
            <a:extLst>
              <a:ext uri="{FF2B5EF4-FFF2-40B4-BE49-F238E27FC236}">
                <a16:creationId xmlns:a16="http://schemas.microsoft.com/office/drawing/2014/main" id="{6BD1AA54-43E0-E1DD-7667-47702B6B91FA}"/>
              </a:ext>
            </a:extLst>
          </p:cNvPr>
          <p:cNvSpPr/>
          <p:nvPr/>
        </p:nvSpPr>
        <p:spPr>
          <a:xfrm>
            <a:off x="6810201" y="1550829"/>
            <a:ext cx="2009394" cy="1453896"/>
          </a:xfrm>
          <a:prstGeom prst="roundRect">
            <a:avLst>
              <a:gd name="adj" fmla="val 3774"/>
            </a:avLst>
          </a:prstGeom>
          <a:solidFill>
            <a:srgbClr val="0B2340">
              <a:alpha val="90000"/>
            </a:srgbClr>
          </a:solidFill>
          <a:ln w="10160">
            <a:solidFill>
              <a:srgbClr val="A8C7E8">
                <a:alpha val="30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3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230" name="Shape 30">
            <a:extLst>
              <a:ext uri="{FF2B5EF4-FFF2-40B4-BE49-F238E27FC236}">
                <a16:creationId xmlns:a16="http://schemas.microsoft.com/office/drawing/2014/main" id="{A4526F25-E98B-4E5E-FC6B-1EEE3E028AE0}"/>
              </a:ext>
            </a:extLst>
          </p:cNvPr>
          <p:cNvSpPr/>
          <p:nvPr/>
        </p:nvSpPr>
        <p:spPr>
          <a:xfrm>
            <a:off x="6810201" y="1550829"/>
            <a:ext cx="48006" cy="1453896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32" name="Text 31">
            <a:extLst>
              <a:ext uri="{FF2B5EF4-FFF2-40B4-BE49-F238E27FC236}">
                <a16:creationId xmlns:a16="http://schemas.microsoft.com/office/drawing/2014/main" id="{2E1C8749-D02F-54E3-C629-68A4CAE57637}"/>
              </a:ext>
            </a:extLst>
          </p:cNvPr>
          <p:cNvSpPr/>
          <p:nvPr/>
        </p:nvSpPr>
        <p:spPr>
          <a:xfrm>
            <a:off x="6947361" y="1674273"/>
            <a:ext cx="329184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>
                <a:solidFill>
                  <a:srgbClr val="A78BFA"/>
                </a:solidFill>
              </a:rPr>
              <a:t>04</a:t>
            </a:r>
            <a:endParaRPr lang="en-US" sz="1125"/>
          </a:p>
        </p:txBody>
      </p:sp>
      <p:sp>
        <p:nvSpPr>
          <p:cNvPr id="234" name="Shape 32">
            <a:extLst>
              <a:ext uri="{FF2B5EF4-FFF2-40B4-BE49-F238E27FC236}">
                <a16:creationId xmlns:a16="http://schemas.microsoft.com/office/drawing/2014/main" id="{95252FE1-68E5-331D-A9B3-64ABBDCF33B7}"/>
              </a:ext>
            </a:extLst>
          </p:cNvPr>
          <p:cNvSpPr/>
          <p:nvPr/>
        </p:nvSpPr>
        <p:spPr>
          <a:xfrm>
            <a:off x="8353251" y="1639983"/>
            <a:ext cx="329184" cy="329184"/>
          </a:xfrm>
          <a:prstGeom prst="ellipse">
            <a:avLst/>
          </a:prstGeom>
          <a:solidFill>
            <a:srgbClr val="071A31">
              <a:alpha val="95000"/>
            </a:srgbClr>
          </a:solidFill>
          <a:ln w="10160">
            <a:solidFill>
              <a:srgbClr val="A78BF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pic>
        <p:nvPicPr>
          <p:cNvPr id="236" name="Image 4" descr="preencoded.png">
            <a:extLst>
              <a:ext uri="{FF2B5EF4-FFF2-40B4-BE49-F238E27FC236}">
                <a16:creationId xmlns:a16="http://schemas.microsoft.com/office/drawing/2014/main" id="{A4364BF6-EFD1-A5FF-22B7-C3E74F7A6A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14973" y="1701705"/>
            <a:ext cx="205740" cy="205740"/>
          </a:xfrm>
          <a:prstGeom prst="rect">
            <a:avLst/>
          </a:prstGeom>
        </p:spPr>
      </p:pic>
      <p:sp>
        <p:nvSpPr>
          <p:cNvPr id="238" name="Text 33">
            <a:extLst>
              <a:ext uri="{FF2B5EF4-FFF2-40B4-BE49-F238E27FC236}">
                <a16:creationId xmlns:a16="http://schemas.microsoft.com/office/drawing/2014/main" id="{F04D0690-87E6-48CC-1D31-759A2D20E6BE}"/>
              </a:ext>
            </a:extLst>
          </p:cNvPr>
          <p:cNvSpPr/>
          <p:nvPr/>
        </p:nvSpPr>
        <p:spPr>
          <a:xfrm>
            <a:off x="6947361" y="1941735"/>
            <a:ext cx="13167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Intent-based automation</a:t>
            </a:r>
            <a:endParaRPr lang="en-US"/>
          </a:p>
        </p:txBody>
      </p:sp>
      <p:sp>
        <p:nvSpPr>
          <p:cNvPr id="240" name="Shape 34">
            <a:extLst>
              <a:ext uri="{FF2B5EF4-FFF2-40B4-BE49-F238E27FC236}">
                <a16:creationId xmlns:a16="http://schemas.microsoft.com/office/drawing/2014/main" id="{90D04084-F4D5-D182-F9EB-8BBE0220ED72}"/>
              </a:ext>
            </a:extLst>
          </p:cNvPr>
          <p:cNvSpPr/>
          <p:nvPr/>
        </p:nvSpPr>
        <p:spPr>
          <a:xfrm>
            <a:off x="6947361" y="2408079"/>
            <a:ext cx="1735074" cy="1"/>
          </a:xfrm>
          <a:prstGeom prst="line">
            <a:avLst/>
          </a:prstGeom>
          <a:noFill/>
          <a:ln w="8890">
            <a:solidFill>
              <a:srgbClr val="8FB5D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42" name="Text 35">
            <a:extLst>
              <a:ext uri="{FF2B5EF4-FFF2-40B4-BE49-F238E27FC236}">
                <a16:creationId xmlns:a16="http://schemas.microsoft.com/office/drawing/2014/main" id="{F4216621-C129-05C1-CDE7-E3421F39C0C0}"/>
              </a:ext>
            </a:extLst>
          </p:cNvPr>
          <p:cNvSpPr/>
          <p:nvPr/>
        </p:nvSpPr>
        <p:spPr>
          <a:xfrm>
            <a:off x="6947361" y="2439633"/>
            <a:ext cx="79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8DA9C5"/>
                </a:solidFill>
              </a:rPr>
              <a:t>TOWARDS</a:t>
            </a:r>
            <a:endParaRPr lang="en-US" sz="1000"/>
          </a:p>
        </p:txBody>
      </p:sp>
      <p:sp>
        <p:nvSpPr>
          <p:cNvPr id="244" name="Text 36">
            <a:extLst>
              <a:ext uri="{FF2B5EF4-FFF2-40B4-BE49-F238E27FC236}">
                <a16:creationId xmlns:a16="http://schemas.microsoft.com/office/drawing/2014/main" id="{9CD6811E-6436-A616-8EE2-C10CB63754CE}"/>
              </a:ext>
            </a:extLst>
          </p:cNvPr>
          <p:cNvSpPr/>
          <p:nvPr/>
        </p:nvSpPr>
        <p:spPr>
          <a:xfrm>
            <a:off x="6947361" y="2625825"/>
            <a:ext cx="174879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000">
                <a:solidFill>
                  <a:srgbClr val="DCEAF7"/>
                </a:solidFill>
              </a:rPr>
              <a:t>Level 4–5 AI-inspired autonomous networking</a:t>
            </a:r>
            <a:endParaRPr lang="en-US" sz="1000"/>
          </a:p>
        </p:txBody>
      </p:sp>
      <p:sp>
        <p:nvSpPr>
          <p:cNvPr id="246" name="Shape 37">
            <a:extLst>
              <a:ext uri="{FF2B5EF4-FFF2-40B4-BE49-F238E27FC236}">
                <a16:creationId xmlns:a16="http://schemas.microsoft.com/office/drawing/2014/main" id="{F961D580-137E-BEDC-A957-532CE3A342EC}"/>
              </a:ext>
            </a:extLst>
          </p:cNvPr>
          <p:cNvSpPr/>
          <p:nvPr/>
        </p:nvSpPr>
        <p:spPr>
          <a:xfrm>
            <a:off x="411687" y="3141885"/>
            <a:ext cx="2009394" cy="1453896"/>
          </a:xfrm>
          <a:prstGeom prst="roundRect">
            <a:avLst>
              <a:gd name="adj" fmla="val 3774"/>
            </a:avLst>
          </a:prstGeom>
          <a:solidFill>
            <a:srgbClr val="0B2340">
              <a:alpha val="90000"/>
            </a:srgbClr>
          </a:solidFill>
          <a:ln w="10160">
            <a:solidFill>
              <a:srgbClr val="A8C7E8">
                <a:alpha val="30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3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248" name="Shape 38">
            <a:extLst>
              <a:ext uri="{FF2B5EF4-FFF2-40B4-BE49-F238E27FC236}">
                <a16:creationId xmlns:a16="http://schemas.microsoft.com/office/drawing/2014/main" id="{80375F2F-E6DE-7D86-BB7D-F03405185E38}"/>
              </a:ext>
            </a:extLst>
          </p:cNvPr>
          <p:cNvSpPr/>
          <p:nvPr/>
        </p:nvSpPr>
        <p:spPr>
          <a:xfrm>
            <a:off x="411687" y="3141885"/>
            <a:ext cx="48006" cy="1453896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50" name="Text 39">
            <a:extLst>
              <a:ext uri="{FF2B5EF4-FFF2-40B4-BE49-F238E27FC236}">
                <a16:creationId xmlns:a16="http://schemas.microsoft.com/office/drawing/2014/main" id="{1A1A964C-1339-25A9-A0C2-679829D20913}"/>
              </a:ext>
            </a:extLst>
          </p:cNvPr>
          <p:cNvSpPr/>
          <p:nvPr/>
        </p:nvSpPr>
        <p:spPr>
          <a:xfrm>
            <a:off x="548847" y="3265329"/>
            <a:ext cx="329184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>
                <a:solidFill>
                  <a:srgbClr val="2DD4BF"/>
                </a:solidFill>
              </a:rPr>
              <a:t>05</a:t>
            </a:r>
            <a:endParaRPr lang="en-US" sz="1125"/>
          </a:p>
        </p:txBody>
      </p:sp>
      <p:sp>
        <p:nvSpPr>
          <p:cNvPr id="252" name="Shape 40">
            <a:extLst>
              <a:ext uri="{FF2B5EF4-FFF2-40B4-BE49-F238E27FC236}">
                <a16:creationId xmlns:a16="http://schemas.microsoft.com/office/drawing/2014/main" id="{0B356675-C572-C440-241A-D5F9D6EB6E76}"/>
              </a:ext>
            </a:extLst>
          </p:cNvPr>
          <p:cNvSpPr/>
          <p:nvPr/>
        </p:nvSpPr>
        <p:spPr>
          <a:xfrm>
            <a:off x="1954737" y="3231039"/>
            <a:ext cx="329184" cy="329184"/>
          </a:xfrm>
          <a:prstGeom prst="ellipse">
            <a:avLst/>
          </a:prstGeom>
          <a:solidFill>
            <a:srgbClr val="071A31">
              <a:alpha val="95000"/>
            </a:srgbClr>
          </a:solidFill>
          <a:ln w="10160">
            <a:solidFill>
              <a:srgbClr val="2DD4BF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pic>
        <p:nvPicPr>
          <p:cNvPr id="254" name="Image 5" descr="preencoded.png">
            <a:extLst>
              <a:ext uri="{FF2B5EF4-FFF2-40B4-BE49-F238E27FC236}">
                <a16:creationId xmlns:a16="http://schemas.microsoft.com/office/drawing/2014/main" id="{23E35ECD-0773-DF65-6079-CE627882B6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16459" y="3292761"/>
            <a:ext cx="205740" cy="205740"/>
          </a:xfrm>
          <a:prstGeom prst="rect">
            <a:avLst/>
          </a:prstGeom>
        </p:spPr>
      </p:pic>
      <p:sp>
        <p:nvSpPr>
          <p:cNvPr id="256" name="Text 41">
            <a:extLst>
              <a:ext uri="{FF2B5EF4-FFF2-40B4-BE49-F238E27FC236}">
                <a16:creationId xmlns:a16="http://schemas.microsoft.com/office/drawing/2014/main" id="{F3BA1890-8EFF-9A7E-3FB0-363FBBCC737A}"/>
              </a:ext>
            </a:extLst>
          </p:cNvPr>
          <p:cNvSpPr/>
          <p:nvPr/>
        </p:nvSpPr>
        <p:spPr>
          <a:xfrm>
            <a:off x="548847" y="3532791"/>
            <a:ext cx="13167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Networks-as-a-Sensor</a:t>
            </a:r>
            <a:endParaRPr lang="en-US"/>
          </a:p>
        </p:txBody>
      </p:sp>
      <p:sp>
        <p:nvSpPr>
          <p:cNvPr id="258" name="Shape 42">
            <a:extLst>
              <a:ext uri="{FF2B5EF4-FFF2-40B4-BE49-F238E27FC236}">
                <a16:creationId xmlns:a16="http://schemas.microsoft.com/office/drawing/2014/main" id="{BD96B899-06D2-D547-F428-1AA05654830A}"/>
              </a:ext>
            </a:extLst>
          </p:cNvPr>
          <p:cNvSpPr/>
          <p:nvPr/>
        </p:nvSpPr>
        <p:spPr>
          <a:xfrm>
            <a:off x="548847" y="3999135"/>
            <a:ext cx="1735074" cy="1"/>
          </a:xfrm>
          <a:prstGeom prst="line">
            <a:avLst/>
          </a:prstGeom>
          <a:noFill/>
          <a:ln w="8890">
            <a:solidFill>
              <a:srgbClr val="8FB5D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60" name="Text 43">
            <a:extLst>
              <a:ext uri="{FF2B5EF4-FFF2-40B4-BE49-F238E27FC236}">
                <a16:creationId xmlns:a16="http://schemas.microsoft.com/office/drawing/2014/main" id="{56BFAA28-4060-278A-DA65-28F3333E08AD}"/>
              </a:ext>
            </a:extLst>
          </p:cNvPr>
          <p:cNvSpPr/>
          <p:nvPr/>
        </p:nvSpPr>
        <p:spPr>
          <a:xfrm>
            <a:off x="548847" y="4030689"/>
            <a:ext cx="79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8DA9C5"/>
                </a:solidFill>
              </a:rPr>
              <a:t>TOWARDS</a:t>
            </a:r>
            <a:endParaRPr lang="en-US" sz="1000"/>
          </a:p>
        </p:txBody>
      </p:sp>
      <p:sp>
        <p:nvSpPr>
          <p:cNvPr id="262" name="Text 44">
            <a:extLst>
              <a:ext uri="{FF2B5EF4-FFF2-40B4-BE49-F238E27FC236}">
                <a16:creationId xmlns:a16="http://schemas.microsoft.com/office/drawing/2014/main" id="{0323A55C-23BE-B2EB-FF2A-A96FC88AAF85}"/>
              </a:ext>
            </a:extLst>
          </p:cNvPr>
          <p:cNvSpPr/>
          <p:nvPr/>
        </p:nvSpPr>
        <p:spPr>
          <a:xfrm>
            <a:off x="548847" y="4224081"/>
            <a:ext cx="174879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000">
                <a:solidFill>
                  <a:srgbClr val="DCEAF7"/>
                </a:solidFill>
              </a:rPr>
              <a:t>Hardening networks and enabling new revenue streams</a:t>
            </a:r>
            <a:endParaRPr lang="en-US" sz="1000"/>
          </a:p>
        </p:txBody>
      </p:sp>
      <p:sp>
        <p:nvSpPr>
          <p:cNvPr id="264" name="Shape 45">
            <a:extLst>
              <a:ext uri="{FF2B5EF4-FFF2-40B4-BE49-F238E27FC236}">
                <a16:creationId xmlns:a16="http://schemas.microsoft.com/office/drawing/2014/main" id="{2970A120-E25B-F85F-57F9-7F8523184F3C}"/>
              </a:ext>
            </a:extLst>
          </p:cNvPr>
          <p:cNvSpPr/>
          <p:nvPr/>
        </p:nvSpPr>
        <p:spPr>
          <a:xfrm>
            <a:off x="2544525" y="3141885"/>
            <a:ext cx="2009394" cy="1453896"/>
          </a:xfrm>
          <a:prstGeom prst="roundRect">
            <a:avLst>
              <a:gd name="adj" fmla="val 3774"/>
            </a:avLst>
          </a:prstGeom>
          <a:solidFill>
            <a:srgbClr val="0B2340">
              <a:alpha val="90000"/>
            </a:srgbClr>
          </a:solidFill>
          <a:ln w="10160">
            <a:solidFill>
              <a:srgbClr val="A8C7E8">
                <a:alpha val="30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3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266" name="Shape 46">
            <a:extLst>
              <a:ext uri="{FF2B5EF4-FFF2-40B4-BE49-F238E27FC236}">
                <a16:creationId xmlns:a16="http://schemas.microsoft.com/office/drawing/2014/main" id="{190B9C2C-F549-B7BC-717F-C3F7E27EBD1D}"/>
              </a:ext>
            </a:extLst>
          </p:cNvPr>
          <p:cNvSpPr/>
          <p:nvPr/>
        </p:nvSpPr>
        <p:spPr>
          <a:xfrm>
            <a:off x="2544525" y="3141885"/>
            <a:ext cx="48006" cy="1453896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68" name="Text 47">
            <a:extLst>
              <a:ext uri="{FF2B5EF4-FFF2-40B4-BE49-F238E27FC236}">
                <a16:creationId xmlns:a16="http://schemas.microsoft.com/office/drawing/2014/main" id="{FD1593AC-5293-3C24-9B62-72D7B35299C7}"/>
              </a:ext>
            </a:extLst>
          </p:cNvPr>
          <p:cNvSpPr/>
          <p:nvPr/>
        </p:nvSpPr>
        <p:spPr>
          <a:xfrm>
            <a:off x="2681685" y="3265329"/>
            <a:ext cx="329184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>
                <a:solidFill>
                  <a:srgbClr val="34D399"/>
                </a:solidFill>
              </a:rPr>
              <a:t>06</a:t>
            </a:r>
            <a:endParaRPr lang="en-US" sz="1125"/>
          </a:p>
        </p:txBody>
      </p:sp>
      <p:sp>
        <p:nvSpPr>
          <p:cNvPr id="270" name="Shape 48">
            <a:extLst>
              <a:ext uri="{FF2B5EF4-FFF2-40B4-BE49-F238E27FC236}">
                <a16:creationId xmlns:a16="http://schemas.microsoft.com/office/drawing/2014/main" id="{73E0D89F-F5BF-6F62-FE52-2EFE7D107A93}"/>
              </a:ext>
            </a:extLst>
          </p:cNvPr>
          <p:cNvSpPr/>
          <p:nvPr/>
        </p:nvSpPr>
        <p:spPr>
          <a:xfrm>
            <a:off x="4087575" y="3231039"/>
            <a:ext cx="329184" cy="329184"/>
          </a:xfrm>
          <a:prstGeom prst="ellipse">
            <a:avLst/>
          </a:prstGeom>
          <a:solidFill>
            <a:srgbClr val="071A31">
              <a:alpha val="95000"/>
            </a:srgbClr>
          </a:solidFill>
          <a:ln w="10160">
            <a:solidFill>
              <a:srgbClr val="34D399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pic>
        <p:nvPicPr>
          <p:cNvPr id="272" name="Image 6" descr="preencoded.png">
            <a:extLst>
              <a:ext uri="{FF2B5EF4-FFF2-40B4-BE49-F238E27FC236}">
                <a16:creationId xmlns:a16="http://schemas.microsoft.com/office/drawing/2014/main" id="{1F3497D8-4F83-0537-7944-814767F51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49297" y="3292761"/>
            <a:ext cx="205740" cy="205740"/>
          </a:xfrm>
          <a:prstGeom prst="rect">
            <a:avLst/>
          </a:prstGeom>
        </p:spPr>
      </p:pic>
      <p:sp>
        <p:nvSpPr>
          <p:cNvPr id="274" name="Text 49">
            <a:extLst>
              <a:ext uri="{FF2B5EF4-FFF2-40B4-BE49-F238E27FC236}">
                <a16:creationId xmlns:a16="http://schemas.microsoft.com/office/drawing/2014/main" id="{3E8E03A4-60A3-64F7-0729-CAEE6165A575}"/>
              </a:ext>
            </a:extLst>
          </p:cNvPr>
          <p:cNvSpPr/>
          <p:nvPr/>
        </p:nvSpPr>
        <p:spPr>
          <a:xfrm>
            <a:off x="2681685" y="3532791"/>
            <a:ext cx="13167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Resilient systems</a:t>
            </a:r>
            <a:endParaRPr lang="en-US"/>
          </a:p>
        </p:txBody>
      </p:sp>
      <p:sp>
        <p:nvSpPr>
          <p:cNvPr id="276" name="Shape 50">
            <a:extLst>
              <a:ext uri="{FF2B5EF4-FFF2-40B4-BE49-F238E27FC236}">
                <a16:creationId xmlns:a16="http://schemas.microsoft.com/office/drawing/2014/main" id="{AC92C06B-3FF7-12DD-7539-80BE6AE7AC19}"/>
              </a:ext>
            </a:extLst>
          </p:cNvPr>
          <p:cNvSpPr/>
          <p:nvPr/>
        </p:nvSpPr>
        <p:spPr>
          <a:xfrm>
            <a:off x="2681685" y="3999135"/>
            <a:ext cx="1735074" cy="1"/>
          </a:xfrm>
          <a:prstGeom prst="line">
            <a:avLst/>
          </a:prstGeom>
          <a:noFill/>
          <a:ln w="8890">
            <a:solidFill>
              <a:srgbClr val="8FB5D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78" name="Text 51">
            <a:extLst>
              <a:ext uri="{FF2B5EF4-FFF2-40B4-BE49-F238E27FC236}">
                <a16:creationId xmlns:a16="http://schemas.microsoft.com/office/drawing/2014/main" id="{F431A8DE-A6A3-5832-2CAA-79291674379C}"/>
              </a:ext>
            </a:extLst>
          </p:cNvPr>
          <p:cNvSpPr/>
          <p:nvPr/>
        </p:nvSpPr>
        <p:spPr>
          <a:xfrm>
            <a:off x="2681685" y="4030689"/>
            <a:ext cx="79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8DA9C5"/>
                </a:solidFill>
              </a:rPr>
              <a:t>TOWARDS</a:t>
            </a:r>
            <a:endParaRPr lang="en-US" sz="1000"/>
          </a:p>
        </p:txBody>
      </p:sp>
      <p:sp>
        <p:nvSpPr>
          <p:cNvPr id="280" name="Text 52">
            <a:extLst>
              <a:ext uri="{FF2B5EF4-FFF2-40B4-BE49-F238E27FC236}">
                <a16:creationId xmlns:a16="http://schemas.microsoft.com/office/drawing/2014/main" id="{D0B3E404-FEB0-5B20-88F6-FC29642DC1A7}"/>
              </a:ext>
            </a:extLst>
          </p:cNvPr>
          <p:cNvSpPr/>
          <p:nvPr/>
        </p:nvSpPr>
        <p:spPr>
          <a:xfrm>
            <a:off x="2681685" y="4224081"/>
            <a:ext cx="174879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000">
                <a:solidFill>
                  <a:srgbClr val="DCEAF7"/>
                </a:solidFill>
              </a:rPr>
              <a:t>Geopolitical and natural-disaster sovereignty</a:t>
            </a:r>
            <a:endParaRPr lang="en-US" sz="1000"/>
          </a:p>
        </p:txBody>
      </p:sp>
      <p:sp>
        <p:nvSpPr>
          <p:cNvPr id="282" name="Shape 53">
            <a:extLst>
              <a:ext uri="{FF2B5EF4-FFF2-40B4-BE49-F238E27FC236}">
                <a16:creationId xmlns:a16="http://schemas.microsoft.com/office/drawing/2014/main" id="{9503F24B-8C49-6B80-D4C4-D004F5994365}"/>
              </a:ext>
            </a:extLst>
          </p:cNvPr>
          <p:cNvSpPr/>
          <p:nvPr/>
        </p:nvSpPr>
        <p:spPr>
          <a:xfrm>
            <a:off x="4677363" y="3141885"/>
            <a:ext cx="2009394" cy="1453896"/>
          </a:xfrm>
          <a:prstGeom prst="roundRect">
            <a:avLst>
              <a:gd name="adj" fmla="val 3774"/>
            </a:avLst>
          </a:prstGeom>
          <a:solidFill>
            <a:srgbClr val="0B2340">
              <a:alpha val="90000"/>
            </a:srgbClr>
          </a:solidFill>
          <a:ln w="10160">
            <a:solidFill>
              <a:srgbClr val="A8C7E8">
                <a:alpha val="30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3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284" name="Shape 54">
            <a:extLst>
              <a:ext uri="{FF2B5EF4-FFF2-40B4-BE49-F238E27FC236}">
                <a16:creationId xmlns:a16="http://schemas.microsoft.com/office/drawing/2014/main" id="{9D52C44F-E94B-44A4-E722-78C806C81B79}"/>
              </a:ext>
            </a:extLst>
          </p:cNvPr>
          <p:cNvSpPr/>
          <p:nvPr/>
        </p:nvSpPr>
        <p:spPr>
          <a:xfrm>
            <a:off x="4677363" y="3141885"/>
            <a:ext cx="48006" cy="1453896"/>
          </a:xfrm>
          <a:prstGeom prst="rect">
            <a:avLst/>
          </a:prstGeom>
          <a:solidFill>
            <a:srgbClr val="A3E635"/>
          </a:solidFill>
          <a:ln w="12700">
            <a:solidFill>
              <a:srgbClr val="A3E635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86" name="Text 55">
            <a:extLst>
              <a:ext uri="{FF2B5EF4-FFF2-40B4-BE49-F238E27FC236}">
                <a16:creationId xmlns:a16="http://schemas.microsoft.com/office/drawing/2014/main" id="{EA2F106C-AB01-F29D-68AE-598B23EDB9EE}"/>
              </a:ext>
            </a:extLst>
          </p:cNvPr>
          <p:cNvSpPr/>
          <p:nvPr/>
        </p:nvSpPr>
        <p:spPr>
          <a:xfrm>
            <a:off x="4814523" y="3265329"/>
            <a:ext cx="329184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>
                <a:solidFill>
                  <a:srgbClr val="A3E635"/>
                </a:solidFill>
              </a:rPr>
              <a:t>07</a:t>
            </a:r>
            <a:endParaRPr lang="en-US" sz="1125"/>
          </a:p>
        </p:txBody>
      </p:sp>
      <p:sp>
        <p:nvSpPr>
          <p:cNvPr id="288" name="Shape 56">
            <a:extLst>
              <a:ext uri="{FF2B5EF4-FFF2-40B4-BE49-F238E27FC236}">
                <a16:creationId xmlns:a16="http://schemas.microsoft.com/office/drawing/2014/main" id="{348DA950-1F84-B2EB-59B0-B8E33C4F593D}"/>
              </a:ext>
            </a:extLst>
          </p:cNvPr>
          <p:cNvSpPr/>
          <p:nvPr/>
        </p:nvSpPr>
        <p:spPr>
          <a:xfrm>
            <a:off x="6220413" y="3231039"/>
            <a:ext cx="329184" cy="329184"/>
          </a:xfrm>
          <a:prstGeom prst="ellipse">
            <a:avLst/>
          </a:prstGeom>
          <a:solidFill>
            <a:srgbClr val="071A31">
              <a:alpha val="95000"/>
            </a:srgbClr>
          </a:solidFill>
          <a:ln w="10160">
            <a:solidFill>
              <a:srgbClr val="A3E635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pic>
        <p:nvPicPr>
          <p:cNvPr id="290" name="Image 7" descr="preencoded.png">
            <a:extLst>
              <a:ext uri="{FF2B5EF4-FFF2-40B4-BE49-F238E27FC236}">
                <a16:creationId xmlns:a16="http://schemas.microsoft.com/office/drawing/2014/main" id="{B159D224-D05E-5AEB-6BCF-85FA246C09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82135" y="3292761"/>
            <a:ext cx="205740" cy="205740"/>
          </a:xfrm>
          <a:prstGeom prst="rect">
            <a:avLst/>
          </a:prstGeom>
        </p:spPr>
      </p:pic>
      <p:sp>
        <p:nvSpPr>
          <p:cNvPr id="292" name="Text 57">
            <a:extLst>
              <a:ext uri="{FF2B5EF4-FFF2-40B4-BE49-F238E27FC236}">
                <a16:creationId xmlns:a16="http://schemas.microsoft.com/office/drawing/2014/main" id="{DB8D83CE-DE1C-DD20-3DB2-927F6E824D9D}"/>
              </a:ext>
            </a:extLst>
          </p:cNvPr>
          <p:cNvSpPr/>
          <p:nvPr/>
        </p:nvSpPr>
        <p:spPr>
          <a:xfrm>
            <a:off x="4814523" y="3532791"/>
            <a:ext cx="13167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 twin</a:t>
            </a:r>
            <a:endParaRPr lang="en-US"/>
          </a:p>
        </p:txBody>
      </p:sp>
      <p:sp>
        <p:nvSpPr>
          <p:cNvPr id="294" name="Shape 58">
            <a:extLst>
              <a:ext uri="{FF2B5EF4-FFF2-40B4-BE49-F238E27FC236}">
                <a16:creationId xmlns:a16="http://schemas.microsoft.com/office/drawing/2014/main" id="{2695EE3F-0C36-E89B-97A2-28A7D364EFBE}"/>
              </a:ext>
            </a:extLst>
          </p:cNvPr>
          <p:cNvSpPr/>
          <p:nvPr/>
        </p:nvSpPr>
        <p:spPr>
          <a:xfrm>
            <a:off x="4814523" y="3999135"/>
            <a:ext cx="1735074" cy="1"/>
          </a:xfrm>
          <a:prstGeom prst="line">
            <a:avLst/>
          </a:prstGeom>
          <a:noFill/>
          <a:ln w="8890">
            <a:solidFill>
              <a:srgbClr val="8FB5D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296" name="Text 59">
            <a:extLst>
              <a:ext uri="{FF2B5EF4-FFF2-40B4-BE49-F238E27FC236}">
                <a16:creationId xmlns:a16="http://schemas.microsoft.com/office/drawing/2014/main" id="{8DF58CEA-1481-4A7A-DC4F-4FF5074C38C8}"/>
              </a:ext>
            </a:extLst>
          </p:cNvPr>
          <p:cNvSpPr/>
          <p:nvPr/>
        </p:nvSpPr>
        <p:spPr>
          <a:xfrm>
            <a:off x="4814523" y="4030689"/>
            <a:ext cx="79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8DA9C5"/>
                </a:solidFill>
              </a:rPr>
              <a:t>TOWARDS</a:t>
            </a:r>
            <a:endParaRPr lang="en-US" sz="1000"/>
          </a:p>
        </p:txBody>
      </p:sp>
      <p:sp>
        <p:nvSpPr>
          <p:cNvPr id="298" name="Text 60">
            <a:extLst>
              <a:ext uri="{FF2B5EF4-FFF2-40B4-BE49-F238E27FC236}">
                <a16:creationId xmlns:a16="http://schemas.microsoft.com/office/drawing/2014/main" id="{89DF4660-6497-78D7-3049-1A82AD7C6C95}"/>
              </a:ext>
            </a:extLst>
          </p:cNvPr>
          <p:cNvSpPr/>
          <p:nvPr/>
        </p:nvSpPr>
        <p:spPr>
          <a:xfrm>
            <a:off x="4814523" y="4224081"/>
            <a:ext cx="174879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000">
                <a:solidFill>
                  <a:srgbClr val="DCEAF7"/>
                </a:solidFill>
              </a:rPr>
              <a:t>The network optimization engine</a:t>
            </a:r>
            <a:endParaRPr lang="en-US" sz="1000"/>
          </a:p>
        </p:txBody>
      </p:sp>
      <p:sp>
        <p:nvSpPr>
          <p:cNvPr id="300" name="Shape 61">
            <a:extLst>
              <a:ext uri="{FF2B5EF4-FFF2-40B4-BE49-F238E27FC236}">
                <a16:creationId xmlns:a16="http://schemas.microsoft.com/office/drawing/2014/main" id="{DB153D94-B401-B7EC-3002-5BA4EF2925BA}"/>
              </a:ext>
            </a:extLst>
          </p:cNvPr>
          <p:cNvSpPr/>
          <p:nvPr/>
        </p:nvSpPr>
        <p:spPr>
          <a:xfrm>
            <a:off x="6810201" y="3141885"/>
            <a:ext cx="2009394" cy="1453896"/>
          </a:xfrm>
          <a:prstGeom prst="roundRect">
            <a:avLst>
              <a:gd name="adj" fmla="val 3774"/>
            </a:avLst>
          </a:prstGeom>
          <a:solidFill>
            <a:srgbClr val="0B2340">
              <a:alpha val="90000"/>
            </a:srgbClr>
          </a:solidFill>
          <a:ln w="10160">
            <a:solidFill>
              <a:srgbClr val="A8C7E8">
                <a:alpha val="30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3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302" name="Shape 62">
            <a:extLst>
              <a:ext uri="{FF2B5EF4-FFF2-40B4-BE49-F238E27FC236}">
                <a16:creationId xmlns:a16="http://schemas.microsoft.com/office/drawing/2014/main" id="{D2CFAC1B-1730-219B-5194-665585D9364B}"/>
              </a:ext>
            </a:extLst>
          </p:cNvPr>
          <p:cNvSpPr/>
          <p:nvPr/>
        </p:nvSpPr>
        <p:spPr>
          <a:xfrm>
            <a:off x="6810201" y="3141885"/>
            <a:ext cx="48006" cy="1453896"/>
          </a:xfrm>
          <a:prstGeom prst="rect">
            <a:avLst/>
          </a:prstGeom>
          <a:solidFill>
            <a:srgbClr val="FACC15"/>
          </a:solidFill>
          <a:ln w="12700">
            <a:solidFill>
              <a:srgbClr val="FACC15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304" name="Text 63">
            <a:extLst>
              <a:ext uri="{FF2B5EF4-FFF2-40B4-BE49-F238E27FC236}">
                <a16:creationId xmlns:a16="http://schemas.microsoft.com/office/drawing/2014/main" id="{702170E5-3459-1558-E017-9688CBD5242D}"/>
              </a:ext>
            </a:extLst>
          </p:cNvPr>
          <p:cNvSpPr/>
          <p:nvPr/>
        </p:nvSpPr>
        <p:spPr>
          <a:xfrm>
            <a:off x="6947361" y="3265329"/>
            <a:ext cx="329184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>
                <a:solidFill>
                  <a:srgbClr val="FACC15"/>
                </a:solidFill>
              </a:rPr>
              <a:t>08</a:t>
            </a:r>
            <a:endParaRPr lang="en-US" sz="1125"/>
          </a:p>
        </p:txBody>
      </p:sp>
      <p:sp>
        <p:nvSpPr>
          <p:cNvPr id="306" name="Shape 64">
            <a:extLst>
              <a:ext uri="{FF2B5EF4-FFF2-40B4-BE49-F238E27FC236}">
                <a16:creationId xmlns:a16="http://schemas.microsoft.com/office/drawing/2014/main" id="{7AEB0166-1305-D839-D254-43F75271D39D}"/>
              </a:ext>
            </a:extLst>
          </p:cNvPr>
          <p:cNvSpPr/>
          <p:nvPr/>
        </p:nvSpPr>
        <p:spPr>
          <a:xfrm>
            <a:off x="8353251" y="3231039"/>
            <a:ext cx="329184" cy="329184"/>
          </a:xfrm>
          <a:prstGeom prst="ellipse">
            <a:avLst/>
          </a:prstGeom>
          <a:solidFill>
            <a:srgbClr val="071A31">
              <a:alpha val="95000"/>
            </a:srgbClr>
          </a:solidFill>
          <a:ln w="10160">
            <a:solidFill>
              <a:srgbClr val="FACC15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pic>
        <p:nvPicPr>
          <p:cNvPr id="308" name="Image 8" descr="preencoded.png">
            <a:extLst>
              <a:ext uri="{FF2B5EF4-FFF2-40B4-BE49-F238E27FC236}">
                <a16:creationId xmlns:a16="http://schemas.microsoft.com/office/drawing/2014/main" id="{8B616D8D-5FE4-7065-4C14-D995432C59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14973" y="3292761"/>
            <a:ext cx="205740" cy="205740"/>
          </a:xfrm>
          <a:prstGeom prst="rect">
            <a:avLst/>
          </a:prstGeom>
        </p:spPr>
      </p:pic>
      <p:sp>
        <p:nvSpPr>
          <p:cNvPr id="310" name="Text 65">
            <a:extLst>
              <a:ext uri="{FF2B5EF4-FFF2-40B4-BE49-F238E27FC236}">
                <a16:creationId xmlns:a16="http://schemas.microsoft.com/office/drawing/2014/main" id="{21E5A633-00CA-BEC1-AE5F-F2BC17DF752C}"/>
              </a:ext>
            </a:extLst>
          </p:cNvPr>
          <p:cNvSpPr/>
          <p:nvPr/>
        </p:nvSpPr>
        <p:spPr>
          <a:xfrm>
            <a:off x="6947361" y="3532791"/>
            <a:ext cx="1316736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Energy-efficient AI</a:t>
            </a:r>
            <a:endParaRPr lang="en-US"/>
          </a:p>
        </p:txBody>
      </p:sp>
      <p:sp>
        <p:nvSpPr>
          <p:cNvPr id="312" name="Shape 66">
            <a:extLst>
              <a:ext uri="{FF2B5EF4-FFF2-40B4-BE49-F238E27FC236}">
                <a16:creationId xmlns:a16="http://schemas.microsoft.com/office/drawing/2014/main" id="{0EE03B4C-2FF1-9E31-ED2E-A8A23056E5F3}"/>
              </a:ext>
            </a:extLst>
          </p:cNvPr>
          <p:cNvSpPr/>
          <p:nvPr/>
        </p:nvSpPr>
        <p:spPr>
          <a:xfrm>
            <a:off x="6947361" y="3999135"/>
            <a:ext cx="1735074" cy="1"/>
          </a:xfrm>
          <a:prstGeom prst="line">
            <a:avLst/>
          </a:prstGeom>
          <a:noFill/>
          <a:ln w="8890">
            <a:solidFill>
              <a:srgbClr val="8FB5D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314" name="Text 67">
            <a:extLst>
              <a:ext uri="{FF2B5EF4-FFF2-40B4-BE49-F238E27FC236}">
                <a16:creationId xmlns:a16="http://schemas.microsoft.com/office/drawing/2014/main" id="{7F87E150-5D4D-4419-E966-C6D4B4DD1297}"/>
              </a:ext>
            </a:extLst>
          </p:cNvPr>
          <p:cNvSpPr/>
          <p:nvPr/>
        </p:nvSpPr>
        <p:spPr>
          <a:xfrm>
            <a:off x="6947361" y="4030689"/>
            <a:ext cx="79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8DA9C5"/>
                </a:solidFill>
              </a:rPr>
              <a:t>TOWARDS</a:t>
            </a:r>
            <a:endParaRPr lang="en-US" sz="1000"/>
          </a:p>
        </p:txBody>
      </p:sp>
      <p:sp>
        <p:nvSpPr>
          <p:cNvPr id="316" name="Text 68">
            <a:extLst>
              <a:ext uri="{FF2B5EF4-FFF2-40B4-BE49-F238E27FC236}">
                <a16:creationId xmlns:a16="http://schemas.microsoft.com/office/drawing/2014/main" id="{9FB8FE07-F276-E0D8-33D4-4264A6DF92DC}"/>
              </a:ext>
            </a:extLst>
          </p:cNvPr>
          <p:cNvSpPr/>
          <p:nvPr/>
        </p:nvSpPr>
        <p:spPr>
          <a:xfrm>
            <a:off x="6947361" y="4224081"/>
            <a:ext cx="174879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000">
                <a:solidFill>
                  <a:srgbClr val="DCEAF7"/>
                </a:solidFill>
              </a:rPr>
              <a:t>Continuing the move into a sustainable society</a:t>
            </a:r>
            <a:endParaRPr lang="en-US" sz="1000"/>
          </a:p>
        </p:txBody>
      </p:sp>
      <p:sp>
        <p:nvSpPr>
          <p:cNvPr id="318" name="Shape 69">
            <a:extLst>
              <a:ext uri="{FF2B5EF4-FFF2-40B4-BE49-F238E27FC236}">
                <a16:creationId xmlns:a16="http://schemas.microsoft.com/office/drawing/2014/main" id="{124868A1-8190-A7EF-06BE-149A81BB5CA8}"/>
              </a:ext>
            </a:extLst>
          </p:cNvPr>
          <p:cNvSpPr/>
          <p:nvPr/>
        </p:nvSpPr>
        <p:spPr>
          <a:xfrm>
            <a:off x="1769571" y="4687193"/>
            <a:ext cx="5644134" cy="335021"/>
          </a:xfrm>
          <a:prstGeom prst="roundRect">
            <a:avLst/>
          </a:prstGeom>
          <a:solidFill>
            <a:srgbClr val="06172E">
              <a:alpha val="97000"/>
            </a:srgbClr>
          </a:solidFill>
          <a:ln w="15240">
            <a:solidFill>
              <a:srgbClr val="38BDF8">
                <a:alpha val="75000"/>
              </a:srgbClr>
            </a:solidFill>
            <a:prstDash val="solid"/>
          </a:ln>
          <a:effectLst>
            <a:outerShdw blurRad="25400" dist="127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 sz="1050"/>
          </a:p>
        </p:txBody>
      </p:sp>
      <p:sp>
        <p:nvSpPr>
          <p:cNvPr id="320" name="Shape 70">
            <a:extLst>
              <a:ext uri="{FF2B5EF4-FFF2-40B4-BE49-F238E27FC236}">
                <a16:creationId xmlns:a16="http://schemas.microsoft.com/office/drawing/2014/main" id="{321C7F5C-D602-1E39-ECE3-E52A9F789907}"/>
              </a:ext>
            </a:extLst>
          </p:cNvPr>
          <p:cNvSpPr/>
          <p:nvPr/>
        </p:nvSpPr>
        <p:spPr>
          <a:xfrm>
            <a:off x="1927305" y="4810637"/>
            <a:ext cx="123444" cy="123444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  <p:txBody>
          <a:bodyPr/>
          <a:lstStyle/>
          <a:p>
            <a:endParaRPr lang="en-US" sz="1050"/>
          </a:p>
        </p:txBody>
      </p:sp>
      <p:sp>
        <p:nvSpPr>
          <p:cNvPr id="322" name="Text 71">
            <a:extLst>
              <a:ext uri="{FF2B5EF4-FFF2-40B4-BE49-F238E27FC236}">
                <a16:creationId xmlns:a16="http://schemas.microsoft.com/office/drawing/2014/main" id="{44A6A2DD-3F42-5156-6345-D40EDE90E3A2}"/>
              </a:ext>
            </a:extLst>
          </p:cNvPr>
          <p:cNvSpPr/>
          <p:nvPr/>
        </p:nvSpPr>
        <p:spPr>
          <a:xfrm>
            <a:off x="2133045" y="4783205"/>
            <a:ext cx="13320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spc="83">
                <a:solidFill>
                  <a:srgbClr val="7DD3FC"/>
                </a:solidFill>
              </a:rPr>
              <a:t>FUNDING HORIZON</a:t>
            </a:r>
            <a:endParaRPr lang="en-US" sz="1000"/>
          </a:p>
        </p:txBody>
      </p:sp>
      <p:sp>
        <p:nvSpPr>
          <p:cNvPr id="324" name="Text 72">
            <a:extLst>
              <a:ext uri="{FF2B5EF4-FFF2-40B4-BE49-F238E27FC236}">
                <a16:creationId xmlns:a16="http://schemas.microsoft.com/office/drawing/2014/main" id="{DC900495-91E4-7449-5D87-4406621348F5}"/>
              </a:ext>
            </a:extLst>
          </p:cNvPr>
          <p:cNvSpPr/>
          <p:nvPr/>
        </p:nvSpPr>
        <p:spPr>
          <a:xfrm>
            <a:off x="3253977" y="4756472"/>
            <a:ext cx="4032504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Need extending funding beyond 2027</a:t>
            </a:r>
            <a:endParaRPr lang="en-US" sz="1200"/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E4E2DC4A-F424-7B3E-CD6D-2D9C2B5D7288}"/>
              </a:ext>
            </a:extLst>
          </p:cNvPr>
          <p:cNvSpPr txBox="1"/>
          <p:nvPr/>
        </p:nvSpPr>
        <p:spPr>
          <a:xfrm>
            <a:off x="4984941" y="866295"/>
            <a:ext cx="4156744" cy="307777"/>
          </a:xfrm>
          <a:prstGeom prst="rect">
            <a:avLst/>
          </a:prstGeom>
          <a:solidFill>
            <a:srgbClr val="3F5C7C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BCE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Expected impact of project beyond 2027</a:t>
            </a:r>
            <a:endParaRPr lang="en-US" dirty="0"/>
          </a:p>
        </p:txBody>
      </p:sp>
      <p:sp>
        <p:nvSpPr>
          <p:cNvPr id="328" name="Text 2">
            <a:extLst>
              <a:ext uri="{FF2B5EF4-FFF2-40B4-BE49-F238E27FC236}">
                <a16:creationId xmlns:a16="http://schemas.microsoft.com/office/drawing/2014/main" id="{8411488F-13D5-712F-21D7-7F8E361F93A8}"/>
              </a:ext>
            </a:extLst>
          </p:cNvPr>
          <p:cNvSpPr/>
          <p:nvPr/>
        </p:nvSpPr>
        <p:spPr>
          <a:xfrm>
            <a:off x="404008" y="1178376"/>
            <a:ext cx="432054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OUR 8 INNOVATION AREAS</a:t>
            </a:r>
            <a:endParaRPr lang="en-US" sz="1800" dirty="0"/>
          </a:p>
        </p:txBody>
      </p:sp>
      <p:pic>
        <p:nvPicPr>
          <p:cNvPr id="3" name="Grafik 5">
            <a:extLst>
              <a:ext uri="{FF2B5EF4-FFF2-40B4-BE49-F238E27FC236}">
                <a16:creationId xmlns:a16="http://schemas.microsoft.com/office/drawing/2014/main" id="{AAAD3D8D-71E5-EBB3-7609-17E4FB78CD2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7979"/>
      </p:ext>
    </p:extLst>
  </p:cSld>
  <p:clrMapOvr>
    <a:masterClrMapping/>
  </p:clrMapOvr>
  <p:transition spd="slow" advClick="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232640-DA6F-14A2-4280-8CCA39C028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Email to </a:t>
            </a:r>
            <a:r>
              <a:rPr lang="en-US">
                <a:hlinkClick r:id="rId3"/>
              </a:rPr>
              <a:t>sandip.das@nokia-bell-labs.com</a:t>
            </a:r>
            <a:r>
              <a:rPr lang="en-US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93FAE6-19F3-065D-8D97-878D81D83FE0}"/>
              </a:ext>
            </a:extLst>
          </p:cNvPr>
          <p:cNvSpPr txBox="1"/>
          <p:nvPr/>
        </p:nvSpPr>
        <p:spPr>
          <a:xfrm>
            <a:off x="219809" y="1450090"/>
            <a:ext cx="3827258" cy="73866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SUSTAINET-innovate creates the foundations of an autonomous digital infrastructure that is </a:t>
            </a:r>
            <a:br>
              <a:rPr lang="en-US" dirty="0"/>
            </a:br>
            <a:r>
              <a:rPr lang="en-US" dirty="0"/>
              <a:t>frictionless, secure, resilient and sustainable</a:t>
            </a:r>
          </a:p>
        </p:txBody>
      </p:sp>
    </p:spTree>
    <p:extLst>
      <p:ext uri="{BB962C8B-B14F-4D97-AF65-F5344CB8AC3E}">
        <p14:creationId xmlns:p14="http://schemas.microsoft.com/office/powerpoint/2010/main" val="695585604"/>
      </p:ext>
    </p:extLst>
  </p:cSld>
  <p:clrMapOvr>
    <a:masterClrMapping/>
  </p:clrMapOvr>
  <p:transition spd="slow" advClick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3C1C4-7625-7087-1E57-648E7A631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7C538A9-3D87-140B-23F9-7448E7615151}"/>
              </a:ext>
            </a:extLst>
          </p:cNvPr>
          <p:cNvSpPr/>
          <p:nvPr/>
        </p:nvSpPr>
        <p:spPr>
          <a:xfrm>
            <a:off x="276341" y="1914025"/>
            <a:ext cx="1985725" cy="280274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82A0F7F-6F3B-C628-8E74-B192EA0769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7E1E92DA-6DC8-F289-EC9D-BF7FE596DB4A}"/>
              </a:ext>
            </a:extLst>
          </p:cNvPr>
          <p:cNvSpPr/>
          <p:nvPr/>
        </p:nvSpPr>
        <p:spPr>
          <a:xfrm>
            <a:off x="276342" y="1327446"/>
            <a:ext cx="8676644" cy="453729"/>
          </a:xfrm>
          <a:prstGeom prst="rect">
            <a:avLst/>
          </a:prstGeom>
          <a:solidFill>
            <a:srgbClr val="2830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rtl="0"/>
            <a:r>
              <a:rPr lang="en-US" sz="1800" kern="1200" dirty="0">
                <a:solidFill>
                  <a:prstClr val="white"/>
                </a:solidFill>
                <a:latin typeface="Frutiger LT Com 55 Roman" panose="020B0503030504020204" pitchFamily="34" charset="0"/>
              </a:rPr>
              <a:t>Towards Frictionless, Secure, Resilient and Sustainable Communication Networks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E58FB6-EEE8-6FC2-DBFC-9301C92806A5}"/>
              </a:ext>
            </a:extLst>
          </p:cNvPr>
          <p:cNvSpPr txBox="1"/>
          <p:nvPr/>
        </p:nvSpPr>
        <p:spPr>
          <a:xfrm>
            <a:off x="276341" y="2023458"/>
            <a:ext cx="19698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600" b="1" dirty="0">
                <a:latin typeface="Frutiger LT Com 55 Roman"/>
              </a:rPr>
              <a:t>Frictionless</a:t>
            </a:r>
            <a:endParaRPr lang="en-US" sz="1600" b="0" dirty="0">
              <a:latin typeface="Frutiger LT Com 55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D5CCDB-1110-F1BD-B2F8-07A3FC47B677}"/>
              </a:ext>
            </a:extLst>
          </p:cNvPr>
          <p:cNvSpPr txBox="1"/>
          <p:nvPr/>
        </p:nvSpPr>
        <p:spPr>
          <a:xfrm>
            <a:off x="260440" y="3991454"/>
            <a:ext cx="1985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400" b="0" dirty="0">
                <a:latin typeface="Frutiger LT Com 45 Light" panose="020B0303030504020204" pitchFamily="34" charset="0"/>
              </a:rPr>
              <a:t>AI revolution and </a:t>
            </a:r>
            <a:br>
              <a:rPr lang="en-US" sz="1400" b="0" dirty="0">
                <a:latin typeface="Frutiger LT Com 45 Light" panose="020B0303030504020204" pitchFamily="34" charset="0"/>
              </a:rPr>
            </a:br>
            <a:r>
              <a:rPr lang="en-US" sz="1400" b="0" dirty="0">
                <a:latin typeface="Frutiger LT Com 45 Light" panose="020B0303030504020204" pitchFamily="34" charset="0"/>
              </a:rPr>
              <a:t>society digitalization</a:t>
            </a:r>
            <a:endParaRPr lang="en-US" dirty="0">
              <a:latin typeface="Frutiger LT Com 45 Light" panose="020B030303050402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F410C1A-478D-B831-6C36-E85502CA7528}"/>
              </a:ext>
            </a:extLst>
          </p:cNvPr>
          <p:cNvSpPr/>
          <p:nvPr/>
        </p:nvSpPr>
        <p:spPr>
          <a:xfrm>
            <a:off x="2506648" y="1914524"/>
            <a:ext cx="1985725" cy="27881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F858D34-7550-E49F-6978-AEF5BCBD6669}"/>
              </a:ext>
            </a:extLst>
          </p:cNvPr>
          <p:cNvSpPr/>
          <p:nvPr/>
        </p:nvSpPr>
        <p:spPr>
          <a:xfrm>
            <a:off x="4736955" y="1914025"/>
            <a:ext cx="1985725" cy="28027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9AB043C-8858-535B-6FDD-D182E1F9AD38}"/>
              </a:ext>
            </a:extLst>
          </p:cNvPr>
          <p:cNvSpPr/>
          <p:nvPr/>
        </p:nvSpPr>
        <p:spPr>
          <a:xfrm>
            <a:off x="6967262" y="1914025"/>
            <a:ext cx="1985725" cy="28027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D93C26-4F5D-1727-CB97-ED73EA24C010}"/>
              </a:ext>
            </a:extLst>
          </p:cNvPr>
          <p:cNvSpPr txBox="1"/>
          <p:nvPr/>
        </p:nvSpPr>
        <p:spPr>
          <a:xfrm>
            <a:off x="2506648" y="3991454"/>
            <a:ext cx="1985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400" b="0" dirty="0">
                <a:latin typeface="Frutiger LT Com 45 Light" panose="020B0303030504020204" pitchFamily="34" charset="0"/>
              </a:rPr>
              <a:t>Cyber threats and geopolitical tensions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170064-3D3D-2DCD-1121-ABE83C25208B}"/>
              </a:ext>
            </a:extLst>
          </p:cNvPr>
          <p:cNvSpPr txBox="1"/>
          <p:nvPr/>
        </p:nvSpPr>
        <p:spPr>
          <a:xfrm>
            <a:off x="2506648" y="2021552"/>
            <a:ext cx="19857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600" b="1">
                <a:latin typeface="Frutiger LT Com 55 Roman"/>
              </a:rPr>
              <a:t>Secure</a:t>
            </a:r>
            <a:endParaRPr lang="en-US" sz="1600" b="0">
              <a:latin typeface="Frutiger LT Com 55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1502C9-BEAC-A06C-49A6-D09EC6785E0A}"/>
              </a:ext>
            </a:extLst>
          </p:cNvPr>
          <p:cNvSpPr txBox="1"/>
          <p:nvPr/>
        </p:nvSpPr>
        <p:spPr>
          <a:xfrm>
            <a:off x="4752857" y="2021552"/>
            <a:ext cx="19791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600" b="1">
                <a:latin typeface="Frutiger LT Com 55 Roman"/>
              </a:rPr>
              <a:t>Resilient</a:t>
            </a:r>
            <a:endParaRPr lang="en-US" sz="1600" b="0">
              <a:latin typeface="Frutiger LT Com 55 Roman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D05073-9E46-3329-D511-981055D7EE49}"/>
              </a:ext>
            </a:extLst>
          </p:cNvPr>
          <p:cNvSpPr txBox="1"/>
          <p:nvPr/>
        </p:nvSpPr>
        <p:spPr>
          <a:xfrm>
            <a:off x="6983164" y="2021552"/>
            <a:ext cx="19698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600" b="1">
                <a:latin typeface="Frutiger LT Com 55 Roman"/>
              </a:rPr>
              <a:t>Sustainable</a:t>
            </a:r>
            <a:endParaRPr lang="en-US" sz="1600" b="0">
              <a:latin typeface="Frutiger LT Com 55 Roma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6016A8-A342-06DA-ACFE-12E0DEFF6EAF}"/>
              </a:ext>
            </a:extLst>
          </p:cNvPr>
          <p:cNvSpPr txBox="1"/>
          <p:nvPr/>
        </p:nvSpPr>
        <p:spPr>
          <a:xfrm>
            <a:off x="4727632" y="3991454"/>
            <a:ext cx="20109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400" b="0">
                <a:latin typeface="Frutiger LT Com 45 Light" panose="020B0303030504020204" pitchFamily="34" charset="0"/>
              </a:rPr>
              <a:t>Climate events and societal dependence</a:t>
            </a:r>
            <a:endParaRPr lang="en-US">
              <a:latin typeface="Frutiger LT Com 45 Light" panose="020B0303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F6EF25A-9F16-CA32-36E6-3E7CF4E75324}"/>
              </a:ext>
            </a:extLst>
          </p:cNvPr>
          <p:cNvSpPr txBox="1"/>
          <p:nvPr/>
        </p:nvSpPr>
        <p:spPr>
          <a:xfrm>
            <a:off x="6967262" y="3991454"/>
            <a:ext cx="1985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400" b="0" dirty="0">
                <a:latin typeface="Frutiger LT Com 45 Light" panose="020B0303030504020204" pitchFamily="34" charset="0"/>
              </a:rPr>
              <a:t>Energy constraints </a:t>
            </a:r>
            <a:r>
              <a:rPr lang="en-US" dirty="0">
                <a:latin typeface="Frutiger LT Com 45 Light" panose="020B0303030504020204" pitchFamily="34" charset="0"/>
              </a:rPr>
              <a:t>&amp; </a:t>
            </a:r>
            <a:r>
              <a:rPr lang="en-US" sz="1400" b="0" dirty="0">
                <a:latin typeface="Frutiger LT Com 45 Light" panose="020B0303030504020204" pitchFamily="34" charset="0"/>
              </a:rPr>
              <a:t>ESG expectations</a:t>
            </a:r>
            <a:endParaRPr lang="en-US" sz="1400" b="0" i="1" dirty="0">
              <a:latin typeface="Frutiger LT Com 45 Light" panose="020B03030305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7DEE74-7E58-0BCA-C869-F1D4F3D51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46" y="2630713"/>
            <a:ext cx="1776612" cy="11844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A1C8A79-ACE0-4F5A-7B4F-D9264AA32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6" t="12100" r="8527"/>
          <a:stretch>
            <a:fillRect/>
          </a:stretch>
        </p:blipFill>
        <p:spPr>
          <a:xfrm>
            <a:off x="2613804" y="2630713"/>
            <a:ext cx="1733909" cy="11844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1D3EF5-A537-C08E-0C1E-A335F96186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517" y="2630713"/>
            <a:ext cx="1776600" cy="1184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980B81-957D-29E9-A695-E91272474A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824" y="2630713"/>
            <a:ext cx="1776600" cy="11844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83C8782-0CF1-D921-8D5B-7D4978A19E4E}"/>
              </a:ext>
            </a:extLst>
          </p:cNvPr>
          <p:cNvSpPr/>
          <p:nvPr/>
        </p:nvSpPr>
        <p:spPr>
          <a:xfrm>
            <a:off x="3756039" y="4950449"/>
            <a:ext cx="1472667" cy="1930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93269"/>
      </p:ext>
    </p:extLst>
  </p:cSld>
  <p:clrMapOvr>
    <a:masterClrMapping/>
  </p:clrMapOvr>
  <p:transition spd="slow" advClick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5C554-0891-A211-1B01-52C83B0A2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D5C8CEE-37C2-0313-AF06-5165BB065FC7}"/>
              </a:ext>
            </a:extLst>
          </p:cNvPr>
          <p:cNvSpPr/>
          <p:nvPr/>
        </p:nvSpPr>
        <p:spPr>
          <a:xfrm>
            <a:off x="851051" y="1535857"/>
            <a:ext cx="2520000" cy="161896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699108-9345-BFA8-C8D9-1986307A6B22}"/>
              </a:ext>
            </a:extLst>
          </p:cNvPr>
          <p:cNvSpPr txBox="1"/>
          <p:nvPr/>
        </p:nvSpPr>
        <p:spPr>
          <a:xfrm>
            <a:off x="851051" y="1951213"/>
            <a:ext cx="25200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1200" b="1">
                <a:latin typeface="Frutiger LT Com 45 Light" panose="020B0303030504020204" pitchFamily="34" charset="0"/>
              </a:rPr>
              <a:t>End-to-end architectures</a:t>
            </a:r>
          </a:p>
          <a:p>
            <a:pPr lvl="0" algn="ctr">
              <a:lnSpc>
                <a:spcPct val="100000"/>
              </a:lnSpc>
            </a:pPr>
            <a:r>
              <a:rPr lang="en-US" sz="1200">
                <a:latin typeface="Frutiger LT Com 45 Light" panose="020B0303030504020204" pitchFamily="34" charset="0"/>
              </a:rPr>
              <a:t>Seamless connectivity</a:t>
            </a:r>
          </a:p>
          <a:p>
            <a:pPr lvl="0" algn="ctr">
              <a:lnSpc>
                <a:spcPct val="100000"/>
              </a:lnSpc>
            </a:pPr>
            <a:endParaRPr lang="en-US">
              <a:latin typeface="Frutiger LT Com 45 Light" panose="020B03030305040202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en-US" sz="1200" b="1">
                <a:latin typeface="Frutiger LT Com 45 Light" panose="020B0303030504020204" pitchFamily="34" charset="0"/>
              </a:rPr>
              <a:t>Deterministic connectivity</a:t>
            </a:r>
            <a:br>
              <a:rPr lang="en-US" sz="1200" b="1">
                <a:latin typeface="Frutiger LT Com 45 Light" panose="020B0303030504020204" pitchFamily="34" charset="0"/>
              </a:rPr>
            </a:br>
            <a:r>
              <a:rPr lang="en-US" sz="1200">
                <a:latin typeface="Frutiger LT Com 45 Light" panose="020B0303030504020204" pitchFamily="34" charset="0"/>
              </a:rPr>
              <a:t>AI-ready Time-Sensitive Networking</a:t>
            </a:r>
            <a:r>
              <a:rPr lang="en-US" sz="1200" b="1">
                <a:latin typeface="Frutiger LT Com 45 Light" panose="020B0303030504020204" pitchFamily="34" charset="0"/>
              </a:rPr>
              <a:t>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766E4B4-1B55-1EC7-2107-31F44BCF07DB}"/>
              </a:ext>
            </a:extLst>
          </p:cNvPr>
          <p:cNvSpPr/>
          <p:nvPr/>
        </p:nvSpPr>
        <p:spPr>
          <a:xfrm>
            <a:off x="5771935" y="1535857"/>
            <a:ext cx="2520000" cy="16189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AF338A-DF49-345A-535A-6C68F905F851}"/>
              </a:ext>
            </a:extLst>
          </p:cNvPr>
          <p:cNvSpPr txBox="1"/>
          <p:nvPr/>
        </p:nvSpPr>
        <p:spPr>
          <a:xfrm>
            <a:off x="5771934" y="1951213"/>
            <a:ext cx="2520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>
                <a:latin typeface="Frutiger LT Com 45 Light" panose="020B0303030504020204" pitchFamily="34" charset="0"/>
              </a:rPr>
              <a:t>Secure systems</a:t>
            </a:r>
            <a:br>
              <a:rPr lang="en-US" sz="1200" b="1">
                <a:latin typeface="Frutiger LT Com 45 Light" panose="020B0303030504020204" pitchFamily="34" charset="0"/>
              </a:rPr>
            </a:br>
            <a:r>
              <a:rPr lang="en-US" sz="1200">
                <a:latin typeface="Frutiger LT Com 45 Light" panose="020B0303030504020204" pitchFamily="34" charset="0"/>
              </a:rPr>
              <a:t>Confidential &amp; trustworthy compute</a:t>
            </a:r>
            <a:br>
              <a:rPr lang="en-US" sz="1200">
                <a:latin typeface="Frutiger LT Com 45 Light" panose="020B0303030504020204" pitchFamily="34" charset="0"/>
              </a:rPr>
            </a:br>
            <a:endParaRPr lang="en-US" sz="1200">
              <a:latin typeface="Frutiger LT Com 45 Light" panose="020B03030305040202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en-US" sz="1200" b="1">
                <a:latin typeface="Frutiger LT Com 45 Light" panose="020B0303030504020204" pitchFamily="34" charset="0"/>
              </a:rPr>
              <a:t>Intent-based automation</a:t>
            </a:r>
            <a:br>
              <a:rPr lang="en-US" sz="1200" b="1">
                <a:latin typeface="Frutiger LT Com 45 Light" panose="020B0303030504020204" pitchFamily="34" charset="0"/>
              </a:rPr>
            </a:br>
            <a:r>
              <a:rPr lang="en-US" sz="1200">
                <a:latin typeface="Frutiger LT Com 45 Light" panose="020B0303030504020204" pitchFamily="34" charset="0"/>
              </a:rPr>
              <a:t>Closed-loop &amp; AI network control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C008C4B-8962-D83C-242A-8F22D7E6CB96}"/>
              </a:ext>
            </a:extLst>
          </p:cNvPr>
          <p:cNvSpPr/>
          <p:nvPr/>
        </p:nvSpPr>
        <p:spPr>
          <a:xfrm>
            <a:off x="851051" y="3327414"/>
            <a:ext cx="2520000" cy="1620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11BE15-E48C-A33B-7815-2AA9133802AC}"/>
              </a:ext>
            </a:extLst>
          </p:cNvPr>
          <p:cNvSpPr txBox="1"/>
          <p:nvPr/>
        </p:nvSpPr>
        <p:spPr>
          <a:xfrm>
            <a:off x="851051" y="3734268"/>
            <a:ext cx="2519999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>
                <a:latin typeface="Frutiger LT Com 45 Light" panose="020B0303030504020204" pitchFamily="34" charset="0"/>
              </a:rPr>
              <a:t>Network-as-a-sensor</a:t>
            </a:r>
            <a:br>
              <a:rPr lang="en-US" sz="1200" b="1">
                <a:latin typeface="Frutiger LT Com 45 Light" panose="020B0303030504020204" pitchFamily="34" charset="0"/>
              </a:rPr>
            </a:br>
            <a:r>
              <a:rPr lang="en-US" sz="1200">
                <a:latin typeface="Frutiger LT Com 45 Light" panose="020B0303030504020204" pitchFamily="34" charset="0"/>
              </a:rPr>
              <a:t>Distributed sensing platform</a:t>
            </a:r>
            <a:endParaRPr lang="en-US" sz="1200" b="1">
              <a:latin typeface="Frutiger LT Com 45 Light" panose="020B0303030504020204" pitchFamily="34" charset="0"/>
            </a:endParaRPr>
          </a:p>
          <a:p>
            <a:pPr lvl="0" algn="ctr">
              <a:lnSpc>
                <a:spcPct val="100000"/>
              </a:lnSpc>
            </a:pPr>
            <a:endParaRPr lang="en-US">
              <a:latin typeface="Frutiger LT Com 45 Light" panose="020B03030305040202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en-US" sz="1200" b="1">
                <a:latin typeface="Frutiger LT Com 45 Light" panose="020B0303030504020204" pitchFamily="34" charset="0"/>
              </a:rPr>
              <a:t>Resilient systems</a:t>
            </a:r>
            <a:br>
              <a:rPr lang="en-US" sz="1200" b="1">
                <a:latin typeface="Frutiger LT Com 45 Light" panose="020B0303030504020204" pitchFamily="34" charset="0"/>
              </a:rPr>
            </a:br>
            <a:r>
              <a:rPr lang="en-US" sz="1200">
                <a:latin typeface="Frutiger LT Com 45 Light" panose="020B0303030504020204" pitchFamily="34" charset="0"/>
              </a:rPr>
              <a:t>Cloud infrastructure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36AB59D-F5D2-8E49-BBA3-4933D3BCBDD1}"/>
              </a:ext>
            </a:extLst>
          </p:cNvPr>
          <p:cNvSpPr/>
          <p:nvPr/>
        </p:nvSpPr>
        <p:spPr>
          <a:xfrm>
            <a:off x="5771934" y="3327414"/>
            <a:ext cx="2520000" cy="16189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DCCBDF-B600-3267-84DE-03ABF2094BCB}"/>
              </a:ext>
            </a:extLst>
          </p:cNvPr>
          <p:cNvSpPr txBox="1"/>
          <p:nvPr/>
        </p:nvSpPr>
        <p:spPr>
          <a:xfrm>
            <a:off x="5771934" y="3734268"/>
            <a:ext cx="251999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>
                <a:latin typeface="Frutiger LT Com 45 Light" panose="020B0303030504020204" pitchFamily="34" charset="0"/>
              </a:rPr>
              <a:t>Digital twin</a:t>
            </a:r>
          </a:p>
          <a:p>
            <a:pPr lvl="0" algn="ctr">
              <a:lnSpc>
                <a:spcPct val="100000"/>
              </a:lnSpc>
            </a:pPr>
            <a:r>
              <a:rPr lang="en-US" sz="1200" b="0">
                <a:latin typeface="Frutiger LT Com 45 Light" panose="020B0303030504020204" pitchFamily="34" charset="0"/>
              </a:rPr>
              <a:t>Virtual replicas for analytics</a:t>
            </a:r>
          </a:p>
          <a:p>
            <a:pPr lvl="0" algn="ctr">
              <a:lnSpc>
                <a:spcPct val="100000"/>
              </a:lnSpc>
            </a:pPr>
            <a:endParaRPr lang="en-US">
              <a:latin typeface="Frutiger LT Com 45 Light" panose="020B03030305040202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en-US" sz="1200" b="1">
                <a:latin typeface="Frutiger LT Com 45 Light" panose="020B0303030504020204" pitchFamily="34" charset="0"/>
              </a:rPr>
              <a:t>Energy-efficient AI</a:t>
            </a:r>
            <a:br>
              <a:rPr lang="en-US" sz="1200" b="1">
                <a:latin typeface="Frutiger LT Com 45 Light" panose="020B0303030504020204" pitchFamily="34" charset="0"/>
              </a:rPr>
            </a:br>
            <a:r>
              <a:rPr lang="en-US" sz="1200">
                <a:latin typeface="Frutiger LT Com 45 Light" panose="020B0303030504020204" pitchFamily="34" charset="0"/>
              </a:rPr>
              <a:t>Neuromorphic and generative AI</a:t>
            </a:r>
            <a:endParaRPr lang="en-US" sz="1200" b="1">
              <a:latin typeface="Frutiger LT Com 45 Light" panose="020B0303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D4F27D-3FA7-62B4-CA5E-9BA27FCE979E}"/>
              </a:ext>
            </a:extLst>
          </p:cNvPr>
          <p:cNvSpPr txBox="1"/>
          <p:nvPr/>
        </p:nvSpPr>
        <p:spPr>
          <a:xfrm>
            <a:off x="851052" y="1547264"/>
            <a:ext cx="2520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b="1">
                <a:latin typeface="Frutiger LT Com 55 Roman"/>
              </a:rPr>
              <a:t>Frictionless</a:t>
            </a:r>
            <a:endParaRPr lang="en-US" b="0">
              <a:latin typeface="Frutiger LT Com 55 Roman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9653BE-F8CF-E1F3-CC84-2BABB4C04AC2}"/>
              </a:ext>
            </a:extLst>
          </p:cNvPr>
          <p:cNvSpPr txBox="1"/>
          <p:nvPr/>
        </p:nvSpPr>
        <p:spPr>
          <a:xfrm>
            <a:off x="5771935" y="1547264"/>
            <a:ext cx="2520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>
                <a:latin typeface="Frutiger LT Com 55 Roman"/>
              </a:rPr>
              <a:t>Secure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8B96FB-4C80-4388-5985-A6EAAB784565}"/>
              </a:ext>
            </a:extLst>
          </p:cNvPr>
          <p:cNvSpPr txBox="1"/>
          <p:nvPr/>
        </p:nvSpPr>
        <p:spPr>
          <a:xfrm>
            <a:off x="851051" y="3324519"/>
            <a:ext cx="2519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>
                <a:latin typeface="Frutiger LT Com 55 Roman"/>
              </a:rPr>
              <a:t>Resilient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DAADE0-E8F4-54FE-A756-7D3EDD82487B}"/>
              </a:ext>
            </a:extLst>
          </p:cNvPr>
          <p:cNvSpPr txBox="1"/>
          <p:nvPr/>
        </p:nvSpPr>
        <p:spPr>
          <a:xfrm>
            <a:off x="5771933" y="3324519"/>
            <a:ext cx="2519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b="1">
                <a:latin typeface="Frutiger LT Com 55 Roman"/>
              </a:rPr>
              <a:t>Sustainable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6515E4-EB13-BC08-DCC3-7B745DAB5CBA}"/>
              </a:ext>
            </a:extLst>
          </p:cNvPr>
          <p:cNvSpPr txBox="1"/>
          <p:nvPr/>
        </p:nvSpPr>
        <p:spPr>
          <a:xfrm>
            <a:off x="851051" y="1165948"/>
            <a:ext cx="7440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From Vision to Innovation: Eight Research Areas of SUSTAINET-INNOVATE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6DE4473-9C45-806B-2E7B-3BFFBBD85786}"/>
              </a:ext>
            </a:extLst>
          </p:cNvPr>
          <p:cNvSpPr/>
          <p:nvPr/>
        </p:nvSpPr>
        <p:spPr>
          <a:xfrm>
            <a:off x="3455468" y="4925049"/>
            <a:ext cx="1472667" cy="1930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hape 5">
            <a:extLst>
              <a:ext uri="{FF2B5EF4-FFF2-40B4-BE49-F238E27FC236}">
                <a16:creationId xmlns:a16="http://schemas.microsoft.com/office/drawing/2014/main" id="{5F686DB6-2062-F674-12CA-8E7045023AB0}"/>
              </a:ext>
            </a:extLst>
          </p:cNvPr>
          <p:cNvSpPr/>
          <p:nvPr/>
        </p:nvSpPr>
        <p:spPr>
          <a:xfrm>
            <a:off x="3562312" y="2231069"/>
            <a:ext cx="1947672" cy="1947672"/>
          </a:xfrm>
          <a:prstGeom prst="ellipse">
            <a:avLst/>
          </a:prstGeom>
          <a:solidFill>
            <a:srgbClr val="E6F2F5"/>
          </a:solidFill>
          <a:ln w="19050">
            <a:solidFill>
              <a:srgbClr val="C5DDE4"/>
            </a:solidFill>
            <a:prstDash val="solid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43" name="Shape 6">
            <a:extLst>
              <a:ext uri="{FF2B5EF4-FFF2-40B4-BE49-F238E27FC236}">
                <a16:creationId xmlns:a16="http://schemas.microsoft.com/office/drawing/2014/main" id="{ACDBDF1E-44C4-3C1C-2D58-EEF8AD2447A9}"/>
              </a:ext>
            </a:extLst>
          </p:cNvPr>
          <p:cNvSpPr/>
          <p:nvPr/>
        </p:nvSpPr>
        <p:spPr>
          <a:xfrm>
            <a:off x="3768052" y="2436809"/>
            <a:ext cx="1536192" cy="1536192"/>
          </a:xfrm>
          <a:prstGeom prst="ellipse">
            <a:avLst/>
          </a:prstGeom>
          <a:solidFill>
            <a:srgbClr val="073B6F"/>
          </a:solidFill>
          <a:ln w="12700">
            <a:solidFill>
              <a:srgbClr val="073B6F"/>
            </a:solidFill>
            <a:prstDash val="solid"/>
          </a:ln>
          <a:effectLst>
            <a:outerShdw blurRad="19050" dist="10160" dir="2700000" algn="bl" rotWithShape="0">
              <a:srgbClr val="17324D">
                <a:alpha val="18000"/>
              </a:srgbClr>
            </a:outerShdw>
          </a:effectLst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45" name="Shape 7">
            <a:extLst>
              <a:ext uri="{FF2B5EF4-FFF2-40B4-BE49-F238E27FC236}">
                <a16:creationId xmlns:a16="http://schemas.microsoft.com/office/drawing/2014/main" id="{2F67D445-B72C-2DB7-F1A1-9BB9D24467C8}"/>
              </a:ext>
            </a:extLst>
          </p:cNvPr>
          <p:cNvSpPr/>
          <p:nvPr/>
        </p:nvSpPr>
        <p:spPr>
          <a:xfrm>
            <a:off x="4337266" y="2594543"/>
            <a:ext cx="397764" cy="397764"/>
          </a:xfrm>
          <a:prstGeom prst="ellipse">
            <a:avLst/>
          </a:prstGeom>
          <a:solidFill>
            <a:srgbClr val="2F9E78"/>
          </a:solidFill>
          <a:ln w="12700">
            <a:solidFill>
              <a:srgbClr val="2F9E78"/>
            </a:solidFill>
            <a:prstDash val="solid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47" name="Shape 8">
            <a:extLst>
              <a:ext uri="{FF2B5EF4-FFF2-40B4-BE49-F238E27FC236}">
                <a16:creationId xmlns:a16="http://schemas.microsoft.com/office/drawing/2014/main" id="{AE2C3504-DCC3-7198-9A54-1CFC4AE84F7F}"/>
              </a:ext>
            </a:extLst>
          </p:cNvPr>
          <p:cNvSpPr/>
          <p:nvPr/>
        </p:nvSpPr>
        <p:spPr>
          <a:xfrm>
            <a:off x="4153351" y="3136325"/>
            <a:ext cx="109728" cy="109728"/>
          </a:xfrm>
          <a:prstGeom prst="ellipse">
            <a:avLst/>
          </a:prstGeom>
          <a:solidFill>
            <a:srgbClr val="BCE4D5"/>
          </a:solidFill>
          <a:ln w="12700">
            <a:solidFill>
              <a:srgbClr val="BCE4D5"/>
            </a:solidFill>
            <a:prstDash val="solid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49" name="Shape 9">
            <a:extLst>
              <a:ext uri="{FF2B5EF4-FFF2-40B4-BE49-F238E27FC236}">
                <a16:creationId xmlns:a16="http://schemas.microsoft.com/office/drawing/2014/main" id="{DD38C40D-2217-5B19-4556-FFA4A3541779}"/>
              </a:ext>
            </a:extLst>
          </p:cNvPr>
          <p:cNvSpPr/>
          <p:nvPr/>
        </p:nvSpPr>
        <p:spPr>
          <a:xfrm>
            <a:off x="4489393" y="2951159"/>
            <a:ext cx="109728" cy="109728"/>
          </a:xfrm>
          <a:prstGeom prst="ellipse">
            <a:avLst/>
          </a:prstGeom>
          <a:solidFill>
            <a:srgbClr val="BCE4D5"/>
          </a:solidFill>
          <a:ln w="12700">
            <a:solidFill>
              <a:srgbClr val="BCE4D5"/>
            </a:solidFill>
            <a:prstDash val="solid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51" name="Shape 10">
            <a:extLst>
              <a:ext uri="{FF2B5EF4-FFF2-40B4-BE49-F238E27FC236}">
                <a16:creationId xmlns:a16="http://schemas.microsoft.com/office/drawing/2014/main" id="{C0BF4627-0999-93ED-83E2-0EE2709D9EA5}"/>
              </a:ext>
            </a:extLst>
          </p:cNvPr>
          <p:cNvSpPr/>
          <p:nvPr/>
        </p:nvSpPr>
        <p:spPr>
          <a:xfrm>
            <a:off x="4804861" y="3156899"/>
            <a:ext cx="109728" cy="109728"/>
          </a:xfrm>
          <a:prstGeom prst="ellipse">
            <a:avLst/>
          </a:prstGeom>
          <a:solidFill>
            <a:srgbClr val="BCE4D5"/>
          </a:solidFill>
          <a:ln w="12700">
            <a:solidFill>
              <a:srgbClr val="BCE4D5"/>
            </a:solidFill>
            <a:prstDash val="solid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53" name="Shape 11">
            <a:extLst>
              <a:ext uri="{FF2B5EF4-FFF2-40B4-BE49-F238E27FC236}">
                <a16:creationId xmlns:a16="http://schemas.microsoft.com/office/drawing/2014/main" id="{4E0E1495-9322-BCBF-9940-7D0411ABF25B}"/>
              </a:ext>
            </a:extLst>
          </p:cNvPr>
          <p:cNvSpPr/>
          <p:nvPr/>
        </p:nvSpPr>
        <p:spPr>
          <a:xfrm>
            <a:off x="4489393" y="3458651"/>
            <a:ext cx="109728" cy="109728"/>
          </a:xfrm>
          <a:prstGeom prst="ellipse">
            <a:avLst/>
          </a:prstGeom>
          <a:solidFill>
            <a:srgbClr val="BCE4D5"/>
          </a:solidFill>
          <a:ln w="12700">
            <a:solidFill>
              <a:srgbClr val="BCE4D5"/>
            </a:solidFill>
            <a:prstDash val="solid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55" name="Shape 12">
            <a:extLst>
              <a:ext uri="{FF2B5EF4-FFF2-40B4-BE49-F238E27FC236}">
                <a16:creationId xmlns:a16="http://schemas.microsoft.com/office/drawing/2014/main" id="{D3116810-972C-4965-8D26-39BE47838C2D}"/>
              </a:ext>
            </a:extLst>
          </p:cNvPr>
          <p:cNvSpPr/>
          <p:nvPr/>
        </p:nvSpPr>
        <p:spPr>
          <a:xfrm flipV="1">
            <a:off x="4208215" y="3006023"/>
            <a:ext cx="336042" cy="185166"/>
          </a:xfrm>
          <a:prstGeom prst="line">
            <a:avLst/>
          </a:prstGeom>
          <a:noFill/>
          <a:ln w="17780">
            <a:solidFill>
              <a:srgbClr val="BCE4D5"/>
            </a:solidFill>
            <a:prstDash val="solid"/>
            <a:headEnd type="none"/>
            <a:tailEnd type="none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57" name="Shape 13">
            <a:extLst>
              <a:ext uri="{FF2B5EF4-FFF2-40B4-BE49-F238E27FC236}">
                <a16:creationId xmlns:a16="http://schemas.microsoft.com/office/drawing/2014/main" id="{472B3927-F215-92E2-6141-1808F7A7BEED}"/>
              </a:ext>
            </a:extLst>
          </p:cNvPr>
          <p:cNvSpPr/>
          <p:nvPr/>
        </p:nvSpPr>
        <p:spPr>
          <a:xfrm>
            <a:off x="4544257" y="3006023"/>
            <a:ext cx="315468" cy="205740"/>
          </a:xfrm>
          <a:prstGeom prst="line">
            <a:avLst/>
          </a:prstGeom>
          <a:noFill/>
          <a:ln w="17780">
            <a:solidFill>
              <a:srgbClr val="BCE4D5"/>
            </a:solidFill>
            <a:prstDash val="solid"/>
            <a:headEnd type="none"/>
            <a:tailEnd type="none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59" name="Shape 14">
            <a:extLst>
              <a:ext uri="{FF2B5EF4-FFF2-40B4-BE49-F238E27FC236}">
                <a16:creationId xmlns:a16="http://schemas.microsoft.com/office/drawing/2014/main" id="{624E3BDA-AE7A-DA64-DE35-DEBEE891595B}"/>
              </a:ext>
            </a:extLst>
          </p:cNvPr>
          <p:cNvSpPr/>
          <p:nvPr/>
        </p:nvSpPr>
        <p:spPr>
          <a:xfrm flipH="1">
            <a:off x="4544257" y="3211763"/>
            <a:ext cx="315468" cy="301752"/>
          </a:xfrm>
          <a:prstGeom prst="line">
            <a:avLst/>
          </a:prstGeom>
          <a:noFill/>
          <a:ln w="17780">
            <a:solidFill>
              <a:srgbClr val="BCE4D5"/>
            </a:solidFill>
            <a:prstDash val="solid"/>
            <a:headEnd type="none"/>
            <a:tailEnd type="none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61" name="Shape 15">
            <a:extLst>
              <a:ext uri="{FF2B5EF4-FFF2-40B4-BE49-F238E27FC236}">
                <a16:creationId xmlns:a16="http://schemas.microsoft.com/office/drawing/2014/main" id="{A59A050D-FE1A-17FE-66EB-922A856B454D}"/>
              </a:ext>
            </a:extLst>
          </p:cNvPr>
          <p:cNvSpPr/>
          <p:nvPr/>
        </p:nvSpPr>
        <p:spPr>
          <a:xfrm flipH="1" flipV="1">
            <a:off x="4208215" y="3191189"/>
            <a:ext cx="336042" cy="322326"/>
          </a:xfrm>
          <a:prstGeom prst="line">
            <a:avLst/>
          </a:prstGeom>
          <a:noFill/>
          <a:ln w="17780">
            <a:solidFill>
              <a:srgbClr val="BCE4D5"/>
            </a:solidFill>
            <a:prstDash val="solid"/>
            <a:headEnd type="none"/>
            <a:tailEnd type="none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63" name="Text 16">
            <a:extLst>
              <a:ext uri="{FF2B5EF4-FFF2-40B4-BE49-F238E27FC236}">
                <a16:creationId xmlns:a16="http://schemas.microsoft.com/office/drawing/2014/main" id="{E1E67C04-F6E6-712B-953B-284FD2990CE1}"/>
              </a:ext>
            </a:extLst>
          </p:cNvPr>
          <p:cNvSpPr/>
          <p:nvPr/>
        </p:nvSpPr>
        <p:spPr>
          <a:xfrm>
            <a:off x="3960076" y="2529333"/>
            <a:ext cx="11932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defTabSz="685800" rtl="0"/>
            <a:r>
              <a:rPr lang="en-US" sz="1125" b="1" kern="120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INTEGRATED</a:t>
            </a:r>
            <a:endParaRPr lang="en-US" sz="1125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65" name="Text 17">
            <a:extLst>
              <a:ext uri="{FF2B5EF4-FFF2-40B4-BE49-F238E27FC236}">
                <a16:creationId xmlns:a16="http://schemas.microsoft.com/office/drawing/2014/main" id="{BF48CE50-0659-E76B-1DCB-D49E42270C6E}"/>
              </a:ext>
            </a:extLst>
          </p:cNvPr>
          <p:cNvSpPr/>
          <p:nvPr/>
        </p:nvSpPr>
        <p:spPr>
          <a:xfrm>
            <a:off x="3973792" y="2685569"/>
            <a:ext cx="11932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defTabSz="685800" rtl="0"/>
            <a:r>
              <a:rPr lang="en-US" sz="1125" b="1" kern="120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</a:t>
            </a:r>
            <a:endParaRPr lang="en-US" sz="1125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67" name="Text 18">
            <a:extLst>
              <a:ext uri="{FF2B5EF4-FFF2-40B4-BE49-F238E27FC236}">
                <a16:creationId xmlns:a16="http://schemas.microsoft.com/office/drawing/2014/main" id="{76AE50E5-CA16-206F-EEC5-85A92D4181CB}"/>
              </a:ext>
            </a:extLst>
          </p:cNvPr>
          <p:cNvSpPr/>
          <p:nvPr/>
        </p:nvSpPr>
        <p:spPr>
          <a:xfrm>
            <a:off x="3960282" y="3557905"/>
            <a:ext cx="119329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defTabSz="685800" rtl="0"/>
            <a:r>
              <a:rPr lang="en-US" sz="900" b="1" kern="1200">
                <a:solidFill>
                  <a:srgbClr val="BCE4D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</a:t>
            </a:r>
            <a:endParaRPr lang="en-US" sz="90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69" name="Text 19">
            <a:extLst>
              <a:ext uri="{FF2B5EF4-FFF2-40B4-BE49-F238E27FC236}">
                <a16:creationId xmlns:a16="http://schemas.microsoft.com/office/drawing/2014/main" id="{960218C0-5335-C7AF-8333-5504A197AE57}"/>
              </a:ext>
            </a:extLst>
          </p:cNvPr>
          <p:cNvSpPr/>
          <p:nvPr/>
        </p:nvSpPr>
        <p:spPr>
          <a:xfrm>
            <a:off x="3955087" y="3675457"/>
            <a:ext cx="119329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defTabSz="685800" rtl="0"/>
            <a:r>
              <a:rPr lang="en-US" sz="900" b="1" kern="1200">
                <a:solidFill>
                  <a:srgbClr val="BCE4D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INFRASTRUCTURE</a:t>
            </a:r>
            <a:endParaRPr lang="en-US" sz="90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71" name="Text 20">
            <a:extLst>
              <a:ext uri="{FF2B5EF4-FFF2-40B4-BE49-F238E27FC236}">
                <a16:creationId xmlns:a16="http://schemas.microsoft.com/office/drawing/2014/main" id="{1155A3EE-C7E4-A5F6-51FD-FE8B09F36F14}"/>
              </a:ext>
            </a:extLst>
          </p:cNvPr>
          <p:cNvSpPr/>
          <p:nvPr/>
        </p:nvSpPr>
        <p:spPr>
          <a:xfrm>
            <a:off x="3562312" y="4254179"/>
            <a:ext cx="19476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defTabSz="685800" rtl="0"/>
            <a:r>
              <a:rPr lang="en-US" sz="1000" b="1" kern="1200">
                <a:solidFill>
                  <a:srgbClr val="073B6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SUSTAINET-Innovate vision</a:t>
            </a:r>
            <a:endParaRPr lang="en-US" sz="100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73" name="Shape 21">
            <a:extLst>
              <a:ext uri="{FF2B5EF4-FFF2-40B4-BE49-F238E27FC236}">
                <a16:creationId xmlns:a16="http://schemas.microsoft.com/office/drawing/2014/main" id="{DE65536F-85EB-C8F2-AA54-70E4888DC58F}"/>
              </a:ext>
            </a:extLst>
          </p:cNvPr>
          <p:cNvSpPr/>
          <p:nvPr/>
        </p:nvSpPr>
        <p:spPr>
          <a:xfrm>
            <a:off x="3311302" y="2491673"/>
            <a:ext cx="377190" cy="212598"/>
          </a:xfrm>
          <a:prstGeom prst="line">
            <a:avLst/>
          </a:prstGeom>
          <a:noFill/>
          <a:ln w="25400">
            <a:solidFill>
              <a:srgbClr val="DCEAF7"/>
            </a:solidFill>
            <a:prstDash val="solid"/>
            <a:headEnd type="none"/>
            <a:tailEnd type="none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75" name="Shape 23">
            <a:extLst>
              <a:ext uri="{FF2B5EF4-FFF2-40B4-BE49-F238E27FC236}">
                <a16:creationId xmlns:a16="http://schemas.microsoft.com/office/drawing/2014/main" id="{B77C7E3E-542D-9D0E-6B40-7494CA27833E}"/>
              </a:ext>
            </a:extLst>
          </p:cNvPr>
          <p:cNvSpPr/>
          <p:nvPr/>
        </p:nvSpPr>
        <p:spPr>
          <a:xfrm flipV="1">
            <a:off x="3318502" y="3723035"/>
            <a:ext cx="377190" cy="356616"/>
          </a:xfrm>
          <a:prstGeom prst="line">
            <a:avLst/>
          </a:prstGeom>
          <a:noFill/>
          <a:ln w="25400">
            <a:solidFill>
              <a:srgbClr val="F2CFEE"/>
            </a:solidFill>
            <a:prstDash val="solid"/>
            <a:headEnd type="none"/>
            <a:tailEnd type="none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77" name="Shape 22">
            <a:extLst>
              <a:ext uri="{FF2B5EF4-FFF2-40B4-BE49-F238E27FC236}">
                <a16:creationId xmlns:a16="http://schemas.microsoft.com/office/drawing/2014/main" id="{332F3B78-00AF-A134-857A-5274B43D73E0}"/>
              </a:ext>
            </a:extLst>
          </p:cNvPr>
          <p:cNvSpPr/>
          <p:nvPr/>
        </p:nvSpPr>
        <p:spPr>
          <a:xfrm flipH="1">
            <a:off x="5399722" y="2491673"/>
            <a:ext cx="370332" cy="212598"/>
          </a:xfrm>
          <a:prstGeom prst="line">
            <a:avLst/>
          </a:prstGeom>
          <a:noFill/>
          <a:ln w="25400">
            <a:solidFill>
              <a:srgbClr val="FBE3D6"/>
            </a:solidFill>
            <a:prstDash val="solid"/>
            <a:headEnd type="none"/>
            <a:tailEnd type="none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sp>
        <p:nvSpPr>
          <p:cNvPr id="79" name="Shape 24">
            <a:extLst>
              <a:ext uri="{FF2B5EF4-FFF2-40B4-BE49-F238E27FC236}">
                <a16:creationId xmlns:a16="http://schemas.microsoft.com/office/drawing/2014/main" id="{9D2851AB-DED1-599C-A29C-4D469804967F}"/>
              </a:ext>
            </a:extLst>
          </p:cNvPr>
          <p:cNvSpPr/>
          <p:nvPr/>
        </p:nvSpPr>
        <p:spPr>
          <a:xfrm flipH="1" flipV="1">
            <a:off x="5399722" y="3723035"/>
            <a:ext cx="370332" cy="356616"/>
          </a:xfrm>
          <a:prstGeom prst="line">
            <a:avLst/>
          </a:prstGeom>
          <a:noFill/>
          <a:ln w="25400">
            <a:solidFill>
              <a:srgbClr val="D9F2D0"/>
            </a:solidFill>
            <a:prstDash val="solid"/>
            <a:headEnd type="none"/>
            <a:tailEnd type="none"/>
          </a:ln>
        </p:spPr>
        <p:txBody>
          <a:bodyPr/>
          <a:lstStyle/>
          <a:p>
            <a:pPr defTabSz="685800" rtl="0"/>
            <a:endParaRPr lang="en-US" sz="1350" kern="1200">
              <a:solidFill>
                <a:prstClr val="black"/>
              </a:solidFill>
              <a:latin typeface="Aptos"/>
            </a:endParaRPr>
          </a:p>
        </p:txBody>
      </p:sp>
      <p:pic>
        <p:nvPicPr>
          <p:cNvPr id="81" name="Image 1" descr="preencoded.png">
            <a:extLst>
              <a:ext uri="{FF2B5EF4-FFF2-40B4-BE49-F238E27FC236}">
                <a16:creationId xmlns:a16="http://schemas.microsoft.com/office/drawing/2014/main" id="{0041B839-3C6B-039F-866D-D6FE47EB2B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002" y="1999874"/>
            <a:ext cx="205740" cy="205740"/>
          </a:xfrm>
          <a:prstGeom prst="rect">
            <a:avLst/>
          </a:prstGeom>
        </p:spPr>
      </p:pic>
      <p:pic>
        <p:nvPicPr>
          <p:cNvPr id="83" name="Image 2" descr="preencoded.png">
            <a:extLst>
              <a:ext uri="{FF2B5EF4-FFF2-40B4-BE49-F238E27FC236}">
                <a16:creationId xmlns:a16="http://schemas.microsoft.com/office/drawing/2014/main" id="{EA78390F-8904-2484-F551-C3282CDB25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5002" y="2529469"/>
            <a:ext cx="205740" cy="205740"/>
          </a:xfrm>
          <a:prstGeom prst="rect">
            <a:avLst/>
          </a:prstGeom>
        </p:spPr>
      </p:pic>
      <p:pic>
        <p:nvPicPr>
          <p:cNvPr id="85" name="Image 3" descr="preencoded.png">
            <a:extLst>
              <a:ext uri="{FF2B5EF4-FFF2-40B4-BE49-F238E27FC236}">
                <a16:creationId xmlns:a16="http://schemas.microsoft.com/office/drawing/2014/main" id="{583E20A1-B4AD-9145-FE2A-ADFA0498CF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7193" y="1957013"/>
            <a:ext cx="205740" cy="205740"/>
          </a:xfrm>
          <a:prstGeom prst="rect">
            <a:avLst/>
          </a:prstGeom>
        </p:spPr>
      </p:pic>
      <p:pic>
        <p:nvPicPr>
          <p:cNvPr id="87" name="Image 4" descr="preencoded.png">
            <a:extLst>
              <a:ext uri="{FF2B5EF4-FFF2-40B4-BE49-F238E27FC236}">
                <a16:creationId xmlns:a16="http://schemas.microsoft.com/office/drawing/2014/main" id="{222395CD-4C0D-7781-D263-3285183C38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87193" y="2529333"/>
            <a:ext cx="205740" cy="205740"/>
          </a:xfrm>
          <a:prstGeom prst="rect">
            <a:avLst/>
          </a:prstGeom>
        </p:spPr>
      </p:pic>
      <p:pic>
        <p:nvPicPr>
          <p:cNvPr id="89" name="Image 5" descr="preencoded.png">
            <a:extLst>
              <a:ext uri="{FF2B5EF4-FFF2-40B4-BE49-F238E27FC236}">
                <a16:creationId xmlns:a16="http://schemas.microsoft.com/office/drawing/2014/main" id="{A5102A2C-FAB1-B65C-1FFB-A25F4B3BDB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002" y="3756800"/>
            <a:ext cx="205740" cy="205740"/>
          </a:xfrm>
          <a:prstGeom prst="rect">
            <a:avLst/>
          </a:prstGeom>
        </p:spPr>
      </p:pic>
      <p:pic>
        <p:nvPicPr>
          <p:cNvPr id="91" name="Image 6" descr="preencoded.png">
            <a:extLst>
              <a:ext uri="{FF2B5EF4-FFF2-40B4-BE49-F238E27FC236}">
                <a16:creationId xmlns:a16="http://schemas.microsoft.com/office/drawing/2014/main" id="{7B7CA036-E38B-CADF-CD12-85C54C5E4A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5002" y="4375778"/>
            <a:ext cx="205740" cy="205740"/>
          </a:xfrm>
          <a:prstGeom prst="rect">
            <a:avLst/>
          </a:prstGeom>
        </p:spPr>
      </p:pic>
      <p:pic>
        <p:nvPicPr>
          <p:cNvPr id="93" name="Image 7" descr="preencoded.png">
            <a:extLst>
              <a:ext uri="{FF2B5EF4-FFF2-40B4-BE49-F238E27FC236}">
                <a16:creationId xmlns:a16="http://schemas.microsoft.com/office/drawing/2014/main" id="{E0AFE95F-98E2-9281-C0ED-9BBEB03F69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87193" y="3756800"/>
            <a:ext cx="205740" cy="205740"/>
          </a:xfrm>
          <a:prstGeom prst="rect">
            <a:avLst/>
          </a:prstGeom>
        </p:spPr>
      </p:pic>
      <p:pic>
        <p:nvPicPr>
          <p:cNvPr id="95" name="Image 8" descr="preencoded.png">
            <a:extLst>
              <a:ext uri="{FF2B5EF4-FFF2-40B4-BE49-F238E27FC236}">
                <a16:creationId xmlns:a16="http://schemas.microsoft.com/office/drawing/2014/main" id="{2EF3AA99-976D-FE2E-697A-19A5C8D34C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87193" y="4315901"/>
            <a:ext cx="205740" cy="205740"/>
          </a:xfrm>
          <a:prstGeom prst="rect">
            <a:avLst/>
          </a:prstGeom>
        </p:spPr>
      </p:pic>
      <p:pic>
        <p:nvPicPr>
          <p:cNvPr id="5" name="Grafik 5" descr="A blue and green logo&#10;&#10;AI-generated content may be incorrect.">
            <a:extLst>
              <a:ext uri="{FF2B5EF4-FFF2-40B4-BE49-F238E27FC236}">
                <a16:creationId xmlns:a16="http://schemas.microsoft.com/office/drawing/2014/main" id="{C7C5B3E0-E1B4-8095-62B7-DD529B146CC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75194"/>
      </p:ext>
    </p:extLst>
  </p:cSld>
  <p:clrMapOvr>
    <a:masterClrMapping/>
  </p:clrMapOvr>
  <p:transition spd="slow" advClick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3EB98-3EDA-CCEC-F33F-A066E173A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136807-4437-2978-6456-037F7C75C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758" y="1493967"/>
            <a:ext cx="6612941" cy="344728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84C7BFA-FCFF-DB0E-11D2-DA945A51E0B2}"/>
              </a:ext>
            </a:extLst>
          </p:cNvPr>
          <p:cNvSpPr txBox="1"/>
          <p:nvPr/>
        </p:nvSpPr>
        <p:spPr>
          <a:xfrm>
            <a:off x="731291" y="1172976"/>
            <a:ext cx="7440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SUSTAINET reference architecture integrating services, AI and digital twins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41598B-0A86-2470-EDD8-7266E320148C}"/>
              </a:ext>
            </a:extLst>
          </p:cNvPr>
          <p:cNvSpPr/>
          <p:nvPr/>
        </p:nvSpPr>
        <p:spPr>
          <a:xfrm>
            <a:off x="3722886" y="5011311"/>
            <a:ext cx="1472667" cy="1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5">
            <a:extLst>
              <a:ext uri="{FF2B5EF4-FFF2-40B4-BE49-F238E27FC236}">
                <a16:creationId xmlns:a16="http://schemas.microsoft.com/office/drawing/2014/main" id="{D66A7AAD-41EA-588D-0864-1718A1060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84040"/>
      </p:ext>
    </p:extLst>
  </p:cSld>
  <p:clrMapOvr>
    <a:masterClrMapping/>
  </p:clrMapOvr>
  <p:transition spd="slow" advClick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69117-E076-402F-F604-4E0CC9BBC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3199AF1-CD30-3EA2-699D-52816B40C7A2}"/>
              </a:ext>
            </a:extLst>
          </p:cNvPr>
          <p:cNvSpPr/>
          <p:nvPr/>
        </p:nvSpPr>
        <p:spPr>
          <a:xfrm>
            <a:off x="469630" y="1383150"/>
            <a:ext cx="8204740" cy="342431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864496-7BF2-AF17-205A-570635E6C0B8}"/>
              </a:ext>
            </a:extLst>
          </p:cNvPr>
          <p:cNvSpPr txBox="1"/>
          <p:nvPr/>
        </p:nvSpPr>
        <p:spPr>
          <a:xfrm>
            <a:off x="3959007" y="1412771"/>
            <a:ext cx="1225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600" b="1">
                <a:latin typeface="Frutiger LT Com 55 Roman"/>
              </a:rPr>
              <a:t>Frictionless</a:t>
            </a:r>
            <a:endParaRPr lang="en-US" sz="1600" b="0">
              <a:latin typeface="Frutiger LT Com 55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40A3-4C60-84D8-AB01-67A5FBE198AC}"/>
              </a:ext>
            </a:extLst>
          </p:cNvPr>
          <p:cNvSpPr txBox="1"/>
          <p:nvPr/>
        </p:nvSpPr>
        <p:spPr>
          <a:xfrm>
            <a:off x="825807" y="4172910"/>
            <a:ext cx="5995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Status: Demonstrated virtual PLC operation over PON with bounded latency and jitter</a:t>
            </a:r>
            <a:endParaRPr lang="en-US" sz="1200" i="1" dirty="0">
              <a:highlight>
                <a:srgbClr val="00FF00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5AD707-2939-0307-1472-637C236A8EBF}"/>
              </a:ext>
            </a:extLst>
          </p:cNvPr>
          <p:cNvSpPr txBox="1"/>
          <p:nvPr/>
        </p:nvSpPr>
        <p:spPr>
          <a:xfrm>
            <a:off x="815480" y="4450224"/>
            <a:ext cx="7700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Impact: Enables predictable performance for industrial AI over heterogeneous device / system connectivity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682353-4C6D-2651-7CD0-2A8F4D332AF4}"/>
              </a:ext>
            </a:extLst>
          </p:cNvPr>
          <p:cNvSpPr/>
          <p:nvPr/>
        </p:nvSpPr>
        <p:spPr>
          <a:xfrm>
            <a:off x="3722886" y="5011311"/>
            <a:ext cx="1472667" cy="1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CB85A59B-526F-FA8F-D4D2-0794EF063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51" y="1780946"/>
            <a:ext cx="4789884" cy="21563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B31AFD-81E1-B80B-4CC5-88602C7C16FB}"/>
              </a:ext>
            </a:extLst>
          </p:cNvPr>
          <p:cNvSpPr txBox="1"/>
          <p:nvPr/>
        </p:nvSpPr>
        <p:spPr>
          <a:xfrm>
            <a:off x="645151" y="1813523"/>
            <a:ext cx="3405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/>
              <a:t>Deterministic industrial AI over PON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9812A5A-E417-7369-3F56-CE170552DE93}"/>
              </a:ext>
            </a:extLst>
          </p:cNvPr>
          <p:cNvGrpSpPr/>
          <p:nvPr/>
        </p:nvGrpSpPr>
        <p:grpSpPr>
          <a:xfrm>
            <a:off x="6834262" y="1501191"/>
            <a:ext cx="985951" cy="722592"/>
            <a:chOff x="1787633" y="1153853"/>
            <a:chExt cx="985951" cy="722592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C8EB88AD-DD59-56EC-A545-52F2D2F585F9}"/>
                </a:ext>
              </a:extLst>
            </p:cNvPr>
            <p:cNvSpPr txBox="1"/>
            <p:nvPr/>
          </p:nvSpPr>
          <p:spPr>
            <a:xfrm>
              <a:off x="1787633" y="1153853"/>
              <a:ext cx="869640" cy="2484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1200" i="0" u="none" strike="noStrike" kern="0" cap="none" spc="0" normalizeH="0" baseline="0" noProof="0">
                  <a:ln>
                    <a:noFill/>
                  </a:ln>
                  <a:solidFill>
                    <a:srgbClr val="666666"/>
                  </a:solidFill>
                  <a:effectLst/>
                  <a:uLnTx/>
                  <a:uFillTx/>
                </a:rPr>
                <a:t>Low-latency</a:t>
              </a:r>
            </a:p>
          </p:txBody>
        </p: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A2843D13-6A35-91B0-83C5-D31B457CF52E}"/>
                </a:ext>
              </a:extLst>
            </p:cNvPr>
            <p:cNvCxnSpPr>
              <a:cxnSpLocks/>
            </p:cNvCxnSpPr>
            <p:nvPr/>
          </p:nvCxnSpPr>
          <p:spPr>
            <a:xfrm>
              <a:off x="1885627" y="1621629"/>
              <a:ext cx="857788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113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F4B89A02-9587-6192-C8A1-452BA76007DA}"/>
                </a:ext>
              </a:extLst>
            </p:cNvPr>
            <p:cNvCxnSpPr/>
            <p:nvPr/>
          </p:nvCxnSpPr>
          <p:spPr>
            <a:xfrm flipV="1">
              <a:off x="2773584" y="1327805"/>
              <a:ext cx="0" cy="54864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32231E97-C1CB-5B16-138F-C88E2E68A369}"/>
              </a:ext>
            </a:extLst>
          </p:cNvPr>
          <p:cNvGrpSpPr/>
          <p:nvPr/>
        </p:nvGrpSpPr>
        <p:grpSpPr>
          <a:xfrm>
            <a:off x="6883437" y="2341110"/>
            <a:ext cx="1357166" cy="948973"/>
            <a:chOff x="4247952" y="940409"/>
            <a:chExt cx="1357166" cy="948973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98B2B2C-E8FC-BF61-8FDC-A751AF05F0CE}"/>
                </a:ext>
              </a:extLst>
            </p:cNvPr>
            <p:cNvSpPr txBox="1"/>
            <p:nvPr/>
          </p:nvSpPr>
          <p:spPr>
            <a:xfrm>
              <a:off x="4247952" y="940409"/>
              <a:ext cx="1357166" cy="3528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lang="en-US" sz="1100" kern="0" noProof="0">
                  <a:solidFill>
                    <a:srgbClr val="666666"/>
                  </a:solidFill>
                </a:rPr>
                <a:t>Low-</a:t>
              </a:r>
              <a:r>
                <a:rPr kumimoji="0" lang="en-US" sz="1100" i="0" u="none" strike="noStrike" kern="0" cap="none" spc="0" normalizeH="0" baseline="0" noProof="0">
                  <a:ln>
                    <a:noFill/>
                  </a:ln>
                  <a:solidFill>
                    <a:srgbClr val="666666"/>
                  </a:solidFill>
                  <a:effectLst/>
                  <a:uLnTx/>
                  <a:uFillTx/>
                </a:rPr>
                <a:t>jitter </a:t>
              </a:r>
            </a:p>
            <a:p>
              <a:pPr marL="0" marR="0" lvl="0" indent="0" algn="ctr" defTabSz="1800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1100" i="0" u="none" strike="noStrike" kern="0" cap="none" spc="0" normalizeH="0" baseline="0" noProof="0">
                  <a:ln>
                    <a:noFill/>
                  </a:ln>
                  <a:solidFill>
                    <a:srgbClr val="666666"/>
                  </a:solidFill>
                  <a:effectLst/>
                  <a:uLnTx/>
                  <a:uFillTx/>
                </a:rPr>
                <a:t>(= latency variation)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365C2E6E-B0FE-6CBD-4DE1-C9D41955DF9F}"/>
                </a:ext>
              </a:extLst>
            </p:cNvPr>
            <p:cNvCxnSpPr/>
            <p:nvPr/>
          </p:nvCxnSpPr>
          <p:spPr>
            <a:xfrm>
              <a:off x="4478595" y="1489755"/>
              <a:ext cx="100584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113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73A0488F-CD34-6737-E00E-FC3F6CE40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78595" y="1626915"/>
              <a:ext cx="82296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113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48116D00-9328-5135-FEB9-87CF1008F724}"/>
                </a:ext>
              </a:extLst>
            </p:cNvPr>
            <p:cNvCxnSpPr>
              <a:cxnSpLocks/>
            </p:cNvCxnSpPr>
            <p:nvPr/>
          </p:nvCxnSpPr>
          <p:spPr>
            <a:xfrm>
              <a:off x="4478595" y="1764075"/>
              <a:ext cx="109728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113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744E6179-0568-65EC-7D97-B919B3D8371D}"/>
                </a:ext>
              </a:extLst>
            </p:cNvPr>
            <p:cNvCxnSpPr/>
            <p:nvPr/>
          </p:nvCxnSpPr>
          <p:spPr>
            <a:xfrm flipV="1">
              <a:off x="5184728" y="1296087"/>
              <a:ext cx="0" cy="54864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0E91254-DB7B-4304-CFC9-7FF5DF87E547}"/>
                </a:ext>
              </a:extLst>
            </p:cNvPr>
            <p:cNvCxnSpPr/>
            <p:nvPr/>
          </p:nvCxnSpPr>
          <p:spPr>
            <a:xfrm flipV="1">
              <a:off x="5605118" y="1296087"/>
              <a:ext cx="0" cy="54864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43B5D3CC-8D92-77E2-CE56-61E7F6CC32C8}"/>
                </a:ext>
              </a:extLst>
            </p:cNvPr>
            <p:cNvCxnSpPr/>
            <p:nvPr/>
          </p:nvCxnSpPr>
          <p:spPr>
            <a:xfrm>
              <a:off x="5232975" y="1889382"/>
              <a:ext cx="3429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FF000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676A34C9-719B-96C2-0E81-708074F517A9}"/>
              </a:ext>
            </a:extLst>
          </p:cNvPr>
          <p:cNvGrpSpPr/>
          <p:nvPr/>
        </p:nvGrpSpPr>
        <p:grpSpPr>
          <a:xfrm>
            <a:off x="6821463" y="3449267"/>
            <a:ext cx="1437070" cy="845768"/>
            <a:chOff x="6269104" y="1030677"/>
            <a:chExt cx="1437070" cy="845768"/>
          </a:xfrm>
        </p:grpSpPr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B4999B48-1F05-4961-FA94-189FF4E6E3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96627" y="1353722"/>
              <a:ext cx="0" cy="108000"/>
            </a:xfrm>
            <a:prstGeom prst="straightConnector1">
              <a:avLst/>
            </a:prstGeom>
            <a:ln w="635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5712D7D7-BD5F-4A7C-CCD1-154999436E20}"/>
                </a:ext>
              </a:extLst>
            </p:cNvPr>
            <p:cNvCxnSpPr/>
            <p:nvPr/>
          </p:nvCxnSpPr>
          <p:spPr>
            <a:xfrm>
              <a:off x="6269104" y="1489755"/>
              <a:ext cx="64008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113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A0638F28-A581-3ACC-076A-191234FF6D36}"/>
                </a:ext>
              </a:extLst>
            </p:cNvPr>
            <p:cNvCxnSpPr>
              <a:cxnSpLocks/>
            </p:cNvCxnSpPr>
            <p:nvPr/>
          </p:nvCxnSpPr>
          <p:spPr>
            <a:xfrm>
              <a:off x="6269104" y="1626915"/>
              <a:ext cx="109728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113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A6FB6698-C08C-B4CA-AC48-6996E9D7B51E}"/>
                </a:ext>
              </a:extLst>
            </p:cNvPr>
            <p:cNvCxnSpPr>
              <a:cxnSpLocks/>
            </p:cNvCxnSpPr>
            <p:nvPr/>
          </p:nvCxnSpPr>
          <p:spPr>
            <a:xfrm>
              <a:off x="6269104" y="1764075"/>
              <a:ext cx="128016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113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CF4DAA5B-C681-B4D5-F123-7487479F18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5055" y="1278061"/>
              <a:ext cx="0" cy="54864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AEE81EF5-1C93-C92A-14AE-80114E3CEA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06174" y="1278061"/>
              <a:ext cx="0" cy="54864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3EE5888E-1AF6-35AE-99CD-AD52CDF22458}"/>
                </a:ext>
              </a:extLst>
            </p:cNvPr>
            <p:cNvCxnSpPr/>
            <p:nvPr/>
          </p:nvCxnSpPr>
          <p:spPr>
            <a:xfrm>
              <a:off x="7317400" y="1876445"/>
              <a:ext cx="3429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FF000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1CE2052-AF68-DAA5-9661-3FC280E8F8A7}"/>
                </a:ext>
              </a:extLst>
            </p:cNvPr>
            <p:cNvSpPr txBox="1"/>
            <p:nvPr/>
          </p:nvSpPr>
          <p:spPr>
            <a:xfrm>
              <a:off x="6540285" y="1030677"/>
              <a:ext cx="1120016" cy="2489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1200" i="0" u="none" strike="noStrike" kern="0" cap="none" spc="0" normalizeH="0" baseline="0" noProof="0">
                  <a:ln>
                    <a:noFill/>
                  </a:ln>
                  <a:solidFill>
                    <a:srgbClr val="666666"/>
                  </a:solidFill>
                  <a:effectLst/>
                  <a:uLnTx/>
                  <a:uFillTx/>
                </a:rPr>
                <a:t>High- reliability</a:t>
              </a:r>
            </a:p>
          </p:txBody>
        </p:sp>
        <p:sp>
          <p:nvSpPr>
            <p:cNvPr id="116" name="Lightning Bolt 115">
              <a:extLst>
                <a:ext uri="{FF2B5EF4-FFF2-40B4-BE49-F238E27FC236}">
                  <a16:creationId xmlns:a16="http://schemas.microsoft.com/office/drawing/2014/main" id="{1A72AD23-AC59-449A-E722-C2FEEEF1ED09}"/>
                </a:ext>
              </a:extLst>
            </p:cNvPr>
            <p:cNvSpPr/>
            <p:nvPr/>
          </p:nvSpPr>
          <p:spPr>
            <a:xfrm rot="20899069" flipH="1">
              <a:off x="6853101" y="1401852"/>
              <a:ext cx="210464" cy="163010"/>
            </a:xfrm>
            <a:prstGeom prst="lightningBol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Aft>
                  <a:spcPts val="0"/>
                </a:spcAft>
                <a:buSzPct val="100000"/>
              </a:pPr>
              <a:endParaRPr lang="en-US" sz="1200" noProof="0">
                <a:solidFill>
                  <a:schemeClr val="bg1"/>
                </a:solidFill>
              </a:endParaRPr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98FD7203-B64E-FBCC-AD46-5465F31E83A6}"/>
                </a:ext>
              </a:extLst>
            </p:cNvPr>
            <p:cNvSpPr/>
            <p:nvPr/>
          </p:nvSpPr>
          <p:spPr>
            <a:xfrm>
              <a:off x="6660627" y="1457271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Aft>
                  <a:spcPts val="0"/>
                </a:spcAft>
                <a:buSzPct val="100000"/>
              </a:pPr>
              <a:endParaRPr lang="en-US" sz="1200" noProof="0">
                <a:solidFill>
                  <a:schemeClr val="bg1"/>
                </a:solidFill>
              </a:endParaRPr>
            </a:p>
          </p:txBody>
        </p: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ED51CFA3-D366-FB9C-8335-F071D29427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96627" y="1352218"/>
              <a:ext cx="822960" cy="1504"/>
            </a:xfrm>
            <a:prstGeom prst="straightConnector1">
              <a:avLst/>
            </a:prstGeom>
            <a:ln w="63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E35FF2E7-FB3F-BDB1-06F7-84449020329F}"/>
              </a:ext>
            </a:extLst>
          </p:cNvPr>
          <p:cNvSpPr txBox="1"/>
          <p:nvPr/>
        </p:nvSpPr>
        <p:spPr>
          <a:xfrm>
            <a:off x="5481458" y="2747544"/>
            <a:ext cx="1511939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100" b="1" noProof="0">
                <a:solidFill>
                  <a:schemeClr val="bg2">
                    <a:lumMod val="25000"/>
                  </a:schemeClr>
                </a:solidFill>
              </a:rPr>
              <a:t>Service Requirements:</a:t>
            </a:r>
            <a:endParaRPr lang="en-US" sz="1100" b="1" kern="1200" noProof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Grafik 5">
            <a:extLst>
              <a:ext uri="{FF2B5EF4-FFF2-40B4-BE49-F238E27FC236}">
                <a16:creationId xmlns:a16="http://schemas.microsoft.com/office/drawing/2014/main" id="{14D5018B-E9AF-C638-A074-4DF27B9F43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19611"/>
      </p:ext>
    </p:extLst>
  </p:cSld>
  <p:clrMapOvr>
    <a:masterClrMapping/>
  </p:clrMapOvr>
  <p:transition spd="slow" advClick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65ACD-D428-7D5D-E8D9-2BECAFB97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59B192D-D844-05D3-8B42-B90B88A8B048}"/>
              </a:ext>
            </a:extLst>
          </p:cNvPr>
          <p:cNvSpPr/>
          <p:nvPr/>
        </p:nvSpPr>
        <p:spPr>
          <a:xfrm>
            <a:off x="469630" y="1383150"/>
            <a:ext cx="8192907" cy="342431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3FD4E9-883E-D792-C33B-70A6BCE4962B}"/>
              </a:ext>
            </a:extLst>
          </p:cNvPr>
          <p:cNvSpPr/>
          <p:nvPr/>
        </p:nvSpPr>
        <p:spPr>
          <a:xfrm>
            <a:off x="3722886" y="5011311"/>
            <a:ext cx="1472667" cy="1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D5AEA5-D691-E839-2761-790BBB672954}"/>
              </a:ext>
            </a:extLst>
          </p:cNvPr>
          <p:cNvSpPr txBox="1"/>
          <p:nvPr/>
        </p:nvSpPr>
        <p:spPr>
          <a:xfrm>
            <a:off x="831217" y="4166178"/>
            <a:ext cx="7502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Status: CCC with first deprivileged firmware for ARM-based devices, N-TSN applications defined </a:t>
            </a:r>
            <a:endParaRPr lang="en-US" sz="1200" i="1" dirty="0">
              <a:highlight>
                <a:srgbClr val="00FF00"/>
              </a:highligh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5B2F4C-B7F2-C25B-1858-C1DCCB54299D}"/>
              </a:ext>
            </a:extLst>
          </p:cNvPr>
          <p:cNvSpPr txBox="1"/>
          <p:nvPr/>
        </p:nvSpPr>
        <p:spPr>
          <a:xfrm>
            <a:off x="645151" y="1813523"/>
            <a:ext cx="3405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/>
              <a:t>Confidential cloud computing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3B7062-462E-A51C-0D28-BA56A54D47B6}"/>
              </a:ext>
            </a:extLst>
          </p:cNvPr>
          <p:cNvSpPr txBox="1"/>
          <p:nvPr/>
        </p:nvSpPr>
        <p:spPr>
          <a:xfrm>
            <a:off x="831217" y="4452936"/>
            <a:ext cx="7502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Impact: Combine secure, power efficient and new processing speeds to achieve a sovereign future AI compute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7464B9-5319-4A30-0FE1-A96F2CB8E1DB}"/>
              </a:ext>
            </a:extLst>
          </p:cNvPr>
          <p:cNvSpPr txBox="1"/>
          <p:nvPr/>
        </p:nvSpPr>
        <p:spPr>
          <a:xfrm>
            <a:off x="3959007" y="1412771"/>
            <a:ext cx="1225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600" b="1">
                <a:latin typeface="Frutiger LT Com 55 Roman"/>
              </a:rPr>
              <a:t>Secure</a:t>
            </a:r>
            <a:endParaRPr lang="en-US" sz="1600" b="0">
              <a:latin typeface="Frutiger LT Com 55 Roman"/>
            </a:endParaRPr>
          </a:p>
        </p:txBody>
      </p:sp>
      <p:pic>
        <p:nvPicPr>
          <p:cNvPr id="8" name="Grafik 84" descr="Ein Bild, das Screenshot, Diagramm enthält.&#10;&#10;KI-generierte Inhalte können fehlerhaft sein.">
            <a:extLst>
              <a:ext uri="{FF2B5EF4-FFF2-40B4-BE49-F238E27FC236}">
                <a16:creationId xmlns:a16="http://schemas.microsoft.com/office/drawing/2014/main" id="{DB18C4E5-8A0D-49C0-1321-3E485E2D1D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508" y="2989814"/>
            <a:ext cx="3230381" cy="10550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FB9644-99C7-9B88-CAE1-52BE3960C54B}"/>
              </a:ext>
            </a:extLst>
          </p:cNvPr>
          <p:cNvSpPr txBox="1"/>
          <p:nvPr/>
        </p:nvSpPr>
        <p:spPr>
          <a:xfrm>
            <a:off x="4902752" y="1813523"/>
            <a:ext cx="3405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/>
              <a:t>Neuromorphic computing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986242-45A5-5722-85F8-43CF37B13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651" y="2087200"/>
            <a:ext cx="3233585" cy="903071"/>
          </a:xfrm>
          <a:prstGeom prst="rect">
            <a:avLst/>
          </a:prstGeom>
        </p:spPr>
      </p:pic>
      <p:pic>
        <p:nvPicPr>
          <p:cNvPr id="4" name="Grafik 5">
            <a:extLst>
              <a:ext uri="{FF2B5EF4-FFF2-40B4-BE49-F238E27FC236}">
                <a16:creationId xmlns:a16="http://schemas.microsoft.com/office/drawing/2014/main" id="{F0C03F53-E3B8-CE0E-DDC5-A8873BD089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B41329-3E45-FF7C-6D13-7A2BCC0ED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217" y="2099334"/>
            <a:ext cx="3522641" cy="192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28456"/>
      </p:ext>
    </p:extLst>
  </p:cSld>
  <p:clrMapOvr>
    <a:masterClrMapping/>
  </p:clrMapOvr>
  <p:transition spd="slow" advClick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5DCE4-F9AB-C95E-537F-04659A093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CDC94B8-CE1B-1315-9EB8-0B6369D1E174}"/>
              </a:ext>
            </a:extLst>
          </p:cNvPr>
          <p:cNvSpPr/>
          <p:nvPr/>
        </p:nvSpPr>
        <p:spPr>
          <a:xfrm>
            <a:off x="469631" y="1383150"/>
            <a:ext cx="8192906" cy="342431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450D5B-E135-FADB-74C6-C54D0CF40643}"/>
              </a:ext>
            </a:extLst>
          </p:cNvPr>
          <p:cNvSpPr txBox="1"/>
          <p:nvPr/>
        </p:nvSpPr>
        <p:spPr>
          <a:xfrm>
            <a:off x="4621174" y="1808260"/>
            <a:ext cx="3435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/>
              <a:t>Satellite – disaster recovery using secure links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85CBBC-7253-8315-CFBC-601381F898EE}"/>
              </a:ext>
            </a:extLst>
          </p:cNvPr>
          <p:cNvSpPr txBox="1"/>
          <p:nvPr/>
        </p:nvSpPr>
        <p:spPr>
          <a:xfrm>
            <a:off x="695551" y="1813522"/>
            <a:ext cx="3405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/>
              <a:t>Distributed Acoustic Fiber Sensing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197E8D-E12B-6A45-2616-73B3D4666138}"/>
              </a:ext>
            </a:extLst>
          </p:cNvPr>
          <p:cNvSpPr txBox="1"/>
          <p:nvPr/>
        </p:nvSpPr>
        <p:spPr>
          <a:xfrm>
            <a:off x="3959007" y="1412771"/>
            <a:ext cx="1225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600" b="1">
                <a:latin typeface="Frutiger LT Com 55 Roman"/>
              </a:rPr>
              <a:t>Resilient</a:t>
            </a:r>
            <a:endParaRPr lang="en-US" sz="1600" b="0">
              <a:latin typeface="Frutiger LT Com 55 Roman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1A5DFD-BB84-3AB4-66AA-95EBCA3979CB}"/>
              </a:ext>
            </a:extLst>
          </p:cNvPr>
          <p:cNvSpPr/>
          <p:nvPr/>
        </p:nvSpPr>
        <p:spPr>
          <a:xfrm>
            <a:off x="3722886" y="5011311"/>
            <a:ext cx="1472667" cy="1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CA3048-F915-19FC-E6D6-AFDEA636B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90" y="2245174"/>
            <a:ext cx="2882366" cy="16995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929F724-8AD4-A72A-D12B-43AB88920708}"/>
              </a:ext>
            </a:extLst>
          </p:cNvPr>
          <p:cNvSpPr txBox="1"/>
          <p:nvPr/>
        </p:nvSpPr>
        <p:spPr>
          <a:xfrm>
            <a:off x="836439" y="4159673"/>
            <a:ext cx="7230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Status: DAS field testing performed and secure link for satellite feeder modem demonstrated  </a:t>
            </a:r>
            <a:endParaRPr lang="en-US" sz="1200" i="1" dirty="0">
              <a:highlight>
                <a:srgbClr val="00FF00"/>
              </a:highligh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0C217E-9546-3C8F-1BB9-1F13F936BE26}"/>
              </a:ext>
            </a:extLst>
          </p:cNvPr>
          <p:cNvSpPr txBox="1"/>
          <p:nvPr/>
        </p:nvSpPr>
        <p:spPr>
          <a:xfrm>
            <a:off x="826113" y="4449167"/>
            <a:ext cx="7442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Impact: Enhance the resiliency of today’s communication infrastructure – our digital nervous system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B13483BA-714D-805B-66C4-8D484CE312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72" r="5360" b="6241"/>
          <a:stretch>
            <a:fillRect/>
          </a:stretch>
        </p:blipFill>
        <p:spPr>
          <a:xfrm>
            <a:off x="4861142" y="2131619"/>
            <a:ext cx="3091654" cy="63067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FD10E52C-6B80-B473-6688-75E59257A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1142" y="2795505"/>
            <a:ext cx="3091654" cy="1342090"/>
          </a:xfrm>
          <a:prstGeom prst="rect">
            <a:avLst/>
          </a:prstGeom>
        </p:spPr>
      </p:pic>
      <p:pic>
        <p:nvPicPr>
          <p:cNvPr id="3" name="Grafik 5">
            <a:extLst>
              <a:ext uri="{FF2B5EF4-FFF2-40B4-BE49-F238E27FC236}">
                <a16:creationId xmlns:a16="http://schemas.microsoft.com/office/drawing/2014/main" id="{406107C4-07E0-5C26-4695-835894B4F6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05945"/>
      </p:ext>
    </p:extLst>
  </p:cSld>
  <p:clrMapOvr>
    <a:masterClrMapping/>
  </p:clrMapOvr>
  <p:transition spd="slow" advClick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4F734-0119-062A-F6F4-7DEEDBF8C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AF38329-262E-F377-8562-4D592522BDCB}"/>
              </a:ext>
            </a:extLst>
          </p:cNvPr>
          <p:cNvSpPr/>
          <p:nvPr/>
        </p:nvSpPr>
        <p:spPr>
          <a:xfrm>
            <a:off x="469631" y="1383150"/>
            <a:ext cx="8192906" cy="34243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8AC327-CFB5-9284-2662-68BABC74091B}"/>
              </a:ext>
            </a:extLst>
          </p:cNvPr>
          <p:cNvSpPr txBox="1"/>
          <p:nvPr/>
        </p:nvSpPr>
        <p:spPr>
          <a:xfrm>
            <a:off x="764122" y="1864680"/>
            <a:ext cx="2882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/>
              <a:t>Digital Twin for Sustainable operation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5F3E0B-FE54-C9CD-813D-0D4C027517E3}"/>
              </a:ext>
            </a:extLst>
          </p:cNvPr>
          <p:cNvSpPr txBox="1"/>
          <p:nvPr/>
        </p:nvSpPr>
        <p:spPr>
          <a:xfrm>
            <a:off x="831220" y="4182219"/>
            <a:ext cx="6420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Status: Initial digital twin demonstrated and model of energy efficiency verified </a:t>
            </a:r>
            <a:endParaRPr lang="en-US" sz="1200" i="1" dirty="0">
              <a:highlight>
                <a:srgbClr val="00FF0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38D2E7-CBBE-297B-0AEB-98638831098D}"/>
              </a:ext>
            </a:extLst>
          </p:cNvPr>
          <p:cNvSpPr txBox="1"/>
          <p:nvPr/>
        </p:nvSpPr>
        <p:spPr>
          <a:xfrm>
            <a:off x="831220" y="4434431"/>
            <a:ext cx="6972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Impact: Replacing fewer </a:t>
            </a:r>
            <a:r>
              <a:rPr lang="en-US" sz="1200" i="1" err="1"/>
              <a:t>TRx’s</a:t>
            </a:r>
            <a:r>
              <a:rPr lang="en-US" sz="1200" i="1"/>
              <a:t> and operate networks with improved power efficiency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78A251-F183-01D8-ADB1-9AE433E40188}"/>
              </a:ext>
            </a:extLst>
          </p:cNvPr>
          <p:cNvSpPr txBox="1"/>
          <p:nvPr/>
        </p:nvSpPr>
        <p:spPr>
          <a:xfrm>
            <a:off x="3959007" y="1412771"/>
            <a:ext cx="1225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600" b="1">
                <a:latin typeface="Frutiger LT Com 55 Roman"/>
              </a:rPr>
              <a:t>Sustainable</a:t>
            </a:r>
            <a:endParaRPr lang="en-US" sz="1600" b="0">
              <a:latin typeface="Frutiger LT Com 55 Roman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119A81-2215-0CD8-5E27-618AB1C92F33}"/>
              </a:ext>
            </a:extLst>
          </p:cNvPr>
          <p:cNvSpPr/>
          <p:nvPr/>
        </p:nvSpPr>
        <p:spPr>
          <a:xfrm>
            <a:off x="3722886" y="5011311"/>
            <a:ext cx="1472667" cy="1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45E2EA-6C57-5087-40A5-67D72BE2E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56" y="2212990"/>
            <a:ext cx="2904902" cy="19158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19A4C6-B31B-9CBA-60BA-97E7199F7C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72" r="3190"/>
          <a:stretch>
            <a:fillRect/>
          </a:stretch>
        </p:blipFill>
        <p:spPr>
          <a:xfrm>
            <a:off x="4394633" y="2350550"/>
            <a:ext cx="3867352" cy="17058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5D5184-21A0-785A-274E-4978F029FEE4}"/>
              </a:ext>
            </a:extLst>
          </p:cNvPr>
          <p:cNvSpPr txBox="1"/>
          <p:nvPr/>
        </p:nvSpPr>
        <p:spPr>
          <a:xfrm>
            <a:off x="3995798" y="1864680"/>
            <a:ext cx="46802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/>
              <a:t>Towards PON based Optical LAN for increased energy efficiency </a:t>
            </a:r>
          </a:p>
        </p:txBody>
      </p:sp>
      <p:pic>
        <p:nvPicPr>
          <p:cNvPr id="4" name="Grafik 5">
            <a:extLst>
              <a:ext uri="{FF2B5EF4-FFF2-40B4-BE49-F238E27FC236}">
                <a16:creationId xmlns:a16="http://schemas.microsoft.com/office/drawing/2014/main" id="{661473A0-CD16-659D-4240-A7A4A484EF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27143"/>
      </p:ext>
    </p:extLst>
  </p:cSld>
  <p:clrMapOvr>
    <a:masterClrMapping/>
  </p:clrMapOvr>
  <p:transition spd="slow" advClick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CE412-5AA0-1342-9D66-700E7B138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FB6DC74-AF98-ED39-5D4D-06A17827AC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" t="4655" r="1585"/>
          <a:stretch/>
        </p:blipFill>
        <p:spPr>
          <a:xfrm>
            <a:off x="-581" y="-18791"/>
            <a:ext cx="9144581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2515D6-F6E2-58EB-16E4-D87565EF8C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83" y="1952957"/>
            <a:ext cx="4016226" cy="296258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88D7E85-3483-5C39-82CA-98AB7FF977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8" r="23386" b="5793"/>
          <a:stretch>
            <a:fillRect/>
          </a:stretch>
        </p:blipFill>
        <p:spPr>
          <a:xfrm>
            <a:off x="6115053" y="315826"/>
            <a:ext cx="2550925" cy="108563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E94DD61-7E5C-3883-F801-E7B4C1BCA7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74"/>
          <a:stretch>
            <a:fillRect/>
          </a:stretch>
        </p:blipFill>
        <p:spPr>
          <a:xfrm>
            <a:off x="1155431" y="1361554"/>
            <a:ext cx="3213369" cy="436373"/>
          </a:xfrm>
          <a:prstGeom prst="rect">
            <a:avLst/>
          </a:prstGeom>
        </p:spPr>
      </p:pic>
      <p:pic>
        <p:nvPicPr>
          <p:cNvPr id="3" name="Grafik 5">
            <a:extLst>
              <a:ext uri="{FF2B5EF4-FFF2-40B4-BE49-F238E27FC236}">
                <a16:creationId xmlns:a16="http://schemas.microsoft.com/office/drawing/2014/main" id="{E558475E-CCE8-6371-0A09-D789AF471A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" y="234133"/>
            <a:ext cx="3517730" cy="8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49594"/>
      </p:ext>
    </p:extLst>
  </p:cSld>
  <p:clrMapOvr>
    <a:masterClrMapping/>
  </p:clrMapOvr>
  <p:transition spd="slow" advClick="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itle 3"/>
</p:tagLst>
</file>

<file path=ppt/theme/theme1.xml><?xml version="1.0" encoding="utf-8"?>
<a:theme xmlns:a="http://schemas.openxmlformats.org/drawingml/2006/main" name="AI-NET 2022">
  <a:themeElements>
    <a:clrScheme name="ADVA 2018">
      <a:dk1>
        <a:srgbClr val="000000"/>
      </a:dk1>
      <a:lt1>
        <a:srgbClr val="FFFFFF"/>
      </a:lt1>
      <a:dk2>
        <a:srgbClr val="F4F8FD"/>
      </a:dk2>
      <a:lt2>
        <a:srgbClr val="0C2577"/>
      </a:lt2>
      <a:accent1>
        <a:srgbClr val="3C1B5A"/>
      </a:accent1>
      <a:accent2>
        <a:srgbClr val="3296D5"/>
      </a:accent2>
      <a:accent3>
        <a:srgbClr val="E53534"/>
      </a:accent3>
      <a:accent4>
        <a:srgbClr val="FFC000"/>
      </a:accent4>
      <a:accent5>
        <a:srgbClr val="D00059"/>
      </a:accent5>
      <a:accent6>
        <a:srgbClr val="8CBB15"/>
      </a:accent6>
      <a:hlink>
        <a:srgbClr val="0066CC"/>
      </a:hlink>
      <a:folHlink>
        <a:srgbClr val="954F72"/>
      </a:folHlink>
    </a:clrScheme>
    <a:fontScheme name="ADVA 2018">
      <a:majorFont>
        <a:latin typeface="Segoe UI Semibold"/>
        <a:ea typeface="Arial"/>
        <a:cs typeface="Arial"/>
      </a:majorFont>
      <a:minorFont>
        <a:latin typeface="Segoe UI"/>
        <a:ea typeface="Arial"/>
        <a:cs typeface="Arial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2"/>
        </a:solidFill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  <a:extLst>
    <a:ext uri="{05A4C25C-085E-4340-85A3-A5531E510DB2}">
      <thm15:themeFamily xmlns:thm15="http://schemas.microsoft.com/office/thememl/2012/main" name="AI-NET Slide Template 2022.potx" id="{FCD04ACD-FDA8-4CF9-8967-AA80DD51CAEF}" vid="{B8406C4F-691A-4FAD-B42A-C7B0874E912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15E2C64B164B49B6D7EA48F6AD370A" ma:contentTypeVersion="17" ma:contentTypeDescription="Create a new document." ma:contentTypeScope="" ma:versionID="8367eb62d71c7825e3a73462e6ea2dbd">
  <xsd:schema xmlns:xsd="http://www.w3.org/2001/XMLSchema" xmlns:xs="http://www.w3.org/2001/XMLSchema" xmlns:p="http://schemas.microsoft.com/office/2006/metadata/properties" xmlns:ns3="96f1d5e5-12c6-4c1c-a2c8-7e877ae8bdf2" xmlns:ns4="4d3becb6-b8c2-42c6-9179-8267665242ff" targetNamespace="http://schemas.microsoft.com/office/2006/metadata/properties" ma:root="true" ma:fieldsID="e89012f69ce7129e78e57bcb3ded9e23" ns3:_="" ns4:_="">
    <xsd:import namespace="96f1d5e5-12c6-4c1c-a2c8-7e877ae8bdf2"/>
    <xsd:import namespace="4d3becb6-b8c2-42c6-9179-8267665242ff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ystemTags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f1d5e5-12c6-4c1c-a2c8-7e877ae8bdf2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becb6-b8c2-42c6-9179-8267665242ff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6f1d5e5-12c6-4c1c-a2c8-7e877ae8bdf2" xsi:nil="true"/>
  </documentManagement>
</p:properties>
</file>

<file path=customXml/itemProps1.xml><?xml version="1.0" encoding="utf-8"?>
<ds:datastoreItem xmlns:ds="http://schemas.openxmlformats.org/officeDocument/2006/customXml" ds:itemID="{835A537A-3904-46A9-8014-EE834F6FDB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EF7608-8F61-452A-9C02-0B74670EE04B}">
  <ds:schemaRefs>
    <ds:schemaRef ds:uri="4d3becb6-b8c2-42c6-9179-8267665242ff"/>
    <ds:schemaRef ds:uri="96f1d5e5-12c6-4c1c-a2c8-7e877ae8bd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7EC6EBE-76F9-4E3E-A803-90E4D557F93C}">
  <ds:schemaRefs>
    <ds:schemaRef ds:uri="http://www.w3.org/XML/1998/namespace"/>
    <ds:schemaRef ds:uri="http://schemas.microsoft.com/office/2006/metadata/properties"/>
    <ds:schemaRef ds:uri="http://purl.org/dc/dcmitype/"/>
    <ds:schemaRef ds:uri="96f1d5e5-12c6-4c1c-a2c8-7e877ae8bdf2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d3becb6-b8c2-42c6-9179-8267665242ff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5d471751-9675-428d-917b-70f44f9630b0}" enabled="0" method="" siteId="{5d471751-9675-428d-917b-70f44f9630b0}" removed="1"/>
  <clbl:label id="{efd483ac-a851-46ce-a312-07532d9c36b0}" enabled="1" method="Privileged" siteId="{423946e4-28c0-4deb-904c-a4a4b174fb3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AI-NET Slide Template 2022</Template>
  <TotalTime>2539</TotalTime>
  <Words>1562</Words>
  <Application>Microsoft Office PowerPoint</Application>
  <PresentationFormat>On-screen Show (16:9)</PresentationFormat>
  <Paragraphs>184</Paragraphs>
  <Slides>12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Frutiger LT Com 45 Light</vt:lpstr>
      <vt:lpstr>Frutiger LT Com 55 Roman</vt:lpstr>
      <vt:lpstr>Nokia Pure Text Light</vt:lpstr>
      <vt:lpstr>Open Sans</vt:lpstr>
      <vt:lpstr>Segoe UI</vt:lpstr>
      <vt:lpstr>Segoe UI Light</vt:lpstr>
      <vt:lpstr>Segoe UI Semibold</vt:lpstr>
      <vt:lpstr>Verdana</vt:lpstr>
      <vt:lpstr>AI-NET 2022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AI-NET</dc:title>
  <dc:subject/>
  <dc:creator>Achim Autenrieth</dc:creator>
  <cp:keywords/>
  <dc:description/>
  <cp:lastModifiedBy>Rene Bonk (Nokia)</cp:lastModifiedBy>
  <cp:revision>12</cp:revision>
  <dcterms:created xsi:type="dcterms:W3CDTF">2022-04-25T08:15:00Z</dcterms:created>
  <dcterms:modified xsi:type="dcterms:W3CDTF">2026-09-08T10:32:56Z</dcterms:modified>
  <cp:category/>
  <dc:identifier/>
  <cp:contentStatus/>
  <dc:languag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ProgID">
    <vt:lpwstr/>
  </property>
  <property fmtid="{D5CDD505-2E9C-101B-9397-08002B2CF9AE}" pid="3" name="ComplianceAssetId">
    <vt:lpwstr/>
  </property>
  <property fmtid="{D5CDD505-2E9C-101B-9397-08002B2CF9AE}" pid="4" name="TemplateUrl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xd_Signature">
    <vt:bool>false</vt:bool>
  </property>
  <property fmtid="{D5CDD505-2E9C-101B-9397-08002B2CF9AE}" pid="8" name="MediaServiceImageTags">
    <vt:lpwstr/>
  </property>
  <property fmtid="{D5CDD505-2E9C-101B-9397-08002B2CF9AE}" pid="9" name="MSIP_Label_c9c7c648-ca27-487a-a006-4512b5505f4a_Enabled">
    <vt:lpwstr>true</vt:lpwstr>
  </property>
  <property fmtid="{D5CDD505-2E9C-101B-9397-08002B2CF9AE}" pid="10" name="MSIP_Label_c9c7c648-ca27-487a-a006-4512b5505f4a_SetDate">
    <vt:lpwstr>2023-01-20T12:44:13Z</vt:lpwstr>
  </property>
  <property fmtid="{D5CDD505-2E9C-101B-9397-08002B2CF9AE}" pid="11" name="MSIP_Label_c9c7c648-ca27-487a-a006-4512b5505f4a_Method">
    <vt:lpwstr>Standard</vt:lpwstr>
  </property>
  <property fmtid="{D5CDD505-2E9C-101B-9397-08002B2CF9AE}" pid="12" name="MSIP_Label_c9c7c648-ca27-487a-a006-4512b5505f4a_Name">
    <vt:lpwstr>ADVA-Internal_recipients_only</vt:lpwstr>
  </property>
  <property fmtid="{D5CDD505-2E9C-101B-9397-08002B2CF9AE}" pid="13" name="MSIP_Label_c9c7c648-ca27-487a-a006-4512b5505f4a_SiteId">
    <vt:lpwstr>522fc9ff-aca0-4d49-8e36-d13332e34662</vt:lpwstr>
  </property>
  <property fmtid="{D5CDD505-2E9C-101B-9397-08002B2CF9AE}" pid="14" name="MSIP_Label_c9c7c648-ca27-487a-a006-4512b5505f4a_ActionId">
    <vt:lpwstr>76f9ba8e-8d22-465a-875f-3566e4e9569b</vt:lpwstr>
  </property>
  <property fmtid="{D5CDD505-2E9C-101B-9397-08002B2CF9AE}" pid="15" name="MSIP_Label_c9c7c648-ca27-487a-a006-4512b5505f4a_ContentBits">
    <vt:lpwstr>2</vt:lpwstr>
  </property>
  <property fmtid="{D5CDD505-2E9C-101B-9397-08002B2CF9AE}" pid="16" name="MSIP_Label_efd483ac-a851-46ce-a312-07532d9c36b0_Enabled">
    <vt:lpwstr>true</vt:lpwstr>
  </property>
  <property fmtid="{D5CDD505-2E9C-101B-9397-08002B2CF9AE}" pid="17" name="MSIP_Label_efd483ac-a851-46ce-a312-07532d9c36b0_SetDate">
    <vt:lpwstr>2024-01-30T09:04:15Z</vt:lpwstr>
  </property>
  <property fmtid="{D5CDD505-2E9C-101B-9397-08002B2CF9AE}" pid="18" name="MSIP_Label_efd483ac-a851-46ce-a312-07532d9c36b0_Method">
    <vt:lpwstr>Privileged</vt:lpwstr>
  </property>
  <property fmtid="{D5CDD505-2E9C-101B-9397-08002B2CF9AE}" pid="19" name="MSIP_Label_efd483ac-a851-46ce-a312-07532d9c36b0_Name">
    <vt:lpwstr>General Buisness</vt:lpwstr>
  </property>
  <property fmtid="{D5CDD505-2E9C-101B-9397-08002B2CF9AE}" pid="20" name="MSIP_Label_efd483ac-a851-46ce-a312-07532d9c36b0_SiteId">
    <vt:lpwstr>423946e4-28c0-4deb-904c-a4a4b174fb3f</vt:lpwstr>
  </property>
  <property fmtid="{D5CDD505-2E9C-101B-9397-08002B2CF9AE}" pid="21" name="MSIP_Label_efd483ac-a851-46ce-a312-07532d9c36b0_ActionId">
    <vt:lpwstr>85c445eb-4bec-4851-a1b7-5bbd279397ae</vt:lpwstr>
  </property>
  <property fmtid="{D5CDD505-2E9C-101B-9397-08002B2CF9AE}" pid="22" name="MSIP_Label_efd483ac-a851-46ce-a312-07532d9c36b0_ContentBits">
    <vt:lpwstr>2</vt:lpwstr>
  </property>
  <property fmtid="{D5CDD505-2E9C-101B-9397-08002B2CF9AE}" pid="23" name="ClassificationContentMarkingFooterLocations">
    <vt:lpwstr>AI-NET 2022:2\ADVA 2018:2</vt:lpwstr>
  </property>
  <property fmtid="{D5CDD505-2E9C-101B-9397-08002B2CF9AE}" pid="24" name="ClassificationContentMarkingFooterText">
    <vt:lpwstr>General Business</vt:lpwstr>
  </property>
  <property fmtid="{D5CDD505-2E9C-101B-9397-08002B2CF9AE}" pid="25" name="ContentTypeId">
    <vt:lpwstr>0x0101009015E2C64B164B49B6D7EA48F6AD370A</vt:lpwstr>
  </property>
  <property fmtid="{D5CDD505-2E9C-101B-9397-08002B2CF9AE}" pid="26" name="_dlc_DocIdItemGuid">
    <vt:lpwstr>fd42c073-9e38-4ddb-b92e-74212a21ad63</vt:lpwstr>
  </property>
</Properties>
</file>