
<file path=[Content_Types].xml><?xml version="1.0" encoding="utf-8"?>
<Types xmlns="http://schemas.openxmlformats.org/package/2006/content-types">
  <Default Extension="com" ContentType="image/png"/>
  <Default Extension="emf" ContentType="image/x-emf"/>
  <Default Extension="jpeg" ContentType="image/jpeg"/>
  <Default Extension="jpg" ContentType="image/jpeg"/>
  <Default Extension="mov" ContentType="video/quicktime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31" r:id="rId5"/>
    <p:sldMasterId id="2147483757" r:id="rId6"/>
  </p:sldMasterIdLst>
  <p:notesMasterIdLst>
    <p:notesMasterId r:id="rId36"/>
  </p:notesMasterIdLst>
  <p:sldIdLst>
    <p:sldId id="256" r:id="rId7"/>
    <p:sldId id="2147483043" r:id="rId8"/>
    <p:sldId id="2147483234" r:id="rId9"/>
    <p:sldId id="2147480902" r:id="rId10"/>
    <p:sldId id="262" r:id="rId11"/>
    <p:sldId id="2147483275" r:id="rId12"/>
    <p:sldId id="2147483276" r:id="rId13"/>
    <p:sldId id="2147483277" r:id="rId14"/>
    <p:sldId id="2147483278" r:id="rId15"/>
    <p:sldId id="2147483282" r:id="rId16"/>
    <p:sldId id="2147483283" r:id="rId17"/>
    <p:sldId id="2147483280" r:id="rId18"/>
    <p:sldId id="2147483286" r:id="rId19"/>
    <p:sldId id="2147483279" r:id="rId20"/>
    <p:sldId id="2147483274" r:id="rId21"/>
    <p:sldId id="2147483288" r:id="rId22"/>
    <p:sldId id="2147483044" r:id="rId23"/>
    <p:sldId id="2147483289" r:id="rId24"/>
    <p:sldId id="2147483287" r:id="rId25"/>
    <p:sldId id="2147483291" r:id="rId26"/>
    <p:sldId id="2147483076" r:id="rId27"/>
    <p:sldId id="2147483131" r:id="rId28"/>
    <p:sldId id="2147483298" r:id="rId29"/>
    <p:sldId id="2147483300" r:id="rId30"/>
    <p:sldId id="2147483301" r:id="rId31"/>
    <p:sldId id="2147483302" r:id="rId32"/>
    <p:sldId id="2147483143" r:id="rId33"/>
    <p:sldId id="2147483293" r:id="rId34"/>
    <p:sldId id="26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0C1650-278C-B0BD-8A98-4B64FB99EB72}" name="Ingrid Moerman (imec)" initials="IM" userId="S::moerma@imec.be::8b2a8ee4-6314-4096-a8f8-126510d1fe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rey Bienvenu" initials="AB" lastIdx="1" clrIdx="0">
    <p:extLst>
      <p:ext uri="{19B8F6BF-5375-455C-9EA6-DF929625EA0E}">
        <p15:presenceInfo xmlns:p15="http://schemas.microsoft.com/office/powerpoint/2012/main" userId="S-1-5-21-1755909097-3886403258-3284256423-44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4275B"/>
    <a:srgbClr val="168CC0"/>
    <a:srgbClr val="1C1D44"/>
    <a:srgbClr val="1A5397"/>
    <a:srgbClr val="C9CAE9"/>
    <a:srgbClr val="FFFFFF"/>
    <a:srgbClr val="E1812B"/>
    <a:srgbClr val="62A933"/>
    <a:srgbClr val="376DCB"/>
    <a:srgbClr val="FFC8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3" autoAdjust="0"/>
    <p:restoredTop sz="88658" autoAdjust="0"/>
  </p:normalViewPr>
  <p:slideViewPr>
    <p:cSldViewPr snapToGrid="0">
      <p:cViewPr varScale="1">
        <p:scale>
          <a:sx n="97" d="100"/>
          <a:sy n="97" d="100"/>
        </p:scale>
        <p:origin x="240" y="3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4" d="100"/>
          <a:sy n="124" d="100"/>
        </p:scale>
        <p:origin x="11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10BAE-889D-403D-91B0-E012738B86A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B861E-92D4-479C-83C6-A36129EA73D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10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Disclaimer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442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EBA28-C59E-3A4D-2B58-47E40845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7038-74C8-BE1A-52C8-F60EAB5DF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E8869-C100-43ED-1177-B8C635DA7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BE" dirty="0"/>
              <a:t>The imec headquarters are located in Leuven, Flanders in Belgium. </a:t>
            </a:r>
          </a:p>
          <a:p>
            <a:pPr marL="0" indent="0">
              <a:buNone/>
            </a:pP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B6B1B-3B72-55D3-F645-8A2FA39E5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9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dirty="0"/>
              <a:t>Scope of the keynote -&gt; driven by role as program manager DCS at imec + experience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58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6F3AF-6E55-ABA2-9350-5B22DACD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50E5B-AB1E-0CD1-B615-647C87B71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DCDA2-44B8-4B28-79AA-76C4079A7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DBD65-B344-F38D-5DD1-4F43B8427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1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89919-7918-5907-166B-19D2B26AF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784F2-2A70-D087-8642-C4F08EB32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288EC-A9F0-C4C7-8CC8-9CFB65F1B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</a:t>
            </a:r>
            <a:r>
              <a:rPr lang="en-GB" dirty="0" err="1"/>
              <a:t>www.linkedin.com</a:t>
            </a:r>
            <a:r>
              <a:rPr lang="en-GB" dirty="0"/>
              <a:t>/posts/howard-benn-fitp-fiet-71287832_how-many-pages-are-in-the-3gpp-specifications-activity-7203760503871913985-jl3C/</a:t>
            </a:r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eshop.sectron.eu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/5g-redcap-technology-the-future-of-iot-with-advanced-connectivity/a-7641/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0E97B-1B58-9270-B831-67F03EB57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468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96670-FAF7-89FC-8F19-A6DA8F74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576BB-F54B-3401-39B2-613F1F8B5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B37E8-5848-9BBF-1A39-4DB4996BD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2A9D0-1347-F999-5021-7483612E8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73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E0BE-4FB4-E8CA-6856-673DBFDFC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AB2223-814A-BAA0-3171-A9ED5EA0E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7BEA4-5B9D-9A71-DAE1-02C8F6E73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9C002-96F7-B6B1-620E-3B422DEF9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57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81A07-AD8C-28EA-63CE-0A9EFC690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CFD889-58BF-58B1-176F-8A0FAC82A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BB6835-0331-BDA4-85F5-8B1147A78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CC5B5-7994-3D7E-CD59-472073A20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0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DC45-BACF-7D04-67C9-345D9DFBF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882196-D3E3-6EFD-BB20-2098E15BC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CC854-AB55-B804-5280-56558A899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590ED-9503-0E6A-EC89-ED85FF41A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859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59AFA-C478-B331-7052-F296B96F9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614EED-2ADF-6A16-47A2-D586C4DFB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4A30B-10AC-0230-04F4-717EF71A8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Electronic design automation (EDA) 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 </a:t>
            </a:r>
            <a:r>
              <a:rPr lang="en-BE" dirty="0"/>
              <a:t>a category of software, hardware, and services used to design, simulate, verify, and manufacture complex electronic systems like integrated circuits (chips) and printed circuit boards (PCBs)</a:t>
            </a:r>
          </a:p>
          <a:p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semiconductor engineering, an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Core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(Intellectual Property Core) is </a:t>
            </a:r>
            <a:r>
              <a:rPr lang="en-BE" dirty="0"/>
              <a:t>a reusable, pre-designed, and pre-verified unit of logic, cell, or integrated circuit layout design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Instead of designing a microchip entirely from scratch, engineers use these blocks as plug-and-play components to create complex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System-on-Chip (SoC)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Application-Specific Integrated Circuit (ASIC)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designs</a:t>
            </a:r>
          </a:p>
          <a:p>
            <a:r>
              <a:rPr lang="en-BE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ATP 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semiconductor manufacturing stands for </a:t>
            </a:r>
            <a:r>
              <a:rPr lang="en-B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Assembly, Testing, and Packaging</a:t>
            </a:r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representing the crucial back-end processes that transform raw silicon wafers into finished, working microchips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EAC-1540-3793-E5A6-43A07A415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215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Driven by economies of scale -&gt; no interest in small volumes!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361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406FA-E3E2-EE6F-8EF6-4A4170C0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AB178-D050-E5D8-7EA7-9E3A8858A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6D49A-1729-E38A-C666-BC29FB806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Move away from traditional way of thinking about ‘</a:t>
            </a:r>
            <a:r>
              <a:rPr lang="en-GB" b="1" dirty="0"/>
              <a:t>economies of scale’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BB3AB-7788-C856-661D-54D4A0153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69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754D3-CAA2-7349-79D5-B626BD60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565BC-7F4B-E3C7-7CCA-B1FB3384A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D0404-3940-4061-4779-8617420EF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Poor indoor coverage of 5G indoor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3BD53-8AA4-6A26-E6BC-C686217F2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37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51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SW focus: cloudification, virtualisation, disaggregation, decoupling… </a:t>
            </a:r>
          </a:p>
          <a:p>
            <a:endParaRPr lang="en-GB" dirty="0"/>
          </a:p>
          <a:p>
            <a:r>
              <a:rPr lang="en-GB" dirty="0"/>
              <a:t>https://</a:t>
            </a:r>
            <a:r>
              <a:rPr lang="en-GB" dirty="0" err="1"/>
              <a:t>ec.europa.eu</a:t>
            </a:r>
            <a:r>
              <a:rPr lang="en-GB" dirty="0"/>
              <a:t>/</a:t>
            </a:r>
            <a:r>
              <a:rPr lang="en-GB" dirty="0" err="1"/>
              <a:t>eurostat</a:t>
            </a:r>
            <a:r>
              <a:rPr lang="en-GB" dirty="0"/>
              <a:t>/statistics-explained/</a:t>
            </a:r>
            <a:r>
              <a:rPr lang="en-GB" dirty="0" err="1"/>
              <a:t>index.php?title</a:t>
            </a:r>
            <a:r>
              <a:rPr lang="en-GB" dirty="0"/>
              <a:t>=</a:t>
            </a:r>
            <a:r>
              <a:rPr lang="en-GB" dirty="0" err="1"/>
              <a:t>Structural_business_statistics_overview</a:t>
            </a:r>
            <a:r>
              <a:rPr lang="en-GB" dirty="0"/>
              <a:t>:</a:t>
            </a:r>
          </a:p>
          <a:p>
            <a:r>
              <a:rPr lang="en-B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33.1 million enterprises were active in the EU in 2023, employing 162.2 million persons. Of that total, 99.8% were small and medium-sized enterprises, which employed almost two-thirds of the active population in the EU business economy.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980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BF528-8826-FCC1-5C7B-BCD16A28E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4383F-F3BE-7C9B-6800-4F20993C5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8FA24-3F01-5542-3DB2-6D99EA935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D68D5-4D02-3DE1-17EC-87BA5E5E4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79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Openwifi as an example of open innovation platform for specialized connectivity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948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r>
              <a:rPr lang="en-BE" sz="1000" dirty="0">
                <a:solidFill>
                  <a:schemeClr val="bg1"/>
                </a:solidFill>
              </a:rPr>
              <a:t>New Wi-Fi generations introduce tens of novel features to move to high-effiency (Wi-Fi 6), extremely high throughput (Wi-Fi 7) and ultra-high reliability (Wi-Fi 8).</a:t>
            </a:r>
          </a:p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r>
              <a:rPr lang="en-GB" sz="1000" dirty="0"/>
              <a:t>Also: Big gap between what industry needs and what 5G offers</a:t>
            </a:r>
            <a:endParaRPr lang="en-BE" sz="1000" dirty="0"/>
          </a:p>
          <a:p>
            <a:pPr marL="154305" marR="0" lvl="0" indent="-154305" algn="l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98BD"/>
              </a:buClr>
              <a:buSzTx/>
              <a:buFont typeface="Wingdings" charset="2"/>
              <a:buChar char="§"/>
              <a:tabLst/>
              <a:defRPr/>
            </a:pPr>
            <a:endParaRPr lang="en-BE" sz="1000" dirty="0">
              <a:solidFill>
                <a:schemeClr val="bg1"/>
              </a:solidFill>
            </a:endParaRP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487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4305" indent="-154305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4114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1B61D-47B7-A144-8E63-D9376A6761B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charset="0"/>
              </a:rPr>
              <a:pPr marL="0" marR="0" lvl="0" indent="0" algn="ctr" defTabSz="4114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73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17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15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Openwifi is just one example, realized by a smaller team -&gt; also applicable to other technologies and domains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B861E-92D4-479C-83C6-A36129EA73D5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92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elticnext.eu/" TargetMode="Externa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ticnext.eu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twitter.com/Celticnext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linkedin.com/company/celtic-next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hyperlink" Target="https://www.youtube.com/user/CelticplusVideos" TargetMode="External"/><Relationship Id="rId9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73DE-AB11-4BB3-A548-38DC7B29D62B}" type="datetime1">
              <a:rPr lang="fr-FR" smtClean="0"/>
              <a:t>23/09/2026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11" name="Picture 10" descr="A close up of a logo">
            <a:extLst>
              <a:ext uri="{FF2B5EF4-FFF2-40B4-BE49-F238E27FC236}">
                <a16:creationId xmlns:a16="http://schemas.microsoft.com/office/drawing/2014/main" id="{74F95A30-2AC8-D1C3-34AF-2B79A8AFE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15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3A13-21E0-4F30-920A-A286B8C4AC3F}" type="datetime1">
              <a:rPr lang="fr-FR" smtClean="0"/>
              <a:t>23/09/2026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21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A418-1D57-4095-8FD8-50444C3F31B2}" type="datetime1">
              <a:rPr lang="fr-FR" smtClean="0"/>
              <a:t>23/09/2026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87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5129-34CC-479A-BD0C-81B95D0026CB}" type="datetime1">
              <a:rPr lang="fr-FR" smtClean="0"/>
              <a:t>23/09/2026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100C9-B6C0-0620-DF15-D70A67FA6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329" y="0"/>
            <a:ext cx="3407671" cy="6797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F68B4-C7BE-4435-980E-A49FBAD216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996240F-DAB5-00A1-7DAC-6EADFAB4C5FC}"/>
              </a:ext>
            </a:extLst>
          </p:cNvPr>
          <p:cNvSpPr txBox="1">
            <a:spLocks/>
          </p:cNvSpPr>
          <p:nvPr userDrawn="1"/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99AE8B-0830-4386-ABE1-109AB8F9E83B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5BC1CE-E74E-5B35-830C-588189EB06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3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79" y="1331343"/>
            <a:ext cx="9471033" cy="18891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5F256F-EFDD-A61F-12B5-7808E88A75CD}"/>
              </a:ext>
            </a:extLst>
          </p:cNvPr>
          <p:cNvSpPr txBox="1"/>
          <p:nvPr userDrawn="1"/>
        </p:nvSpPr>
        <p:spPr>
          <a:xfrm>
            <a:off x="0" y="6452467"/>
            <a:ext cx="2035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www.celticnext.eu</a:t>
            </a:r>
            <a:r>
              <a:rPr lang="en-D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8D7613-F4AE-549B-ADB1-D8869F38FD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27966" r="13496" b="-1760"/>
          <a:stretch/>
        </p:blipFill>
        <p:spPr>
          <a:xfrm>
            <a:off x="426212" y="5438072"/>
            <a:ext cx="1044000" cy="1044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F0136D0-4DDD-EC05-4DB9-3FD504B97B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9395" y="3963664"/>
            <a:ext cx="7315200" cy="1649488"/>
          </a:xfrm>
        </p:spPr>
        <p:txBody>
          <a:bodyPr anchor="b">
            <a:normAutofit/>
          </a:bodyPr>
          <a:lstStyle>
            <a:lvl1pPr algn="ctr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the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563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537BDC5-911B-A5E1-714E-B733D23C64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5EB196E-CC63-3FB9-D87D-119D716E8715}"/>
              </a:ext>
            </a:extLst>
          </p:cNvPr>
          <p:cNvSpPr/>
          <p:nvPr userDrawn="1"/>
        </p:nvSpPr>
        <p:spPr>
          <a:xfrm rot="2820189">
            <a:off x="2890341" y="-5027279"/>
            <a:ext cx="6131918" cy="9563057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652855-3CA6-C5C3-4F8E-8D54B9D3DCC5}"/>
              </a:ext>
            </a:extLst>
          </p:cNvPr>
          <p:cNvSpPr/>
          <p:nvPr userDrawn="1"/>
        </p:nvSpPr>
        <p:spPr>
          <a:xfrm rot="7950383">
            <a:off x="5162562" y="2726070"/>
            <a:ext cx="6131918" cy="9563057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F7C71-B1A9-43D9-2D61-893D160CFA07}"/>
              </a:ext>
            </a:extLst>
          </p:cNvPr>
          <p:cNvSpPr/>
          <p:nvPr userDrawn="1"/>
        </p:nvSpPr>
        <p:spPr>
          <a:xfrm>
            <a:off x="-35918" y="0"/>
            <a:ext cx="6131918" cy="6858000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D65129-34CC-479A-BD0C-81B95D0026CB}" type="datetime1">
              <a:rPr lang="fr-FR" smtClean="0"/>
              <a:pPr/>
              <a:t>23/09/2026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99AE8B-0830-4386-ABE1-109AB8F9E83B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996240F-DAB5-00A1-7DAC-6EADFAB4C5FC}"/>
              </a:ext>
            </a:extLst>
          </p:cNvPr>
          <p:cNvSpPr txBox="1">
            <a:spLocks/>
          </p:cNvSpPr>
          <p:nvPr userDrawn="1"/>
        </p:nvSpPr>
        <p:spPr>
          <a:xfrm>
            <a:off x="10156489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99AE8B-0830-4386-ABE1-109AB8F9E83B}" type="slidenum">
              <a:rPr lang="fr-FR" smtClean="0">
                <a:solidFill>
                  <a:schemeClr val="bg1"/>
                </a:solidFill>
              </a:rPr>
              <a:pPr/>
              <a:t>‹#›</a:t>
            </a:fld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5F256F-EFDD-A61F-12B5-7808E88A75CD}"/>
              </a:ext>
            </a:extLst>
          </p:cNvPr>
          <p:cNvSpPr txBox="1"/>
          <p:nvPr userDrawn="1"/>
        </p:nvSpPr>
        <p:spPr>
          <a:xfrm>
            <a:off x="7262061" y="5896397"/>
            <a:ext cx="2035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www.celticnext.eu</a:t>
            </a:r>
            <a:r>
              <a:rPr lang="en-D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8D7613-F4AE-549B-ADB1-D8869F38FD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27966" r="13496" b="-1760"/>
          <a:stretch/>
        </p:blipFill>
        <p:spPr>
          <a:xfrm>
            <a:off x="9297572" y="5253399"/>
            <a:ext cx="966426" cy="96642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F0136D0-4DDD-EC05-4DB9-3FD504B97B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498958"/>
            <a:ext cx="7315200" cy="1649488"/>
          </a:xfrm>
        </p:spPr>
        <p:txBody>
          <a:bodyPr anchor="b">
            <a:normAutofit/>
          </a:bodyPr>
          <a:lstStyle>
            <a:lvl1pPr algn="ctr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the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14A8AA-60F7-EC40-77E7-DD6B2E6CDC58}"/>
              </a:ext>
            </a:extLst>
          </p:cNvPr>
          <p:cNvSpPr/>
          <p:nvPr userDrawn="1"/>
        </p:nvSpPr>
        <p:spPr>
          <a:xfrm>
            <a:off x="-35918" y="3429000"/>
            <a:ext cx="12227917" cy="1649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8" name="Picture 7" descr="A close up of a logo">
            <a:extLst>
              <a:ext uri="{FF2B5EF4-FFF2-40B4-BE49-F238E27FC236}">
                <a16:creationId xmlns:a16="http://schemas.microsoft.com/office/drawing/2014/main" id="{D3530FF4-EB84-B12E-E97A-A3F5A559BD9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19" y="3292474"/>
            <a:ext cx="7350615" cy="187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5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C4C7-E03F-429F-ABB9-E79E72F980A1}" type="datetime1">
              <a:rPr lang="fr-FR" smtClean="0"/>
              <a:t>23/09/2026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57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226D2-A60D-4061-B823-1AF2D48DF7FF}" type="datetime1">
              <a:rPr lang="fr-FR" smtClean="0"/>
              <a:t>23/09/2026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9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6C2F-2E41-4A88-B960-500C7DF881F8}" type="datetime1">
              <a:rPr lang="fr-FR" smtClean="0"/>
              <a:t>23/09/2026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976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2464" y="6356350"/>
            <a:ext cx="2743200" cy="365125"/>
          </a:xfrm>
        </p:spPr>
        <p:txBody>
          <a:bodyPr/>
          <a:lstStyle/>
          <a:p>
            <a:fld id="{CDD65129-34CC-479A-BD0C-81B95D0026CB}" type="datetime1">
              <a:rPr lang="fr-FR" smtClean="0"/>
              <a:t>23/09/2026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0AAAC3D3-BE79-F21A-B0E1-6D0C73A9C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56FEF5-C508-C0CC-9222-B714529C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494789"/>
            <a:ext cx="11736495" cy="4525127"/>
          </a:xfrm>
        </p:spPr>
        <p:txBody>
          <a:bodyPr anchor="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8A55774-6035-4181-AF76-963BB1D2AE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464" y="838083"/>
            <a:ext cx="11736495" cy="369332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DCD29A-35DE-ED8D-601B-782DC582BAA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62464" y="146849"/>
            <a:ext cx="8688496" cy="61515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2" descr="Interuniversity Microelectronics Centre – Wikipedia">
            <a:extLst>
              <a:ext uri="{FF2B5EF4-FFF2-40B4-BE49-F238E27FC236}">
                <a16:creationId xmlns:a16="http://schemas.microsoft.com/office/drawing/2014/main" id="{26AFD742-795B-3D00-B48A-D7815CE310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" y="6355615"/>
            <a:ext cx="941891" cy="4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34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65129-34CC-479A-BD0C-81B95D0026CB}" type="datetime1">
              <a:rPr lang="fr-FR" smtClean="0"/>
              <a:t>23/09/2026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3" name="Picture 2" descr="A close up of a logo">
            <a:extLst>
              <a:ext uri="{FF2B5EF4-FFF2-40B4-BE49-F238E27FC236}">
                <a16:creationId xmlns:a16="http://schemas.microsoft.com/office/drawing/2014/main" id="{0AAAC3D3-BE79-F21A-B0E1-6D0C73A9CC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  <p:pic>
        <p:nvPicPr>
          <p:cNvPr id="2" name="Picture 2" descr="Interuniversity Microelectronics Centre – Wikipedia">
            <a:extLst>
              <a:ext uri="{FF2B5EF4-FFF2-40B4-BE49-F238E27FC236}">
                <a16:creationId xmlns:a16="http://schemas.microsoft.com/office/drawing/2014/main" id="{FA71B3EA-7952-AD83-5304-73B7B72AAE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" y="6355615"/>
            <a:ext cx="941891" cy="4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20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0A39-2048-4442-915A-F65F38BDAF24}" type="datetime1">
              <a:rPr lang="fr-FR" smtClean="0"/>
              <a:t>23/09/2026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184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956E9-C9F5-4BED-8CFF-E6B943D1E92E}" type="datetime1">
              <a:rPr lang="fr-FR" smtClean="0"/>
              <a:t>23/09/2026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303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DD617-279D-424D-899A-CDBA9A7933AD}" type="datetime1">
              <a:rPr lang="fr-FR" smtClean="0"/>
              <a:t>23/09/2026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9494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6FA7B-AE19-40E0-92E5-52C46F98D32E}" type="datetime1">
              <a:rPr lang="fr-FR" smtClean="0"/>
              <a:t>23/09/2026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07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_Text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524491" y="1497529"/>
            <a:ext cx="6347478" cy="6508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 i="0" baseline="0">
                <a:solidFill>
                  <a:srgbClr val="2F5597"/>
                </a:solidFill>
                <a:latin typeface="Arial Regular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CCED54-BC4E-AA4C-85E9-B4E9AF496D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24490" y="2768517"/>
            <a:ext cx="7448310" cy="3197278"/>
          </a:xfrm>
          <a:prstGeom prst="rect">
            <a:avLst/>
          </a:prstGeom>
        </p:spPr>
        <p:txBody>
          <a:bodyPr numCol="3"/>
          <a:lstStyle>
            <a:lvl1pPr marL="0" indent="0">
              <a:lnSpc>
                <a:spcPts val="1600"/>
              </a:lnSpc>
              <a:spcBef>
                <a:spcPts val="0"/>
              </a:spcBef>
              <a:buClr>
                <a:srgbClr val="19A84F"/>
              </a:buClr>
              <a:buFont typeface="Arial" panose="020B0604020202020204" pitchFamily="34" charset="0"/>
              <a:buNone/>
              <a:defRPr lang="de-AT" sz="1200" b="0" smtClean="0">
                <a:effectLst/>
              </a:defRPr>
            </a:lvl1pPr>
            <a:lvl2pPr>
              <a:buClr>
                <a:srgbClr val="19A84F"/>
              </a:buClr>
              <a:buSzPct val="90000"/>
              <a:defRPr sz="1800" baseline="0">
                <a:latin typeface="Arial" panose="020B0604020202020204" pitchFamily="34" charset="0"/>
              </a:defRPr>
            </a:lvl2pPr>
            <a:lvl3pPr marL="914400" indent="0">
              <a:lnSpc>
                <a:spcPts val="1800"/>
              </a:lnSpc>
              <a:buClr>
                <a:srgbClr val="19A84F"/>
              </a:buClr>
              <a:buNone/>
              <a:defRPr sz="1200" baseline="0">
                <a:latin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E9D7750-06A5-F144-B665-6CAC1BBF7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490" y="2441521"/>
            <a:ext cx="7448309" cy="291484"/>
          </a:xfrm>
          <a:prstGeom prst="rect">
            <a:avLst/>
          </a:prstGeom>
        </p:spPr>
        <p:txBody>
          <a:bodyPr numCol="3"/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lang="de-AT" sz="1200" b="1" i="0" baseline="0" smtClean="0">
                <a:solidFill>
                  <a:srgbClr val="2F5597"/>
                </a:solidFill>
                <a:effectLst/>
              </a:defRPr>
            </a:lvl1pPr>
            <a:lvl2pPr>
              <a:buClr>
                <a:srgbClr val="19A84F"/>
              </a:buClr>
              <a:buSzPct val="90000"/>
              <a:defRPr sz="1800" baseline="0">
                <a:latin typeface="Arial" panose="020B0604020202020204" pitchFamily="34" charset="0"/>
              </a:defRPr>
            </a:lvl2pPr>
            <a:lvl3pPr marL="914400" indent="0">
              <a:lnSpc>
                <a:spcPts val="1800"/>
              </a:lnSpc>
              <a:buClr>
                <a:srgbClr val="19A84F"/>
              </a:buClr>
              <a:buNone/>
              <a:defRPr sz="1200" baseline="0">
                <a:latin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4A7A5334-7C5B-AA41-BBF2-7D4AB04D4E2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223375" y="6356351"/>
            <a:ext cx="2743200" cy="365125"/>
          </a:xfrm>
        </p:spPr>
        <p:txBody>
          <a:bodyPr/>
          <a:lstStyle>
            <a:lvl1pPr algn="r">
              <a:defRPr sz="1200" baseline="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971B47-9225-4DB4-A145-DD9CDE84B29A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3634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E13F0A3-D988-BB76-709E-3A9CF58AD8E7}"/>
              </a:ext>
            </a:extLst>
          </p:cNvPr>
          <p:cNvSpPr txBox="1">
            <a:spLocks/>
          </p:cNvSpPr>
          <p:nvPr userDrawn="1"/>
        </p:nvSpPr>
        <p:spPr>
          <a:xfrm>
            <a:off x="686830" y="3122686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err="1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CelticNextEurekaCluster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B64321-5615-73F1-53E9-1E2006D1824F}"/>
              </a:ext>
            </a:extLst>
          </p:cNvPr>
          <p:cNvSpPr txBox="1">
            <a:spLocks/>
          </p:cNvSpPr>
          <p:nvPr userDrawn="1"/>
        </p:nvSpPr>
        <p:spPr>
          <a:xfrm>
            <a:off x="686830" y="3931199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@CelticNext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B956B3-96FF-1388-5691-716A472A6606}"/>
              </a:ext>
            </a:extLst>
          </p:cNvPr>
          <p:cNvSpPr txBox="1">
            <a:spLocks/>
          </p:cNvSpPr>
          <p:nvPr userDrawn="1"/>
        </p:nvSpPr>
        <p:spPr>
          <a:xfrm>
            <a:off x="696317" y="4821844"/>
            <a:ext cx="2578802" cy="76424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CELTIC-NEXT Video Channel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7D89F6-4980-822A-5598-55F6A81685FA}"/>
              </a:ext>
            </a:extLst>
          </p:cNvPr>
          <p:cNvSpPr txBox="1">
            <a:spLocks/>
          </p:cNvSpPr>
          <p:nvPr userDrawn="1"/>
        </p:nvSpPr>
        <p:spPr>
          <a:xfrm>
            <a:off x="3583458" y="653737"/>
            <a:ext cx="7628827" cy="15721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25275B"/>
                </a:solidFill>
              </a:rPr>
              <a:t>MANY THANKS FOR YOUR ATTENTION.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E05F84-B94B-F63A-E05F-3F12F841E87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214" y="2153091"/>
            <a:ext cx="3776133" cy="377613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5989B5-800B-3833-2666-3541658276D2}"/>
              </a:ext>
            </a:extLst>
          </p:cNvPr>
          <p:cNvSpPr/>
          <p:nvPr userDrawn="1"/>
        </p:nvSpPr>
        <p:spPr>
          <a:xfrm>
            <a:off x="6807200" y="1980817"/>
            <a:ext cx="4405086" cy="4145209"/>
          </a:xfrm>
          <a:prstGeom prst="roundRect">
            <a:avLst/>
          </a:prstGeom>
          <a:solidFill>
            <a:srgbClr val="3757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E50B7A-D6B3-ADD4-E316-D6E7D2FFC2A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8426" y="1048150"/>
            <a:ext cx="1792553" cy="1824094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quarter" idx="12"/>
          </p:nvPr>
        </p:nvSpPr>
        <p:spPr bwMode="auto">
          <a:xfrm>
            <a:off x="6779382" y="1980816"/>
            <a:ext cx="4405086" cy="414520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1pPr>
            <a:lvl2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2pPr>
            <a:lvl3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3pPr>
            <a:lvl4pPr>
              <a:defRPr>
                <a:solidFill>
                  <a:schemeClr val="bg1"/>
                </a:solidFill>
                <a:latin typeface="Open Sans"/>
                <a:ea typeface="Open Sans"/>
                <a:cs typeface="Open Sans"/>
              </a:defRPr>
            </a:lvl4pPr>
            <a:lvl5pPr marL="715415" indent="0">
              <a:buNone/>
              <a:defRPr/>
            </a:lvl5pPr>
          </a:lstStyle>
          <a:p>
            <a:pPr lvl="0">
              <a:defRPr/>
            </a:pPr>
            <a:r>
              <a:rPr lang="de-DE" dirty="0"/>
              <a:t>Mastertextformat bearbeiten</a:t>
            </a:r>
          </a:p>
          <a:p>
            <a:pPr lvl="1">
              <a:defRPr/>
            </a:pPr>
            <a:r>
              <a:rPr lang="de-DE" dirty="0"/>
              <a:t>Zweite Ebene</a:t>
            </a:r>
          </a:p>
          <a:p>
            <a:pPr lvl="2">
              <a:defRPr/>
            </a:pPr>
            <a:r>
              <a:rPr lang="de-DE" dirty="0"/>
              <a:t>Dritte Ebene</a:t>
            </a:r>
          </a:p>
          <a:p>
            <a:pPr lvl="3">
              <a:defRPr/>
            </a:pPr>
            <a:r>
              <a:rPr lang="de-DE" dirty="0"/>
              <a:t>Vierte Ebene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62C23CF-7857-9296-9D71-68227E6C6EF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6" y="4026288"/>
            <a:ext cx="509774" cy="5076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5A2B41-F930-EB51-3B74-BB0D80DC56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3" y="4970378"/>
            <a:ext cx="467177" cy="4671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7FB0F3-AF18-E428-1BD2-29A4476E27B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6" y="3122686"/>
            <a:ext cx="467176" cy="46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81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 Blue">
    <p:bg>
      <p:bgPr>
        <a:solidFill>
          <a:srgbClr val="013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11632556" cy="460118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369332"/>
          </a:xfrm>
        </p:spPr>
        <p:txBody>
          <a:bodyPr wrap="square" anchor="t">
            <a:spAutoFit/>
          </a:bodyPr>
          <a:lstStyle>
            <a:lvl1pPr marL="0" indent="0" algn="l">
              <a:buFont typeface="Arial"/>
              <a:buNone/>
              <a:defRPr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661CC9-56E5-0248-B5C7-5EA5B71E76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97" y="6521490"/>
            <a:ext cx="739200" cy="2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4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369332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4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8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11671300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0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74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117168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8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5"/>
          </p:nvPr>
        </p:nvSpPr>
        <p:spPr>
          <a:xfrm>
            <a:off x="6060604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9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 dirty="0"/>
              <a:t>Click to edit Master Subtitle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8BA5C2-1F39-F0D0-70E4-2E0C6D89250E}"/>
              </a:ext>
            </a:extLst>
          </p:cNvPr>
          <p:cNvSpPr/>
          <p:nvPr userDrawn="1"/>
        </p:nvSpPr>
        <p:spPr>
          <a:xfrm>
            <a:off x="11411211" y="6540686"/>
            <a:ext cx="780789" cy="3173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29013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divider">
    <p:bg>
      <p:bg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5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Divider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7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Divi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9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l">
              <a:defRPr sz="2933" baseline="0">
                <a:solidFill>
                  <a:srgbClr val="1F72B5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8194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0" y="421424"/>
            <a:ext cx="3634811" cy="36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9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rgbClr val="0F426A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cap="all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27FE8-3379-BB43-9E0E-A5ED5E652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7581" y="1256120"/>
            <a:ext cx="6416841" cy="18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8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16" y="1702531"/>
            <a:ext cx="6856768" cy="34238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6"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7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642978" y="0"/>
            <a:ext cx="11549023" cy="5568751"/>
          </a:xfrm>
        </p:spPr>
        <p:txBody>
          <a:bodyPr/>
          <a:lstStyle>
            <a:lvl1pPr marL="60269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23-09-2026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976" y="1892797"/>
            <a:ext cx="4756509" cy="3677907"/>
          </a:xfrm>
          <a:solidFill>
            <a:srgbClr val="1E64C8"/>
          </a:solidFill>
        </p:spPr>
        <p:txBody>
          <a:bodyPr anchor="b" anchorCtr="0">
            <a:noAutofit/>
          </a:bodyPr>
          <a:lstStyle>
            <a:lvl1pPr marL="60269" indent="0">
              <a:buNone/>
              <a:defRPr sz="7030" u="sng" cap="all" baseline="0">
                <a:solidFill>
                  <a:schemeClr val="bg1"/>
                </a:solidFill>
              </a:defRPr>
            </a:lvl1pPr>
            <a:lvl2pPr marL="691976" indent="-439740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 text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50643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E7AAA61-02E7-BAC9-EA05-6C3E6931C9AE}"/>
              </a:ext>
            </a:extLst>
          </p:cNvPr>
          <p:cNvSpPr/>
          <p:nvPr userDrawn="1"/>
        </p:nvSpPr>
        <p:spPr>
          <a:xfrm>
            <a:off x="334962" y="-7642"/>
            <a:ext cx="11857039" cy="5632215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162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D2043D-6EB9-0864-5E05-87A3F67AF25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08777" y="0"/>
            <a:ext cx="5483225" cy="563245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txBody>
          <a:bodyPr/>
          <a:lstStyle>
            <a:lvl1pPr marL="0" indent="0">
              <a:buFontTx/>
              <a:buNone/>
              <a:defRPr b="0" i="1" baseline="0"/>
            </a:lvl1pPr>
          </a:lstStyle>
          <a:p>
            <a:r>
              <a:rPr lang="en-BE"/>
              <a:t>Klik om een foto in te voegen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696E979-5DD6-A9D0-6C24-A5369197D4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4196" y="1904922"/>
            <a:ext cx="5632959" cy="359778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6800"/>
              </a:lnSpc>
              <a:spcBef>
                <a:spcPts val="0"/>
              </a:spcBef>
              <a:buNone/>
              <a:defRPr sz="6500" b="1" i="0" cap="all" baseline="0">
                <a:solidFill>
                  <a:schemeClr val="bg1"/>
                </a:solidFill>
                <a:latin typeface="UGent Panno Text" panose="02000506040000040003" pitchFamily="2" charset="0"/>
              </a:defRPr>
            </a:lvl1pPr>
          </a:lstStyle>
          <a:p>
            <a:pPr lvl="0"/>
            <a:r>
              <a:rPr lang="en-GB"/>
              <a:t>KLIK HIER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946947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226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3543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855921-517A-3DC7-36CE-6588431B31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610" y="467543"/>
            <a:ext cx="10893423" cy="677108"/>
          </a:xfrm>
          <a:prstGeom prst="rect">
            <a:avLst/>
          </a:prstGeom>
        </p:spPr>
        <p:txBody>
          <a:bodyPr tIns="0" bIns="0"/>
          <a:lstStyle>
            <a:lvl1pPr>
              <a:defRPr sz="4400" b="1" i="0" cap="all" baseline="0">
                <a:solidFill>
                  <a:srgbClr val="1E64C8"/>
                </a:solidFill>
                <a:latin typeface="UGent Panno Text" panose="02000506040000040003" pitchFamily="2" charset="0"/>
              </a:defRPr>
            </a:lvl1pPr>
          </a:lstStyle>
          <a:p>
            <a:r>
              <a:rPr lang="en-GB"/>
              <a:t>KLIK OM EEN TITEL TOE TE VOEGEN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14504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B9B38-4062-3544-B884-9B34D23BDC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2610" y="1889759"/>
            <a:ext cx="5340031" cy="3789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UGent Panno Text" panose="02000506040000040003" pitchFamily="2" charset="0"/>
              </a:defRPr>
            </a:lvl1pPr>
            <a:lvl2pPr marL="9525" indent="263519">
              <a:buClr>
                <a:srgbClr val="1E64C8"/>
              </a:buClr>
              <a:tabLst/>
              <a:defRPr baseline="0">
                <a:latin typeface="UGent Panno Text" panose="02000506040000040003" pitchFamily="2" charset="0"/>
              </a:defRPr>
            </a:lvl2pPr>
            <a:lvl3pPr marL="801668" indent="-263519">
              <a:buClr>
                <a:srgbClr val="1E64C8"/>
              </a:buClr>
              <a:tabLst/>
              <a:defRPr baseline="0">
                <a:latin typeface="UGent Panno Text" panose="02000506040000040003" pitchFamily="2" charset="0"/>
              </a:defRPr>
            </a:lvl3pPr>
            <a:lvl4pPr>
              <a:defRPr baseline="0">
                <a:latin typeface="UGent Panno Text" panose="02000506040000040003" pitchFamily="2" charset="0"/>
              </a:defRPr>
            </a:lvl4pPr>
            <a:lvl5pPr>
              <a:defRPr baseline="0">
                <a:latin typeface="UGent Panno Text" panose="02000506040000040003" pitchFamily="2" charset="0"/>
              </a:defRPr>
            </a:lvl5pPr>
          </a:lstStyle>
          <a:p>
            <a:pPr lvl="0"/>
            <a:r>
              <a:rPr lang="en-GB"/>
              <a:t>Klik om tekst aan te vullen</a:t>
            </a:r>
          </a:p>
          <a:p>
            <a:pPr lvl="1"/>
            <a:r>
              <a:rPr lang="en-GB"/>
              <a:t>Niveau 1</a:t>
            </a:r>
          </a:p>
          <a:p>
            <a:pPr lvl="2"/>
            <a:r>
              <a:rPr lang="en-GB"/>
              <a:t>Niveau 2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A61780A-83DC-D87E-7E9D-4AAE6AB2CE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0"/>
            <a:ext cx="5761039" cy="6561139"/>
          </a:xfrm>
          <a:prstGeom prst="rect">
            <a:avLst/>
          </a:prstGeom>
          <a:solidFill>
            <a:schemeClr val="accent1">
              <a:alpha val="10106"/>
            </a:schemeClr>
          </a:solidFill>
        </p:spPr>
        <p:txBody>
          <a:bodyPr/>
          <a:lstStyle>
            <a:lvl1pPr marL="0" indent="0">
              <a:buNone/>
              <a:defRPr b="0" i="1" baseline="0"/>
            </a:lvl1pPr>
          </a:lstStyle>
          <a:p>
            <a:r>
              <a:rPr lang="en-BE"/>
              <a:t>Klik om een foto in te voegen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8AEE2A-8AAD-71AA-7952-D0105F9D9D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610" y="357530"/>
            <a:ext cx="5340031" cy="1357295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4880"/>
              </a:lnSpc>
              <a:defRPr sz="4400" b="1" i="0" cap="all" baseline="0">
                <a:solidFill>
                  <a:srgbClr val="1E64C8"/>
                </a:solidFill>
                <a:latin typeface="UGent Panno Text" panose="02000506040000040003" pitchFamily="2" charset="0"/>
              </a:defRPr>
            </a:lvl1pPr>
          </a:lstStyle>
          <a:p>
            <a:r>
              <a:rPr lang="en-GB"/>
              <a:t>KLIK OM EEN TITEL TOE TE VOEGEN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78394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orient="horz" pos="52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97080DA-EE83-1A52-9438-C6AD520192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D43CA-CDE1-E83F-D6D3-60F20F84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18" y="3758753"/>
            <a:ext cx="11135765" cy="5847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58BDE95-222A-F915-6BEA-7C6D1DCC5C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8119" y="4531689"/>
            <a:ext cx="11135765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b="0" i="0" cap="none" baseline="0">
                <a:solidFill>
                  <a:schemeClr val="bg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0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 Blue">
    <p:bg>
      <p:bgPr>
        <a:solidFill>
          <a:srgbClr val="013E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 algn="l">
              <a:buFont typeface="Arial"/>
              <a:buNone/>
              <a:defRPr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F1037-EAC6-D0F1-8DB6-98888C7552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97" y="6521490"/>
            <a:ext cx="739200" cy="2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97080DA-EE83-1A52-9438-C6AD520192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D43CA-CDE1-E83F-D6D3-60F20F84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6F7455-5460-F570-BA70-52CBCA6D92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F84E0-2D5B-B40F-C853-DE592C624C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75" y="6525329"/>
            <a:ext cx="758400" cy="220800"/>
          </a:xfrm>
          <a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en-BE"/>
              <a:t>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21B4E56-C3BC-2BB4-F401-9E04C573AD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Gill Sans" panose="020B0502020104020203" pitchFamily="34" charset="-79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>
            <a:spLocks noGrp="1"/>
          </p:cNvSpPr>
          <p:nvPr>
            <p:ph type="title"/>
          </p:nvPr>
        </p:nvSpPr>
        <p:spPr>
          <a:xfrm>
            <a:off x="214175" y="305611"/>
            <a:ext cx="116713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1"/>
          </p:nvPr>
        </p:nvSpPr>
        <p:spPr>
          <a:xfrm>
            <a:off x="481263" y="949499"/>
            <a:ext cx="11318596" cy="5225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609585" lvl="0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1pPr>
            <a:lvl2pPr marL="1219170" lvl="1" indent="-441948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620"/>
              <a:buChar char="▪"/>
              <a:defRPr/>
            </a:lvl2pPr>
            <a:lvl3pPr marL="1828754" lvl="2" indent="-426708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▪"/>
              <a:defRPr/>
            </a:lvl3pPr>
            <a:lvl4pPr marL="2438339" lvl="3" indent="-426708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40"/>
              <a:buChar char="▪"/>
              <a:defRPr/>
            </a:lvl4pPr>
            <a:lvl5pPr marL="3047924" lvl="4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22733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465D1-804F-429B-83CD-3EFA8410E123}" type="datetime1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vering Background"/>
          <p:cNvSpPr/>
          <p:nvPr userDrawn="1"/>
        </p:nvSpPr>
        <p:spPr>
          <a:xfrm>
            <a:off x="1" y="0"/>
            <a:ext cx="12191244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39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0"/>
            <a:ext cx="12191244" cy="685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4773703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4175" y="-63762"/>
            <a:ext cx="11671300" cy="954108"/>
          </a:xfrm>
        </p:spPr>
        <p:txBody>
          <a:bodyPr/>
          <a:lstStyle>
            <a:lvl1pPr>
              <a:defRPr sz="5400" baseline="0"/>
            </a:lvl1pPr>
          </a:lstStyle>
          <a:p>
            <a:r>
              <a:rPr lang="en-US" altLang="en-US" noProof="0"/>
              <a:t>Click to add slide title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47600" y="1771200"/>
            <a:ext cx="10692000" cy="4248000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noProof="0"/>
              <a:t>Click to edit text, Arial, regular, black, 24 pt. This is bullet text on first level</a:t>
            </a:r>
          </a:p>
          <a:p>
            <a:pPr lvl="1"/>
            <a:r>
              <a:rPr lang="en-US" noProof="0"/>
              <a:t>Second level, Arial, regular, black, 20 </a:t>
            </a:r>
            <a:r>
              <a:rPr lang="en-US" noProof="0" err="1"/>
              <a:t>pt</a:t>
            </a:r>
            <a:endParaRPr lang="en-US" noProof="0"/>
          </a:p>
          <a:p>
            <a:pPr lvl="2"/>
            <a:r>
              <a:rPr lang="en-US" noProof="0"/>
              <a:t>Third level, Arial, regular, black, 18 </a:t>
            </a:r>
            <a:r>
              <a:rPr lang="en-US" noProof="0" err="1"/>
              <a:t>pt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66238747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aring ru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27A54-46FE-9021-A9CF-29B055120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Sharing rules</a:t>
            </a:r>
            <a:endParaRPr lang="en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AD0A5-D8FB-139C-560A-A54FB8CF50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DC5B7D-F247-F91B-CD08-D514AF1FF208}"/>
              </a:ext>
            </a:extLst>
          </p:cNvPr>
          <p:cNvSpPr/>
          <p:nvPr userDrawn="1"/>
        </p:nvSpPr>
        <p:spPr>
          <a:xfrm>
            <a:off x="214177" y="1759972"/>
            <a:ext cx="5702071" cy="1369291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76BB4B-2535-1595-D22E-C0500E27E3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5757" y="2031747"/>
            <a:ext cx="5657783" cy="318100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correct sensitivity label&gt;</a:t>
            </a:r>
            <a:endParaRPr lang="en-B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146E5-76E1-1BC6-0C41-136D059A40E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59972"/>
            <a:ext cx="0" cy="3644549"/>
          </a:xfrm>
          <a:prstGeom prst="line">
            <a:avLst/>
          </a:prstGeom>
          <a:ln w="9525" cmpd="sng">
            <a:solidFill>
              <a:schemeClr val="accent2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4FFCDC9-76C8-CF5F-02E1-D3A3407D89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5757" y="3039729"/>
            <a:ext cx="5657783" cy="543867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name(s) of the person(s), team(s) or group(s) with whom the presentation can be shared&gt;</a:t>
            </a:r>
            <a:endParaRPr lang="en-BE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AD74B30-6B40-1D2C-FB18-28B4D682C3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5757" y="4799294"/>
            <a:ext cx="5657783" cy="543867"/>
          </a:xfrm>
          <a:solidFill>
            <a:schemeClr val="bg1">
              <a:lumMod val="95000"/>
            </a:schemeClr>
          </a:solidFill>
        </p:spPr>
        <p:txBody>
          <a:bodyPr anchor="t">
            <a:spAutoFit/>
          </a:bodyPr>
          <a:lstStyle>
            <a:lvl1pPr marL="0" indent="0">
              <a:buNone/>
              <a:defRPr sz="1467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&lt;add the name(s) of the team(s) or person(s) who owns the information&gt;</a:t>
            </a:r>
            <a:endParaRPr lang="en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5A7CB7-E51C-D0B2-D3B6-162BC862B192}"/>
              </a:ext>
            </a:extLst>
          </p:cNvPr>
          <p:cNvSpPr/>
          <p:nvPr userDrawn="1"/>
        </p:nvSpPr>
        <p:spPr>
          <a:xfrm>
            <a:off x="293783" y="1867792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Strictly confidential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F444C-D009-17C1-AD5C-561CB7C7F7C2}"/>
              </a:ext>
            </a:extLst>
          </p:cNvPr>
          <p:cNvSpPr txBox="1"/>
          <p:nvPr userDrawn="1"/>
        </p:nvSpPr>
        <p:spPr>
          <a:xfrm>
            <a:off x="2240096" y="1864772"/>
            <a:ext cx="3547432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Highly sensitive/top secret for imec or its partners</a:t>
            </a:r>
          </a:p>
          <a:p>
            <a:pPr marL="228594" indent="-228594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To be accessed only by a limited number of clearly specified individuals, depending on their expertise, function or position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573DBB-7528-1C2E-4477-509387630F30}"/>
              </a:ext>
            </a:extLst>
          </p:cNvPr>
          <p:cNvSpPr/>
          <p:nvPr userDrawn="1"/>
        </p:nvSpPr>
        <p:spPr>
          <a:xfrm>
            <a:off x="214177" y="3221543"/>
            <a:ext cx="5702071" cy="62014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158A44-CF08-AB97-DDD8-4F3D8A3F8A31}"/>
              </a:ext>
            </a:extLst>
          </p:cNvPr>
          <p:cNvSpPr/>
          <p:nvPr userDrawn="1"/>
        </p:nvSpPr>
        <p:spPr>
          <a:xfrm>
            <a:off x="293783" y="3329363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CEA3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Confidential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E0C2DE-F6C8-8FC3-393C-34F6EA35618F}"/>
              </a:ext>
            </a:extLst>
          </p:cNvPr>
          <p:cNvSpPr txBox="1"/>
          <p:nvPr userDrawn="1"/>
        </p:nvSpPr>
        <p:spPr>
          <a:xfrm>
            <a:off x="2240096" y="3354716"/>
            <a:ext cx="354743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CEA331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Sensitive for imec or its partners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1781E-975F-8941-7DDA-BF2FDCCB5964}"/>
              </a:ext>
            </a:extLst>
          </p:cNvPr>
          <p:cNvSpPr/>
          <p:nvPr userDrawn="1"/>
        </p:nvSpPr>
        <p:spPr>
          <a:xfrm>
            <a:off x="214177" y="3926623"/>
            <a:ext cx="5702071" cy="62014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9DFDA9-3F53-4CF6-F060-FFF8B300ACE7}"/>
              </a:ext>
            </a:extLst>
          </p:cNvPr>
          <p:cNvSpPr/>
          <p:nvPr userDrawn="1"/>
        </p:nvSpPr>
        <p:spPr>
          <a:xfrm>
            <a:off x="293783" y="4034443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Restricted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B60E4B-3BB1-26C2-A920-8E439A96FD03}"/>
              </a:ext>
            </a:extLst>
          </p:cNvPr>
          <p:cNvSpPr txBox="1"/>
          <p:nvPr userDrawn="1"/>
        </p:nvSpPr>
        <p:spPr>
          <a:xfrm>
            <a:off x="2240096" y="4059796"/>
            <a:ext cx="3547432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rgbClr val="FFC000"/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Not sensitive for imec or its partners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806B41-46D5-BE0A-DBDD-892A058DB7F5}"/>
              </a:ext>
            </a:extLst>
          </p:cNvPr>
          <p:cNvSpPr/>
          <p:nvPr userDrawn="1"/>
        </p:nvSpPr>
        <p:spPr>
          <a:xfrm>
            <a:off x="214177" y="4635961"/>
            <a:ext cx="5702071" cy="76856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BE" sz="160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853261-B2CE-5E7A-D3FE-686327AC86F1}"/>
              </a:ext>
            </a:extLst>
          </p:cNvPr>
          <p:cNvSpPr/>
          <p:nvPr userDrawn="1"/>
        </p:nvSpPr>
        <p:spPr>
          <a:xfrm>
            <a:off x="293783" y="4743782"/>
            <a:ext cx="1946313" cy="389263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6000" rIns="0" rtlCol="0" anchor="ctr"/>
          <a:lstStyle/>
          <a:p>
            <a:pPr algn="ctr"/>
            <a:r>
              <a:rPr lang="en-BE" sz="1600">
                <a:solidFill>
                  <a:schemeClr val="tx1"/>
                </a:solidFill>
              </a:rPr>
              <a:t>Public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5DCEC-F278-A871-5937-7FC3CDB8C393}"/>
              </a:ext>
            </a:extLst>
          </p:cNvPr>
          <p:cNvSpPr txBox="1"/>
          <p:nvPr userDrawn="1"/>
        </p:nvSpPr>
        <p:spPr>
          <a:xfrm>
            <a:off x="2240096" y="4769135"/>
            <a:ext cx="354743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8594" indent="-228594" algn="l"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n-BE" sz="1400">
                <a:solidFill>
                  <a:schemeClr val="tx1"/>
                </a:solidFill>
              </a:rPr>
              <a:t>Not confidential and may be known to the public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9EDCD460-A897-BDED-C031-33702AF46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75753" y="1662414"/>
            <a:ext cx="5657779" cy="338554"/>
          </a:xfrm>
        </p:spPr>
        <p:txBody>
          <a:bodyPr wrap="square" lIns="0" anchor="t">
            <a:spAutoFit/>
          </a:bodyPr>
          <a:lstStyle>
            <a:lvl1pPr marL="0" indent="0">
              <a:buNone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lvl="0"/>
            <a:r>
              <a:rPr lang="en-GB"/>
              <a:t>This presentation is marked: 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D1EC9B7-F27B-218C-DF97-1A31D2395F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753" y="2660516"/>
            <a:ext cx="5657771" cy="338554"/>
          </a:xfrm>
        </p:spPr>
        <p:txBody>
          <a:bodyPr wrap="square" lIns="0" anchor="t">
            <a:spAutoFit/>
          </a:bodyPr>
          <a:lstStyle>
            <a:lvl1pPr marL="0" indent="0">
              <a:buNone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algn="l"/>
            <a:r>
              <a:rPr lang="en-BE" sz="1600" b="1"/>
              <a:t>And may only be shared with: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C42BDD4-BFF5-EE8A-AC70-0753E6C3C1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5753" y="3992506"/>
            <a:ext cx="5657768" cy="769441"/>
          </a:xfrm>
        </p:spPr>
        <p:txBody>
          <a:bodyPr wrap="square" lIns="0" anchor="t">
            <a:spAutoFit/>
          </a:bodyPr>
          <a:lstStyle>
            <a:lvl1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/>
            </a:lvl1pPr>
            <a:lvl2pPr marL="548626" indent="0">
              <a:buNone/>
              <a:defRPr sz="1600"/>
            </a:lvl2pPr>
            <a:lvl3pPr marL="1097253" indent="0">
              <a:buNone/>
              <a:defRPr sz="1600"/>
            </a:lvl3pPr>
            <a:lvl4pPr marL="1645879" indent="0">
              <a:buNone/>
              <a:defRPr sz="1600"/>
            </a:lvl4pPr>
            <a:lvl5pPr marL="2194505" indent="0">
              <a:buNone/>
              <a:defRPr sz="1600"/>
            </a:lvl5pPr>
          </a:lstStyle>
          <a:p>
            <a:pPr marL="0" marR="0" lvl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Information Owner</a:t>
            </a:r>
          </a:p>
          <a:p>
            <a:pPr marL="0" marR="0" lvl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0" i="1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The information owner is responsible for the content of this presentation and knows what sharing rules apply. Reach out to the owner for questions.</a:t>
            </a:r>
          </a:p>
        </p:txBody>
      </p:sp>
    </p:spTree>
    <p:extLst>
      <p:ext uri="{BB962C8B-B14F-4D97-AF65-F5344CB8AC3E}">
        <p14:creationId xmlns:p14="http://schemas.microsoft.com/office/powerpoint/2010/main" val="284553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AME |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00" y="1268413"/>
            <a:ext cx="11114619" cy="499745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595959"/>
              </a:buClr>
              <a:buSzPct val="90000"/>
              <a:buFontTx/>
              <a:buNone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1pPr>
            <a:lvl2pPr marL="1181041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2pPr>
            <a:lvl3pPr marL="1896439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3pPr>
            <a:lvl4pPr marL="2495424" indent="-457178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4pPr>
            <a:lvl5pPr marL="3020331" indent="-380981">
              <a:buClr>
                <a:schemeClr val="accent6"/>
              </a:buClr>
              <a:buFont typeface="Arial" charset="0"/>
              <a:buChar char="•"/>
              <a:defRPr b="0" i="0" baseline="0">
                <a:solidFill>
                  <a:schemeClr val="accent6"/>
                </a:solidFill>
                <a:latin typeface="+mn-lt"/>
                <a:cs typeface="Proxima Nova Alt Lt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5EF56B-1252-824B-A09F-E5623B4F5C04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401177426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 and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2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rdware-Software Co-Design Reappears">
            <a:extLst>
              <a:ext uri="{FF2B5EF4-FFF2-40B4-BE49-F238E27FC236}">
                <a16:creationId xmlns:a16="http://schemas.microsoft.com/office/drawing/2014/main" id="{982B12C3-1994-F9B1-2531-1343B7B731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18"/>
            <a:ext cx="12192000" cy="685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chemeClr val="tx2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 and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b="0" i="0" cap="all">
              <a:solidFill>
                <a:schemeClr val="tx1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533" y="2091422"/>
            <a:ext cx="5361339" cy="16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6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4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11671300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8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74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0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117168" y="1437640"/>
            <a:ext cx="5757333" cy="4699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214175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5"/>
          </p:nvPr>
        </p:nvSpPr>
        <p:spPr>
          <a:xfrm>
            <a:off x="6060604" y="1428751"/>
            <a:ext cx="5824869" cy="4709160"/>
          </a:xfrm>
        </p:spPr>
        <p:txBody>
          <a:bodyPr/>
          <a:lstStyle>
            <a:lvl1pPr marL="430520" indent="-430520">
              <a:buClr>
                <a:schemeClr val="tx2"/>
              </a:buClr>
              <a:buSzPct val="65000"/>
              <a:buFont typeface="+mj-lt"/>
              <a:buAutoNum type="arabicPeriod"/>
              <a:defRPr/>
            </a:lvl1pPr>
            <a:lvl2pPr marL="861038" indent="-312412">
              <a:buClr>
                <a:schemeClr val="tx1"/>
              </a:buClr>
              <a:buSzPct val="65000"/>
              <a:buFont typeface="+mj-lt"/>
              <a:buAutoNum type="arabicPeriod"/>
              <a:defRPr/>
            </a:lvl2pPr>
            <a:lvl3pPr marL="1400141" indent="-302888">
              <a:buClr>
                <a:schemeClr val="tx2"/>
              </a:buClr>
              <a:buSzPct val="65000"/>
              <a:buFont typeface="+mj-lt"/>
              <a:buAutoNum type="arabicPeriod"/>
              <a:defRPr/>
            </a:lvl3pPr>
            <a:lvl4pPr marL="1939242" indent="-293363">
              <a:buClr>
                <a:schemeClr val="tx1"/>
              </a:buClr>
              <a:buSzPct val="65000"/>
              <a:buFont typeface="+mj-lt"/>
              <a:buAutoNum type="arabicPeriod"/>
              <a:defRPr/>
            </a:lvl4pPr>
            <a:lvl5pPr marL="2472629" indent="-278124">
              <a:buClr>
                <a:schemeClr val="tx2"/>
              </a:buClr>
              <a:buSzPct val="65000"/>
              <a:buFont typeface="+mj-lt"/>
              <a:buAutoNum type="arabicPeriod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2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1"/>
            <a:ext cx="11671300" cy="461665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chemeClr val="tx1"/>
                </a:solidFill>
                <a:latin typeface="Gill Sans MT"/>
                <a:ea typeface="+mn-ea"/>
                <a:cs typeface="Gill Sans MT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9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8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3135282"/>
            <a:ext cx="117856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4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3202" y="3142770"/>
            <a:ext cx="11671300" cy="58477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l">
              <a:defRPr sz="2933" baseline="0">
                <a:solidFill>
                  <a:srgbClr val="1F72B5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8194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l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ghent</a:t>
            </a:r>
            <a:r>
              <a:rPr lang="en-US" sz="800" cap="all">
                <a:solidFill>
                  <a:schemeClr val="tx1"/>
                </a:solidFill>
              </a:rPr>
              <a:t> university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40" y="421424"/>
            <a:ext cx="3634811" cy="363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9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81943" y="4087076"/>
            <a:ext cx="11228115" cy="543675"/>
          </a:xfrm>
        </p:spPr>
        <p:txBody>
          <a:bodyPr wrap="square" lIns="108000" rIns="0" anchor="b">
            <a:spAutoFit/>
          </a:bodyPr>
          <a:lstStyle>
            <a:lvl1pPr algn="ctr">
              <a:defRPr sz="2933" baseline="0">
                <a:solidFill>
                  <a:srgbClr val="0F426A"/>
                </a:solidFill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1942" y="4531689"/>
            <a:ext cx="11228119" cy="461665"/>
          </a:xfrm>
        </p:spPr>
        <p:txBody>
          <a:bodyPr wrap="square" lIns="108000" rIns="0" anchor="t">
            <a:sp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Your Name here</a:t>
            </a:r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328930" y="6518637"/>
            <a:ext cx="11534141" cy="21544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ctr" defTabSz="548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cap="all" err="1">
                <a:solidFill>
                  <a:schemeClr val="tx1"/>
                </a:solidFill>
              </a:rPr>
              <a:t>Idlab</a:t>
            </a:r>
            <a:r>
              <a:rPr lang="en-US" sz="800" cap="all">
                <a:solidFill>
                  <a:schemeClr val="tx1"/>
                </a:solidFill>
              </a:rPr>
              <a:t>, imec research group at </a:t>
            </a:r>
            <a:r>
              <a:rPr lang="en-US" sz="800" cap="all" err="1">
                <a:solidFill>
                  <a:schemeClr val="tx1"/>
                </a:solidFill>
              </a:rPr>
              <a:t>antwerp</a:t>
            </a:r>
            <a:r>
              <a:rPr lang="en-US" sz="800" cap="all" baseline="0">
                <a:solidFill>
                  <a:schemeClr val="tx1"/>
                </a:solidFill>
              </a:rPr>
              <a:t> university</a:t>
            </a:r>
            <a:endParaRPr lang="en-US" sz="800" cap="all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D27FE8-3379-BB43-9E0E-A5ED5E652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7581" y="1256120"/>
            <a:ext cx="6416841" cy="185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616" y="1702531"/>
            <a:ext cx="6856768" cy="34238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15" y="6521488"/>
            <a:ext cx="565939" cy="172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8" y="6494248"/>
            <a:ext cx="555895" cy="21957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3628" y="6235059"/>
            <a:ext cx="579723" cy="536847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BCCBEA3-65FB-A140-B189-00E4B7D9585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987" y="6486207"/>
            <a:ext cx="836037" cy="235661"/>
          </a:xfrm>
          <a:prstGeom prst="rect">
            <a:avLst/>
          </a:prstGeom>
        </p:spPr>
      </p:pic>
      <p:pic>
        <p:nvPicPr>
          <p:cNvPr id="2" name="Picture 1" descr="A person and a child standing in front of a river&#10;&#10;Description automatically generated">
            <a:extLst>
              <a:ext uri="{FF2B5EF4-FFF2-40B4-BE49-F238E27FC236}">
                <a16:creationId xmlns:a16="http://schemas.microsoft.com/office/drawing/2014/main" id="{B59A4A04-7D52-122E-13DB-FF219574DE0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DDA4935-676C-695F-9BCD-4BE97739BBA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3216" y="872907"/>
            <a:ext cx="4817689" cy="1554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B7D110-286C-55D4-6D2A-2B534F011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96" y="6528119"/>
            <a:ext cx="565939" cy="17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BA271-5F57-07C0-3E7F-B32C1919AA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379" y="6500879"/>
            <a:ext cx="555895" cy="219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825CEF-45DC-B199-0B9B-D36EDCB27D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909" y="6241690"/>
            <a:ext cx="579723" cy="536847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5BBD4737-E80E-6F04-C5AE-53740BC812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268" y="6492838"/>
            <a:ext cx="836037" cy="2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1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726" y="839787"/>
            <a:ext cx="11039437" cy="5591664"/>
          </a:xfrm>
        </p:spPr>
        <p:txBody>
          <a:bodyPr/>
          <a:lstStyle>
            <a:lvl1pPr marL="11161" indent="0" defTabSz="321435">
              <a:lnSpc>
                <a:spcPct val="120000"/>
              </a:lnSpc>
              <a:buFont typeface="Arial" panose="020B0604020202020204" pitchFamily="34" charset="0"/>
              <a:buNone/>
              <a:tabLst/>
              <a:defRPr/>
            </a:lvl1pPr>
            <a:lvl2pPr marL="822567" indent="-316372">
              <a:lnSpc>
                <a:spcPct val="120000"/>
              </a:lnSpc>
              <a:defRPr/>
            </a:lvl2pPr>
            <a:lvl3pPr marL="1235117" indent="-316372" defTabSz="321435">
              <a:lnSpc>
                <a:spcPct val="120000"/>
              </a:lnSpc>
              <a:defRPr/>
            </a:lvl3pPr>
            <a:lvl4pPr marL="1637542" indent="-387240" defTabSz="321435">
              <a:lnSpc>
                <a:spcPct val="120000"/>
              </a:lnSpc>
              <a:defRPr/>
            </a:lvl4pPr>
            <a:lvl5pPr marL="2082993" indent="-311310" defTabSz="321435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05261" y="6469600"/>
            <a:ext cx="1881827" cy="27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E64C8"/>
                </a:solidFill>
              </a:defRPr>
            </a:lvl1pPr>
          </a:lstStyle>
          <a:p>
            <a:pPr algn="ctr"/>
            <a:r>
              <a:rPr lang="en-GB"/>
              <a:t>© Ingrid Moerman  - </a:t>
            </a:r>
            <a:fld id="{7AE184E0-0BD4-4705-A12B-9B71DDE63301}" type="slidenum">
              <a:rPr lang="en-GB" smtClean="0"/>
              <a:pPr algn="ctr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487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52938" y="1099446"/>
            <a:ext cx="11639063" cy="4368343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20" b="1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white">
          <a:xfrm>
            <a:off x="772671" y="1992241"/>
            <a:ext cx="11024275" cy="2146320"/>
          </a:xfrm>
        </p:spPr>
        <p:txBody>
          <a:bodyPr anchor="b">
            <a:noAutofit/>
          </a:bodyPr>
          <a:lstStyle>
            <a:lvl1pPr algn="l">
              <a:lnSpc>
                <a:spcPts val="5400"/>
              </a:lnSpc>
              <a:defRPr sz="4800" u="none" cap="all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772673" y="4818397"/>
            <a:ext cx="11029836" cy="39162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rgbClr val="FFD200"/>
                </a:solidFill>
              </a:defRPr>
            </a:lvl1pPr>
            <a:lvl2pPr marL="650168" indent="0" algn="ctr">
              <a:buNone/>
              <a:defRPr sz="2844"/>
            </a:lvl2pPr>
            <a:lvl3pPr marL="1300335" indent="0" algn="ctr">
              <a:buNone/>
              <a:defRPr sz="2560"/>
            </a:lvl3pPr>
            <a:lvl4pPr marL="1950503" indent="0" algn="ctr">
              <a:buNone/>
              <a:defRPr sz="2275"/>
            </a:lvl4pPr>
            <a:lvl5pPr marL="2600671" indent="0" algn="ctr">
              <a:buNone/>
              <a:defRPr sz="2275"/>
            </a:lvl5pPr>
            <a:lvl6pPr marL="3250840" indent="0" algn="ctr">
              <a:buNone/>
              <a:defRPr sz="2275"/>
            </a:lvl6pPr>
            <a:lvl7pPr marL="3901008" indent="0" algn="ctr">
              <a:buNone/>
              <a:defRPr sz="2275"/>
            </a:lvl7pPr>
            <a:lvl8pPr marL="4551176" indent="0" algn="ctr">
              <a:buNone/>
              <a:defRPr sz="2275"/>
            </a:lvl8pPr>
            <a:lvl9pPr marL="5201343" indent="0" algn="ctr">
              <a:buNone/>
              <a:defRPr sz="2275"/>
            </a:lvl9pPr>
          </a:lstStyle>
          <a:p>
            <a:r>
              <a:rPr lang="en-GB" noProof="0"/>
              <a:t>Click to add subtitle / presenter / date [</a:t>
            </a:r>
            <a:r>
              <a:rPr lang="en-GB" noProof="0" err="1"/>
              <a:t>dd</a:t>
            </a:r>
            <a:r>
              <a:rPr lang="en-GB" noProof="0"/>
              <a:t>-mm-</a:t>
            </a:r>
            <a:r>
              <a:rPr lang="en-GB" noProof="0" err="1"/>
              <a:t>yyyy</a:t>
            </a:r>
            <a:r>
              <a:rPr lang="en-GB" noProof="0"/>
              <a:t>]</a:t>
            </a:r>
          </a:p>
        </p:txBody>
      </p:sp>
      <p:pic>
        <p:nvPicPr>
          <p:cNvPr id="10" name="Afbeelding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24" t="24806" r="13779" b="27441"/>
          <a:stretch/>
        </p:blipFill>
        <p:spPr>
          <a:xfrm>
            <a:off x="518377" y="345600"/>
            <a:ext cx="3071992" cy="476920"/>
          </a:xfrm>
          <a:prstGeom prst="rect">
            <a:avLst/>
          </a:prstGeom>
        </p:spPr>
      </p:pic>
      <p:sp>
        <p:nvSpPr>
          <p:cNvPr id="11" name="Oranisation Placeholder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6279948" y="222208"/>
            <a:ext cx="5562147" cy="54000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 b="0" cap="all" baseline="0">
                <a:solidFill>
                  <a:srgbClr val="1E64C8"/>
                </a:solidFill>
              </a:defRPr>
            </a:lvl2pPr>
          </a:lstStyle>
          <a:p>
            <a:pPr lvl="0"/>
            <a:r>
              <a:rPr lang="en-GB" noProof="0"/>
              <a:t>Click to edit organisation styles</a:t>
            </a:r>
          </a:p>
          <a:p>
            <a:pPr lvl="1"/>
            <a:r>
              <a:rPr lang="en-GB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417875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lou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65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GBP: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62710" y="1520826"/>
            <a:ext cx="10891092" cy="47433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Clr>
                <a:srgbClr val="405582"/>
              </a:buClr>
              <a:buFont typeface="ZapfDingbatsITC" charset="0"/>
              <a:buNone/>
              <a:tabLst/>
              <a:defRPr sz="1800" b="0" i="0" baseline="0">
                <a:solidFill>
                  <a:schemeClr val="tx2">
                    <a:lumMod val="25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  <a:lvl2pPr marL="977876" indent="-449251">
              <a:spcBef>
                <a:spcPts val="1700"/>
              </a:spcBef>
              <a:buClr>
                <a:srgbClr val="405582"/>
              </a:buClr>
              <a:buSzPct val="100000"/>
              <a:buFont typeface="ZapfDingbatsITC" charset="0"/>
              <a:buChar char="✚"/>
              <a:tabLst/>
              <a:defRPr lang="fr-FR" sz="2200" b="0" i="0" kern="12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2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r-FR" err="1"/>
              <a:t>Paragraph</a:t>
            </a:r>
            <a:endParaRPr lang="fr-FR"/>
          </a:p>
        </p:txBody>
      </p:sp>
      <p:sp>
        <p:nvSpPr>
          <p:cNvPr id="6" name="Titolo 5"/>
          <p:cNvSpPr>
            <a:spLocks noGrp="1"/>
          </p:cNvSpPr>
          <p:nvPr>
            <p:ph type="title" hasCustomPrompt="1"/>
          </p:nvPr>
        </p:nvSpPr>
        <p:spPr>
          <a:xfrm>
            <a:off x="1" y="223334"/>
            <a:ext cx="10404392" cy="744178"/>
          </a:xfrm>
        </p:spPr>
        <p:txBody>
          <a:bodyPr anchor="ctr"/>
          <a:lstStyle>
            <a:lvl1pPr>
              <a:lnSpc>
                <a:spcPct val="150000"/>
              </a:lnSpc>
              <a:defRPr cap="all" baseline="0"/>
            </a:lvl1pPr>
          </a:lstStyle>
          <a:p>
            <a:r>
              <a:rPr lang="it-IT"/>
              <a:t>SLIDE TITLE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FAA12AB3-CE7F-4546-AFAE-E3D177912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0670" y="6549005"/>
            <a:ext cx="597284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fld id="{65948E48-1704-8A46-9190-E09A1DFCD82D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6C44E5A-F0C9-C640-B530-8F30348E2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48109" y="6470451"/>
            <a:ext cx="947855" cy="3544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spc="0">
                <a:solidFill>
                  <a:schemeClr val="bg1">
                    <a:lumMod val="50000"/>
                  </a:schemeClr>
                </a:solidFill>
                <a:latin typeface="+mj-lt"/>
                <a:ea typeface="Open Sans" charset="0"/>
                <a:cs typeface="Open Sans" charset="0"/>
              </a:defRPr>
            </a:lvl1pPr>
          </a:lstStyle>
          <a:p>
            <a:fld id="{F319380D-AA67-FB4B-A9A8-414E45E9E416}" type="datetime3">
              <a:rPr lang="fr-CH" smtClean="0"/>
              <a:pPr/>
              <a:t>23/09/2026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2903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centered blue">
    <p:bg>
      <p:bgPr>
        <a:gradFill>
          <a:gsLst>
            <a:gs pos="0">
              <a:srgbClr val="3F98BD"/>
            </a:gs>
            <a:gs pos="57000">
              <a:srgbClr val="003E6B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A52C-3CF9-C74D-B34D-0C7627F7C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3005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image" Target="../media/image14.jpe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image" Target="../media/image13.png"/><Relationship Id="rId30" Type="http://schemas.openxmlformats.org/officeDocument/2006/relationships/image" Target="../media/image1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microsoft.com/office/2007/relationships/hdphoto" Target="../media/hdphoto3.wdp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image" Target="../media/image25.png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image" Target="../media/image24.png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rgbClr val="375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66F702-A15E-4B6A-8FA1-9408132B4F5E}" type="datetime1">
              <a:rPr lang="fr-FR" smtClean="0"/>
              <a:t>23/09/2026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499AE8B-0830-4386-ABE1-109AB8F9E83B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Picture 8" descr="A close up of a logo">
            <a:extLst>
              <a:ext uri="{FF2B5EF4-FFF2-40B4-BE49-F238E27FC236}">
                <a16:creationId xmlns:a16="http://schemas.microsoft.com/office/drawing/2014/main" id="{719A844F-5F5E-1077-3B9B-E5E85276506F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349" y="-54630"/>
            <a:ext cx="3205572" cy="81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6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726" r:id="rId4"/>
    <p:sldLayoutId id="2147483727" r:id="rId5"/>
    <p:sldLayoutId id="2147483664" r:id="rId6"/>
    <p:sldLayoutId id="2147483665" r:id="rId7"/>
    <p:sldLayoutId id="2147483666" r:id="rId8"/>
    <p:sldLayoutId id="2147483667" r:id="rId9"/>
    <p:sldLayoutId id="2147483729" r:id="rId10"/>
    <p:sldLayoutId id="2147483668" r:id="rId11"/>
    <p:sldLayoutId id="2147483669" r:id="rId12"/>
    <p:sldLayoutId id="2147483670" r:id="rId13"/>
    <p:sldLayoutId id="2147483671" r:id="rId14"/>
    <p:sldLayoutId id="2147483696" r:id="rId15"/>
    <p:sldLayoutId id="2147483725" r:id="rId16"/>
    <p:sldLayoutId id="2147483728" r:id="rId17"/>
    <p:sldLayoutId id="214748373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>
            <a:lumMod val="75000"/>
          </a:schemeClr>
        </a:buClr>
        <a:buSzPct val="80000"/>
        <a:buFont typeface="System Font Regular"/>
        <a:buChar char="■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08586C"/>
        </a:buClr>
        <a:buSzPct val="80000"/>
        <a:buFont typeface="System Font Regular"/>
        <a:buChar char="■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>
            <a:lumMod val="75000"/>
          </a:schemeClr>
        </a:buClr>
        <a:buSzPct val="80000"/>
        <a:buFont typeface="System Font Regular"/>
        <a:buChar char="■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tx1"/>
        </a:buClr>
        <a:buSzPct val="80000"/>
        <a:buFont typeface="System Font Regular"/>
        <a:buChar char="■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2">
            <a:lumMod val="75000"/>
          </a:schemeClr>
        </a:buClr>
        <a:buSzPct val="80000"/>
        <a:buFont typeface="System Font Regular"/>
        <a:buChar char="■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175" y="305571"/>
            <a:ext cx="11671300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75" y="1437640"/>
            <a:ext cx="11671300" cy="469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0267" y="6540686"/>
            <a:ext cx="1151467" cy="19499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67">
                <a:solidFill>
                  <a:schemeClr val="tx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74" y="6519997"/>
            <a:ext cx="562489" cy="16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95" y="6494249"/>
            <a:ext cx="555901" cy="219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6"/>
          <a:stretch/>
        </p:blipFill>
        <p:spPr>
          <a:xfrm>
            <a:off x="1943628" y="6235061"/>
            <a:ext cx="579723" cy="536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E1B1D7-29B6-F632-EB08-99BF4517D2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40067" y="6610774"/>
            <a:ext cx="594784" cy="16421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67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235798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548626" rtl="0" eaLnBrk="1" latinLnBrk="0" hangingPunct="1">
        <a:spcBef>
          <a:spcPct val="0"/>
        </a:spcBef>
        <a:buNone/>
        <a:defRPr sz="3200" b="0" i="0" kern="1200" cap="none" baseline="0">
          <a:solidFill>
            <a:schemeClr val="tx2"/>
          </a:solidFill>
          <a:latin typeface="Gill Sans MT"/>
          <a:ea typeface="+mj-ea"/>
          <a:cs typeface="Gill Sans MT"/>
        </a:defRPr>
      </a:lvl1pPr>
    </p:titleStyle>
    <p:bodyStyle>
      <a:lvl1pPr marL="411470" indent="-411470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2400" b="0" i="0" kern="1200">
          <a:solidFill>
            <a:srgbClr val="000000"/>
          </a:solidFill>
          <a:latin typeface="Gill Sans MT"/>
          <a:ea typeface="+mn-ea"/>
          <a:cs typeface="Gill Sans MT"/>
        </a:defRPr>
      </a:lvl1pPr>
      <a:lvl2pPr marL="891518" indent="-342891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2160" b="0" i="0" kern="1200">
          <a:solidFill>
            <a:srgbClr val="000000"/>
          </a:solidFill>
          <a:latin typeface="Gill Sans MT"/>
          <a:ea typeface="+mn-ea"/>
          <a:cs typeface="Gill Sans MT"/>
        </a:defRPr>
      </a:lvl2pPr>
      <a:lvl3pPr marL="1371566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3pPr>
      <a:lvl4pPr marL="1920192" indent="-274313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4pPr>
      <a:lvl5pPr marL="2468818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5pPr>
      <a:lvl6pPr marL="3017445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175" y="305571"/>
            <a:ext cx="11671300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75" y="1437640"/>
            <a:ext cx="11671300" cy="469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20267" y="6540686"/>
            <a:ext cx="1151467" cy="19499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667">
                <a:solidFill>
                  <a:schemeClr val="tx1"/>
                </a:solidFill>
              </a:defRPr>
            </a:lvl1pPr>
          </a:lstStyle>
          <a:p>
            <a:fld id="{8836216C-5BC3-7C44-80F8-E30864FFC22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74" y="6519997"/>
            <a:ext cx="562489" cy="16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5" y="6494249"/>
            <a:ext cx="555901" cy="219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396"/>
          <a:stretch/>
        </p:blipFill>
        <p:spPr>
          <a:xfrm>
            <a:off x="1943628" y="6235061"/>
            <a:ext cx="579723" cy="5368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F707E1-747E-C9DE-ED74-A36719B6F15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76051" y="6610774"/>
            <a:ext cx="560916" cy="16421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67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</p:spTree>
    <p:extLst>
      <p:ext uri="{BB962C8B-B14F-4D97-AF65-F5344CB8AC3E}">
        <p14:creationId xmlns:p14="http://schemas.microsoft.com/office/powerpoint/2010/main" val="425869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548626" rtl="0" eaLnBrk="1" latinLnBrk="0" hangingPunct="1">
        <a:spcBef>
          <a:spcPct val="0"/>
        </a:spcBef>
        <a:buNone/>
        <a:defRPr sz="3200" b="0" i="0" kern="1200" cap="none" baseline="0">
          <a:solidFill>
            <a:schemeClr val="tx2"/>
          </a:solidFill>
          <a:latin typeface="Gill Sans MT"/>
          <a:ea typeface="+mj-ea"/>
          <a:cs typeface="Gill Sans MT"/>
        </a:defRPr>
      </a:lvl1pPr>
    </p:titleStyle>
    <p:bodyStyle>
      <a:lvl1pPr marL="411470" indent="-411470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2400" b="0" i="0" kern="1200">
          <a:solidFill>
            <a:srgbClr val="000000"/>
          </a:solidFill>
          <a:latin typeface="Gill Sans MT"/>
          <a:ea typeface="+mn-ea"/>
          <a:cs typeface="Gill Sans MT"/>
        </a:defRPr>
      </a:lvl1pPr>
      <a:lvl2pPr marL="891518" indent="-342891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2160" b="0" i="0" kern="1200">
          <a:solidFill>
            <a:srgbClr val="000000"/>
          </a:solidFill>
          <a:latin typeface="Gill Sans MT"/>
          <a:ea typeface="+mn-ea"/>
          <a:cs typeface="Gill Sans MT"/>
        </a:defRPr>
      </a:lvl2pPr>
      <a:lvl3pPr marL="1371566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3pPr>
      <a:lvl4pPr marL="1920192" indent="-274313" algn="l" defTabSz="548626" rtl="0" eaLnBrk="1" latinLnBrk="0" hangingPunct="1">
        <a:spcBef>
          <a:spcPct val="20000"/>
        </a:spcBef>
        <a:buClr>
          <a:schemeClr val="tx1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4pPr>
      <a:lvl5pPr marL="2468818" indent="-274313" algn="l" defTabSz="548626" rtl="0" eaLnBrk="1" latinLnBrk="0" hangingPunct="1">
        <a:spcBef>
          <a:spcPct val="20000"/>
        </a:spcBef>
        <a:buClr>
          <a:schemeClr val="tx2"/>
        </a:buClr>
        <a:buSzPct val="100000"/>
        <a:buFont typeface="Wingdings" charset="2"/>
        <a:buChar char="§"/>
        <a:defRPr sz="1920" b="0" i="0" kern="1200">
          <a:solidFill>
            <a:srgbClr val="000000"/>
          </a:solidFill>
          <a:latin typeface="Gill Sans MT"/>
          <a:ea typeface="+mn-ea"/>
          <a:cs typeface="Gill Sans MT"/>
        </a:defRPr>
      </a:lvl5pPr>
      <a:lvl6pPr marL="3017445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Relationship Id="rId14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jpeg"/><Relationship Id="rId3" Type="http://schemas.openxmlformats.org/officeDocument/2006/relationships/image" Target="../media/image48.png"/><Relationship Id="rId7" Type="http://schemas.openxmlformats.org/officeDocument/2006/relationships/image" Target="../media/image41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11" Type="http://schemas.openxmlformats.org/officeDocument/2006/relationships/image" Target="../media/image42.png"/><Relationship Id="rId5" Type="http://schemas.openxmlformats.org/officeDocument/2006/relationships/image" Target="../media/image45.png"/><Relationship Id="rId10" Type="http://schemas.openxmlformats.org/officeDocument/2006/relationships/image" Target="../media/image54.png"/><Relationship Id="rId4" Type="http://schemas.openxmlformats.org/officeDocument/2006/relationships/image" Target="../media/image44.png"/><Relationship Id="rId9" Type="http://schemas.openxmlformats.org/officeDocument/2006/relationships/image" Target="../media/image53.png"/><Relationship Id="rId14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49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.png"/><Relationship Id="rId5" Type="http://schemas.openxmlformats.org/officeDocument/2006/relationships/image" Target="../media/image56.jpg"/><Relationship Id="rId4" Type="http://schemas.openxmlformats.org/officeDocument/2006/relationships/image" Target="../media/image50.png"/><Relationship Id="rId9" Type="http://schemas.openxmlformats.org/officeDocument/2006/relationships/image" Target="../media/image6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49.png"/><Relationship Id="rId7" Type="http://schemas.openxmlformats.org/officeDocument/2006/relationships/image" Target="../media/image44.pn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png"/><Relationship Id="rId11" Type="http://schemas.openxmlformats.org/officeDocument/2006/relationships/image" Target="../media/image55.jpeg"/><Relationship Id="rId5" Type="http://schemas.openxmlformats.org/officeDocument/2006/relationships/image" Target="../media/image61.png"/><Relationship Id="rId15" Type="http://schemas.openxmlformats.org/officeDocument/2006/relationships/image" Target="../media/image54.png"/><Relationship Id="rId10" Type="http://schemas.openxmlformats.org/officeDocument/2006/relationships/image" Target="../media/image43.png"/><Relationship Id="rId4" Type="http://schemas.openxmlformats.org/officeDocument/2006/relationships/image" Target="../media/image50.png"/><Relationship Id="rId9" Type="http://schemas.openxmlformats.org/officeDocument/2006/relationships/image" Target="../media/image42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9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org&amp;utm_campaign=index&amp;utm_content=origi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.png"/><Relationship Id="rId5" Type="http://schemas.openxmlformats.org/officeDocument/2006/relationships/image" Target="../media/image7.png"/><Relationship Id="rId4" Type="http://schemas.openxmlformats.org/officeDocument/2006/relationships/image" Target="../media/image70.com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emf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0.com"/><Relationship Id="rId11" Type="http://schemas.openxmlformats.org/officeDocument/2006/relationships/image" Target="../media/image50.png"/><Relationship Id="rId5" Type="http://schemas.openxmlformats.org/officeDocument/2006/relationships/image" Target="../media/image76.png"/><Relationship Id="rId10" Type="http://schemas.openxmlformats.org/officeDocument/2006/relationships/image" Target="../media/image49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6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8.svg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12" Type="http://schemas.microsoft.com/office/2007/relationships/hdphoto" Target="../media/hdphoto7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5.xml"/><Relationship Id="rId6" Type="http://schemas.microsoft.com/office/2007/relationships/hdphoto" Target="../media/hdphoto6.wdp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5" Type="http://schemas.microsoft.com/office/2007/relationships/hdphoto" Target="../media/hdphoto8.wdp"/><Relationship Id="rId10" Type="http://schemas.openxmlformats.org/officeDocument/2006/relationships/image" Target="../media/image86.png"/><Relationship Id="rId4" Type="http://schemas.microsoft.com/office/2007/relationships/hdphoto" Target="../media/hdphoto5.wdp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6.png"/><Relationship Id="rId3" Type="http://schemas.openxmlformats.org/officeDocument/2006/relationships/image" Target="../media/image26.png"/><Relationship Id="rId7" Type="http://schemas.microsoft.com/office/2007/relationships/hdphoto" Target="../media/hdphoto9.wdp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2.png"/><Relationship Id="rId11" Type="http://schemas.openxmlformats.org/officeDocument/2006/relationships/hyperlink" Target="https://openwifi.tech/" TargetMode="External"/><Relationship Id="rId5" Type="http://schemas.openxmlformats.org/officeDocument/2006/relationships/image" Target="../media/image91.emf"/><Relationship Id="rId10" Type="http://schemas.openxmlformats.org/officeDocument/2006/relationships/hyperlink" Target="https://github.com/open-sdr/openwifi" TargetMode="External"/><Relationship Id="rId4" Type="http://schemas.openxmlformats.org/officeDocument/2006/relationships/image" Target="../media/image90.jpeg"/><Relationship Id="rId9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microsoft.com/office/2007/relationships/media" Target="../media/media2.mov"/><Relationship Id="rId7" Type="http://schemas.openxmlformats.org/officeDocument/2006/relationships/image" Target="../media/image101.tiff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04.emf"/><Relationship Id="rId4" Type="http://schemas.openxmlformats.org/officeDocument/2006/relationships/video" Target="../media/media2.mov"/><Relationship Id="rId9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06B5-F84F-11C5-9EBD-825112DD3D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BE" sz="31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KEYNOTE</a:t>
            </a:r>
            <a:br>
              <a:rPr lang="en-BE" b="1" dirty="0"/>
            </a:br>
            <a:r>
              <a:rPr lang="en-BE" b="1" dirty="0"/>
              <a:t>How Europe is Shaping the Future of Wireless Innovation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67D86-F3B7-1B39-2CCC-9A1B373F8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842966"/>
            <a:ext cx="7315200" cy="9144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Ingrid Moerman &amp; Jeroen Hoebeke</a:t>
            </a:r>
            <a:endParaRPr lang="LID4096" sz="280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3403C-6CCE-FF4A-6570-CFE909A8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</a:t>
            </a:fld>
            <a:endParaRPr lang="fr-FR"/>
          </a:p>
        </p:txBody>
      </p:sp>
      <p:pic>
        <p:nvPicPr>
          <p:cNvPr id="5" name="Picture 2" descr="Interuniversity Microelectronics Centre – Wikipedia">
            <a:extLst>
              <a:ext uri="{FF2B5EF4-FFF2-40B4-BE49-F238E27FC236}">
                <a16:creationId xmlns:a16="http://schemas.microsoft.com/office/drawing/2014/main" id="{2EA48DAC-3458-C755-494A-D9ACBE44E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406" y="2989960"/>
            <a:ext cx="2499625" cy="124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ugent-logo">
            <a:extLst>
              <a:ext uri="{FF2B5EF4-FFF2-40B4-BE49-F238E27FC236}">
                <a16:creationId xmlns:a16="http://schemas.microsoft.com/office/drawing/2014/main" id="{50A0B73B-8CD3-F12E-B6FB-9B3DAA775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850" y="3909103"/>
            <a:ext cx="1734737" cy="1391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AE1C72-5CA0-712D-3594-53EFEB94DD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065"/>
          <a:stretch>
            <a:fillRect/>
          </a:stretch>
        </p:blipFill>
        <p:spPr>
          <a:xfrm>
            <a:off x="9886218" y="5347713"/>
            <a:ext cx="1656000" cy="50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0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238D8-2945-4B17-DEBD-866A1867C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map of a city&#10;&#10;AI-generated content may be incorrect.">
            <a:extLst>
              <a:ext uri="{FF2B5EF4-FFF2-40B4-BE49-F238E27FC236}">
                <a16:creationId xmlns:a16="http://schemas.microsoft.com/office/drawing/2014/main" id="{B17F6D6C-30C5-E90A-53AA-45DC852AE4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" t="2904" r="99510" b="22923"/>
          <a:stretch>
            <a:fillRect/>
          </a:stretch>
        </p:blipFill>
        <p:spPr>
          <a:xfrm>
            <a:off x="-78341" y="-3814"/>
            <a:ext cx="903289" cy="6871749"/>
          </a:xfrm>
          <a:prstGeom prst="rect">
            <a:avLst/>
          </a:prstGeom>
        </p:spPr>
      </p:pic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id="{D0188587-6A03-0815-55DC-31EF121A3C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" t="2904" r="30377" b="22708"/>
          <a:stretch>
            <a:fillRect/>
          </a:stretch>
        </p:blipFill>
        <p:spPr>
          <a:xfrm>
            <a:off x="752061" y="-3814"/>
            <a:ext cx="11439939" cy="6871749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0273B81-9111-68DE-C2AD-DBBC6825ECB2}"/>
              </a:ext>
            </a:extLst>
          </p:cNvPr>
          <p:cNvSpPr>
            <a:spLocks noChangeAspect="1"/>
          </p:cNvSpPr>
          <p:nvPr/>
        </p:nvSpPr>
        <p:spPr>
          <a:xfrm>
            <a:off x="9650158" y="3302975"/>
            <a:ext cx="144000" cy="14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 tall building with many windows&#10;&#10;Description automatically generated with low confidence">
            <a:extLst>
              <a:ext uri="{FF2B5EF4-FFF2-40B4-BE49-F238E27FC236}">
                <a16:creationId xmlns:a16="http://schemas.microsoft.com/office/drawing/2014/main" id="{5DE39947-2D11-91AF-C0D1-23F11D4298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53" t="5472" r="17737" b="21050"/>
          <a:stretch>
            <a:fillRect/>
          </a:stretch>
        </p:blipFill>
        <p:spPr>
          <a:xfrm>
            <a:off x="-25581" y="-31716"/>
            <a:ext cx="5641189" cy="6994490"/>
          </a:xfrm>
          <a:prstGeom prst="rect">
            <a:avLst/>
          </a:prstGeom>
          <a:ln w="28575">
            <a:noFill/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34B5619-15B2-D822-D076-F50E9DAD7A39}"/>
              </a:ext>
            </a:extLst>
          </p:cNvPr>
          <p:cNvSpPr>
            <a:spLocks noChangeAspect="1"/>
          </p:cNvSpPr>
          <p:nvPr/>
        </p:nvSpPr>
        <p:spPr>
          <a:xfrm>
            <a:off x="7126639" y="3124697"/>
            <a:ext cx="144000" cy="14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EAD55C-ED4B-496C-8ED6-A7CA5912C106}"/>
              </a:ext>
            </a:extLst>
          </p:cNvPr>
          <p:cNvGrpSpPr/>
          <p:nvPr/>
        </p:nvGrpSpPr>
        <p:grpSpPr>
          <a:xfrm>
            <a:off x="5538805" y="3154549"/>
            <a:ext cx="6653195" cy="3712423"/>
            <a:chOff x="-1039320" y="1345876"/>
            <a:chExt cx="4807862" cy="276979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A133F6-6BFD-8890-BF49-20FF69575E39}"/>
                </a:ext>
              </a:extLst>
            </p:cNvPr>
            <p:cNvSpPr/>
            <p:nvPr/>
          </p:nvSpPr>
          <p:spPr>
            <a:xfrm>
              <a:off x="679718" y="2423635"/>
              <a:ext cx="855882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Foundations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5C19C5-0679-2060-7B90-61AAFFEED254}"/>
                </a:ext>
              </a:extLst>
            </p:cNvPr>
            <p:cNvSpPr/>
            <p:nvPr/>
          </p:nvSpPr>
          <p:spPr>
            <a:xfrm>
              <a:off x="1677468" y="2423635"/>
              <a:ext cx="937500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System design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EA6554-4AF0-9ABB-9782-DD7080B10457}"/>
                </a:ext>
              </a:extLst>
            </p:cNvPr>
            <p:cNvSpPr/>
            <p:nvPr/>
          </p:nvSpPr>
          <p:spPr>
            <a:xfrm>
              <a:off x="2756836" y="2423635"/>
              <a:ext cx="937499" cy="6061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BE" sz="1400" dirty="0">
                  <a:solidFill>
                    <a:schemeClr val="tx1"/>
                  </a:solidFill>
                </a:rPr>
                <a:t>Applications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9D4B5C3-10A2-6618-8A82-DE9A8518B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596"/>
            <a:stretch/>
          </p:blipFill>
          <p:spPr>
            <a:xfrm>
              <a:off x="655544" y="1345876"/>
              <a:ext cx="3109593" cy="93831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6CD4BF-DF4B-D956-36C9-13616A78F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5544" y="3177352"/>
              <a:ext cx="3112998" cy="938314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8072AF-76F6-B12C-5C0F-526619FB444F}"/>
                </a:ext>
              </a:extLst>
            </p:cNvPr>
            <p:cNvSpPr txBox="1">
              <a:spLocks noChangeAspect="1"/>
            </p:cNvSpPr>
            <p:nvPr/>
          </p:nvSpPr>
          <p:spPr>
            <a:xfrm rot="16200000">
              <a:off x="-161559" y="1624491"/>
              <a:ext cx="1056378" cy="533788"/>
            </a:xfrm>
            <a:prstGeom prst="rect">
              <a:avLst/>
            </a:prstGeom>
            <a:solidFill>
              <a:srgbClr val="08586C">
                <a:alpha val="40000"/>
              </a:srgbClr>
            </a:solidFill>
            <a:ln>
              <a:noFill/>
            </a:ln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INTERNET </a:t>
              </a:r>
            </a:p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TECHNOLOGY &amp; CONNECTIVITY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291C6-E5C4-7B88-9A3E-44423EE3C0EE}"/>
                </a:ext>
              </a:extLst>
            </p:cNvPr>
            <p:cNvSpPr txBox="1">
              <a:spLocks noChangeAspect="1"/>
            </p:cNvSpPr>
            <p:nvPr/>
          </p:nvSpPr>
          <p:spPr>
            <a:xfrm rot="16200000">
              <a:off x="-102527" y="3456917"/>
              <a:ext cx="938315" cy="3791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DATA</a:t>
              </a:r>
            </a:p>
            <a:p>
              <a:pPr algn="ctr"/>
              <a:r>
                <a:rPr lang="en-US" sz="1400" b="1" dirty="0">
                  <a:solidFill>
                    <a:schemeClr val="accent2">
                      <a:lumMod val="20000"/>
                      <a:lumOff val="80000"/>
                    </a:schemeClr>
                  </a:solidFill>
                </a:rPr>
                <a:t>SCIENCE &amp; AI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0B23F07-15FC-9C34-C6E3-FEBF0CFF1D65}"/>
                </a:ext>
              </a:extLst>
            </p:cNvPr>
            <p:cNvSpPr/>
            <p:nvPr/>
          </p:nvSpPr>
          <p:spPr>
            <a:xfrm>
              <a:off x="-1039320" y="2427696"/>
              <a:ext cx="1620657" cy="60615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BE" sz="1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8BDC0464-C0E9-E60E-8D96-CBE74BA3BD1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8065"/>
          <a:stretch>
            <a:fillRect/>
          </a:stretch>
        </p:blipFill>
        <p:spPr>
          <a:xfrm>
            <a:off x="5549691" y="4653764"/>
            <a:ext cx="2219085" cy="6704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890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umbrellas in the air&#10;&#10;Description automatically generated">
            <a:extLst>
              <a:ext uri="{FF2B5EF4-FFF2-40B4-BE49-F238E27FC236}">
                <a16:creationId xmlns:a16="http://schemas.microsoft.com/office/drawing/2014/main" id="{D3BCFAB5-C4CB-4E03-65E6-2203CF4F8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alphaModFix/>
          </a:blip>
          <a:srcRect t="15730"/>
          <a:stretch/>
        </p:blipFill>
        <p:spPr>
          <a:xfrm>
            <a:off x="27" y="13"/>
            <a:ext cx="12191973" cy="6857987"/>
          </a:xfrm>
          <a:prstGeom prst="rect">
            <a:avLst/>
          </a:prstGeom>
          <a:noFill/>
        </p:spPr>
      </p:pic>
      <p:sp>
        <p:nvSpPr>
          <p:cNvPr id="19" name="Title 18">
            <a:extLst>
              <a:ext uri="{FF2B5EF4-FFF2-40B4-BE49-F238E27FC236}">
                <a16:creationId xmlns:a16="http://schemas.microsoft.com/office/drawing/2014/main" id="{4A8537B2-4C10-4695-5510-4C07D948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68CC0"/>
                </a:solidFill>
                <a:latin typeface="Corbel" panose="020B0503020204020204" pitchFamily="34" charset="0"/>
              </a:rPr>
              <a:t>Deterministic Connected Systems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396341-845F-EFFE-CFD2-C08F28C2A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626">
              <a:defRPr/>
            </a:pPr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>
                <a:defRPr/>
              </a:pPr>
              <a:t>3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CD21B1-3E26-D75F-9D57-D83E8C92E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latin typeface="Corbel" panose="020B0503020204020204" pitchFamily="34" charset="0"/>
              </a:rPr>
              <a:t>Research program @ imec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B97FB04F-E3C0-C1E5-D83C-56CC7954B560}"/>
              </a:ext>
            </a:extLst>
          </p:cNvPr>
          <p:cNvSpPr txBox="1">
            <a:spLocks/>
          </p:cNvSpPr>
          <p:nvPr/>
        </p:nvSpPr>
        <p:spPr>
          <a:xfrm>
            <a:off x="2059699" y="2507419"/>
            <a:ext cx="3194534" cy="1528572"/>
          </a:xfrm>
          <a:prstGeom prst="rect">
            <a:avLst/>
          </a:prstGeom>
        </p:spPr>
        <p:txBody>
          <a:bodyPr/>
          <a:lstStyle>
            <a:lvl1pPr algn="l" defTabSz="411480" rtl="0" eaLnBrk="1" latinLnBrk="0" hangingPunct="1">
              <a:spcBef>
                <a:spcPct val="0"/>
              </a:spcBef>
              <a:buNone/>
              <a:defRPr sz="2400" b="0" i="0" kern="1200" cap="none" baseline="0">
                <a:solidFill>
                  <a:schemeClr val="tx2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pPr defTabSz="548626">
              <a:defRPr/>
            </a:pPr>
            <a:r>
              <a:rPr lang="en-BE" sz="4267" b="1" dirty="0">
                <a:solidFill>
                  <a:srgbClr val="90288D"/>
                </a:solidFill>
                <a:latin typeface="Corbel" panose="020B0503020204020204" pitchFamily="34" charset="0"/>
              </a:rPr>
              <a:t>Specialized connectivity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E4FEC9-4978-02D0-C83F-93EFE6253088}"/>
              </a:ext>
            </a:extLst>
          </p:cNvPr>
          <p:cNvSpPr txBox="1"/>
          <p:nvPr/>
        </p:nvSpPr>
        <p:spPr>
          <a:xfrm>
            <a:off x="2141003" y="3851210"/>
            <a:ext cx="311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26">
              <a:defRPr/>
            </a:pPr>
            <a:r>
              <a:rPr lang="en-BE" sz="2000">
                <a:solidFill>
                  <a:srgbClr val="90288D"/>
                </a:solidFill>
                <a:latin typeface="Corbel" panose="020B0503020204020204" pitchFamily="34" charset="0"/>
              </a:rPr>
              <a:t>Deterministic </a:t>
            </a:r>
          </a:p>
          <a:p>
            <a:pPr defTabSz="548626">
              <a:defRPr/>
            </a:pPr>
            <a:r>
              <a:rPr lang="en-BE" sz="2000" dirty="0">
                <a:solidFill>
                  <a:srgbClr val="90288D"/>
                </a:solidFill>
                <a:latin typeface="Corbel" panose="020B0503020204020204" pitchFamily="34" charset="0"/>
              </a:rPr>
              <a:t>end-to-end communication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8CC42132-C7CE-2F19-9E29-22A6558DFA81}"/>
              </a:ext>
            </a:extLst>
          </p:cNvPr>
          <p:cNvSpPr txBox="1">
            <a:spLocks/>
          </p:cNvSpPr>
          <p:nvPr/>
        </p:nvSpPr>
        <p:spPr>
          <a:xfrm>
            <a:off x="8085716" y="1130969"/>
            <a:ext cx="4442279" cy="1535480"/>
          </a:xfrm>
          <a:prstGeom prst="rect">
            <a:avLst/>
          </a:prstGeom>
        </p:spPr>
        <p:txBody>
          <a:bodyPr/>
          <a:lstStyle>
            <a:lvl1pPr algn="l" defTabSz="411480" rtl="0" eaLnBrk="1" latinLnBrk="0" hangingPunct="1">
              <a:spcBef>
                <a:spcPct val="0"/>
              </a:spcBef>
              <a:buNone/>
              <a:defRPr sz="2400" b="0" i="0" kern="1200" cap="none" baseline="0">
                <a:solidFill>
                  <a:schemeClr val="tx2"/>
                </a:solidFill>
                <a:latin typeface="Gill Sans MT"/>
                <a:ea typeface="+mj-ea"/>
                <a:cs typeface="Gill Sans MT"/>
              </a:defRPr>
            </a:lvl1pPr>
          </a:lstStyle>
          <a:p>
            <a:pPr defTabSz="548626">
              <a:defRPr/>
            </a:pPr>
            <a:r>
              <a:rPr lang="en-BE" sz="4267" b="1" dirty="0">
                <a:solidFill>
                  <a:srgbClr val="FFFFFF">
                    <a:lumMod val="50000"/>
                  </a:srgbClr>
                </a:solidFill>
                <a:latin typeface="Corbel" panose="020B0503020204020204" pitchFamily="34" charset="0"/>
              </a:rPr>
              <a:t>Mass-market connectivity</a:t>
            </a:r>
          </a:p>
        </p:txBody>
      </p:sp>
      <p:sp>
        <p:nvSpPr>
          <p:cNvPr id="4" name="Left Arrow 3">
            <a:extLst>
              <a:ext uri="{FF2B5EF4-FFF2-40B4-BE49-F238E27FC236}">
                <a16:creationId xmlns:a16="http://schemas.microsoft.com/office/drawing/2014/main" id="{307FC8D4-0F3F-D584-C4D5-56E471574B8B}"/>
              </a:ext>
            </a:extLst>
          </p:cNvPr>
          <p:cNvSpPr/>
          <p:nvPr/>
        </p:nvSpPr>
        <p:spPr>
          <a:xfrm rot="20071772">
            <a:off x="5497149" y="2923941"/>
            <a:ext cx="2358609" cy="548815"/>
          </a:xfrm>
          <a:prstGeom prst="leftArrow">
            <a:avLst/>
          </a:prstGeom>
          <a:gradFill>
            <a:gsLst>
              <a:gs pos="0">
                <a:schemeClr val="accent3"/>
              </a:gs>
              <a:gs pos="100000">
                <a:schemeClr val="bg1">
                  <a:lumMod val="50000"/>
                </a:scheme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8626">
              <a:defRPr/>
            </a:pPr>
            <a:endParaRPr lang="en-BE" sz="1867">
              <a:solidFill>
                <a:srgbClr val="FFFFFF"/>
              </a:solidFill>
              <a:latin typeface="Gill Sans MT" panose="020B0502020104020203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528EC1-115B-9AED-BF8B-F1F99E9983D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77723" y="4596084"/>
            <a:ext cx="480000" cy="4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22214F-A14B-AA60-0E8B-A2C23364BD1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60138" y="5471134"/>
            <a:ext cx="497637" cy="497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DF78DA-C0B2-E534-35EA-BCBDD0F0532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17622" y="4973496"/>
            <a:ext cx="497637" cy="4976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3FF027-0F19-985E-5BFB-B75D84F1C8F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69965" y="4816105"/>
            <a:ext cx="480000" cy="480000"/>
          </a:xfrm>
          <a:prstGeom prst="rect">
            <a:avLst/>
          </a:prstGeom>
        </p:spPr>
      </p:pic>
      <p:pic>
        <p:nvPicPr>
          <p:cNvPr id="13" name="Picture 6" descr="Carlson Engineering | CoBots — Robotic Screwdriving Systems">
            <a:extLst>
              <a:ext uri="{FF2B5EF4-FFF2-40B4-BE49-F238E27FC236}">
                <a16:creationId xmlns:a16="http://schemas.microsoft.com/office/drawing/2014/main" id="{9B01D2E5-8FA7-E4F3-0A8C-8465544D3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003" y="4991724"/>
            <a:ext cx="608763" cy="60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efence Icon Vector Art, Icons, and Graphics for Free Download">
            <a:extLst>
              <a:ext uri="{FF2B5EF4-FFF2-40B4-BE49-F238E27FC236}">
                <a16:creationId xmlns:a16="http://schemas.microsoft.com/office/drawing/2014/main" id="{C475B433-275F-C3B5-C8F6-0B341C96A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599" y="4735312"/>
            <a:ext cx="497637" cy="52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894214-6AC8-574B-3AAC-ECED47CF4C82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34952" y="5272437"/>
            <a:ext cx="268269" cy="6171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946331-99FB-2475-6E98-D375BFF8542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4171" y="3862813"/>
            <a:ext cx="375612" cy="375612"/>
          </a:xfrm>
          <a:prstGeom prst="rect">
            <a:avLst/>
          </a:prstGeom>
        </p:spPr>
      </p:pic>
      <p:pic>
        <p:nvPicPr>
          <p:cNvPr id="21" name="Picture 2" descr="Interuniversity Microelectronics Centre – Wikipedia">
            <a:extLst>
              <a:ext uri="{FF2B5EF4-FFF2-40B4-BE49-F238E27FC236}">
                <a16:creationId xmlns:a16="http://schemas.microsoft.com/office/drawing/2014/main" id="{D1D23CA8-66F8-4D63-944C-BC544B0DB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80" y="6333324"/>
            <a:ext cx="1183353" cy="59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61FE2F44-5946-4A0B-339D-BB2C94108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9054" y="2627577"/>
            <a:ext cx="1332000" cy="78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5G Logo PNG Vector (EPS) Free Download">
            <a:extLst>
              <a:ext uri="{FF2B5EF4-FFF2-40B4-BE49-F238E27FC236}">
                <a16:creationId xmlns:a16="http://schemas.microsoft.com/office/drawing/2014/main" id="{634EF80D-964C-FB92-83C3-3F43330D3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5786" y="2624842"/>
            <a:ext cx="1116000" cy="67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EE2371F-9D50-4500-B89A-C8E6B2E02C52}"/>
              </a:ext>
            </a:extLst>
          </p:cNvPr>
          <p:cNvSpPr txBox="1"/>
          <p:nvPr/>
        </p:nvSpPr>
        <p:spPr>
          <a:xfrm>
            <a:off x="6855236" y="5132996"/>
            <a:ext cx="5188949" cy="1200329"/>
          </a:xfrm>
          <a:prstGeom prst="rect">
            <a:avLst/>
          </a:prstGeom>
          <a:solidFill>
            <a:srgbClr val="24275B"/>
          </a:solidFill>
          <a:ln>
            <a:solidFill>
              <a:srgbClr val="168CC0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LESSONS LEARNED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Innovation based on mass-market infrastructure and chipsets is hard!</a:t>
            </a:r>
          </a:p>
        </p:txBody>
      </p:sp>
    </p:spTree>
    <p:extLst>
      <p:ext uri="{BB962C8B-B14F-4D97-AF65-F5344CB8AC3E}">
        <p14:creationId xmlns:p14="http://schemas.microsoft.com/office/powerpoint/2010/main" val="9869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F9D9F-BB87-0A5C-C2CD-4EFCEC342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FBB838BA-CB27-25E7-F9F5-6522478F2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4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3E41FB-D6F8-B07E-FB6E-BE0AA7C51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617702"/>
            <a:ext cx="11736495" cy="2152313"/>
          </a:xfrm>
        </p:spPr>
        <p:txBody>
          <a:bodyPr anchor="t"/>
          <a:lstStyle/>
          <a:p>
            <a:pPr marL="231775" indent="-222250"/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Beyond traditional metrics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such as speed and capacity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Delivering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firm, verifiable guarantees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(beyond promises) on bounded latency, reliability, mobility, uniform coverage, scalability, security, resilience, ad-hoc deployment…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Also in </a:t>
            </a:r>
            <a:r>
              <a:rPr lang="en-US" b="1" i="1" dirty="0">
                <a:solidFill>
                  <a:schemeClr val="tx1">
                    <a:lumMod val="50000"/>
                  </a:schemeClr>
                </a:solidFill>
              </a:rPr>
              <a:t>complex, dynamic, and mobile environments</a:t>
            </a:r>
          </a:p>
          <a:p>
            <a:pPr marL="231775" indent="-222250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Meeting needs from (real-world) challenging applications in </a:t>
            </a:r>
            <a:r>
              <a:rPr lang="en-GB" b="1" i="1" dirty="0">
                <a:solidFill>
                  <a:schemeClr val="tx1"/>
                </a:solidFill>
              </a:rPr>
              <a:t>high-end professional use cases</a:t>
            </a:r>
            <a:endParaRPr lang="en-US" b="1" i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0B0FA-10BF-5911-952C-27E09C7E5DC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Specialized connectivity needs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3699F2-843F-84A6-80BE-B7C481A3CEE1}"/>
              </a:ext>
            </a:extLst>
          </p:cNvPr>
          <p:cNvGrpSpPr/>
          <p:nvPr/>
        </p:nvGrpSpPr>
        <p:grpSpPr>
          <a:xfrm>
            <a:off x="3858871" y="3945585"/>
            <a:ext cx="3659529" cy="2168390"/>
            <a:chOff x="3858871" y="4176812"/>
            <a:chExt cx="3659529" cy="21683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746D2B-7068-B197-38AF-88625D48B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917424" y="6017929"/>
              <a:ext cx="327273" cy="3272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4C24DE8-A61B-D267-B150-3A49B614B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920540" y="4834361"/>
              <a:ext cx="360000" cy="36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AC05F9-FC10-8231-DA2D-19DA6EA1D1E4}"/>
                </a:ext>
              </a:extLst>
            </p:cNvPr>
            <p:cNvSpPr txBox="1"/>
            <p:nvPr/>
          </p:nvSpPr>
          <p:spPr>
            <a:xfrm>
              <a:off x="4285319" y="4808069"/>
              <a:ext cx="2953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Professional audio &amp; video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551398-318D-5B55-C2AC-54EFFC2F7DDF}"/>
                </a:ext>
              </a:extLst>
            </p:cNvPr>
            <p:cNvSpPr txBox="1"/>
            <p:nvPr/>
          </p:nvSpPr>
          <p:spPr>
            <a:xfrm>
              <a:off x="4315443" y="6018962"/>
              <a:ext cx="23901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Transportation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DE9D76-C27D-49A3-5179-E9F8EDBFCCD9}"/>
                </a:ext>
              </a:extLst>
            </p:cNvPr>
            <p:cNvSpPr txBox="1"/>
            <p:nvPr/>
          </p:nvSpPr>
          <p:spPr>
            <a:xfrm>
              <a:off x="4280540" y="5371739"/>
              <a:ext cx="3122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Holographic-type communications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3A0F21-E78C-EC30-C225-F2CF43071C26}"/>
                </a:ext>
              </a:extLst>
            </p:cNvPr>
            <p:cNvSpPr txBox="1"/>
            <p:nvPr/>
          </p:nvSpPr>
          <p:spPr>
            <a:xfrm>
              <a:off x="4285319" y="4189507"/>
              <a:ext cx="3233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Social </a:t>
              </a:r>
              <a:r>
                <a:rPr lang="en-GB" sz="1400" b="1" dirty="0" err="1">
                  <a:solidFill>
                    <a:schemeClr val="accent2">
                      <a:lumMod val="75000"/>
                    </a:schemeClr>
                  </a:solidFill>
                </a:rPr>
                <a:t>roboverse</a:t>
              </a:r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 /Collaborative robotics</a:t>
              </a:r>
            </a:p>
          </p:txBody>
        </p:sp>
        <p:pic>
          <p:nvPicPr>
            <p:cNvPr id="29" name="Picture 6" descr="Carlson Engineering | CoBots — Robotic Screwdriving Systems">
              <a:extLst>
                <a:ext uri="{FF2B5EF4-FFF2-40B4-BE49-F238E27FC236}">
                  <a16:creationId xmlns:a16="http://schemas.microsoft.com/office/drawing/2014/main" id="{ACD6F78F-2ADF-24D4-C373-F8EB5ABB4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8871" y="4176812"/>
              <a:ext cx="456572" cy="456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Hologram - Free computer icons">
              <a:extLst>
                <a:ext uri="{FF2B5EF4-FFF2-40B4-BE49-F238E27FC236}">
                  <a16:creationId xmlns:a16="http://schemas.microsoft.com/office/drawing/2014/main" id="{BC505D1E-9888-C826-7A10-23E3E93019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7424" y="5462719"/>
              <a:ext cx="386171" cy="386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C2B6DFF-5A2B-59EA-9EA2-25DC066E6F9A}"/>
              </a:ext>
            </a:extLst>
          </p:cNvPr>
          <p:cNvGrpSpPr/>
          <p:nvPr/>
        </p:nvGrpSpPr>
        <p:grpSpPr>
          <a:xfrm>
            <a:off x="483681" y="3958280"/>
            <a:ext cx="2239339" cy="2194569"/>
            <a:chOff x="1659883" y="3757352"/>
            <a:chExt cx="2239339" cy="21945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603118-7C30-0214-1216-3FA38DDFB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79768" y="3769000"/>
              <a:ext cx="360000" cy="36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50EDAA2-1709-D313-298A-80683FF50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79768" y="4968443"/>
              <a:ext cx="360000" cy="360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413E4B-BC1C-9256-AD97-E46B9DFC2380}"/>
                </a:ext>
              </a:extLst>
            </p:cNvPr>
            <p:cNvSpPr txBox="1"/>
            <p:nvPr/>
          </p:nvSpPr>
          <p:spPr>
            <a:xfrm>
              <a:off x="2029799" y="3757352"/>
              <a:ext cx="1869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Industrial automation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4D5660-7D87-0E87-486D-0725E80211F8}"/>
                </a:ext>
              </a:extLst>
            </p:cNvPr>
            <p:cNvSpPr txBox="1"/>
            <p:nvPr/>
          </p:nvSpPr>
          <p:spPr>
            <a:xfrm>
              <a:off x="2029799" y="4360524"/>
              <a:ext cx="162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Energy &amp; power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76E4EC-9D24-522A-E3FB-BD0954928A9F}"/>
                </a:ext>
              </a:extLst>
            </p:cNvPr>
            <p:cNvSpPr txBox="1"/>
            <p:nvPr/>
          </p:nvSpPr>
          <p:spPr>
            <a:xfrm>
              <a:off x="2029799" y="4963696"/>
              <a:ext cx="9978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Oil &amp; gas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0DB268-4ECF-0A82-6BB4-F5868C6C38DC}"/>
                </a:ext>
              </a:extLst>
            </p:cNvPr>
            <p:cNvSpPr txBox="1"/>
            <p:nvPr/>
          </p:nvSpPr>
          <p:spPr>
            <a:xfrm>
              <a:off x="2029799" y="5566868"/>
              <a:ext cx="14272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chemeClr val="accent2">
                      <a:lumMod val="75000"/>
                    </a:schemeClr>
                  </a:solidFill>
                </a:rPr>
                <a:t>Tactile Internet</a:t>
              </a:r>
            </a:p>
          </p:txBody>
        </p:sp>
        <p:pic>
          <p:nvPicPr>
            <p:cNvPr id="28" name="Picture 2" descr="Touch screen - Free interface icons">
              <a:extLst>
                <a:ext uri="{FF2B5EF4-FFF2-40B4-BE49-F238E27FC236}">
                  <a16:creationId xmlns:a16="http://schemas.microsoft.com/office/drawing/2014/main" id="{219C764A-D9B6-94D3-33E1-E9510FD17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alphaModFix amt="85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683" y="5565751"/>
              <a:ext cx="386170" cy="386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Power-Station Icons - Free SVG &amp; PNG Power-Station Images - Noun Project">
              <a:extLst>
                <a:ext uri="{FF2B5EF4-FFF2-40B4-BE49-F238E27FC236}">
                  <a16:creationId xmlns:a16="http://schemas.microsoft.com/office/drawing/2014/main" id="{BCDF976F-6D01-2112-BA47-961C22F1DB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9883" y="4302244"/>
              <a:ext cx="399771" cy="399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EA7D4E-BA71-F690-4A2B-14B1B888C13C}"/>
              </a:ext>
            </a:extLst>
          </p:cNvPr>
          <p:cNvGrpSpPr/>
          <p:nvPr/>
        </p:nvGrpSpPr>
        <p:grpSpPr>
          <a:xfrm>
            <a:off x="8241561" y="3962166"/>
            <a:ext cx="3168119" cy="2241483"/>
            <a:chOff x="8241561" y="4193393"/>
            <a:chExt cx="3168119" cy="22414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C9FEE8-7C67-8F47-5648-8CC1BC81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83233" y="4228682"/>
              <a:ext cx="373228" cy="37322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160B15-D423-6F85-C175-19C34EF55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283233" y="4817997"/>
              <a:ext cx="373228" cy="37322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2C3398-6E48-205C-916E-8E6888A02081}"/>
                </a:ext>
              </a:extLst>
            </p:cNvPr>
            <p:cNvSpPr txBox="1"/>
            <p:nvPr/>
          </p:nvSpPr>
          <p:spPr>
            <a:xfrm>
              <a:off x="8697864" y="4193393"/>
              <a:ext cx="1472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Automotive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AA54D1-87B4-3727-859C-E5513965C55E}"/>
                </a:ext>
              </a:extLst>
            </p:cNvPr>
            <p:cNvSpPr txBox="1"/>
            <p:nvPr/>
          </p:nvSpPr>
          <p:spPr>
            <a:xfrm>
              <a:off x="8697864" y="4799643"/>
              <a:ext cx="13300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Aerospace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625A5E-77D1-D993-2554-266B0D241C47}"/>
                </a:ext>
              </a:extLst>
            </p:cNvPr>
            <p:cNvSpPr txBox="1"/>
            <p:nvPr/>
          </p:nvSpPr>
          <p:spPr>
            <a:xfrm>
              <a:off x="8697864" y="5405893"/>
              <a:ext cx="2711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Mission-critical communication</a:t>
              </a:r>
            </a:p>
          </p:txBody>
        </p:sp>
        <p:pic>
          <p:nvPicPr>
            <p:cNvPr id="31" name="Picture 2" descr="3,000+ Emergency Response Stock Illustrations, Royalty-Free Vector Graphics  &amp; Clip Art - iStock | Emergency first response, First responders, Emergency  preparedness">
              <a:extLst>
                <a:ext uri="{FF2B5EF4-FFF2-40B4-BE49-F238E27FC236}">
                  <a16:creationId xmlns:a16="http://schemas.microsoft.com/office/drawing/2014/main" id="{B36B4369-1EE4-5416-4F22-5F799F4EB4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1561" y="5378193"/>
              <a:ext cx="456572" cy="456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A2924BF-E69E-689A-8D5B-EA4DB17E8DBA}"/>
                </a:ext>
              </a:extLst>
            </p:cNvPr>
            <p:cNvSpPr txBox="1"/>
            <p:nvPr/>
          </p:nvSpPr>
          <p:spPr>
            <a:xfrm>
              <a:off x="8695690" y="6012143"/>
              <a:ext cx="885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1400" b="1" dirty="0">
                  <a:solidFill>
                    <a:schemeClr val="accent2">
                      <a:lumMod val="75000"/>
                    </a:schemeClr>
                  </a:solidFill>
                </a:rPr>
                <a:t>Defence</a:t>
              </a:r>
            </a:p>
          </p:txBody>
        </p:sp>
        <p:pic>
          <p:nvPicPr>
            <p:cNvPr id="34" name="Picture 2" descr="Defence Icon Vector Art, Icons, and Graphics for Free Download">
              <a:extLst>
                <a:ext uri="{FF2B5EF4-FFF2-40B4-BE49-F238E27FC236}">
                  <a16:creationId xmlns:a16="http://schemas.microsoft.com/office/drawing/2014/main" id="{B0BF82C8-2242-BE7A-486F-876B15DF9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4077" y="6012426"/>
              <a:ext cx="402384" cy="42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23371AED-6CD6-014F-8243-3E73745B76A6}"/>
              </a:ext>
            </a:extLst>
          </p:cNvPr>
          <p:cNvSpPr/>
          <p:nvPr/>
        </p:nvSpPr>
        <p:spPr>
          <a:xfrm>
            <a:off x="371737" y="1004455"/>
            <a:ext cx="11627221" cy="4565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 indent="-222250"/>
            <a:r>
              <a:rPr lang="en-GB" sz="2000" b="1" dirty="0">
                <a:solidFill>
                  <a:schemeClr val="bg1"/>
                </a:solidFill>
              </a:rPr>
              <a:t>DETERMINISM = guaranteed and predictable </a:t>
            </a:r>
            <a:r>
              <a:rPr lang="en-GB" sz="2000" b="1" u="sng" dirty="0" err="1">
                <a:solidFill>
                  <a:schemeClr val="bg1"/>
                </a:solidFill>
              </a:rPr>
              <a:t>END-to-END</a:t>
            </a:r>
            <a:r>
              <a:rPr lang="en-GB" sz="2000" b="1" dirty="0">
                <a:solidFill>
                  <a:schemeClr val="bg1"/>
                </a:solidFill>
              </a:rPr>
              <a:t> connectivity (infrastructure </a:t>
            </a:r>
            <a:r>
              <a:rPr lang="en-GB" sz="2000" b="1" u="sng" dirty="0">
                <a:solidFill>
                  <a:schemeClr val="bg1"/>
                </a:solidFill>
              </a:rPr>
              <a:t>AND</a:t>
            </a:r>
            <a:r>
              <a:rPr lang="en-GB" sz="2000" b="1" dirty="0">
                <a:solidFill>
                  <a:schemeClr val="bg1"/>
                </a:solidFill>
              </a:rPr>
              <a:t> end-devices)</a:t>
            </a:r>
          </a:p>
        </p:txBody>
      </p:sp>
    </p:spTree>
    <p:extLst>
      <p:ext uri="{BB962C8B-B14F-4D97-AF65-F5344CB8AC3E}">
        <p14:creationId xmlns:p14="http://schemas.microsoft.com/office/powerpoint/2010/main" val="18737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60E9318-B287-C4EC-C08A-790CAA972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Why is innovation based on mass-market </a:t>
            </a:r>
            <a:b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en-GB" sz="40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connectivity infrastructure and chipsets so hard?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0741B-6182-29A0-1D18-8871DDA4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27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0A524-6D93-8E1E-9ADB-60B8F30B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12A4C-E6E6-05EB-E838-357A119C2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6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BD1367-E076-F89D-6239-212FAEF8144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E92421C-793A-62D8-5F2A-381E4DF0B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80392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A246155-DB08-BA6E-1ABA-E37D2CFB8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3C2A1DA8-66D9-6B56-C4A0-61796BDE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8A7882-8C7D-0346-79E8-C016E817E558}"/>
              </a:ext>
            </a:extLst>
          </p:cNvPr>
          <p:cNvSpPr/>
          <p:nvPr/>
        </p:nvSpPr>
        <p:spPr>
          <a:xfrm>
            <a:off x="262464" y="2435087"/>
            <a:ext cx="11661918" cy="3737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0954BB-7B27-3333-B81A-42865BD43EC0}"/>
              </a:ext>
            </a:extLst>
          </p:cNvPr>
          <p:cNvSpPr txBox="1"/>
          <p:nvPr/>
        </p:nvSpPr>
        <p:spPr>
          <a:xfrm>
            <a:off x="2623796" y="2463052"/>
            <a:ext cx="45435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Specifications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 rising </a:t>
            </a: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5000</a:t>
            </a: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pages (2G, GSM) </a:t>
            </a: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200K</a:t>
            </a:r>
            <a:r>
              <a:rPr lang="en-GB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pages (5G-advanced, Rel-18) </a:t>
            </a:r>
          </a:p>
          <a:p>
            <a:pPr algn="ctr"/>
            <a:endParaRPr lang="en-GB" sz="8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0.5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to 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</a:rPr>
              <a:t>20 </a:t>
            </a:r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m printed pages</a:t>
            </a:r>
          </a:p>
          <a:p>
            <a:pPr algn="ctr"/>
            <a:endParaRPr lang="en-GB" sz="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[20 meter =  about 6-story building]</a:t>
            </a:r>
          </a:p>
          <a:p>
            <a:endParaRPr lang="en-GB" dirty="0"/>
          </a:p>
        </p:txBody>
      </p:sp>
      <p:pic>
        <p:nvPicPr>
          <p:cNvPr id="11" name="Picture 10" descr="Perspective of Modern 6-Storey Office Building">
            <a:extLst>
              <a:ext uri="{FF2B5EF4-FFF2-40B4-BE49-F238E27FC236}">
                <a16:creationId xmlns:a16="http://schemas.microsoft.com/office/drawing/2014/main" id="{F0E86BBC-F592-95EB-FFC1-AE4F8D904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446" y="2576841"/>
            <a:ext cx="2162165" cy="21621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3A0D0E-3590-7A25-2923-17B583AD48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830" y="5246525"/>
            <a:ext cx="1376668" cy="8260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DFFE7D2-D265-7BC1-9210-5CFF91888469}"/>
              </a:ext>
            </a:extLst>
          </p:cNvPr>
          <p:cNvSpPr txBox="1"/>
          <p:nvPr/>
        </p:nvSpPr>
        <p:spPr>
          <a:xfrm>
            <a:off x="8123667" y="5531957"/>
            <a:ext cx="303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dirty="0">
                <a:solidFill>
                  <a:schemeClr val="accent1">
                    <a:lumMod val="75000"/>
                  </a:schemeClr>
                </a:solidFill>
              </a:rPr>
              <a:t>Simplifying radio connectivity</a:t>
            </a:r>
            <a:endParaRPr lang="en-GB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7FD32A-2855-09A6-C871-ED646FB9D449}"/>
              </a:ext>
            </a:extLst>
          </p:cNvPr>
          <p:cNvGrpSpPr/>
          <p:nvPr/>
        </p:nvGrpSpPr>
        <p:grpSpPr>
          <a:xfrm>
            <a:off x="1346703" y="4373217"/>
            <a:ext cx="4680016" cy="2169419"/>
            <a:chOff x="6898583" y="4970262"/>
            <a:chExt cx="3808543" cy="161469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FB4F053-4FC8-9F4C-02B5-2F8F9DA7B69D}"/>
                </a:ext>
              </a:extLst>
            </p:cNvPr>
            <p:cNvGrpSpPr/>
            <p:nvPr/>
          </p:nvGrpSpPr>
          <p:grpSpPr>
            <a:xfrm>
              <a:off x="6898583" y="4970262"/>
              <a:ext cx="3808543" cy="1614691"/>
              <a:chOff x="6898583" y="4970262"/>
              <a:chExt cx="3808543" cy="1614691"/>
            </a:xfrm>
          </p:grpSpPr>
          <p:pic>
            <p:nvPicPr>
              <p:cNvPr id="17" name="Picture 4" descr="Stapel Papier Lizenzfreie Bilder und Fotos Kaufen - 123RF">
                <a:extLst>
                  <a:ext uri="{FF2B5EF4-FFF2-40B4-BE49-F238E27FC236}">
                    <a16:creationId xmlns:a16="http://schemas.microsoft.com/office/drawing/2014/main" id="{41A42C8A-E998-D0ED-E5F4-7F23099020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8583" y="4970262"/>
                <a:ext cx="1080049" cy="16146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rapezium 17">
                <a:extLst>
                  <a:ext uri="{FF2B5EF4-FFF2-40B4-BE49-F238E27FC236}">
                    <a16:creationId xmlns:a16="http://schemas.microsoft.com/office/drawing/2014/main" id="{5FA8CEFB-8BCD-7673-DD47-D5D64D7FB3BF}"/>
                  </a:ext>
                </a:extLst>
              </p:cNvPr>
              <p:cNvSpPr/>
              <p:nvPr/>
            </p:nvSpPr>
            <p:spPr>
              <a:xfrm rot="5400000">
                <a:off x="8042298" y="4911993"/>
                <a:ext cx="1609291" cy="1736630"/>
              </a:xfrm>
              <a:prstGeom prst="trapezoid">
                <a:avLst>
                  <a:gd name="adj" fmla="val 44764"/>
                </a:avLst>
              </a:prstGeom>
              <a:solidFill>
                <a:srgbClr val="AAAAAA">
                  <a:alpha val="25098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pic>
            <p:nvPicPr>
              <p:cNvPr id="19" name="Picture 12" descr="Losbladig printen | Vanaf 1 exemplaar - Gratis levering">
                <a:extLst>
                  <a:ext uri="{FF2B5EF4-FFF2-40B4-BE49-F238E27FC236}">
                    <a16:creationId xmlns:a16="http://schemas.microsoft.com/office/drawing/2014/main" id="{4DEB2693-3A8C-10ED-28E5-E9DD97218A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936" b="10026"/>
              <a:stretch/>
            </p:blipFill>
            <p:spPr bwMode="auto">
              <a:xfrm>
                <a:off x="9715260" y="5456891"/>
                <a:ext cx="991866" cy="6334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041F1C6-C0EC-B615-B9F1-6D0E309555BD}"/>
                  </a:ext>
                </a:extLst>
              </p:cNvPr>
              <p:cNvGrpSpPr/>
              <p:nvPr/>
            </p:nvGrpSpPr>
            <p:grpSpPr>
              <a:xfrm>
                <a:off x="8000009" y="5454502"/>
                <a:ext cx="1834053" cy="517605"/>
                <a:chOff x="8000009" y="5361738"/>
                <a:chExt cx="1834053" cy="517605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55EC613D-DDB1-5BBC-CB26-F237F8900B9E}"/>
                    </a:ext>
                  </a:extLst>
                </p:cNvPr>
                <p:cNvSpPr txBox="1"/>
                <p:nvPr/>
              </p:nvSpPr>
              <p:spPr>
                <a:xfrm>
                  <a:off x="8115917" y="5398281"/>
                  <a:ext cx="1718145" cy="4810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dirty="0"/>
                    <a:t>    Specifications </a:t>
                  </a:r>
                </a:p>
                <a:p>
                  <a:endParaRPr lang="en-GB" sz="800" dirty="0"/>
                </a:p>
                <a:p>
                  <a:r>
                    <a:rPr lang="en-GB" sz="1400" dirty="0"/>
                    <a:t>    Actual deployment ➜ </a:t>
                  </a:r>
                </a:p>
              </p:txBody>
            </p:sp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6E42439F-0736-A433-956F-E7B3845450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flipH="1">
                  <a:off x="8000009" y="5361738"/>
                  <a:ext cx="342900" cy="342900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26423F1-11E3-E1A9-B7D7-C6F8FDB5106B}"/>
                </a:ext>
              </a:extLst>
            </p:cNvPr>
            <p:cNvSpPr txBox="1"/>
            <p:nvPr/>
          </p:nvSpPr>
          <p:spPr>
            <a:xfrm>
              <a:off x="7197275" y="6069770"/>
              <a:ext cx="533804" cy="343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1">
                      <a:lumMod val="75000"/>
                    </a:schemeClr>
                  </a:solidFill>
                </a:rPr>
                <a:t>$$$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7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A55F-AB01-A67F-F113-73C8A8A37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6DF6D-A208-68CA-90B4-2DF911A7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7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A7D97C-47BA-C2C5-60AC-A130116BA24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8CEF98-937D-73F2-087B-C4632DD43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28510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2A6F145C-D45A-8095-D3E5-6DE3F58B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C190E63F-8DF7-F5B5-6B14-09EF205B7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12849F-E8C4-1EC5-5524-E27498F3AC11}"/>
              </a:ext>
            </a:extLst>
          </p:cNvPr>
          <p:cNvSpPr/>
          <p:nvPr/>
        </p:nvSpPr>
        <p:spPr>
          <a:xfrm>
            <a:off x="262464" y="2951922"/>
            <a:ext cx="11661918" cy="322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ndroid smartphone Images - Free Download on Magnific (formerly Freepik)">
            <a:extLst>
              <a:ext uri="{FF2B5EF4-FFF2-40B4-BE49-F238E27FC236}">
                <a16:creationId xmlns:a16="http://schemas.microsoft.com/office/drawing/2014/main" id="{C9DDCDBE-619C-2FE6-7E61-CEB963AF1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9592" y="3453663"/>
            <a:ext cx="1371312" cy="915443"/>
          </a:xfrm>
          <a:prstGeom prst="rect">
            <a:avLst/>
          </a:prstGeom>
        </p:spPr>
      </p:pic>
      <p:pic>
        <p:nvPicPr>
          <p:cNvPr id="7" name="Picture 6" descr="Laptop PNG Transparent Images Free Download | Vector Files | Pngtree">
            <a:extLst>
              <a:ext uri="{FF2B5EF4-FFF2-40B4-BE49-F238E27FC236}">
                <a16:creationId xmlns:a16="http://schemas.microsoft.com/office/drawing/2014/main" id="{14D60DDE-0538-EBE5-FDFC-35D019A08F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5153" y="3828654"/>
            <a:ext cx="1701479" cy="1701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BE4448-DE6D-754D-FEDD-359BD516293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173" y="5315147"/>
            <a:ext cx="653804" cy="6538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4908FA-53C2-F692-3D22-D957F3159B7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96173" y="3326656"/>
            <a:ext cx="653804" cy="653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F275A2-1208-D21A-A299-3A9E86987ED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65769" y="3355640"/>
            <a:ext cx="677828" cy="6778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0027CB-C1A7-5653-BEDB-3A65C4EC432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26038" y="3302632"/>
            <a:ext cx="677828" cy="677828"/>
          </a:xfrm>
          <a:prstGeom prst="rect">
            <a:avLst/>
          </a:prstGeom>
        </p:spPr>
      </p:pic>
      <p:pic>
        <p:nvPicPr>
          <p:cNvPr id="17" name="Picture 2" descr="3,000+ Emergency Response Stock Illustrations, Royalty-Free Vector Graphics  &amp; Clip Art - iStock | Emergency first response, First responders, Emergency  preparedness">
            <a:extLst>
              <a:ext uri="{FF2B5EF4-FFF2-40B4-BE49-F238E27FC236}">
                <a16:creationId xmlns:a16="http://schemas.microsoft.com/office/drawing/2014/main" id="{A6988746-7036-6B09-0B18-F3783D022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357" y="4166850"/>
            <a:ext cx="829191" cy="82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efence Icon Vector Art, Icons, and Graphics for Free Download">
            <a:extLst>
              <a:ext uri="{FF2B5EF4-FFF2-40B4-BE49-F238E27FC236}">
                <a16:creationId xmlns:a16="http://schemas.microsoft.com/office/drawing/2014/main" id="{CB0061CF-031E-2891-F3FF-6BAE2B020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563" y="5201730"/>
            <a:ext cx="730779" cy="76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arlson Engineering | CoBots — Robotic Screwdriving Systems">
            <a:extLst>
              <a:ext uri="{FF2B5EF4-FFF2-40B4-BE49-F238E27FC236}">
                <a16:creationId xmlns:a16="http://schemas.microsoft.com/office/drawing/2014/main" id="{6CCC299D-CCCD-ADD6-7AF1-B3FF3A86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333" y="4172557"/>
            <a:ext cx="823484" cy="82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Touch screen - Free interface icons">
            <a:extLst>
              <a:ext uri="{FF2B5EF4-FFF2-40B4-BE49-F238E27FC236}">
                <a16:creationId xmlns:a16="http://schemas.microsoft.com/office/drawing/2014/main" id="{A11C44B6-8BF8-E633-7729-59E0A01F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alphaModFix amt="85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017" y="5267619"/>
            <a:ext cx="701332" cy="70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ower-Station Icons - Free SVG &amp; PNG Power-Station Images - Noun Project">
            <a:extLst>
              <a:ext uri="{FF2B5EF4-FFF2-40B4-BE49-F238E27FC236}">
                <a16:creationId xmlns:a16="http://schemas.microsoft.com/office/drawing/2014/main" id="{40B95CBB-FE76-3ED9-4815-B99ADDB9C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941" y="4146053"/>
            <a:ext cx="823484" cy="82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0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395CE-D00D-993E-61B6-FDE6BC98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E025-4438-15E1-9E67-9C4B639BD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CF2F4A-98DE-D3C1-964F-9ED0865F457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77A42F2-C9B7-DDFF-9357-AF33AFDD1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096854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D846A27C-E3EF-CFDA-61D3-EB0D65993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A31E4789-089E-40A6-64A1-EFC069309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18735B-FAE1-5A5F-7E4B-CC87EB96D9B0}"/>
              </a:ext>
            </a:extLst>
          </p:cNvPr>
          <p:cNvSpPr/>
          <p:nvPr/>
        </p:nvSpPr>
        <p:spPr>
          <a:xfrm>
            <a:off x="262464" y="3916016"/>
            <a:ext cx="11661918" cy="2256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5G Speed Test - Apps on Google Play">
            <a:extLst>
              <a:ext uri="{FF2B5EF4-FFF2-40B4-BE49-F238E27FC236}">
                <a16:creationId xmlns:a16="http://schemas.microsoft.com/office/drawing/2014/main" id="{A2585808-62B7-C5B7-73B3-3A6C26F2B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4880" y="4196142"/>
            <a:ext cx="1677271" cy="167727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F3F1B56-A375-71D8-A770-11545E981DE1}"/>
              </a:ext>
            </a:extLst>
          </p:cNvPr>
          <p:cNvGrpSpPr/>
          <p:nvPr/>
        </p:nvGrpSpPr>
        <p:grpSpPr>
          <a:xfrm>
            <a:off x="7265199" y="3974750"/>
            <a:ext cx="4226475" cy="2278685"/>
            <a:chOff x="7265199" y="3974750"/>
            <a:chExt cx="4226475" cy="227868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184C6C2-7DB4-DA64-DDC2-9E8FA64A2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48"/>
            <a:stretch>
              <a:fillRect/>
            </a:stretch>
          </p:blipFill>
          <p:spPr>
            <a:xfrm>
              <a:off x="7265199" y="4179791"/>
              <a:ext cx="1997764" cy="1545148"/>
            </a:xfrm>
            <a:prstGeom prst="rect">
              <a:avLst/>
            </a:prstGeom>
          </p:spPr>
        </p:pic>
        <p:pic>
          <p:nvPicPr>
            <p:cNvPr id="14" name="Picture 13" descr="6 Techniques for 99.999% Uptime | Nordic APIs |">
              <a:extLst>
                <a:ext uri="{FF2B5EF4-FFF2-40B4-BE49-F238E27FC236}">
                  <a16:creationId xmlns:a16="http://schemas.microsoft.com/office/drawing/2014/main" id="{9BF6D771-27D4-6261-18CB-2E12FB6D3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12989" y="3974750"/>
              <a:ext cx="2278685" cy="22786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6E7122-F65C-F2BF-823E-CC282AE7CB9D}"/>
                </a:ext>
              </a:extLst>
            </p:cNvPr>
            <p:cNvSpPr txBox="1"/>
            <p:nvPr/>
          </p:nvSpPr>
          <p:spPr>
            <a:xfrm>
              <a:off x="7308865" y="5670867"/>
              <a:ext cx="1790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Bounded latency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9920C78-277F-EAFB-3BE0-8BC93B61A945}"/>
              </a:ext>
            </a:extLst>
          </p:cNvPr>
          <p:cNvSpPr/>
          <p:nvPr/>
        </p:nvSpPr>
        <p:spPr>
          <a:xfrm>
            <a:off x="4643937" y="4762753"/>
            <a:ext cx="1677271" cy="702678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Economies </a:t>
            </a:r>
          </a:p>
          <a:p>
            <a:pPr algn="ctr"/>
            <a:r>
              <a:rPr lang="en-GB" sz="2000" b="1" dirty="0"/>
              <a:t>of scale</a:t>
            </a:r>
          </a:p>
        </p:txBody>
      </p:sp>
    </p:spTree>
    <p:extLst>
      <p:ext uri="{BB962C8B-B14F-4D97-AF65-F5344CB8AC3E}">
        <p14:creationId xmlns:p14="http://schemas.microsoft.com/office/powerpoint/2010/main" val="22000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598E1-C003-ACAC-6EB2-D2EF1220B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0FC1B-3E97-C1A7-FE4C-DA1B3FD6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9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B1CBBB-2B98-83B1-B531-256F15E8ACF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D53DE7-FB7B-C834-9DF9-828C10420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73596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171A5C49-9FFE-22EE-0EC2-3AFBADED2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10AC77FF-4BF5-0BB0-09C1-3E87D8F0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AD1EFB-0F08-3E42-61ED-98985AB7635E}"/>
              </a:ext>
            </a:extLst>
          </p:cNvPr>
          <p:cNvSpPr/>
          <p:nvPr/>
        </p:nvSpPr>
        <p:spPr>
          <a:xfrm>
            <a:off x="262464" y="4651513"/>
            <a:ext cx="11661918" cy="15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Black box vs white box testing - The Embedded Kit">
            <a:extLst>
              <a:ext uri="{FF2B5EF4-FFF2-40B4-BE49-F238E27FC236}">
                <a16:creationId xmlns:a16="http://schemas.microsoft.com/office/drawing/2014/main" id="{864581DD-252D-9BC1-4858-776751AADC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98" t="19976" r="6962" b="20614"/>
          <a:stretch>
            <a:fillRect/>
          </a:stretch>
        </p:blipFill>
        <p:spPr>
          <a:xfrm>
            <a:off x="4731025" y="4915178"/>
            <a:ext cx="3657601" cy="144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58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24DED-A417-0ADA-534A-990C0136B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3E0AAC8-BD7B-508C-FBC7-0A0A523F3A8D}"/>
              </a:ext>
            </a:extLst>
          </p:cNvPr>
          <p:cNvGrpSpPr/>
          <p:nvPr/>
        </p:nvGrpSpPr>
        <p:grpSpPr>
          <a:xfrm>
            <a:off x="7619672" y="2416678"/>
            <a:ext cx="4289257" cy="3185619"/>
            <a:chOff x="7619672" y="2416678"/>
            <a:chExt cx="4289257" cy="3185619"/>
          </a:xfrm>
        </p:grpSpPr>
        <p:pic>
          <p:nvPicPr>
            <p:cNvPr id="9" name="Picture 8" descr="Chart, bar chart&#10;&#10;Description automatically generated">
              <a:extLst>
                <a:ext uri="{FF2B5EF4-FFF2-40B4-BE49-F238E27FC236}">
                  <a16:creationId xmlns:a16="http://schemas.microsoft.com/office/drawing/2014/main" id="{9391FE4E-5257-7242-BFDB-06E5C8359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9986"/>
            <a:stretch>
              <a:fillRect/>
            </a:stretch>
          </p:blipFill>
          <p:spPr>
            <a:xfrm>
              <a:off x="7619672" y="2416678"/>
              <a:ext cx="4289257" cy="265227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C5EF76-1D14-8B99-16D5-A81C232024BB}"/>
                </a:ext>
              </a:extLst>
            </p:cNvPr>
            <p:cNvSpPr txBox="1"/>
            <p:nvPr/>
          </p:nvSpPr>
          <p:spPr>
            <a:xfrm>
              <a:off x="7791962" y="5017522"/>
              <a:ext cx="3334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Europe's market shares in chips</a:t>
              </a:r>
            </a:p>
            <a:p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production for different sectors</a:t>
              </a:r>
              <a:endParaRPr lang="en-GB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DAFCD0-F0A9-856F-A63B-2C4309B8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10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42975-CF33-E7A3-5AAD-55B9625DC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Europe's share in global fabrication capacity is below 10%, and in chip design below 2%</a:t>
            </a:r>
          </a:p>
          <a:p>
            <a:r>
              <a:rPr lang="en-GB" dirty="0"/>
              <a:t>Very low share of fabrication for telecommunications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CD2AA-ADB9-1CE6-95D2-19D8D91F90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(1)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E52CA3-C8F1-D299-A4F2-3D33EC00EDE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A0DBC-9A02-DF91-363B-D51FA2E30A8B}"/>
              </a:ext>
            </a:extLst>
          </p:cNvPr>
          <p:cNvSpPr txBox="1"/>
          <p:nvPr/>
        </p:nvSpPr>
        <p:spPr>
          <a:xfrm>
            <a:off x="1665614" y="6125517"/>
            <a:ext cx="94006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Kleiner, T., Rodríguez, A.G. (eds) The Making of a Global Digital Rulebook. Palgrave Macmillan, Singapore. European commission, SWD (2022) 147</a:t>
            </a:r>
          </a:p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www.europarl.europa.eu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RegData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/etudes/BRIE/2022/733596/EPRS-Briefing-733596-EU-chips-act-V2-FINAL.pdf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DEE01CD-E5FF-8D82-D38D-8B13E46B0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85" y="2646955"/>
            <a:ext cx="7207322" cy="2395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EF6DF5-8C34-6068-21C7-3DA93B916654}"/>
              </a:ext>
            </a:extLst>
          </p:cNvPr>
          <p:cNvSpPr txBox="1"/>
          <p:nvPr/>
        </p:nvSpPr>
        <p:spPr>
          <a:xfrm>
            <a:off x="840186" y="4910956"/>
            <a:ext cx="5833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Global market share of the semiconductors’ supply chain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(design &amp; foundries)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DB296D-4AE4-048C-9598-74016352D7D1}"/>
              </a:ext>
            </a:extLst>
          </p:cNvPr>
          <p:cNvCxnSpPr>
            <a:cxnSpLocks/>
          </p:cNvCxnSpPr>
          <p:nvPr/>
        </p:nvCxnSpPr>
        <p:spPr>
          <a:xfrm>
            <a:off x="709877" y="4330145"/>
            <a:ext cx="6148125" cy="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A6AB6D0-A4B7-AAA0-A55E-EFD9AE85B20C}"/>
              </a:ext>
            </a:extLst>
          </p:cNvPr>
          <p:cNvSpPr/>
          <p:nvPr/>
        </p:nvSpPr>
        <p:spPr>
          <a:xfrm>
            <a:off x="8143461" y="4683677"/>
            <a:ext cx="2126976" cy="27594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827FB2-AE9E-986D-45EC-32BC43DD67FC}"/>
              </a:ext>
            </a:extLst>
          </p:cNvPr>
          <p:cNvSpPr/>
          <p:nvPr/>
        </p:nvSpPr>
        <p:spPr>
          <a:xfrm>
            <a:off x="7619671" y="2354757"/>
            <a:ext cx="4289257" cy="100466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5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8F1C-E6E4-4070-6327-186EF01C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3DD46F-1815-7151-F7B7-AAD81B87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11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F2A94-DE83-A83B-DB61-39DD182A9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326239"/>
            <a:ext cx="11736495" cy="90407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Heavy reliance on the US for design and on Asia for manufacturing!</a:t>
            </a:r>
            <a:endParaRPr lang="en-BE" dirty="0"/>
          </a:p>
          <a:p>
            <a:pPr>
              <a:spcBef>
                <a:spcPts val="600"/>
              </a:spcBef>
            </a:pPr>
            <a:r>
              <a:rPr lang="en-BE" dirty="0"/>
              <a:t>EU is strong in the provision of fabrication tools and core IP blocks, but lags </a:t>
            </a:r>
            <a:r>
              <a:rPr lang="en-GB" dirty="0"/>
              <a:t>in</a:t>
            </a:r>
            <a:r>
              <a:rPr lang="en-BE" dirty="0"/>
              <a:t> many other segments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DC6E7-286C-D84E-9390-9595712521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(2)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EF0FA-BCD3-5F72-46ED-533CBFE3452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pic>
        <p:nvPicPr>
          <p:cNvPr id="11" name="Picture 10" descr="Chart, box and whisker chart&#10;&#10;Description automatically generated">
            <a:extLst>
              <a:ext uri="{FF2B5EF4-FFF2-40B4-BE49-F238E27FC236}">
                <a16:creationId xmlns:a16="http://schemas.microsoft.com/office/drawing/2014/main" id="{E3A59E93-E04B-7927-6E5F-53277C10C6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11482"/>
          <a:stretch>
            <a:fillRect/>
          </a:stretch>
        </p:blipFill>
        <p:spPr>
          <a:xfrm>
            <a:off x="1634920" y="2465273"/>
            <a:ext cx="6557258" cy="389107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EC67B5-BAF4-9E94-DF22-D6558005E575}"/>
              </a:ext>
            </a:extLst>
          </p:cNvPr>
          <p:cNvSpPr txBox="1"/>
          <p:nvPr/>
        </p:nvSpPr>
        <p:spPr>
          <a:xfrm>
            <a:off x="1685055" y="2179354"/>
            <a:ext cx="65126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600" b="1" dirty="0">
                <a:latin typeface="Calibri" panose="020F0502020204030204" pitchFamily="34" charset="0"/>
                <a:cs typeface="Calibri" panose="020F0502020204030204" pitchFamily="34" charset="0"/>
              </a:rPr>
              <a:t>Global market shares in the different segments along the chips value chain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CD5F8D-E87B-6581-3763-476504369761}"/>
              </a:ext>
            </a:extLst>
          </p:cNvPr>
          <p:cNvSpPr txBox="1"/>
          <p:nvPr/>
        </p:nvSpPr>
        <p:spPr>
          <a:xfrm>
            <a:off x="1922278" y="6443568"/>
            <a:ext cx="768543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www.europarl.europa.eu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GB" sz="1200" dirty="0" err="1">
                <a:solidFill>
                  <a:schemeClr val="accent1">
                    <a:lumMod val="75000"/>
                  </a:schemeClr>
                </a:solidFill>
              </a:rPr>
              <a:t>RegData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/etudes/BRIE/2022/733596/EPRS-Briefing-733596-EU-chips-act-V2-FINAL.pdf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902EAB2-0770-32E1-9593-C2C79D6BBB7D}"/>
              </a:ext>
            </a:extLst>
          </p:cNvPr>
          <p:cNvGrpSpPr/>
          <p:nvPr/>
        </p:nvGrpSpPr>
        <p:grpSpPr>
          <a:xfrm>
            <a:off x="8503555" y="3429000"/>
            <a:ext cx="1469854" cy="1815882"/>
            <a:chOff x="8542117" y="2938899"/>
            <a:chExt cx="1469854" cy="181588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FB871B-C558-18FD-A7D3-E40E211BD162}"/>
                </a:ext>
              </a:extLst>
            </p:cNvPr>
            <p:cNvSpPr txBox="1"/>
            <p:nvPr/>
          </p:nvSpPr>
          <p:spPr>
            <a:xfrm>
              <a:off x="8712384" y="2938899"/>
              <a:ext cx="1299587" cy="1815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Europe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United States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Japan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South Korea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Taiwan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China</a:t>
              </a:r>
            </a:p>
            <a:p>
              <a:r>
                <a:rPr lang="en-GB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Other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CA4FC4-9C87-2809-2681-4F17308F34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055716"/>
              <a:ext cx="126000" cy="126000"/>
            </a:xfrm>
            <a:prstGeom prst="rect">
              <a:avLst/>
            </a:prstGeom>
            <a:solidFill>
              <a:srgbClr val="67ABC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43C9CC-6340-6F76-51F1-6192BC0D67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296415"/>
              <a:ext cx="126000" cy="126000"/>
            </a:xfrm>
            <a:prstGeom prst="rect">
              <a:avLst/>
            </a:prstGeom>
            <a:solidFill>
              <a:srgbClr val="E181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37D1C3C-75DB-5B3F-F31A-E3AE76FB7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537114"/>
              <a:ext cx="126000" cy="126000"/>
            </a:xfrm>
            <a:prstGeom prst="rect">
              <a:avLst/>
            </a:prstGeom>
            <a:solidFill>
              <a:srgbClr val="99A9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525710-54DE-20BC-F7B8-640FA7BEF4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3777813"/>
              <a:ext cx="126000" cy="126000"/>
            </a:xfrm>
            <a:prstGeom prst="rect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0EBF505-51A7-2F99-0929-173F1C69A3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018512"/>
              <a:ext cx="126000" cy="126000"/>
            </a:xfrm>
            <a:prstGeom prst="rect">
              <a:avLst/>
            </a:prstGeom>
            <a:solidFill>
              <a:srgbClr val="376DC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C87C79-2F55-30D2-1177-85B7DF395E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259211"/>
              <a:ext cx="126000" cy="126000"/>
            </a:xfrm>
            <a:prstGeom prst="rect">
              <a:avLst/>
            </a:prstGeom>
            <a:solidFill>
              <a:srgbClr val="62A9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181513-7F49-074C-2B24-F893521B8C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2117" y="4499907"/>
              <a:ext cx="126000" cy="126000"/>
            </a:xfrm>
            <a:prstGeom prst="rect">
              <a:avLst/>
            </a:prstGeom>
            <a:solidFill>
              <a:srgbClr val="1A53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 descr="ASML Logo &amp; Icon, Transparent PNG &amp; SVG, Free Download">
            <a:extLst>
              <a:ext uri="{FF2B5EF4-FFF2-40B4-BE49-F238E27FC236}">
                <a16:creationId xmlns:a16="http://schemas.microsoft.com/office/drawing/2014/main" id="{149ED473-2977-17BA-57B6-5E56F9207E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7" t="33784" r="1653" b="33236"/>
          <a:stretch>
            <a:fillRect/>
          </a:stretch>
        </p:blipFill>
        <p:spPr>
          <a:xfrm>
            <a:off x="3663834" y="5517473"/>
            <a:ext cx="708904" cy="24558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0617E7B3-08B6-1EE2-D21F-2A133FFE9756}"/>
              </a:ext>
            </a:extLst>
          </p:cNvPr>
          <p:cNvGrpSpPr/>
          <p:nvPr/>
        </p:nvGrpSpPr>
        <p:grpSpPr>
          <a:xfrm>
            <a:off x="5607695" y="2528514"/>
            <a:ext cx="2793948" cy="3441676"/>
            <a:chOff x="5607695" y="2528514"/>
            <a:chExt cx="2793948" cy="3441676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ECE0A24-76C1-8ECC-DCCE-8BBC92A95D1F}"/>
                </a:ext>
              </a:extLst>
            </p:cNvPr>
            <p:cNvSpPr/>
            <p:nvPr/>
          </p:nvSpPr>
          <p:spPr>
            <a:xfrm>
              <a:off x="5607695" y="2528514"/>
              <a:ext cx="371073" cy="217091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A001AAE-19D3-D5B2-8D02-D8ED5D3956E5}"/>
                </a:ext>
              </a:extLst>
            </p:cNvPr>
            <p:cNvSpPr/>
            <p:nvPr/>
          </p:nvSpPr>
          <p:spPr>
            <a:xfrm>
              <a:off x="6178188" y="2753285"/>
              <a:ext cx="371073" cy="224787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3AF3915-C652-AB93-9BA5-7FDE175F62A1}"/>
                </a:ext>
              </a:extLst>
            </p:cNvPr>
            <p:cNvSpPr/>
            <p:nvPr/>
          </p:nvSpPr>
          <p:spPr>
            <a:xfrm>
              <a:off x="6761885" y="3722312"/>
              <a:ext cx="371073" cy="2247878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3583656-BE9E-545D-91F2-AFB91B17D143}"/>
                </a:ext>
              </a:extLst>
            </p:cNvPr>
            <p:cNvSpPr/>
            <p:nvPr/>
          </p:nvSpPr>
          <p:spPr>
            <a:xfrm>
              <a:off x="7350709" y="2650837"/>
              <a:ext cx="371073" cy="233917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B03836-55D4-99BA-43E6-626AF476C08D}"/>
                </a:ext>
              </a:extLst>
            </p:cNvPr>
            <p:cNvSpPr txBox="1"/>
            <p:nvPr/>
          </p:nvSpPr>
          <p:spPr>
            <a:xfrm>
              <a:off x="7790578" y="3027862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75000"/>
                    </a:schemeClr>
                  </a:solidFill>
                </a:rPr>
                <a:t>Asia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8FF31E-4DF2-9AF3-35A8-C0368742CF75}"/>
              </a:ext>
            </a:extLst>
          </p:cNvPr>
          <p:cNvGrpSpPr/>
          <p:nvPr/>
        </p:nvGrpSpPr>
        <p:grpSpPr>
          <a:xfrm>
            <a:off x="1276386" y="2669010"/>
            <a:ext cx="2350034" cy="3350908"/>
            <a:chOff x="1276386" y="2669010"/>
            <a:chExt cx="2350034" cy="33509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C734AC-9CA2-FB47-A6A7-8E8181039191}"/>
                </a:ext>
              </a:extLst>
            </p:cNvPr>
            <p:cNvSpPr txBox="1"/>
            <p:nvPr/>
          </p:nvSpPr>
          <p:spPr>
            <a:xfrm>
              <a:off x="1276386" y="4121244"/>
              <a:ext cx="4796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75000"/>
                    </a:schemeClr>
                  </a:solidFill>
                </a:rPr>
                <a:t>US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DEFE3D7-BA21-B83C-D964-EAA809847779}"/>
                </a:ext>
              </a:extLst>
            </p:cNvPr>
            <p:cNvSpPr/>
            <p:nvPr/>
          </p:nvSpPr>
          <p:spPr>
            <a:xfrm>
              <a:off x="2090778" y="2753286"/>
              <a:ext cx="371073" cy="3266632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A1D5AA2-6617-5819-526A-B1C20FE62EA1}"/>
                </a:ext>
              </a:extLst>
            </p:cNvPr>
            <p:cNvSpPr/>
            <p:nvPr/>
          </p:nvSpPr>
          <p:spPr>
            <a:xfrm>
              <a:off x="2669087" y="2669010"/>
              <a:ext cx="371073" cy="196560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C2E2531-09A6-3023-0847-0CF7C99ACFCA}"/>
                </a:ext>
              </a:extLst>
            </p:cNvPr>
            <p:cNvSpPr/>
            <p:nvPr/>
          </p:nvSpPr>
          <p:spPr>
            <a:xfrm>
              <a:off x="3255347" y="3962079"/>
              <a:ext cx="371073" cy="1773703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1FF11F-21D4-51AA-B7F7-CA813ADC4A8E}"/>
              </a:ext>
            </a:extLst>
          </p:cNvPr>
          <p:cNvGrpSpPr/>
          <p:nvPr/>
        </p:nvGrpSpPr>
        <p:grpSpPr>
          <a:xfrm>
            <a:off x="2384562" y="4721163"/>
            <a:ext cx="940315" cy="1178518"/>
            <a:chOff x="2456121" y="4721163"/>
            <a:chExt cx="940315" cy="1178518"/>
          </a:xfrm>
        </p:grpSpPr>
        <p:pic>
          <p:nvPicPr>
            <p:cNvPr id="23" name="Picture 2" descr="Interuniversity Microelectronics Centre – Wikipedia">
              <a:extLst>
                <a:ext uri="{FF2B5EF4-FFF2-40B4-BE49-F238E27FC236}">
                  <a16:creationId xmlns:a16="http://schemas.microsoft.com/office/drawing/2014/main" id="{27803301-6C61-B0AF-EB12-7A03E3DA6E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04" t="24304" r="11055" b="24304"/>
            <a:stretch>
              <a:fillRect/>
            </a:stretch>
          </p:blipFill>
          <p:spPr bwMode="auto">
            <a:xfrm>
              <a:off x="2556208" y="5654095"/>
              <a:ext cx="740141" cy="245586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38" name="Picture 37" descr="HPCwire - Since 1987 – Covering the Fastest Computers in the ...">
              <a:extLst>
                <a:ext uri="{FF2B5EF4-FFF2-40B4-BE49-F238E27FC236}">
                  <a16:creationId xmlns:a16="http://schemas.microsoft.com/office/drawing/2014/main" id="{8A07F65C-9710-EC67-5F0F-50AB8CA0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868" t="30242" r="12882" b="30921"/>
            <a:stretch>
              <a:fillRect/>
            </a:stretch>
          </p:blipFill>
          <p:spPr>
            <a:xfrm>
              <a:off x="2638278" y="5254346"/>
              <a:ext cx="576000" cy="304679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39" name="Picture 38" descr="File:Fraunhofer-logo.png - Wikimedia Commons">
              <a:extLst>
                <a:ext uri="{FF2B5EF4-FFF2-40B4-BE49-F238E27FC236}">
                  <a16:creationId xmlns:a16="http://schemas.microsoft.com/office/drawing/2014/main" id="{D890A4B9-D559-B1CF-7E1A-8E28EBC39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56121" y="5004123"/>
              <a:ext cx="940315" cy="155152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pic>
          <p:nvPicPr>
            <p:cNvPr id="40" name="Picture 39" descr="Corporate Logo Guidelines – Arm®">
              <a:extLst>
                <a:ext uri="{FF2B5EF4-FFF2-40B4-BE49-F238E27FC236}">
                  <a16:creationId xmlns:a16="http://schemas.microsoft.com/office/drawing/2014/main" id="{F149B731-67A1-5ECC-296B-93F84456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698" t="35463" r="12682" b="36709"/>
            <a:stretch>
              <a:fillRect/>
            </a:stretch>
          </p:blipFill>
          <p:spPr>
            <a:xfrm>
              <a:off x="2602278" y="4721163"/>
              <a:ext cx="648000" cy="187889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</p:grpSp>
    </p:spTree>
    <p:extLst>
      <p:ext uri="{BB962C8B-B14F-4D97-AF65-F5344CB8AC3E}">
        <p14:creationId xmlns:p14="http://schemas.microsoft.com/office/powerpoint/2010/main" val="100509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C614EF-3DA8-BCC0-BDBA-708C7B27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12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03529-B908-8ABC-5242-D5ECD1A4B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4" y="1273114"/>
            <a:ext cx="11736495" cy="1372193"/>
          </a:xfrm>
        </p:spPr>
        <p:txBody>
          <a:bodyPr/>
          <a:lstStyle/>
          <a:p>
            <a:r>
              <a:rPr lang="en-GB" dirty="0"/>
              <a:t>For advanced technologies (the 7- and 5-nm nodes), 100 % of global capacity is based in East Asia (Taiwan and South Korea). </a:t>
            </a:r>
          </a:p>
          <a:p>
            <a:r>
              <a:rPr lang="en-GB" dirty="0"/>
              <a:t>Only TSMC (Taiwan) and Samsung (South Korea) can manufacture chips at 5nm, and the global economy relies on Taiwan for 92 % of the production of these chips.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DA6DF-C8E0-3DED-CC6B-3B71BC86F1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Some observations (3)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3C0C28-37FE-371D-B01E-C0230304057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Global semiconductor manufacturing and value-chain landscape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EFA140-5E81-9C84-F7DE-F6F900B217AC}"/>
              </a:ext>
            </a:extLst>
          </p:cNvPr>
          <p:cNvSpPr txBox="1"/>
          <p:nvPr/>
        </p:nvSpPr>
        <p:spPr>
          <a:xfrm>
            <a:off x="3335927" y="2740660"/>
            <a:ext cx="488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Global: share of fabrication capacity of foundries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7A73C8-73F6-B85E-40AA-2BCFDF04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974"/>
          <a:stretch>
            <a:fillRect/>
          </a:stretch>
        </p:blipFill>
        <p:spPr>
          <a:xfrm>
            <a:off x="2373063" y="2885570"/>
            <a:ext cx="7780407" cy="2329984"/>
          </a:xfrm>
          <a:prstGeom prst="rect">
            <a:avLst/>
          </a:prstGeom>
        </p:spPr>
      </p:pic>
      <p:pic>
        <p:nvPicPr>
          <p:cNvPr id="26" name="Picture 25" descr="TSMC - Wikipedia">
            <a:extLst>
              <a:ext uri="{FF2B5EF4-FFF2-40B4-BE49-F238E27FC236}">
                <a16:creationId xmlns:a16="http://schemas.microsoft.com/office/drawing/2014/main" id="{8B1C5371-4E61-A669-08CC-0F3E36E61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618" y="4341338"/>
            <a:ext cx="792082" cy="624383"/>
          </a:xfrm>
          <a:prstGeom prst="rect">
            <a:avLst/>
          </a:prstGeom>
        </p:spPr>
      </p:pic>
      <p:pic>
        <p:nvPicPr>
          <p:cNvPr id="27" name="Picture 26" descr="The Complete History Of The Samsung Logo - Hatchwise">
            <a:extLst>
              <a:ext uri="{FF2B5EF4-FFF2-40B4-BE49-F238E27FC236}">
                <a16:creationId xmlns:a16="http://schemas.microsoft.com/office/drawing/2014/main" id="{9C115026-CED8-BC3F-3070-1ADE90DE0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6206" y="3434952"/>
            <a:ext cx="1224000" cy="40837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1C4E11E-5662-35E8-8475-FC81512ABA87}"/>
              </a:ext>
            </a:extLst>
          </p:cNvPr>
          <p:cNvSpPr txBox="1"/>
          <p:nvPr/>
        </p:nvSpPr>
        <p:spPr>
          <a:xfrm>
            <a:off x="3202621" y="5137497"/>
            <a:ext cx="524823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≤ 3nm          5nm-7 nm        7-16nm          16-45nm         Others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61913F95-66F1-FA46-7AE5-17ED76B45AF8}"/>
              </a:ext>
            </a:extLst>
          </p:cNvPr>
          <p:cNvSpPr/>
          <p:nvPr/>
        </p:nvSpPr>
        <p:spPr>
          <a:xfrm>
            <a:off x="2937997" y="5921450"/>
            <a:ext cx="5285678" cy="283369"/>
          </a:xfrm>
          <a:prstGeom prst="homePlate">
            <a:avLst/>
          </a:prstGeom>
          <a:solidFill>
            <a:srgbClr val="168C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Increasing maturity</a:t>
            </a:r>
          </a:p>
        </p:txBody>
      </p:sp>
      <p:sp>
        <p:nvSpPr>
          <p:cNvPr id="32" name="Pentagon 31">
            <a:extLst>
              <a:ext uri="{FF2B5EF4-FFF2-40B4-BE49-F238E27FC236}">
                <a16:creationId xmlns:a16="http://schemas.microsoft.com/office/drawing/2014/main" id="{F13BE5CA-FD4F-7F09-E576-B0F62E34641B}"/>
              </a:ext>
            </a:extLst>
          </p:cNvPr>
          <p:cNvSpPr/>
          <p:nvPr/>
        </p:nvSpPr>
        <p:spPr>
          <a:xfrm flipH="1">
            <a:off x="2937997" y="5540988"/>
            <a:ext cx="5285678" cy="283369"/>
          </a:xfrm>
          <a:prstGeom prst="homePlate">
            <a:avLst/>
          </a:prstGeom>
          <a:solidFill>
            <a:srgbClr val="168C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Increasing complexity &amp; chip design cost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D67CCE4-4BDA-86FC-7C5D-48B78640D0E4}"/>
              </a:ext>
            </a:extLst>
          </p:cNvPr>
          <p:cNvGrpSpPr/>
          <p:nvPr/>
        </p:nvGrpSpPr>
        <p:grpSpPr>
          <a:xfrm>
            <a:off x="3665027" y="3848101"/>
            <a:ext cx="857832" cy="523854"/>
            <a:chOff x="3497760" y="3937309"/>
            <a:chExt cx="857832" cy="523854"/>
          </a:xfrm>
        </p:grpSpPr>
        <p:pic>
          <p:nvPicPr>
            <p:cNvPr id="33" name="Picture 32" descr="ASML Logo &amp; Icon, Transparent PNG &amp; SVG, Free Download">
              <a:extLst>
                <a:ext uri="{FF2B5EF4-FFF2-40B4-BE49-F238E27FC236}">
                  <a16:creationId xmlns:a16="http://schemas.microsoft.com/office/drawing/2014/main" id="{48B6DBDE-5269-7F11-8F3F-C4C86F242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47" t="33784" r="1653" b="33236"/>
            <a:stretch>
              <a:fillRect/>
            </a:stretch>
          </p:blipFill>
          <p:spPr>
            <a:xfrm>
              <a:off x="3497760" y="3937309"/>
              <a:ext cx="828000" cy="28684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119DA4-04E8-DE14-3D8A-BB4B1386F4FF}"/>
                </a:ext>
              </a:extLst>
            </p:cNvPr>
            <p:cNvSpPr txBox="1"/>
            <p:nvPr/>
          </p:nvSpPr>
          <p:spPr>
            <a:xfrm>
              <a:off x="3539343" y="4184164"/>
              <a:ext cx="8162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rgbClr val="1A5397"/>
                  </a:solidFill>
                </a:rPr>
                <a:t>EUV </a:t>
              </a:r>
              <a:r>
                <a:rPr lang="en-GB" sz="1200" b="1" dirty="0" err="1">
                  <a:solidFill>
                    <a:srgbClr val="1A5397"/>
                  </a:solidFill>
                </a:rPr>
                <a:t>litho</a:t>
              </a:r>
              <a:endParaRPr lang="en-GB" sz="1200" b="1" dirty="0">
                <a:solidFill>
                  <a:srgbClr val="1A5397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FC841A-4999-7ABF-6B59-921273E8758F}"/>
              </a:ext>
            </a:extLst>
          </p:cNvPr>
          <p:cNvGrpSpPr/>
          <p:nvPr/>
        </p:nvGrpSpPr>
        <p:grpSpPr>
          <a:xfrm>
            <a:off x="480053" y="2869209"/>
            <a:ext cx="1451257" cy="2089722"/>
            <a:chOff x="560547" y="2651886"/>
            <a:chExt cx="1618113" cy="232998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59589B3-0DF0-1A76-9640-3C0EE4C527C7}"/>
                </a:ext>
              </a:extLst>
            </p:cNvPr>
            <p:cNvSpPr/>
            <p:nvPr/>
          </p:nvSpPr>
          <p:spPr>
            <a:xfrm>
              <a:off x="560547" y="2651887"/>
              <a:ext cx="1618113" cy="2329984"/>
            </a:xfrm>
            <a:prstGeom prst="rect">
              <a:avLst/>
            </a:prstGeom>
            <a:solidFill>
              <a:srgbClr val="C9CAE9">
                <a:alpha val="50196"/>
              </a:srgbClr>
            </a:solidFill>
            <a:ln>
              <a:solidFill>
                <a:srgbClr val="1A53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8" name="Picture 37" descr="Huawei Logo and symbol, meaning, history, PNG, brand">
              <a:extLst>
                <a:ext uri="{FF2B5EF4-FFF2-40B4-BE49-F238E27FC236}">
                  <a16:creationId xmlns:a16="http://schemas.microsoft.com/office/drawing/2014/main" id="{9375996A-CADE-0730-8C3A-8AE02DB8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9759" y="3810890"/>
              <a:ext cx="1135573" cy="638760"/>
            </a:xfrm>
            <a:prstGeom prst="rect">
              <a:avLst/>
            </a:prstGeom>
          </p:spPr>
        </p:pic>
        <p:pic>
          <p:nvPicPr>
            <p:cNvPr id="39" name="Picture 38" descr="Qualcomm logo and symbol, meaning, history, PNG">
              <a:extLst>
                <a:ext uri="{FF2B5EF4-FFF2-40B4-BE49-F238E27FC236}">
                  <a16:creationId xmlns:a16="http://schemas.microsoft.com/office/drawing/2014/main" id="{4A6322C6-C208-5FBB-A30B-575AC0C5A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3738" b="36779"/>
            <a:stretch>
              <a:fillRect/>
            </a:stretch>
          </p:blipFill>
          <p:spPr>
            <a:xfrm>
              <a:off x="791545" y="3097028"/>
              <a:ext cx="1152000" cy="217368"/>
            </a:xfrm>
            <a:prstGeom prst="rect">
              <a:avLst/>
            </a:prstGeom>
          </p:spPr>
        </p:pic>
        <p:pic>
          <p:nvPicPr>
            <p:cNvPr id="40" name="Picture 39" descr="Download MediaTek Logo in SVG Vector or PNG File Format ...">
              <a:extLst>
                <a:ext uri="{FF2B5EF4-FFF2-40B4-BE49-F238E27FC236}">
                  <a16:creationId xmlns:a16="http://schemas.microsoft.com/office/drawing/2014/main" id="{E68B9558-F5CF-3DFB-FF0C-F964012AC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0206" t="32819" r="9403" b="35134"/>
            <a:stretch>
              <a:fillRect/>
            </a:stretch>
          </p:blipFill>
          <p:spPr>
            <a:xfrm>
              <a:off x="621523" y="3364382"/>
              <a:ext cx="1492044" cy="396522"/>
            </a:xfrm>
            <a:prstGeom prst="rect">
              <a:avLst/>
            </a:prstGeom>
          </p:spPr>
        </p:pic>
        <p:pic>
          <p:nvPicPr>
            <p:cNvPr id="41" name="Picture 40" descr="The Complete History Of The Samsung Logo - Hatchwise">
              <a:extLst>
                <a:ext uri="{FF2B5EF4-FFF2-40B4-BE49-F238E27FC236}">
                  <a16:creationId xmlns:a16="http://schemas.microsoft.com/office/drawing/2014/main" id="{9B5C4C20-7718-2610-E7AF-02EB1DFB4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5545" y="4499635"/>
              <a:ext cx="1224000" cy="408373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8248B93-9F03-D191-768B-3F217B248C41}"/>
                </a:ext>
              </a:extLst>
            </p:cNvPr>
            <p:cNvSpPr txBox="1"/>
            <p:nvPr/>
          </p:nvSpPr>
          <p:spPr>
            <a:xfrm>
              <a:off x="560547" y="2651886"/>
              <a:ext cx="1618113" cy="377479"/>
            </a:xfrm>
            <a:prstGeom prst="rect">
              <a:avLst/>
            </a:prstGeom>
            <a:solidFill>
              <a:srgbClr val="1A5397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Chip designers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B5DB46-90FF-7C63-829F-FE49F3C63FDE}"/>
              </a:ext>
            </a:extLst>
          </p:cNvPr>
          <p:cNvGrpSpPr/>
          <p:nvPr/>
        </p:nvGrpSpPr>
        <p:grpSpPr>
          <a:xfrm>
            <a:off x="474274" y="5142878"/>
            <a:ext cx="2021708" cy="995978"/>
            <a:chOff x="307005" y="5332445"/>
            <a:chExt cx="2021708" cy="99597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D6CBA71-FC3E-6125-3CEF-159DF12B82AF}"/>
                </a:ext>
              </a:extLst>
            </p:cNvPr>
            <p:cNvSpPr/>
            <p:nvPr/>
          </p:nvSpPr>
          <p:spPr>
            <a:xfrm>
              <a:off x="307005" y="5332445"/>
              <a:ext cx="2021708" cy="995978"/>
            </a:xfrm>
            <a:prstGeom prst="rect">
              <a:avLst/>
            </a:prstGeom>
            <a:solidFill>
              <a:srgbClr val="C9CAE9">
                <a:alpha val="50196"/>
              </a:srgbClr>
            </a:solidFill>
            <a:ln>
              <a:solidFill>
                <a:srgbClr val="1A539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7239DCC6-0338-364D-D1A2-DFB1C6F8E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0811" y="5480234"/>
              <a:ext cx="751911" cy="445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5G Logo PNG Vector (EPS) Free Download">
              <a:extLst>
                <a:ext uri="{FF2B5EF4-FFF2-40B4-BE49-F238E27FC236}">
                  <a16:creationId xmlns:a16="http://schemas.microsoft.com/office/drawing/2014/main" id="{4CF2280B-278A-F507-58DD-1C721F778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75" y="5416139"/>
              <a:ext cx="738464" cy="445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BE02CB2-FF19-CE54-0D28-67C10B1F7BDF}"/>
                </a:ext>
              </a:extLst>
            </p:cNvPr>
            <p:cNvSpPr txBox="1"/>
            <p:nvPr/>
          </p:nvSpPr>
          <p:spPr>
            <a:xfrm>
              <a:off x="307005" y="5989868"/>
              <a:ext cx="2021707" cy="338554"/>
            </a:xfrm>
            <a:prstGeom prst="rect">
              <a:avLst/>
            </a:prstGeom>
            <a:solidFill>
              <a:srgbClr val="1A5397"/>
            </a:solidFill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chemeClr val="bg1"/>
                  </a:solidFill>
                </a:rPr>
                <a:t>Most advanced chips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B03F88D-9400-ABE1-3D9E-A47F11623844}"/>
              </a:ext>
            </a:extLst>
          </p:cNvPr>
          <p:cNvSpPr/>
          <p:nvPr/>
        </p:nvSpPr>
        <p:spPr>
          <a:xfrm>
            <a:off x="9523402" y="4892684"/>
            <a:ext cx="2230243" cy="702677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Dominance by a few big global players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BEF65A-7D81-DCC2-F3EB-473835690869}"/>
              </a:ext>
            </a:extLst>
          </p:cNvPr>
          <p:cNvSpPr/>
          <p:nvPr/>
        </p:nvSpPr>
        <p:spPr>
          <a:xfrm>
            <a:off x="9523402" y="5736205"/>
            <a:ext cx="2230243" cy="411457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Can EU compete?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5650358-C4FE-89E3-844E-295326E179F0}"/>
              </a:ext>
            </a:extLst>
          </p:cNvPr>
          <p:cNvSpPr txBox="1"/>
          <p:nvPr/>
        </p:nvSpPr>
        <p:spPr>
          <a:xfrm>
            <a:off x="1651185" y="6480318"/>
            <a:ext cx="99532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Kleiner, T., Rodríguez, A.G. (eds) The Making of a Global Digital Rulebook. Palgrave Macmillan, Singapore. European commission, SWD (2022) 147</a:t>
            </a:r>
          </a:p>
        </p:txBody>
      </p:sp>
    </p:spTree>
    <p:extLst>
      <p:ext uri="{BB962C8B-B14F-4D97-AF65-F5344CB8AC3E}">
        <p14:creationId xmlns:p14="http://schemas.microsoft.com/office/powerpoint/2010/main" val="52634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48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93553-7C0D-A6CD-7B64-6B632200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A8C6A-5A15-E28D-E04D-2F828554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13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47D425-337E-50EC-A197-87BD134633D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ADB238-88A4-9949-9FC1-4CF8F8C50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961576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B38660B1-7969-0056-5736-9DFA1A190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858D7044-7603-BB92-5F1C-417262887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CBAE-AB04-E8A0-9661-34AE88E9B19B}"/>
              </a:ext>
            </a:extLst>
          </p:cNvPr>
          <p:cNvSpPr/>
          <p:nvPr/>
        </p:nvSpPr>
        <p:spPr>
          <a:xfrm>
            <a:off x="262464" y="4651513"/>
            <a:ext cx="11661918" cy="1520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Black box vs white box testing - The Embedded Kit">
            <a:extLst>
              <a:ext uri="{FF2B5EF4-FFF2-40B4-BE49-F238E27FC236}">
                <a16:creationId xmlns:a16="http://schemas.microsoft.com/office/drawing/2014/main" id="{5E848426-7DD3-5E9F-B83C-147E9C9C15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98" t="19976" r="6962" b="20614"/>
          <a:stretch>
            <a:fillRect/>
          </a:stretch>
        </p:blipFill>
        <p:spPr>
          <a:xfrm>
            <a:off x="4731025" y="4848272"/>
            <a:ext cx="3657601" cy="14411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50EBB8-49DC-D1F5-916F-B8479F39B45E}"/>
              </a:ext>
            </a:extLst>
          </p:cNvPr>
          <p:cNvSpPr/>
          <p:nvPr/>
        </p:nvSpPr>
        <p:spPr>
          <a:xfrm>
            <a:off x="1572320" y="5123478"/>
            <a:ext cx="2969370" cy="890760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No interest from big global players to open up black box for small volumes!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8A3A86-0E39-8547-024C-B50E7A3C94D3}"/>
              </a:ext>
            </a:extLst>
          </p:cNvPr>
          <p:cNvSpPr/>
          <p:nvPr/>
        </p:nvSpPr>
        <p:spPr>
          <a:xfrm>
            <a:off x="8573372" y="5123478"/>
            <a:ext cx="3025812" cy="890760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Time to move away from ‘economies of scale’ law to realize focused complexity</a:t>
            </a:r>
          </a:p>
        </p:txBody>
      </p:sp>
    </p:spTree>
    <p:extLst>
      <p:ext uri="{BB962C8B-B14F-4D97-AF65-F5344CB8AC3E}">
        <p14:creationId xmlns:p14="http://schemas.microsoft.com/office/powerpoint/2010/main" val="51484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31099-A487-0E98-01D1-7F7529B5B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3597C-E422-7CBF-3A45-5FD0A878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14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445EC8-B33D-AE00-3F66-DC07F5C2021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81FE1F1-CF7C-D718-74E4-8AE4636FB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326313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EE144D0-BA2E-995F-E0B8-526502768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7D507705-7FEF-73A0-0F2F-5E2DA2F71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CE2535-D36D-076D-4650-8B18AEB87B49}"/>
              </a:ext>
            </a:extLst>
          </p:cNvPr>
          <p:cNvSpPr/>
          <p:nvPr/>
        </p:nvSpPr>
        <p:spPr>
          <a:xfrm>
            <a:off x="262464" y="5377069"/>
            <a:ext cx="11661918" cy="795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301981-8918-9CD0-7BD8-F3097358D60E}"/>
              </a:ext>
            </a:extLst>
          </p:cNvPr>
          <p:cNvSpPr/>
          <p:nvPr/>
        </p:nvSpPr>
        <p:spPr>
          <a:xfrm>
            <a:off x="314272" y="5525532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Why ignoring Wi-Fi –based research and innovation in EU, while more and more traffic is carried by Wi-Fi?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0CA0D2-4085-93F2-2497-B3FFA7B75F76}"/>
              </a:ext>
            </a:extLst>
          </p:cNvPr>
          <p:cNvSpPr/>
          <p:nvPr/>
        </p:nvSpPr>
        <p:spPr>
          <a:xfrm>
            <a:off x="314272" y="6083017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Coverage (and reliability) is limited by spectrum/regulation, not by technology</a:t>
            </a:r>
          </a:p>
        </p:txBody>
      </p:sp>
    </p:spTree>
    <p:extLst>
      <p:ext uri="{BB962C8B-B14F-4D97-AF65-F5344CB8AC3E}">
        <p14:creationId xmlns:p14="http://schemas.microsoft.com/office/powerpoint/2010/main" val="408622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15BA4-AA5E-E9E5-93AB-86E9B1DA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7443C-0C8D-5C98-2B8C-D9CC38D6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15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94D9D1-98E6-81E6-998B-E80681143C0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Standardisation landscape vs specialized connectivity needs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1D4FF5E-8564-B131-1AE8-6F8DE6816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668463"/>
              </p:ext>
            </p:extLst>
          </p:nvPr>
        </p:nvGraphicFramePr>
        <p:xfrm>
          <a:off x="314272" y="1016322"/>
          <a:ext cx="11610110" cy="5052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308">
                  <a:extLst>
                    <a:ext uri="{9D8B030D-6E8A-4147-A177-3AD203B41FA5}">
                      <a16:colId xmlns:a16="http://schemas.microsoft.com/office/drawing/2014/main" val="143392401"/>
                    </a:ext>
                  </a:extLst>
                </a:gridCol>
                <a:gridCol w="2470384">
                  <a:extLst>
                    <a:ext uri="{9D8B030D-6E8A-4147-A177-3AD203B41FA5}">
                      <a16:colId xmlns:a16="http://schemas.microsoft.com/office/drawing/2014/main" val="3853582786"/>
                    </a:ext>
                  </a:extLst>
                </a:gridCol>
                <a:gridCol w="2101616">
                  <a:extLst>
                    <a:ext uri="{9D8B030D-6E8A-4147-A177-3AD203B41FA5}">
                      <a16:colId xmlns:a16="http://schemas.microsoft.com/office/drawing/2014/main" val="1103644795"/>
                    </a:ext>
                  </a:extLst>
                </a:gridCol>
                <a:gridCol w="5239802">
                  <a:extLst>
                    <a:ext uri="{9D8B030D-6E8A-4147-A177-3AD203B41FA5}">
                      <a16:colId xmlns:a16="http://schemas.microsoft.com/office/drawing/2014/main" val="40097454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/>
                          </a:solidFill>
                        </a:rPr>
                        <a:t>Specialized E2E connectivity needs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20347454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Ecosystem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One-size-fits-all complexity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Many generations, releases, and new features with unknown mutual impact…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Solid baseline + specialization</a:t>
                      </a:r>
                    </a:p>
                    <a:p>
                      <a:pPr algn="l"/>
                      <a:r>
                        <a:rPr lang="en-GB" sz="1600" dirty="0"/>
                        <a:t>Simplification or focused complexity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99657"/>
                  </a:ext>
                </a:extLst>
              </a:tr>
              <a:tr h="497401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Market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Large-volume consumer markets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Low-volume, high-end, professional markets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095639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Features</a:t>
                      </a:r>
                      <a:r>
                        <a:rPr lang="en-GB" sz="210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(limited by support in chipsets)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Driven by the market (revenue)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High-speed, high-capacity, low-power…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Mandatory features defined by certification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Driven by high-performance</a:t>
                      </a:r>
                    </a:p>
                    <a:p>
                      <a:pPr algn="l"/>
                      <a:r>
                        <a:rPr lang="en-GB" sz="1600" dirty="0"/>
                        <a:t>Bounded latency, reliability, coverage, etc., </a:t>
                      </a:r>
                    </a:p>
                    <a:p>
                      <a:pPr algn="l"/>
                      <a:r>
                        <a:rPr lang="en-GB" sz="1600" dirty="0"/>
                        <a:t>e.g., OFDMA, MLO,  AP coordination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444224"/>
                  </a:ext>
                </a:extLst>
              </a:tr>
              <a:tr h="728628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Chipsets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Black box design </a:t>
                      </a:r>
                      <a:r>
                        <a:rPr lang="en-GB" sz="1600" dirty="0"/>
                        <a:t>- Limited control/exposure</a:t>
                      </a:r>
                    </a:p>
                    <a:p>
                      <a:pPr algn="l"/>
                      <a:r>
                        <a:rPr lang="en-GB" sz="1600" dirty="0"/>
                        <a:t>High-cost chip design, high-volume manufacturing</a:t>
                      </a:r>
                    </a:p>
                  </a:txBody>
                  <a:tcPr marL="90000" marR="9000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dirty="0"/>
                        <a:t>White box design </a:t>
                      </a:r>
                      <a:r>
                        <a:rPr lang="en-GB" sz="1600" dirty="0"/>
                        <a:t>- Rich driver for control/exposure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Lower-cost chip technology, low(er)-volume manufacturing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1749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Coverage</a:t>
                      </a:r>
                    </a:p>
                  </a:txBody>
                  <a:tcPr marL="90000" marR="90000" marT="60960" marB="60960">
                    <a:solidFill>
                      <a:srgbClr val="168C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</a:t>
                      </a:r>
                    </a:p>
                    <a:p>
                      <a:r>
                        <a:rPr lang="en-GB" sz="1600" dirty="0"/>
                        <a:t>(80-90%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Outdoor</a:t>
                      </a:r>
                    </a:p>
                    <a:p>
                      <a:r>
                        <a:rPr lang="en-GB" sz="1600" dirty="0"/>
                        <a:t>(10-20% traffic)</a:t>
                      </a:r>
                    </a:p>
                  </a:txBody>
                  <a:tcPr marL="90000" marR="9000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Indoor &amp; outdoor</a:t>
                      </a:r>
                    </a:p>
                    <a:p>
                      <a:r>
                        <a:rPr lang="en-GB" sz="1600" dirty="0"/>
                        <a:t>(multi-RAT, multi-segment)</a:t>
                      </a:r>
                    </a:p>
                  </a:txBody>
                  <a:tcPr marL="90000" marR="90000" marT="60960" marB="6096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3223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chemeClr val="bg1"/>
                          </a:solidFill>
                        </a:rPr>
                        <a:t>Deployment</a:t>
                      </a:r>
                    </a:p>
                  </a:txBody>
                  <a:tcPr marL="121920" marR="121920" marT="60960" marB="60960">
                    <a:solidFill>
                      <a:srgbClr val="168C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/>
                        <a:t>Global interoperability</a:t>
                      </a:r>
                    </a:p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Endless backward compatibility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Local private networks</a:t>
                      </a:r>
                    </a:p>
                    <a:p>
                      <a:r>
                        <a:rPr lang="en-GB" sz="1600" dirty="0"/>
                        <a:t>Greenfield deployment, customization (fit for purpose)</a:t>
                      </a:r>
                    </a:p>
                  </a:txBody>
                  <a:tcPr marL="121920" marR="121920" marT="60960" marB="6096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49865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9D131B05-8E75-148B-64B4-DCE155E29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776" y="984587"/>
            <a:ext cx="912996" cy="5409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2" descr="5G Logo PNG Vector (EPS) Free Download">
            <a:extLst>
              <a:ext uri="{FF2B5EF4-FFF2-40B4-BE49-F238E27FC236}">
                <a16:creationId xmlns:a16="http://schemas.microsoft.com/office/drawing/2014/main" id="{3E1FE926-1D79-CCB3-BFA6-D5D5A9FD9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49" y="1030055"/>
            <a:ext cx="745944" cy="4500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3EDB34-667F-2F4C-9624-6200FE80F2D3}"/>
              </a:ext>
            </a:extLst>
          </p:cNvPr>
          <p:cNvSpPr/>
          <p:nvPr/>
        </p:nvSpPr>
        <p:spPr>
          <a:xfrm>
            <a:off x="314272" y="6101019"/>
            <a:ext cx="11610110" cy="396806"/>
          </a:xfrm>
          <a:prstGeom prst="rect">
            <a:avLst/>
          </a:prstGeom>
          <a:solidFill>
            <a:srgbClr val="2427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000" b="1" dirty="0"/>
              <a:t>Endless backward compatibility is blocking innovation and not a prime concern in private deployments </a:t>
            </a:r>
          </a:p>
        </p:txBody>
      </p:sp>
    </p:spTree>
    <p:extLst>
      <p:ext uri="{BB962C8B-B14F-4D97-AF65-F5344CB8AC3E}">
        <p14:creationId xmlns:p14="http://schemas.microsoft.com/office/powerpoint/2010/main" val="117877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9121F-A4CF-1249-BBE2-66B385E3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691E012-22AC-7BD2-C730-46AA29FDB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/>
              <a:t>Have we reached a dead end for </a:t>
            </a:r>
            <a:br>
              <a:rPr lang="en-GB" sz="4000" dirty="0"/>
            </a:br>
            <a:r>
              <a:rPr lang="en-GB" sz="4000" dirty="0"/>
              <a:t>wireless innovation in Europe?</a:t>
            </a:r>
            <a:endParaRPr lang="en-BE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73886-7553-1EBF-A947-4A061BD6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6C3E5-176A-394A-85C4-E32AA1F59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50038-E5B8-7AC7-8D13-41066CB23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17</a:t>
            </a:fld>
            <a:endParaRPr lang="fr-FR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837AFA89-2E8B-6782-E3CD-C1990EAAE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003610"/>
            <a:ext cx="11736495" cy="535273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Shaped by global players in Europe</a:t>
            </a:r>
          </a:p>
          <a:p>
            <a:pPr lvl="1"/>
            <a:r>
              <a:rPr lang="en-GB" dirty="0"/>
              <a:t>[</a:t>
            </a:r>
            <a:r>
              <a:rPr lang="en-GB" b="1" i="1" dirty="0"/>
              <a:t>Fabrication tools</a:t>
            </a:r>
            <a:r>
              <a:rPr lang="en-GB" dirty="0"/>
              <a:t>: ASML (EU Chips Act and Chips-JU)]</a:t>
            </a:r>
          </a:p>
          <a:p>
            <a:pPr lvl="1"/>
            <a:r>
              <a:rPr lang="en-GB" b="1" i="1" dirty="0"/>
              <a:t>Wireless connectivity</a:t>
            </a:r>
            <a:r>
              <a:rPr lang="en-GB" dirty="0"/>
              <a:t>: Nokia, Ericsson (SNS-JU, CELTIC-NEXT…)</a:t>
            </a:r>
          </a:p>
          <a:p>
            <a:pPr lvl="2"/>
            <a:r>
              <a:rPr lang="en-GB" dirty="0"/>
              <a:t>Focus on infrastructure and software: cloudification, virtualisation, disaggregation, decoupling… </a:t>
            </a:r>
          </a:p>
          <a:p>
            <a:pPr lvl="2"/>
            <a:r>
              <a:rPr lang="en-GB" dirty="0"/>
              <a:t>Limited focus on low-level wireless technology enablers and end devices: no EU global players</a:t>
            </a:r>
          </a:p>
          <a:p>
            <a:pPr lvl="1"/>
            <a:endParaRPr lang="en-GB" dirty="0"/>
          </a:p>
          <a:p>
            <a:pPr lvl="3"/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Focus on large volumes</a:t>
            </a:r>
          </a:p>
          <a:p>
            <a:pPr lvl="1"/>
            <a:r>
              <a:rPr lang="en-GB" dirty="0"/>
              <a:t>[</a:t>
            </a:r>
            <a:r>
              <a:rPr lang="en-GB" b="1" i="1" dirty="0"/>
              <a:t>Fabrication tools</a:t>
            </a:r>
            <a:r>
              <a:rPr lang="en-GB" dirty="0"/>
              <a:t>: focus on data </a:t>
            </a:r>
            <a:r>
              <a:rPr lang="en-GB" dirty="0" err="1"/>
              <a:t>centers</a:t>
            </a:r>
            <a:r>
              <a:rPr lang="en-GB" dirty="0"/>
              <a:t> for AI &amp; optical interconnect]</a:t>
            </a:r>
          </a:p>
          <a:p>
            <a:pPr lvl="1"/>
            <a:r>
              <a:rPr lang="en-GB" b="1" i="1" dirty="0"/>
              <a:t>Wireless connectivity</a:t>
            </a:r>
            <a:r>
              <a:rPr lang="en-GB" dirty="0"/>
              <a:t>: main focus on </a:t>
            </a:r>
            <a:r>
              <a:rPr lang="en-GB" dirty="0" err="1"/>
              <a:t>eMBB</a:t>
            </a:r>
            <a:r>
              <a:rPr lang="en-GB" dirty="0"/>
              <a:t> infrastructure, no progress with URLLC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50292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E3BFA0E-29CF-0F2E-AAA0-7B22CE464F2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Today’s research &amp; Innovation in Europe today</a:t>
            </a:r>
            <a:endParaRPr lang="en-B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FC5BC86-872C-973F-84D0-27E3920DEDE2}"/>
              </a:ext>
            </a:extLst>
          </p:cNvPr>
          <p:cNvSpPr txBox="1"/>
          <p:nvPr/>
        </p:nvSpPr>
        <p:spPr>
          <a:xfrm>
            <a:off x="1022880" y="4322590"/>
            <a:ext cx="8409877" cy="18774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Complex one-size-fits-all ecosystem cannot meet specialized connectivity needs</a:t>
            </a:r>
          </a:p>
          <a:p>
            <a:endParaRPr lang="en-GB" sz="800" dirty="0"/>
          </a:p>
          <a:p>
            <a:r>
              <a:rPr lang="en-GB" dirty="0"/>
              <a:t>“Chicken-and-egg" problem: not investing too far ahead of demand</a:t>
            </a:r>
          </a:p>
          <a:p>
            <a:r>
              <a:rPr lang="en-GB" sz="1200" b="0" dirty="0"/>
              <a:t>https://</a:t>
            </a:r>
            <a:r>
              <a:rPr lang="en-GB" sz="1200" b="0" dirty="0" err="1"/>
              <a:t>www.politico.eu</a:t>
            </a:r>
            <a:r>
              <a:rPr lang="en-GB" sz="1200" b="0" dirty="0"/>
              <a:t>/article/europeans-missing-out-5g-data-shows-smartphone-internet-innovation/</a:t>
            </a:r>
          </a:p>
          <a:p>
            <a:endParaRPr lang="en-GB" sz="1200" b="0" dirty="0"/>
          </a:p>
          <a:p>
            <a:r>
              <a:rPr lang="en-GB" dirty="0"/>
              <a:t>5G deployments are only affordable for larger enterprises, not for 99.8% of small and medium-sized enterprises in EU, employing about 2/3 of the active population</a:t>
            </a:r>
          </a:p>
          <a:p>
            <a:r>
              <a:rPr lang="en-GB" sz="1200" b="0" dirty="0"/>
              <a:t>https://</a:t>
            </a:r>
            <a:r>
              <a:rPr lang="en-GB" sz="1200" b="0" dirty="0" err="1"/>
              <a:t>ec.europa.eu</a:t>
            </a:r>
            <a:r>
              <a:rPr lang="en-GB" sz="1200" b="0" dirty="0"/>
              <a:t>/</a:t>
            </a:r>
            <a:r>
              <a:rPr lang="en-GB" sz="1200" b="0" dirty="0" err="1"/>
              <a:t>eurostat</a:t>
            </a:r>
            <a:r>
              <a:rPr lang="en-GB" sz="1200" b="0" dirty="0"/>
              <a:t>/statistics-explained/</a:t>
            </a:r>
            <a:r>
              <a:rPr lang="en-GB" sz="1200" b="0" dirty="0" err="1"/>
              <a:t>index.php?title</a:t>
            </a:r>
            <a:r>
              <a:rPr lang="en-GB" sz="1200" b="0" dirty="0"/>
              <a:t>=</a:t>
            </a:r>
            <a:r>
              <a:rPr lang="en-GB" sz="1200" b="0" dirty="0" err="1"/>
              <a:t>Structural_business_statistics_overview</a:t>
            </a:r>
            <a:r>
              <a:rPr lang="en-GB" sz="1200" b="0" dirty="0"/>
              <a:t>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6E7D5C-58B2-5554-4830-523B5C1A031B}"/>
              </a:ext>
            </a:extLst>
          </p:cNvPr>
          <p:cNvSpPr txBox="1"/>
          <p:nvPr/>
        </p:nvSpPr>
        <p:spPr>
          <a:xfrm>
            <a:off x="1500993" y="2607430"/>
            <a:ext cx="724017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Blocking factor for guaranteeing End-to-End connectivity performance!</a:t>
            </a:r>
            <a:endParaRPr lang="en-GB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6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37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E49BC-2E6A-32BD-51C4-FE3844B7B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4F003A64-3BA3-EA77-02FA-0209D881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/>
              <a:t>Or is this an opportunity to reshape the future?</a:t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E16DB-DC1C-0C55-22A6-6CAAB379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86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B16A-FC78-DE7A-3306-53BA297BB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C87D2-941B-B3CF-D8FF-32C1536E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19</a:t>
            </a:fld>
            <a:endParaRPr lang="fr-FR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E5B10B65-D37F-07CB-EEF3-3AC387A6F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63" y="1357969"/>
            <a:ext cx="11736495" cy="4661948"/>
          </a:xfrm>
        </p:spPr>
        <p:txBody>
          <a:bodyPr>
            <a:normAutofit/>
          </a:bodyPr>
          <a:lstStyle/>
          <a:p>
            <a:r>
              <a:rPr lang="en-GB" dirty="0"/>
              <a:t>We must recognize that</a:t>
            </a:r>
          </a:p>
          <a:p>
            <a:pPr lvl="1"/>
            <a:r>
              <a:rPr lang="en-GB" b="1" i="1" dirty="0"/>
              <a:t>Requirements</a:t>
            </a:r>
            <a:r>
              <a:rPr lang="en-GB" dirty="0"/>
              <a:t> of professional environments are not (always) the same as consumer ones.  </a:t>
            </a:r>
          </a:p>
          <a:p>
            <a:pPr lvl="1"/>
            <a:r>
              <a:rPr lang="en-GB" b="1" i="1" dirty="0"/>
              <a:t>Local operation </a:t>
            </a:r>
            <a:r>
              <a:rPr lang="en-GB" dirty="0"/>
              <a:t>is more important than endless backwards compatibility: all we need is a </a:t>
            </a:r>
            <a:r>
              <a:rPr lang="en-GB" b="1" i="1" dirty="0"/>
              <a:t>limited set of relevant features</a:t>
            </a:r>
            <a:r>
              <a:rPr lang="en-GB" dirty="0"/>
              <a:t> promoting predictable and stable behaviour</a:t>
            </a:r>
          </a:p>
          <a:p>
            <a:pPr lvl="1"/>
            <a:r>
              <a:rPr lang="en-GB" dirty="0"/>
              <a:t>There is no innovation without </a:t>
            </a:r>
            <a:r>
              <a:rPr lang="en-GB" b="1" i="1" dirty="0"/>
              <a:t>transparency</a:t>
            </a:r>
            <a:r>
              <a:rPr lang="en-GB" dirty="0"/>
              <a:t>: no black-box behaviour, but white-box behaviour, enabling fine-grained control and customisation </a:t>
            </a:r>
          </a:p>
          <a:p>
            <a:pPr lvl="1"/>
            <a:r>
              <a:rPr lang="en-GB" dirty="0"/>
              <a:t>Small, medium, and mid-size enterprises need </a:t>
            </a:r>
            <a:r>
              <a:rPr lang="en-GB" b="1" i="1" dirty="0"/>
              <a:t>affordable</a:t>
            </a:r>
            <a:r>
              <a:rPr lang="en-GB" dirty="0"/>
              <a:t> connectivity solutions</a:t>
            </a:r>
          </a:p>
          <a:p>
            <a:pPr lvl="1"/>
            <a:r>
              <a:rPr lang="en-GB" dirty="0"/>
              <a:t>We cannot ignore </a:t>
            </a:r>
            <a:r>
              <a:rPr lang="en-GB" b="1" i="1" dirty="0"/>
              <a:t>Wi-Fi</a:t>
            </a:r>
            <a:r>
              <a:rPr lang="en-GB" dirty="0"/>
              <a:t> as a complementary technology for 5G</a:t>
            </a:r>
          </a:p>
          <a:p>
            <a:r>
              <a:rPr lang="en-GB" dirty="0"/>
              <a:t>No more prejudices</a:t>
            </a:r>
          </a:p>
          <a:p>
            <a:pPr lvl="1"/>
            <a:r>
              <a:rPr lang="en-GB" dirty="0"/>
              <a:t>There is playground for </a:t>
            </a:r>
            <a:r>
              <a:rPr lang="en-GB" b="1" i="1" dirty="0"/>
              <a:t>specialized communication solutions and chips </a:t>
            </a:r>
          </a:p>
          <a:p>
            <a:pPr lvl="1"/>
            <a:r>
              <a:rPr lang="en-GB" b="1" i="1" dirty="0"/>
              <a:t>Move away  from ‘economies of scale’ </a:t>
            </a:r>
            <a:r>
              <a:rPr lang="en-GB" dirty="0"/>
              <a:t>thinking and invest in </a:t>
            </a:r>
            <a:r>
              <a:rPr lang="en-GB" b="1" i="1" dirty="0"/>
              <a:t>sovereign solutions </a:t>
            </a:r>
            <a:r>
              <a:rPr lang="en-GB" dirty="0"/>
              <a:t>that can be designed and produced in smaller volumes in Europe</a:t>
            </a:r>
          </a:p>
          <a:p>
            <a:pPr lvl="1"/>
            <a:r>
              <a:rPr lang="en-GB" dirty="0"/>
              <a:t>We have, besides cloud, software and AI, also </a:t>
            </a:r>
            <a:r>
              <a:rPr lang="en-GB" b="1" i="1" dirty="0"/>
              <a:t>chip design and system-level competences</a:t>
            </a:r>
            <a:r>
              <a:rPr lang="en-GB" dirty="0"/>
              <a:t> in Europe to build end-to-end connectivity solutions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50292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C0524FC-71E4-63BE-90F3-6EE036E30D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Yes, we can!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E028E79-625E-35F5-00FD-98608B8B60C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Reshaping the future for wireless research &amp; innovation </a:t>
            </a:r>
            <a:endParaRPr lang="en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43D81E-826B-278D-1F8D-B66B85667F1D}"/>
              </a:ext>
            </a:extLst>
          </p:cNvPr>
          <p:cNvSpPr txBox="1"/>
          <p:nvPr/>
        </p:nvSpPr>
        <p:spPr>
          <a:xfrm>
            <a:off x="1025320" y="5804473"/>
            <a:ext cx="991016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sz="2200" dirty="0"/>
              <a:t>Small-scale innovation today can have a global impact on a large scale in future</a:t>
            </a:r>
          </a:p>
        </p:txBody>
      </p:sp>
    </p:spTree>
    <p:extLst>
      <p:ext uri="{BB962C8B-B14F-4D97-AF65-F5344CB8AC3E}">
        <p14:creationId xmlns:p14="http://schemas.microsoft.com/office/powerpoint/2010/main" val="349172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83A56-F0F0-0211-093D-FCD448949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5988E68-4492-2B79-0BBC-C2CBDBBC2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Wi-Fi innovation platform</a:t>
            </a:r>
            <a:br>
              <a:rPr lang="en-GB" sz="4000" dirty="0"/>
            </a:br>
            <a:r>
              <a:rPr lang="en-GB" sz="4000" dirty="0"/>
              <a:t>for End-to-End specialized connectivity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5D716-934D-541D-7D42-52013267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20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AD71DD-C29E-1CF6-A3A9-7F87FF986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435" y="2097175"/>
            <a:ext cx="3314737" cy="164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9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0A50D-161C-11E9-3FDD-6D40E2BFF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B1456-F1ED-F0EC-B10D-975CDDB031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20267" y="6540686"/>
            <a:ext cx="1151467" cy="194990"/>
          </a:xfrm>
        </p:spPr>
        <p:txBody>
          <a:bodyPr/>
          <a:lstStyle/>
          <a:p>
            <a:pPr defTabSz="548626"/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/>
              <a:t>21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8EE7EE1-D800-C6D8-07A3-8FE71F833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615" y="1831695"/>
            <a:ext cx="463933" cy="4639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A3FDFDC-539E-FCDF-F986-027D667FD4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3333" y="1823317"/>
            <a:ext cx="444008" cy="44400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8E15BFC-8CA7-B968-0643-F24DB453EAB8}"/>
              </a:ext>
            </a:extLst>
          </p:cNvPr>
          <p:cNvGrpSpPr/>
          <p:nvPr/>
        </p:nvGrpSpPr>
        <p:grpSpPr>
          <a:xfrm>
            <a:off x="4575692" y="447264"/>
            <a:ext cx="3009572" cy="627128"/>
            <a:chOff x="3518375" y="335448"/>
            <a:chExt cx="2257179" cy="470346"/>
          </a:xfrm>
        </p:grpSpPr>
        <p:pic>
          <p:nvPicPr>
            <p:cNvPr id="7" name="Picture 6" descr="A black and white circle with a number six&#10;&#10;AI-generated content may be incorrect.">
              <a:extLst>
                <a:ext uri="{FF2B5EF4-FFF2-40B4-BE49-F238E27FC236}">
                  <a16:creationId xmlns:a16="http://schemas.microsoft.com/office/drawing/2014/main" id="{A8A591C3-FC74-688F-0EE9-0F50469FD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81403" y="439492"/>
              <a:ext cx="351295" cy="359465"/>
            </a:xfrm>
            <a:prstGeom prst="rect">
              <a:avLst/>
            </a:prstGeom>
          </p:spPr>
        </p:pic>
        <p:pic>
          <p:nvPicPr>
            <p:cNvPr id="8" name="Picture 7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940421D1-C3ED-6566-5BE8-030ADD354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18375" y="450145"/>
              <a:ext cx="351294" cy="343123"/>
            </a:xfrm>
            <a:prstGeom prst="rect">
              <a:avLst/>
            </a:prstGeom>
          </p:spPr>
        </p:pic>
        <p:pic>
          <p:nvPicPr>
            <p:cNvPr id="9" name="Picture 8" descr="A number in a circle with black lines&#10;&#10;AI-generated content may be incorrect.">
              <a:extLst>
                <a:ext uri="{FF2B5EF4-FFF2-40B4-BE49-F238E27FC236}">
                  <a16:creationId xmlns:a16="http://schemas.microsoft.com/office/drawing/2014/main" id="{AD1F92CD-5F17-5EE8-3277-31EA5C9C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44434" y="445353"/>
              <a:ext cx="355332" cy="359465"/>
            </a:xfrm>
            <a:prstGeom prst="rect">
              <a:avLst/>
            </a:prstGeom>
          </p:spPr>
        </p:pic>
        <p:sp>
          <p:nvSpPr>
            <p:cNvPr id="10" name="Right Arrow 22">
              <a:extLst>
                <a:ext uri="{FF2B5EF4-FFF2-40B4-BE49-F238E27FC236}">
                  <a16:creationId xmlns:a16="http://schemas.microsoft.com/office/drawing/2014/main" id="{05427AE6-142D-BAEA-95C4-837414E631BB}"/>
                </a:ext>
              </a:extLst>
            </p:cNvPr>
            <p:cNvSpPr/>
            <p:nvPr/>
          </p:nvSpPr>
          <p:spPr>
            <a:xfrm>
              <a:off x="3823645" y="535503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13" name="Right Arrow 23">
              <a:extLst>
                <a:ext uri="{FF2B5EF4-FFF2-40B4-BE49-F238E27FC236}">
                  <a16:creationId xmlns:a16="http://schemas.microsoft.com/office/drawing/2014/main" id="{37FC2B67-800E-DCA1-BA94-0B0C8B8FB4DA}"/>
                </a:ext>
              </a:extLst>
            </p:cNvPr>
            <p:cNvSpPr/>
            <p:nvPr/>
          </p:nvSpPr>
          <p:spPr>
            <a:xfrm>
              <a:off x="4283142" y="535965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14" name="Right Arrow 24">
              <a:extLst>
                <a:ext uri="{FF2B5EF4-FFF2-40B4-BE49-F238E27FC236}">
                  <a16:creationId xmlns:a16="http://schemas.microsoft.com/office/drawing/2014/main" id="{BEF04D7E-E207-A54F-0C5A-FDEA63616BAC}"/>
                </a:ext>
              </a:extLst>
            </p:cNvPr>
            <p:cNvSpPr/>
            <p:nvPr/>
          </p:nvSpPr>
          <p:spPr>
            <a:xfrm>
              <a:off x="4745058" y="535965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5EE93C2-428B-A4EB-EDE6-EE64161BC215}"/>
                </a:ext>
              </a:extLst>
            </p:cNvPr>
            <p:cNvGrpSpPr/>
            <p:nvPr/>
          </p:nvGrpSpPr>
          <p:grpSpPr>
            <a:xfrm>
              <a:off x="4894661" y="446329"/>
              <a:ext cx="355332" cy="359465"/>
              <a:chOff x="5799807" y="641594"/>
              <a:chExt cx="355332" cy="359465"/>
            </a:xfrm>
          </p:grpSpPr>
          <p:pic>
            <p:nvPicPr>
              <p:cNvPr id="29" name="Picture 28" descr="A number in a circle with black lines&#10;&#10;AI-generated content may be incorrect.">
                <a:extLst>
                  <a:ext uri="{FF2B5EF4-FFF2-40B4-BE49-F238E27FC236}">
                    <a16:creationId xmlns:a16="http://schemas.microsoft.com/office/drawing/2014/main" id="{46DBFA81-82DE-7B8D-0C74-C051DB23C7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99807" y="641594"/>
                <a:ext cx="355332" cy="359465"/>
              </a:xfrm>
              <a:prstGeom prst="rect">
                <a:avLst/>
              </a:prstGeom>
            </p:spPr>
          </p:pic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542FFB0-3526-AB19-DA6F-BC8D93066306}"/>
                  </a:ext>
                </a:extLst>
              </p:cNvPr>
              <p:cNvSpPr/>
              <p:nvPr/>
            </p:nvSpPr>
            <p:spPr>
              <a:xfrm>
                <a:off x="5894569" y="654991"/>
                <a:ext cx="246472" cy="2317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48626"/>
                <a:r>
                  <a:rPr lang="en-BE" sz="2667" b="1">
                    <a:solidFill>
                      <a:srgbClr val="165D8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BE" sz="1867" b="1">
                  <a:solidFill>
                    <a:srgbClr val="165D8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Right Arrow 24">
              <a:extLst>
                <a:ext uri="{FF2B5EF4-FFF2-40B4-BE49-F238E27FC236}">
                  <a16:creationId xmlns:a16="http://schemas.microsoft.com/office/drawing/2014/main" id="{7DAE9C7A-9442-B62B-8493-4DC862C210E7}"/>
                </a:ext>
              </a:extLst>
            </p:cNvPr>
            <p:cNvSpPr/>
            <p:nvPr/>
          </p:nvSpPr>
          <p:spPr>
            <a:xfrm>
              <a:off x="5235660" y="544316"/>
              <a:ext cx="149603" cy="115598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114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229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344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64592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05740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46888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88036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291840" algn="l" defTabSz="411480" rtl="0" eaLnBrk="1" latinLnBrk="0" hangingPunct="1">
                <a:defRPr sz="16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48626"/>
              <a:endParaRPr lang="en-BE" sz="1867">
                <a:solidFill>
                  <a:srgbClr val="FFFFFF"/>
                </a:solidFill>
                <a:latin typeface="Gill Sans MT" panose="020B0502020104020203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C01C3D-7A8F-9CDA-C4F7-C231B7624E21}"/>
                </a:ext>
              </a:extLst>
            </p:cNvPr>
            <p:cNvSpPr txBox="1"/>
            <p:nvPr/>
          </p:nvSpPr>
          <p:spPr>
            <a:xfrm>
              <a:off x="5380974" y="335448"/>
              <a:ext cx="394580" cy="377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48626"/>
              <a:r>
                <a:rPr lang="en-BE" sz="2667" b="1">
                  <a:solidFill>
                    <a:srgbClr val="FFFFFF"/>
                  </a:solidFill>
                  <a:latin typeface="Gill Sans MT" panose="020B0502020104020203"/>
                </a:rPr>
                <a:t>…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96D7DA8-C798-609B-9DEC-EBC43B95E788}"/>
              </a:ext>
            </a:extLst>
          </p:cNvPr>
          <p:cNvSpPr txBox="1"/>
          <p:nvPr/>
        </p:nvSpPr>
        <p:spPr>
          <a:xfrm>
            <a:off x="1193462" y="1820277"/>
            <a:ext cx="22964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8626"/>
            <a:r>
              <a:rPr lang="en-BE" sz="2400">
                <a:solidFill>
                  <a:srgbClr val="FFFFFF"/>
                </a:solidFill>
                <a:latin typeface="Gill Sans MT" panose="020B0502020104020203"/>
              </a:rPr>
              <a:t>UNDERSTAND</a:t>
            </a:r>
            <a:endParaRPr lang="en-BE" sz="2160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8503BCA-3693-C773-4008-E075DB99A318}"/>
              </a:ext>
            </a:extLst>
          </p:cNvPr>
          <p:cNvSpPr txBox="1"/>
          <p:nvPr/>
        </p:nvSpPr>
        <p:spPr>
          <a:xfrm>
            <a:off x="7064876" y="1828454"/>
            <a:ext cx="1773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48626"/>
            <a:r>
              <a:rPr lang="en-BE" sz="2400">
                <a:solidFill>
                  <a:srgbClr val="FFFFFF"/>
                </a:solidFill>
                <a:latin typeface="Gill Sans MT" panose="020B0502020104020203"/>
              </a:rPr>
              <a:t>INNOVATE</a:t>
            </a:r>
            <a:endParaRPr lang="en-BE" sz="2160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28773B9D-4443-BB6E-8DD0-240FB868859D}"/>
              </a:ext>
            </a:extLst>
          </p:cNvPr>
          <p:cNvSpPr txBox="1"/>
          <p:nvPr/>
        </p:nvSpPr>
        <p:spPr>
          <a:xfrm>
            <a:off x="1050307" y="3429000"/>
            <a:ext cx="2318963" cy="2134367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8626"/>
            <a:r>
              <a:rPr lang="en-US" sz="1867" dirty="0">
                <a:solidFill>
                  <a:srgbClr val="FFFFFF"/>
                </a:solidFill>
                <a:latin typeface="Gill Sans MT" panose="020B0502020104020203"/>
                <a:ea typeface="+mn-lt"/>
                <a:cs typeface="+mn-lt"/>
              </a:rPr>
              <a:t>Usage and management of new features is left open. </a:t>
            </a:r>
          </a:p>
          <a:p>
            <a:pPr algn="ctr" defTabSz="548626"/>
            <a:endParaRPr lang="en-US" sz="1867" dirty="0">
              <a:solidFill>
                <a:srgbClr val="FFFFFF"/>
              </a:solidFill>
              <a:latin typeface="Gill Sans MT" panose="020B0502020104020203"/>
              <a:ea typeface="+mn-lt"/>
              <a:cs typeface="+mn-lt"/>
            </a:endParaRPr>
          </a:p>
          <a:p>
            <a:pPr algn="ctr" defTabSz="548626"/>
            <a:r>
              <a:rPr lang="en-US" sz="1867" dirty="0">
                <a:solidFill>
                  <a:srgbClr val="FFFFFF"/>
                </a:solidFill>
                <a:latin typeface="Gill Sans MT" panose="020B0502020104020203"/>
                <a:ea typeface="+mn-lt"/>
                <a:cs typeface="+mn-lt"/>
              </a:rPr>
              <a:t>Complex to assess real-life impact at design time.</a:t>
            </a:r>
            <a:endParaRPr lang="en-US" sz="2160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29E415C4-D7AA-CD3E-BF9C-E7B58852F8EE}"/>
              </a:ext>
            </a:extLst>
          </p:cNvPr>
          <p:cNvSpPr txBox="1"/>
          <p:nvPr/>
        </p:nvSpPr>
        <p:spPr>
          <a:xfrm>
            <a:off x="8986919" y="3429001"/>
            <a:ext cx="2133367" cy="1559722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>
            <a:defPPr>
              <a:defRPr lang="en-US"/>
            </a:defPPr>
            <a:lvl1pPr marL="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8036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1840" algn="l" defTabSz="411480" rtl="0" eaLnBrk="1" latinLnBrk="0" hangingPunct="1">
              <a:defRPr sz="16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8626"/>
            <a:r>
              <a:rPr lang="en-BE" sz="1867">
                <a:solidFill>
                  <a:srgbClr val="FFFFFF"/>
                </a:solidFill>
                <a:latin typeface="Gill Sans MT" panose="020B0502020104020203"/>
              </a:rPr>
              <a:t>New capabilities beyond communication such as localization &amp; sensing.</a:t>
            </a:r>
            <a:endParaRPr lang="en-US" sz="1867">
              <a:solidFill>
                <a:srgbClr val="FFFFFF"/>
              </a:solidFill>
              <a:latin typeface="Gill Sans MT" panose="020B0502020104020203"/>
            </a:endParaRPr>
          </a:p>
        </p:txBody>
      </p:sp>
      <p:pic>
        <p:nvPicPr>
          <p:cNvPr id="60" name="Picture 59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63B74CB5-CDCB-ACAC-09B8-BA9A6417CDF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9757" t="3142" r="6968" b="17877"/>
          <a:stretch/>
        </p:blipFill>
        <p:spPr>
          <a:xfrm>
            <a:off x="9741427" y="2685256"/>
            <a:ext cx="675703" cy="62902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F7E8016-F0B4-63FF-6D1D-E24B44387B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7661" y="2800517"/>
            <a:ext cx="505660" cy="50566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DA0F47F-7108-856A-5A4D-757430EA3E93}"/>
              </a:ext>
            </a:extLst>
          </p:cNvPr>
          <p:cNvCxnSpPr>
            <a:cxnSpLocks/>
          </p:cNvCxnSpPr>
          <p:nvPr/>
        </p:nvCxnSpPr>
        <p:spPr>
          <a:xfrm>
            <a:off x="8838709" y="2074675"/>
            <a:ext cx="2576679" cy="0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D9522C9-81DA-57C7-6422-51627ED03B41}"/>
              </a:ext>
            </a:extLst>
          </p:cNvPr>
          <p:cNvCxnSpPr>
            <a:cxnSpLocks/>
          </p:cNvCxnSpPr>
          <p:nvPr/>
        </p:nvCxnSpPr>
        <p:spPr>
          <a:xfrm>
            <a:off x="4575692" y="2074675"/>
            <a:ext cx="1961397" cy="0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D8A6B46-BCD3-43A0-F958-62C794E59446}"/>
              </a:ext>
            </a:extLst>
          </p:cNvPr>
          <p:cNvCxnSpPr>
            <a:cxnSpLocks/>
          </p:cNvCxnSpPr>
          <p:nvPr/>
        </p:nvCxnSpPr>
        <p:spPr>
          <a:xfrm flipV="1">
            <a:off x="321389" y="2063662"/>
            <a:ext cx="426659" cy="1679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FEF6785-2108-D830-2ADD-EA7561ECF3D5}"/>
              </a:ext>
            </a:extLst>
          </p:cNvPr>
          <p:cNvCxnSpPr>
            <a:cxnSpLocks/>
          </p:cNvCxnSpPr>
          <p:nvPr/>
        </p:nvCxnSpPr>
        <p:spPr>
          <a:xfrm flipV="1">
            <a:off x="3455431" y="2075197"/>
            <a:ext cx="426659" cy="1679"/>
          </a:xfrm>
          <a:prstGeom prst="straightConnector1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2" name="Graphic 71">
            <a:extLst>
              <a:ext uri="{FF2B5EF4-FFF2-40B4-BE49-F238E27FC236}">
                <a16:creationId xmlns:a16="http://schemas.microsoft.com/office/drawing/2014/main" id="{1545D7B6-5E6C-0BB9-8D20-93A5B31E19E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044084" y="2718725"/>
            <a:ext cx="650728" cy="65072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A706527-EE8E-A738-1C04-F7D861C78E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4813" y="2635326"/>
            <a:ext cx="1961399" cy="784559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2F0AA335-3141-4327-A3EF-443687952011}"/>
              </a:ext>
            </a:extLst>
          </p:cNvPr>
          <p:cNvSpPr txBox="1"/>
          <p:nvPr/>
        </p:nvSpPr>
        <p:spPr>
          <a:xfrm>
            <a:off x="4492857" y="3429000"/>
            <a:ext cx="4008945" cy="2269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26"/>
            <a:r>
              <a:rPr lang="en-BE" sz="1867">
                <a:solidFill>
                  <a:srgbClr val="FFFFFF"/>
                </a:solidFill>
                <a:latin typeface="Gill Sans MT" panose="020B0502020104020203"/>
              </a:rPr>
              <a:t>A viable candidate for wireless TSN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High data rate for fast Tx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Natural extension of IEEE 802.1 TSN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New features addressing TSN needs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Cost-effective, lightweight architecture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No indoor environment without Wi-Fi</a:t>
            </a:r>
          </a:p>
          <a:p>
            <a:pPr marL="380990" indent="-380990" defTabSz="548626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BE" sz="1600">
                <a:solidFill>
                  <a:srgbClr val="FFFFFF"/>
                </a:solidFill>
                <a:latin typeface="Gill Sans MT" panose="020B0502020104020203"/>
              </a:rPr>
              <a:t>Can run in local licensed spectrum</a:t>
            </a:r>
          </a:p>
        </p:txBody>
      </p:sp>
    </p:spTree>
    <p:extLst>
      <p:ext uri="{BB962C8B-B14F-4D97-AF65-F5344CB8AC3E}">
        <p14:creationId xmlns:p14="http://schemas.microsoft.com/office/powerpoint/2010/main" val="3149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ardware-Software Co-Design Reappears">
            <a:extLst>
              <a:ext uri="{FF2B5EF4-FFF2-40B4-BE49-F238E27FC236}">
                <a16:creationId xmlns:a16="http://schemas.microsoft.com/office/drawing/2014/main" id="{05CD83CE-474E-2DA5-499C-B52EB1726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alphaModFix amt="1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34"/>
            <a:ext cx="12192000" cy="6853767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012AA-F3AC-2BBA-DEAF-B972ABF0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cap="none" dirty="0"/>
              <a:t>Customizable Wi-Fi running on system-on-chip FPGA platforms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9F7B7-ACD5-911B-292E-F12BB455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48626">
              <a:defRPr/>
            </a:pPr>
            <a:fld id="{8836216C-5BC3-7C44-80F8-E30864FFC228}" type="slidenum">
              <a:rPr lang="en-US">
                <a:solidFill>
                  <a:srgbClr val="3C3C3B"/>
                </a:solidFill>
                <a:latin typeface="Gill Sans MT" panose="020B0502020104020203"/>
              </a:rPr>
              <a:pPr defTabSz="548626">
                <a:defRPr/>
              </a:pPr>
              <a:t>22</a:t>
            </a:fld>
            <a:endParaRPr lang="en-US">
              <a:solidFill>
                <a:srgbClr val="3C3C3B"/>
              </a:solidFill>
              <a:latin typeface="Gill Sans MT" panose="020B0502020104020203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B28D6-CCA6-6D0D-D42D-24EF60FE6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cap="none" dirty="0"/>
              <a:t>White-box full-stack design: from digital baseband to linux driver</a:t>
            </a:r>
          </a:p>
        </p:txBody>
      </p:sp>
      <p:pic>
        <p:nvPicPr>
          <p:cNvPr id="6" name="Google Shape;72;p15">
            <a:extLst>
              <a:ext uri="{FF2B5EF4-FFF2-40B4-BE49-F238E27FC236}">
                <a16:creationId xmlns:a16="http://schemas.microsoft.com/office/drawing/2014/main" id="{412E4ED9-B714-B540-E76D-31DE943EAC35}"/>
              </a:ext>
            </a:extLst>
          </p:cNvPr>
          <p:cNvPicPr preferRelativeResize="0"/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5425" y="1570111"/>
            <a:ext cx="1948031" cy="28758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A559BE-6077-07AB-329C-30243D352E2C}"/>
              </a:ext>
            </a:extLst>
          </p:cNvPr>
          <p:cNvCxnSpPr>
            <a:cxnSpLocks/>
          </p:cNvCxnSpPr>
          <p:nvPr/>
        </p:nvCxnSpPr>
        <p:spPr>
          <a:xfrm flipV="1">
            <a:off x="8206211" y="3001319"/>
            <a:ext cx="0" cy="687204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062372E-856D-37A9-B686-2ED34D805471}"/>
              </a:ext>
            </a:extLst>
          </p:cNvPr>
          <p:cNvSpPr/>
          <p:nvPr/>
        </p:nvSpPr>
        <p:spPr>
          <a:xfrm>
            <a:off x="7923820" y="2594214"/>
            <a:ext cx="594529" cy="687204"/>
          </a:xfrm>
          <a:prstGeom prst="rect">
            <a:avLst/>
          </a:prstGeom>
          <a:solidFill>
            <a:srgbClr val="00A7A9"/>
          </a:solidFill>
          <a:ln>
            <a:solidFill>
              <a:srgbClr val="00A7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b"/>
          <a:lstStyle/>
          <a:p>
            <a:pPr algn="ctr" defTabSz="548626">
              <a:defRPr/>
            </a:pPr>
            <a:r>
              <a:rPr lang="en-GB" sz="1400">
                <a:solidFill>
                  <a:srgbClr val="FFFFFF"/>
                </a:solidFill>
                <a:latin typeface="Gill Sans MT" panose="020B0502020104020203"/>
              </a:rPr>
              <a:t>RF FE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387D71-A0FF-1E58-1E31-8131061C5737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8518348" y="2795776"/>
            <a:ext cx="1078456" cy="142040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3843BA-C060-DA5A-211F-3CB4908BF57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7794913" y="3213290"/>
            <a:ext cx="1743948" cy="812505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5EA86-1E61-0E8F-50F7-3644C23FC56B}"/>
              </a:ext>
            </a:extLst>
          </p:cNvPr>
          <p:cNvSpPr/>
          <p:nvPr/>
        </p:nvSpPr>
        <p:spPr>
          <a:xfrm>
            <a:off x="9538860" y="3054980"/>
            <a:ext cx="331235" cy="316619"/>
          </a:xfrm>
          <a:prstGeom prst="rect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CB0C7B-EC43-3977-02A6-25BA8C05F538}"/>
              </a:ext>
            </a:extLst>
          </p:cNvPr>
          <p:cNvSpPr/>
          <p:nvPr/>
        </p:nvSpPr>
        <p:spPr>
          <a:xfrm>
            <a:off x="9619891" y="2706688"/>
            <a:ext cx="160191" cy="179051"/>
          </a:xfrm>
          <a:prstGeom prst="rect">
            <a:avLst/>
          </a:prstGeom>
          <a:noFill/>
          <a:ln w="28575">
            <a:solidFill>
              <a:srgbClr val="00A7A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C5C4D-D5D3-2356-DD56-52D17A516850}"/>
              </a:ext>
            </a:extLst>
          </p:cNvPr>
          <p:cNvSpPr/>
          <p:nvPr/>
        </p:nvSpPr>
        <p:spPr>
          <a:xfrm>
            <a:off x="5173821" y="2163143"/>
            <a:ext cx="2621092" cy="2045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r>
              <a:rPr lang="en-GB" sz="1400" b="1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System-on-Chip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06D841-4585-8B92-93AE-0FDF33B2D365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6932825" y="3281417"/>
            <a:ext cx="0" cy="242728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1587E08-9CCE-55B7-7366-D169F88A1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898" y="2208054"/>
            <a:ext cx="1248298" cy="534439"/>
          </a:xfrm>
          <a:prstGeom prst="rect">
            <a:avLst/>
          </a:prstGeom>
        </p:spPr>
      </p:pic>
      <p:sp>
        <p:nvSpPr>
          <p:cNvPr id="17" name="Line Callout 1 (Accent Bar) 16">
            <a:extLst>
              <a:ext uri="{FF2B5EF4-FFF2-40B4-BE49-F238E27FC236}">
                <a16:creationId xmlns:a16="http://schemas.microsoft.com/office/drawing/2014/main" id="{CAF3ACEC-49F9-8654-FACB-D39D80C2E843}"/>
              </a:ext>
            </a:extLst>
          </p:cNvPr>
          <p:cNvSpPr/>
          <p:nvPr/>
        </p:nvSpPr>
        <p:spPr>
          <a:xfrm>
            <a:off x="1044554" y="3120927"/>
            <a:ext cx="3145893" cy="538125"/>
          </a:xfrm>
          <a:prstGeom prst="accentCallout1">
            <a:avLst>
              <a:gd name="adj1" fmla="val 49340"/>
              <a:gd name="adj2" fmla="val 104638"/>
              <a:gd name="adj3" fmla="val 58317"/>
              <a:gd name="adj4" fmla="val 187695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High-speed on-chip bus: </a:t>
            </a:r>
            <a:r>
              <a:rPr lang="en-US" sz="1400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ping RTT of 300μs (vs 1ms in COTS Wi-Fi )</a:t>
            </a:r>
          </a:p>
        </p:txBody>
      </p:sp>
      <p:sp>
        <p:nvSpPr>
          <p:cNvPr id="18" name="Line Callout 1 (Accent Bar) 17">
            <a:extLst>
              <a:ext uri="{FF2B5EF4-FFF2-40B4-BE49-F238E27FC236}">
                <a16:creationId xmlns:a16="http://schemas.microsoft.com/office/drawing/2014/main" id="{60B09741-8C55-AF9C-D870-0B5E1BE0D298}"/>
              </a:ext>
            </a:extLst>
          </p:cNvPr>
          <p:cNvSpPr/>
          <p:nvPr/>
        </p:nvSpPr>
        <p:spPr>
          <a:xfrm>
            <a:off x="1044554" y="2295055"/>
            <a:ext cx="3145893" cy="588247"/>
          </a:xfrm>
          <a:prstGeom prst="accentCallout1">
            <a:avLst>
              <a:gd name="adj1" fmla="val 49340"/>
              <a:gd name="adj2" fmla="val 104638"/>
              <a:gd name="adj3" fmla="val 50810"/>
              <a:gd name="adj4" fmla="val 13111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Single chip, combining radio/network/application processing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C8117F-4D3C-2606-6E1B-4119F964FE91}"/>
              </a:ext>
            </a:extLst>
          </p:cNvPr>
          <p:cNvSpPr/>
          <p:nvPr/>
        </p:nvSpPr>
        <p:spPr>
          <a:xfrm>
            <a:off x="5372878" y="2586369"/>
            <a:ext cx="1309111" cy="14393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48000" rIns="0" bIns="48000" rtlCol="0" anchor="t"/>
          <a:lstStyle/>
          <a:p>
            <a:pPr defTabSz="548626">
              <a:defRPr/>
            </a:pP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High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MAC</a:t>
            </a:r>
          </a:p>
          <a:p>
            <a:pPr defTabSz="548626">
              <a:defRPr/>
            </a:pPr>
            <a:endParaRPr lang="en-GB" sz="1067">
              <a:solidFill>
                <a:srgbClr val="3F98BD">
                  <a:lumMod val="75000"/>
                </a:srgbClr>
              </a:solidFill>
              <a:latin typeface="Gill Sans MT" panose="020B0502020104020203"/>
            </a:endParaRPr>
          </a:p>
          <a:p>
            <a:pPr defTabSz="548626">
              <a:defRPr/>
            </a:pP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PHY +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low </a:t>
            </a:r>
            <a:b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</a:br>
            <a:r>
              <a:rPr lang="en-GB" sz="140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  MAC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C71887-DEDC-0CC9-5F0C-40CAA5BC8F59}"/>
              </a:ext>
            </a:extLst>
          </p:cNvPr>
          <p:cNvGrpSpPr/>
          <p:nvPr/>
        </p:nvGrpSpPr>
        <p:grpSpPr>
          <a:xfrm>
            <a:off x="6213938" y="2879985"/>
            <a:ext cx="1437774" cy="401432"/>
            <a:chOff x="2939090" y="2737283"/>
            <a:chExt cx="1078331" cy="30107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76AB146-E71F-47FC-94F3-786ED6B56B3D}"/>
                </a:ext>
              </a:extLst>
            </p:cNvPr>
            <p:cNvSpPr/>
            <p:nvPr/>
          </p:nvSpPr>
          <p:spPr>
            <a:xfrm>
              <a:off x="2939090" y="2737283"/>
              <a:ext cx="1078331" cy="301074"/>
            </a:xfrm>
            <a:prstGeom prst="rect">
              <a:avLst/>
            </a:prstGeom>
            <a:solidFill>
              <a:srgbClr val="5C9A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0000" tIns="48000" rIns="120000" bIns="48000" rtlCol="0" anchor="t"/>
            <a:lstStyle/>
            <a:p>
              <a:pPr algn="r" defTabSz="548626">
                <a:defRPr/>
              </a:pPr>
              <a:r>
                <a:rPr lang="en-GB" sz="1400">
                  <a:solidFill>
                    <a:srgbClr val="FFFFFF"/>
                  </a:solidFill>
                  <a:latin typeface="Gill Sans MT" panose="020B0502020104020203"/>
                </a:rPr>
                <a:t>processor</a:t>
              </a:r>
            </a:p>
          </p:txBody>
        </p:sp>
        <p:pic>
          <p:nvPicPr>
            <p:cNvPr id="22" name="Picture 6" descr="ARM/FPGA Platforms | Platforms | TESO">
              <a:extLst>
                <a:ext uri="{FF2B5EF4-FFF2-40B4-BE49-F238E27FC236}">
                  <a16:creationId xmlns:a16="http://schemas.microsoft.com/office/drawing/2014/main" id="{F56732C9-7817-F527-85EA-0634DA2898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76749" y="2737283"/>
              <a:ext cx="307839" cy="301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E34606-A185-0C54-CA45-9E6FC49DD355}"/>
                </a:ext>
              </a:extLst>
            </p:cNvPr>
            <p:cNvSpPr txBox="1"/>
            <p:nvPr/>
          </p:nvSpPr>
          <p:spPr>
            <a:xfrm>
              <a:off x="2984278" y="2810612"/>
              <a:ext cx="282770" cy="1462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48626">
                <a:defRPr/>
              </a:pPr>
              <a:r>
                <a:rPr lang="en-GB" sz="667" b="1">
                  <a:solidFill>
                    <a:srgbClr val="5C9ABE"/>
                  </a:solidFill>
                  <a:latin typeface="Gill Sans MT" panose="020B0502020104020203"/>
                </a:rPr>
                <a:t>CPU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A730B5-59F2-6620-538B-75507641CCD6}"/>
              </a:ext>
            </a:extLst>
          </p:cNvPr>
          <p:cNvGrpSpPr/>
          <p:nvPr/>
        </p:nvGrpSpPr>
        <p:grpSpPr>
          <a:xfrm>
            <a:off x="6213938" y="3524145"/>
            <a:ext cx="1437775" cy="401432"/>
            <a:chOff x="2939090" y="3220403"/>
            <a:chExt cx="1078331" cy="30107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B245B7-E24D-8AFC-2D9B-D3B3DDAFB499}"/>
                </a:ext>
              </a:extLst>
            </p:cNvPr>
            <p:cNvSpPr/>
            <p:nvPr/>
          </p:nvSpPr>
          <p:spPr>
            <a:xfrm>
              <a:off x="2939090" y="3220403"/>
              <a:ext cx="1078331" cy="301074"/>
            </a:xfrm>
            <a:prstGeom prst="rect">
              <a:avLst/>
            </a:prstGeom>
            <a:solidFill>
              <a:srgbClr val="5C9A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0000" tIns="48000" rIns="120000" bIns="48000" rtlCol="0" anchor="ctr"/>
            <a:lstStyle/>
            <a:p>
              <a:pPr algn="ctr" defTabSz="548626">
                <a:defRPr/>
              </a:pPr>
              <a:r>
                <a:rPr lang="en-GB" sz="1400" dirty="0">
                  <a:solidFill>
                    <a:srgbClr val="FFFFFF"/>
                  </a:solidFill>
                  <a:latin typeface="Gill Sans MT" panose="020B0502020104020203"/>
                </a:rPr>
                <a:t>        FPGA</a:t>
              </a:r>
            </a:p>
          </p:txBody>
        </p:sp>
        <p:pic>
          <p:nvPicPr>
            <p:cNvPr id="26" name="Picture 4" descr="ARM/FPGA Platforms | Platforms | TESO">
              <a:extLst>
                <a:ext uri="{FF2B5EF4-FFF2-40B4-BE49-F238E27FC236}">
                  <a16:creationId xmlns:a16="http://schemas.microsoft.com/office/drawing/2014/main" id="{00C64238-D396-A13D-A28A-6383800901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66493" y="3220403"/>
              <a:ext cx="302993" cy="301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Line Callout 1 (Accent Bar) 26">
            <a:extLst>
              <a:ext uri="{FF2B5EF4-FFF2-40B4-BE49-F238E27FC236}">
                <a16:creationId xmlns:a16="http://schemas.microsoft.com/office/drawing/2014/main" id="{244317EC-8BC5-3AF0-58C7-832ADF2D3E3E}"/>
              </a:ext>
            </a:extLst>
          </p:cNvPr>
          <p:cNvSpPr/>
          <p:nvPr/>
        </p:nvSpPr>
        <p:spPr>
          <a:xfrm>
            <a:off x="1044554" y="3899994"/>
            <a:ext cx="3119573" cy="538125"/>
          </a:xfrm>
          <a:prstGeom prst="accentCallout1">
            <a:avLst>
              <a:gd name="adj1" fmla="val 51563"/>
              <a:gd name="adj2" fmla="val 105002"/>
              <a:gd name="adj3" fmla="val 1014"/>
              <a:gd name="adj4" fmla="val 166544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US" sz="1467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Reprogrammable hardware allowing full low-level customization</a:t>
            </a:r>
          </a:p>
        </p:txBody>
      </p:sp>
      <p:pic>
        <p:nvPicPr>
          <p:cNvPr id="28" name="Picture 27" descr="Wifi Icon White PNG Image for Free Download">
            <a:extLst>
              <a:ext uri="{FF2B5EF4-FFF2-40B4-BE49-F238E27FC236}">
                <a16:creationId xmlns:a16="http://schemas.microsoft.com/office/drawing/2014/main" id="{6853D2A3-D7E5-80EF-3413-86F79C85B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02677" y="2674914"/>
            <a:ext cx="442628" cy="35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Line Callout 1 (Accent Bar) 28">
            <a:extLst>
              <a:ext uri="{FF2B5EF4-FFF2-40B4-BE49-F238E27FC236}">
                <a16:creationId xmlns:a16="http://schemas.microsoft.com/office/drawing/2014/main" id="{689AB84A-295F-B210-DD72-EBF81969E909}"/>
              </a:ext>
            </a:extLst>
          </p:cNvPr>
          <p:cNvSpPr/>
          <p:nvPr/>
        </p:nvSpPr>
        <p:spPr>
          <a:xfrm>
            <a:off x="1018234" y="1764480"/>
            <a:ext cx="3172213" cy="348685"/>
          </a:xfrm>
          <a:prstGeom prst="accentCallout1">
            <a:avLst>
              <a:gd name="adj1" fmla="val 49340"/>
              <a:gd name="adj2" fmla="val 104638"/>
              <a:gd name="adj3" fmla="val 319624"/>
              <a:gd name="adj4" fmla="val 18065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548626">
              <a:defRPr/>
            </a:pPr>
            <a:r>
              <a:rPr lang="en-US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Linux: driver &amp; low-level SDR control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060202-3CCA-7D99-93F8-10DE7B3F04B3}"/>
              </a:ext>
            </a:extLst>
          </p:cNvPr>
          <p:cNvSpPr/>
          <p:nvPr/>
        </p:nvSpPr>
        <p:spPr>
          <a:xfrm>
            <a:off x="1044553" y="4965476"/>
            <a:ext cx="10047516" cy="9749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8626"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Baseline openwifi implementation: subset of Wi-Fi features available under AGPLv3 (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https://github.com/open-sdr/openwifi</a:t>
            </a: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)</a:t>
            </a:r>
          </a:p>
          <a:p>
            <a:pPr defTabSz="548626">
              <a:defRPr/>
            </a:pPr>
            <a:endParaRPr lang="en-BE" sz="1467" dirty="0">
              <a:solidFill>
                <a:srgbClr val="3F98BD">
                  <a:lumMod val="75000"/>
                </a:srgbClr>
              </a:solidFill>
              <a:latin typeface="Gill Sans MT" panose="020B0502020104020203"/>
            </a:endParaRPr>
          </a:p>
          <a:p>
            <a:pPr defTabSz="548626">
              <a:tabLst>
                <a:tab pos="5687342" algn="l"/>
              </a:tabLst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Selected standard-compliant + advanced pre/non-standard (TSN) features:	available via subscription model (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https://openwifi.tech</a:t>
            </a:r>
            <a:r>
              <a:rPr lang="en-GB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)</a:t>
            </a: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 </a:t>
            </a:r>
          </a:p>
          <a:p>
            <a:pPr defTabSz="548626">
              <a:tabLst>
                <a:tab pos="5687342" algn="l"/>
              </a:tabLst>
              <a:defRPr/>
            </a:pPr>
            <a:r>
              <a:rPr lang="en-BE" sz="1467" dirty="0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	&amp; bilateral collaborations</a:t>
            </a:r>
          </a:p>
        </p:txBody>
      </p:sp>
      <p:sp>
        <p:nvSpPr>
          <p:cNvPr id="33" name="Line Callout 1 (Accent Bar) 32">
            <a:extLst>
              <a:ext uri="{FF2B5EF4-FFF2-40B4-BE49-F238E27FC236}">
                <a16:creationId xmlns:a16="http://schemas.microsoft.com/office/drawing/2014/main" id="{85F78350-2214-55B7-483F-A43D314F4596}"/>
              </a:ext>
            </a:extLst>
          </p:cNvPr>
          <p:cNvSpPr/>
          <p:nvPr/>
        </p:nvSpPr>
        <p:spPr>
          <a:xfrm>
            <a:off x="4889500" y="1598780"/>
            <a:ext cx="3365435" cy="274125"/>
          </a:xfrm>
          <a:prstGeom prst="accentCallout1">
            <a:avLst>
              <a:gd name="adj1" fmla="val 49340"/>
              <a:gd name="adj2" fmla="val 104638"/>
              <a:gd name="adj3" fmla="val 49483"/>
              <a:gd name="adj4" fmla="val 117485"/>
            </a:avLst>
          </a:prstGeom>
          <a:solidFill>
            <a:srgbClr val="F0F1EB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548626">
              <a:defRPr/>
            </a:pPr>
            <a:r>
              <a:rPr lang="en-US" sz="933">
                <a:solidFill>
                  <a:srgbClr val="3F98BD">
                    <a:lumMod val="75000"/>
                  </a:srgbClr>
                </a:solidFill>
                <a:latin typeface="Gill Sans MT" panose="020B0502020104020203"/>
              </a:rPr>
              <a:t>High-end FPGA platforms are used in SDR commercial products</a:t>
            </a:r>
          </a:p>
        </p:txBody>
      </p:sp>
      <p:pic>
        <p:nvPicPr>
          <p:cNvPr id="1026" name="Picture 2" descr="Ethernet Port Vector Images (over 5,200)">
            <a:extLst>
              <a:ext uri="{FF2B5EF4-FFF2-40B4-BE49-F238E27FC236}">
                <a16:creationId xmlns:a16="http://schemas.microsoft.com/office/drawing/2014/main" id="{1C23B7B0-BAB2-5C27-8AD7-89B16A95B4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t="22458" r="22075" b="29156"/>
          <a:stretch>
            <a:fillRect/>
          </a:stretch>
        </p:blipFill>
        <p:spPr bwMode="auto">
          <a:xfrm>
            <a:off x="6721830" y="4226745"/>
            <a:ext cx="401479" cy="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ptical fiber - Free technology icons">
            <a:extLst>
              <a:ext uri="{FF2B5EF4-FFF2-40B4-BE49-F238E27FC236}">
                <a16:creationId xmlns:a16="http://schemas.microsoft.com/office/drawing/2014/main" id="{C7BB19A4-0221-A16E-B431-B68FB20FD5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1" r="55207" b="22498"/>
          <a:stretch>
            <a:fillRect/>
          </a:stretch>
        </p:blipFill>
        <p:spPr bwMode="auto">
          <a:xfrm rot="10800000">
            <a:off x="7231945" y="4197764"/>
            <a:ext cx="193000" cy="4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FFA1E53-6A3F-7F61-1A7A-0644E7345441}"/>
              </a:ext>
            </a:extLst>
          </p:cNvPr>
          <p:cNvCxnSpPr>
            <a:cxnSpLocks/>
          </p:cNvCxnSpPr>
          <p:nvPr/>
        </p:nvCxnSpPr>
        <p:spPr>
          <a:xfrm>
            <a:off x="7324026" y="3925578"/>
            <a:ext cx="3865" cy="283092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BFA893-340E-18FD-9E26-E964993585CD}"/>
              </a:ext>
            </a:extLst>
          </p:cNvPr>
          <p:cNvCxnSpPr>
            <a:cxnSpLocks/>
          </p:cNvCxnSpPr>
          <p:nvPr/>
        </p:nvCxnSpPr>
        <p:spPr>
          <a:xfrm>
            <a:off x="6932824" y="3925576"/>
            <a:ext cx="0" cy="336000"/>
          </a:xfrm>
          <a:prstGeom prst="line">
            <a:avLst/>
          </a:prstGeom>
          <a:ln w="190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170717-A05E-BA8E-EAD5-16B175F4C617}"/>
              </a:ext>
            </a:extLst>
          </p:cNvPr>
          <p:cNvCxnSpPr>
            <a:cxnSpLocks/>
          </p:cNvCxnSpPr>
          <p:nvPr/>
        </p:nvCxnSpPr>
        <p:spPr>
          <a:xfrm>
            <a:off x="7651712" y="3688523"/>
            <a:ext cx="551995" cy="0"/>
          </a:xfrm>
          <a:prstGeom prst="line">
            <a:avLst/>
          </a:prstGeom>
          <a:ln w="19050" cmpd="sng">
            <a:solidFill>
              <a:srgbClr val="00A7A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0AB4C3-B04F-237D-67D0-366E74F7126E}"/>
              </a:ext>
            </a:extLst>
          </p:cNvPr>
          <p:cNvGrpSpPr/>
          <p:nvPr/>
        </p:nvGrpSpPr>
        <p:grpSpPr>
          <a:xfrm>
            <a:off x="7493315" y="4258965"/>
            <a:ext cx="2286767" cy="267655"/>
            <a:chOff x="5891184" y="2403389"/>
            <a:chExt cx="415874" cy="515403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B1D309D-7930-D8B5-D9E7-A23D8A0790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7058" y="2403389"/>
              <a:ext cx="0" cy="515403"/>
            </a:xfrm>
            <a:prstGeom prst="line">
              <a:avLst/>
            </a:prstGeom>
            <a:ln w="190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1BDE248-FD43-F99C-65EF-F41778E9BD42}"/>
                </a:ext>
              </a:extLst>
            </p:cNvPr>
            <p:cNvCxnSpPr>
              <a:cxnSpLocks/>
            </p:cNvCxnSpPr>
            <p:nvPr/>
          </p:nvCxnSpPr>
          <p:spPr>
            <a:xfrm>
              <a:off x="5891184" y="2918792"/>
              <a:ext cx="413996" cy="0"/>
            </a:xfrm>
            <a:prstGeom prst="line">
              <a:avLst/>
            </a:prstGeom>
            <a:ln w="19050" cmpd="sng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D1C82E1B-087B-64FC-C315-31278E2DD421}"/>
              </a:ext>
            </a:extLst>
          </p:cNvPr>
          <p:cNvSpPr/>
          <p:nvPr/>
        </p:nvSpPr>
        <p:spPr>
          <a:xfrm>
            <a:off x="9219115" y="3925576"/>
            <a:ext cx="1068384" cy="34996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38400" rtlCol="0" anchor="t"/>
          <a:lstStyle/>
          <a:p>
            <a:pPr defTabSz="548626">
              <a:defRPr/>
            </a:pPr>
            <a:endParaRPr lang="en-GB" sz="1400">
              <a:solidFill>
                <a:srgbClr val="99BDE4">
                  <a:lumMod val="75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79831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0A0449-DB75-3951-FCD9-4E5CD8527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23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EDCA3-3191-F747-CAD7-08CCBA79DB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87C60-6D85-7B92-B791-9BE8544D84B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5C28EB3D-85E9-407D-6F69-2D1AAAA8A8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BDE74AF-8776-32AF-485F-9C9DD416B0B8}"/>
              </a:ext>
            </a:extLst>
          </p:cNvPr>
          <p:cNvGrpSpPr/>
          <p:nvPr/>
        </p:nvGrpSpPr>
        <p:grpSpPr>
          <a:xfrm>
            <a:off x="8014486" y="1567386"/>
            <a:ext cx="3991526" cy="3634681"/>
            <a:chOff x="8014486" y="1567386"/>
            <a:chExt cx="3991526" cy="363468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110A07F-2C32-DB2A-53DD-B9694909C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08"/>
            <a:stretch>
              <a:fillRect/>
            </a:stretch>
          </p:blipFill>
          <p:spPr>
            <a:xfrm>
              <a:off x="8014486" y="1567386"/>
              <a:ext cx="3991526" cy="302728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DC1EB4-2747-B9D1-2BD7-42A953303053}"/>
                </a:ext>
              </a:extLst>
            </p:cNvPr>
            <p:cNvSpPr txBox="1"/>
            <p:nvPr/>
          </p:nvSpPr>
          <p:spPr>
            <a:xfrm>
              <a:off x="8409228" y="4832735"/>
              <a:ext cx="29903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No interference: 4 Wi-Fi users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35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2E49-9886-D26D-84DA-EF3C2E399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95CB7-4A38-0CE1-52B9-69669F44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24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6D106-583B-0DF6-D7AA-0E91450E5A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D7CB7C-3DF3-2757-CD30-45E4FDDFD1F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8013EF53-ECEC-2E33-A982-32B1C0AAE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1F595EE-BA17-280A-FEBF-0DC2828AD27E}"/>
              </a:ext>
            </a:extLst>
          </p:cNvPr>
          <p:cNvGrpSpPr/>
          <p:nvPr/>
        </p:nvGrpSpPr>
        <p:grpSpPr>
          <a:xfrm>
            <a:off x="411420" y="2347440"/>
            <a:ext cx="4688540" cy="1733563"/>
            <a:chOff x="1045285" y="1388596"/>
            <a:chExt cx="4688540" cy="17335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6B7E08C-C95A-49B6-6CF7-635E9296042F}"/>
                </a:ext>
              </a:extLst>
            </p:cNvPr>
            <p:cNvSpPr/>
            <p:nvPr/>
          </p:nvSpPr>
          <p:spPr>
            <a:xfrm>
              <a:off x="2939946" y="1409680"/>
              <a:ext cx="279387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87EB84-F287-4247-9444-64AECD078BC3}"/>
                </a:ext>
              </a:extLst>
            </p:cNvPr>
            <p:cNvSpPr/>
            <p:nvPr/>
          </p:nvSpPr>
          <p:spPr>
            <a:xfrm>
              <a:off x="1045285" y="2786886"/>
              <a:ext cx="140745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79C8465-D249-D01E-E07D-7E5988443E36}"/>
                </a:ext>
              </a:extLst>
            </p:cNvPr>
            <p:cNvSpPr txBox="1"/>
            <p:nvPr/>
          </p:nvSpPr>
          <p:spPr>
            <a:xfrm>
              <a:off x="3744030" y="1388596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1B11EF-B374-1A77-7C42-A0DB2E4A44C0}"/>
                </a:ext>
              </a:extLst>
            </p:cNvPr>
            <p:cNvSpPr txBox="1"/>
            <p:nvPr/>
          </p:nvSpPr>
          <p:spPr>
            <a:xfrm>
              <a:off x="1156159" y="2752827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ADA3D378-BCBA-5AE6-4A5F-78635FB84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86" y="1628539"/>
            <a:ext cx="3991526" cy="30388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F9BC131-004E-12FB-A899-7A76BF4E54ED}"/>
              </a:ext>
            </a:extLst>
          </p:cNvPr>
          <p:cNvSpPr txBox="1"/>
          <p:nvPr/>
        </p:nvSpPr>
        <p:spPr>
          <a:xfrm>
            <a:off x="8211383" y="4830731"/>
            <a:ext cx="3794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Detection of narrowband interference</a:t>
            </a:r>
          </a:p>
        </p:txBody>
      </p:sp>
    </p:spTree>
    <p:extLst>
      <p:ext uri="{BB962C8B-B14F-4D97-AF65-F5344CB8AC3E}">
        <p14:creationId xmlns:p14="http://schemas.microsoft.com/office/powerpoint/2010/main" val="41484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CBC4F-0C67-FBF1-0EF2-CB15A964E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9CFED6-1DAF-E69F-D8DD-AAECBFA30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25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06D5D-4CC0-5EA9-4F08-0AA6179C5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Cross-Technology Interference Awareness for improved </a:t>
            </a:r>
            <a:r>
              <a:rPr lang="en-GB" dirty="0" err="1"/>
              <a:t>coxistence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BBEA7B-D5EA-7C35-8BD7-5EAF2FA0B4C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Multi-User OFDMA - Flexible control beyond black-box COTS</a:t>
            </a:r>
          </a:p>
        </p:txBody>
      </p:sp>
      <p:pic>
        <p:nvPicPr>
          <p:cNvPr id="7" name="Picture 6" descr="https://github.ugent.be/storage/user/10779/files/bb4efc48-a502-43a5-b881-3986794e6696?token=AAACUG44WGV4JS3BGLYSAWLJBCZAC">
            <a:extLst>
              <a:ext uri="{FF2B5EF4-FFF2-40B4-BE49-F238E27FC236}">
                <a16:creationId xmlns:a16="http://schemas.microsoft.com/office/drawing/2014/main" id="{AAA8FB69-2DC9-CC97-666B-FA4A57C266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" t="1028" b="257"/>
          <a:stretch>
            <a:fillRect/>
          </a:stretch>
        </p:blipFill>
        <p:spPr>
          <a:xfrm>
            <a:off x="241820" y="1669580"/>
            <a:ext cx="7603066" cy="397929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3CD3A88-4FBC-1797-DD94-DBDBD7494BDF}"/>
              </a:ext>
            </a:extLst>
          </p:cNvPr>
          <p:cNvGrpSpPr/>
          <p:nvPr/>
        </p:nvGrpSpPr>
        <p:grpSpPr>
          <a:xfrm>
            <a:off x="411420" y="2347440"/>
            <a:ext cx="4688540" cy="1733563"/>
            <a:chOff x="1045285" y="1388596"/>
            <a:chExt cx="4688540" cy="17335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F4A9E5A-4535-FCA4-8385-65E341B8DA34}"/>
                </a:ext>
              </a:extLst>
            </p:cNvPr>
            <p:cNvSpPr/>
            <p:nvPr/>
          </p:nvSpPr>
          <p:spPr>
            <a:xfrm>
              <a:off x="2939946" y="1409680"/>
              <a:ext cx="279387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996796B-F159-06FA-A77D-750773DA12C9}"/>
                </a:ext>
              </a:extLst>
            </p:cNvPr>
            <p:cNvSpPr/>
            <p:nvPr/>
          </p:nvSpPr>
          <p:spPr>
            <a:xfrm>
              <a:off x="1045285" y="2786886"/>
              <a:ext cx="1407459" cy="3012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C69499-B23E-F20D-60EF-44560D99EFDD}"/>
                </a:ext>
              </a:extLst>
            </p:cNvPr>
            <p:cNvSpPr txBox="1"/>
            <p:nvPr/>
          </p:nvSpPr>
          <p:spPr>
            <a:xfrm>
              <a:off x="3744030" y="1388596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7DBD96-8BE5-9D30-3E56-3FCD0DDAFA7D}"/>
                </a:ext>
              </a:extLst>
            </p:cNvPr>
            <p:cNvSpPr txBox="1"/>
            <p:nvPr/>
          </p:nvSpPr>
          <p:spPr>
            <a:xfrm>
              <a:off x="1156159" y="2752827"/>
              <a:ext cx="1185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>
                  <a:solidFill>
                    <a:srgbClr val="FF0000"/>
                  </a:solidFill>
                </a:rPr>
                <a:t>LR-WPAN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62619B7-4242-6C9C-B266-32C4D580D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86" y="1678929"/>
            <a:ext cx="4024378" cy="30470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E957FD8-4560-6478-74A5-A57C6C0EA2A8}"/>
              </a:ext>
            </a:extLst>
          </p:cNvPr>
          <p:cNvSpPr txBox="1"/>
          <p:nvPr/>
        </p:nvSpPr>
        <p:spPr>
          <a:xfrm>
            <a:off x="8211383" y="4830731"/>
            <a:ext cx="360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Mitigation of interference by</a:t>
            </a:r>
          </a:p>
          <a:p>
            <a:r>
              <a:rPr lang="en-GB" dirty="0"/>
              <a:t>RU puncturing and RU re-allocation</a:t>
            </a:r>
          </a:p>
        </p:txBody>
      </p:sp>
    </p:spTree>
    <p:extLst>
      <p:ext uri="{BB962C8B-B14F-4D97-AF65-F5344CB8AC3E}">
        <p14:creationId xmlns:p14="http://schemas.microsoft.com/office/powerpoint/2010/main" val="1434563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75E895-688D-2AB7-0667-0ADD8E6C49A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alphaModFix amt="10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5" cy="685800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484437-B8CC-1632-F63B-8E1A6397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26</a:t>
            </a:fld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35E5E-A356-9680-1011-B5EBC97A70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BE" dirty="0"/>
              <a:t>Advanced non/pre-standard features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557BC7-E582-AADC-4A6E-8AF511147A0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Wireless Time-Sensitive Networking (TSN)</a:t>
            </a:r>
          </a:p>
        </p:txBody>
      </p:sp>
      <p:pic>
        <p:nvPicPr>
          <p:cNvPr id="10" name="Media1" descr="Media1">
            <a:hlinkClick r:id="" action="ppaction://media"/>
            <a:extLst>
              <a:ext uri="{FF2B5EF4-FFF2-40B4-BE49-F238E27FC236}">
                <a16:creationId xmlns:a16="http://schemas.microsoft.com/office/drawing/2014/main" id="{85740999-9668-5971-6C34-5D5246A468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2460" y="1390493"/>
            <a:ext cx="3479550" cy="1957246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1" name="IMG_1934">
            <a:hlinkClick r:id="" action="ppaction://media"/>
            <a:extLst>
              <a:ext uri="{FF2B5EF4-FFF2-40B4-BE49-F238E27FC236}">
                <a16:creationId xmlns:a16="http://schemas.microsoft.com/office/drawing/2014/main" id="{F98F4A51-817F-91A0-2E0C-C65D3E51283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2460" y="3530817"/>
            <a:ext cx="1622406" cy="2904022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57D0A5-95E3-7407-9003-4B49EF72C2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54809" y="1207415"/>
            <a:ext cx="9506615" cy="5427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16CE69-4C53-9E06-1A52-0D9C9A4153B5}"/>
              </a:ext>
            </a:extLst>
          </p:cNvPr>
          <p:cNvSpPr txBox="1"/>
          <p:nvPr/>
        </p:nvSpPr>
        <p:spPr>
          <a:xfrm>
            <a:off x="1944866" y="3510262"/>
            <a:ext cx="1837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14313" algn="l"/>
              </a:tabLst>
            </a:pPr>
            <a:r>
              <a:rPr lang="en-GB" sz="1200" dirty="0"/>
              <a:t>►	Handover delay &lt; 9 ms</a:t>
            </a:r>
          </a:p>
          <a:p>
            <a:pPr>
              <a:tabLst>
                <a:tab pos="214313" algn="l"/>
              </a:tabLst>
            </a:pPr>
            <a:r>
              <a:rPr lang="en-GB" sz="1200" dirty="0"/>
              <a:t>	(0 ms with MLO)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92B7B-C3CA-8E25-D039-07E187D0E550}"/>
              </a:ext>
            </a:extLst>
          </p:cNvPr>
          <p:cNvSpPr txBox="1"/>
          <p:nvPr/>
        </p:nvSpPr>
        <p:spPr>
          <a:xfrm>
            <a:off x="3802010" y="1304085"/>
            <a:ext cx="233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► Bounded E2E latency &lt; 3.25 ms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15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7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4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video>
              <p:cMediaNode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4514B-0F87-1E78-0DD3-6936074A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27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3F9AFE-F41D-C689-7DD3-19DF5A23C9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Anticipating new standards: enabled by TSN 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4440D2-F066-3D97-0695-137106DDFDB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Coordinated OFDMA (Wi-Fi 9)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8BE37B-FD3C-4884-97BE-F9B409D622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8591" b="7951"/>
          <a:stretch>
            <a:fillRect/>
          </a:stretch>
        </p:blipFill>
        <p:spPr>
          <a:xfrm>
            <a:off x="956135" y="1370730"/>
            <a:ext cx="5607240" cy="209038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2ABC9E-12A3-9278-C5AC-853EF1D0350C}"/>
              </a:ext>
            </a:extLst>
          </p:cNvPr>
          <p:cNvGrpSpPr/>
          <p:nvPr/>
        </p:nvGrpSpPr>
        <p:grpSpPr>
          <a:xfrm>
            <a:off x="7840303" y="851367"/>
            <a:ext cx="4034371" cy="5068658"/>
            <a:chOff x="5880226" y="468839"/>
            <a:chExt cx="3025778" cy="380149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9642925-D549-D4EE-FC9E-1620D551B557}"/>
                </a:ext>
              </a:extLst>
            </p:cNvPr>
            <p:cNvGrpSpPr/>
            <p:nvPr/>
          </p:nvGrpSpPr>
          <p:grpSpPr>
            <a:xfrm>
              <a:off x="5880226" y="722623"/>
              <a:ext cx="2778012" cy="3290590"/>
              <a:chOff x="3341294" y="1499075"/>
              <a:chExt cx="3263413" cy="3503024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794A66E-8568-FC30-178F-A4FF120EE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49910"/>
              <a:stretch/>
            </p:blipFill>
            <p:spPr>
              <a:xfrm>
                <a:off x="3341294" y="3262199"/>
                <a:ext cx="3263413" cy="173990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7D7DD94E-F8E9-223D-2C19-0D0B9DF36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49910"/>
              <a:stretch/>
            </p:blipFill>
            <p:spPr>
              <a:xfrm>
                <a:off x="3341294" y="1499075"/>
                <a:ext cx="3263412" cy="1739900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3399B8-45CF-B9C2-EB72-DB7F7D1A8AAE}"/>
                </a:ext>
              </a:extLst>
            </p:cNvPr>
            <p:cNvSpPr txBox="1"/>
            <p:nvPr/>
          </p:nvSpPr>
          <p:spPr>
            <a:xfrm>
              <a:off x="6798424" y="468839"/>
              <a:ext cx="621805" cy="238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67" b="1">
                  <a:solidFill>
                    <a:schemeClr val="tx1">
                      <a:lumMod val="50000"/>
                    </a:schemeClr>
                  </a:solidFill>
                </a:rPr>
                <a:t>OFDMA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A38F-B705-3D1F-686F-730F7EC35CB8}"/>
                </a:ext>
              </a:extLst>
            </p:cNvPr>
            <p:cNvSpPr txBox="1"/>
            <p:nvPr/>
          </p:nvSpPr>
          <p:spPr>
            <a:xfrm>
              <a:off x="6541899" y="4031757"/>
              <a:ext cx="1290960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67" b="1">
                  <a:solidFill>
                    <a:schemeClr val="tx1">
                      <a:lumMod val="50000"/>
                    </a:schemeClr>
                  </a:solidFill>
                </a:rPr>
                <a:t>co-OFDMA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BC0B43-49C7-D69C-C7A1-7F5519B021D8}"/>
                </a:ext>
              </a:extLst>
            </p:cNvPr>
            <p:cNvSpPr txBox="1"/>
            <p:nvPr/>
          </p:nvSpPr>
          <p:spPr>
            <a:xfrm rot="5400000">
              <a:off x="8072915" y="1427031"/>
              <a:ext cx="1412261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>
                  <a:solidFill>
                    <a:schemeClr val="tx1">
                      <a:lumMod val="50000"/>
                    </a:schemeClr>
                  </a:solidFill>
                </a:rPr>
                <a:t>50 MHz (2 channels)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208E57-6CA0-652E-D259-3288299ECA45}"/>
                </a:ext>
              </a:extLst>
            </p:cNvPr>
            <p:cNvSpPr txBox="1"/>
            <p:nvPr/>
          </p:nvSpPr>
          <p:spPr>
            <a:xfrm rot="5400000">
              <a:off x="8110323" y="3116669"/>
              <a:ext cx="133743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>
                  <a:solidFill>
                    <a:schemeClr val="tx1">
                      <a:lumMod val="50000"/>
                    </a:schemeClr>
                  </a:solidFill>
                </a:rPr>
                <a:t>25 MHz (1 channel)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966E271-1ECE-FD44-A0C2-1C24E7A78CCB}"/>
              </a:ext>
            </a:extLst>
          </p:cNvPr>
          <p:cNvSpPr txBox="1"/>
          <p:nvPr/>
        </p:nvSpPr>
        <p:spPr>
          <a:xfrm>
            <a:off x="7840303" y="5957074"/>
            <a:ext cx="3930127" cy="294690"/>
          </a:xfrm>
          <a:prstGeom prst="rect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txBody>
          <a:bodyPr wrap="square" tIns="24000" bIns="24000" rtlCol="0">
            <a:spAutoFit/>
          </a:bodyPr>
          <a:lstStyle/>
          <a:p>
            <a:pPr algn="ctr" defTabSz="548626">
              <a:defRPr/>
            </a:pPr>
            <a:r>
              <a:rPr lang="en-BE" sz="1600" dirty="0">
                <a:solidFill>
                  <a:srgbClr val="FFFFFF"/>
                </a:solidFill>
                <a:latin typeface="Gill Sans MT" panose="020B0502020104020203"/>
              </a:rPr>
              <a:t>&lt; 50 ns synchronisation accuracy across APs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6A7E83-0D0D-0108-E33B-CD46E0BD9ABB}"/>
              </a:ext>
            </a:extLst>
          </p:cNvPr>
          <p:cNvSpPr txBox="1"/>
          <p:nvPr/>
        </p:nvSpPr>
        <p:spPr>
          <a:xfrm>
            <a:off x="647683" y="5605433"/>
            <a:ext cx="602405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i="1" dirty="0"/>
              <a:t>Thijs </a:t>
            </a:r>
            <a:r>
              <a:rPr lang="en-GB" sz="1200" i="1" dirty="0" err="1"/>
              <a:t>Havinga</a:t>
            </a:r>
            <a:r>
              <a:rPr lang="en-GB" sz="1200" i="1" dirty="0"/>
              <a:t>, </a:t>
            </a:r>
            <a:r>
              <a:rPr lang="en-GB" sz="1200" i="1" dirty="0" err="1"/>
              <a:t>Xianjun</a:t>
            </a:r>
            <a:r>
              <a:rPr lang="en-GB" sz="1200" i="1" dirty="0"/>
              <a:t> Jiao, Wei Liu, </a:t>
            </a:r>
            <a:r>
              <a:rPr lang="en-GB" sz="1200" i="1" dirty="0" err="1"/>
              <a:t>Baiheng</a:t>
            </a:r>
            <a:r>
              <a:rPr lang="en-GB" sz="1200" i="1" dirty="0"/>
              <a:t> Chen, Robbe </a:t>
            </a:r>
            <a:r>
              <a:rPr lang="en-GB" sz="1200" i="1" dirty="0" err="1"/>
              <a:t>Gaeremynck</a:t>
            </a:r>
            <a:r>
              <a:rPr lang="en-GB" sz="1200" i="1" dirty="0"/>
              <a:t>, Ingrid Moerman, </a:t>
            </a:r>
            <a:r>
              <a:rPr lang="en-GB" sz="1200" i="1" dirty="0" err="1"/>
              <a:t>WiNTECH</a:t>
            </a:r>
            <a:r>
              <a:rPr lang="en-GB" sz="1200" i="1" dirty="0"/>
              <a:t> ‘25, Proceedings of the ACM Workshop on Wireless Network Testbeds, Experimental evaluation &amp; Characterization, pp 41-48, </a:t>
            </a:r>
            <a:r>
              <a:rPr lang="en-GB" sz="1200" b="1" i="1" dirty="0"/>
              <a:t>Best paper award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DE2D7-56EF-6156-98BA-17F25945B2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236" b="1479"/>
          <a:stretch>
            <a:fillRect/>
          </a:stretch>
        </p:blipFill>
        <p:spPr>
          <a:xfrm>
            <a:off x="647683" y="3614053"/>
            <a:ext cx="6667517" cy="1903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765EDD-A07B-EE87-65F6-0B8903C8494C}"/>
              </a:ext>
            </a:extLst>
          </p:cNvPr>
          <p:cNvSpPr txBox="1"/>
          <p:nvPr/>
        </p:nvSpPr>
        <p:spPr>
          <a:xfrm>
            <a:off x="5610781" y="5083928"/>
            <a:ext cx="120577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933"/>
              <a:t>Note: CW not shown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94AE73-0687-13D8-9B89-62342B280A9B}"/>
              </a:ext>
            </a:extLst>
          </p:cNvPr>
          <p:cNvSpPr txBox="1"/>
          <p:nvPr/>
        </p:nvSpPr>
        <p:spPr>
          <a:xfrm rot="16200000">
            <a:off x="7818676" y="3863028"/>
            <a:ext cx="56297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dirty="0">
                <a:latin typeface="Arial" panose="020B0604020202020204" pitchFamily="34" charset="0"/>
                <a:cs typeface="Arial" panose="020B0604020202020204" pitchFamily="34" charset="0"/>
              </a:rPr>
              <a:t>AP1 + AP2</a:t>
            </a:r>
          </a:p>
        </p:txBody>
      </p:sp>
    </p:spTree>
    <p:extLst>
      <p:ext uri="{BB962C8B-B14F-4D97-AF65-F5344CB8AC3E}">
        <p14:creationId xmlns:p14="http://schemas.microsoft.com/office/powerpoint/2010/main" val="346690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7BFAE5-0478-3052-8A7F-E4A2CE343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9AE8B-0830-4386-ABE1-109AB8F9E83B}" type="slidenum">
              <a:rPr lang="fr-FR" smtClean="0"/>
              <a:t>28</a:t>
            </a:fld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17B4-C67E-1A0F-2CC6-97F997621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456" y="2254469"/>
            <a:ext cx="9456571" cy="41018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Many remaining challenges for high-performance wireless connectivity</a:t>
            </a:r>
          </a:p>
          <a:p>
            <a:r>
              <a:rPr lang="en-GB" dirty="0"/>
              <a:t>Specialized front-end design</a:t>
            </a:r>
          </a:p>
          <a:p>
            <a:r>
              <a:rPr lang="en-GB" dirty="0"/>
              <a:t>Chip architectures promoting flexible design (e.g. chiplets)</a:t>
            </a:r>
          </a:p>
          <a:p>
            <a:r>
              <a:rPr lang="en-GB" dirty="0"/>
              <a:t>Software – hardware co-design</a:t>
            </a:r>
          </a:p>
          <a:p>
            <a:r>
              <a:rPr lang="en-GB" dirty="0"/>
              <a:t>Time-Sensitive Networking</a:t>
            </a:r>
          </a:p>
          <a:p>
            <a:r>
              <a:rPr lang="en-GB" dirty="0"/>
              <a:t>Resilience</a:t>
            </a:r>
          </a:p>
          <a:p>
            <a:r>
              <a:rPr lang="en-GB" dirty="0"/>
              <a:t>Trustworthy  (edge) AI</a:t>
            </a:r>
          </a:p>
          <a:p>
            <a:r>
              <a:rPr lang="en-GB" dirty="0"/>
              <a:t>Hardware-supported security</a:t>
            </a:r>
          </a:p>
          <a:p>
            <a:r>
              <a:rPr lang="en-GB" dirty="0"/>
              <a:t>End-to-end, system-level PoC validation in realistic environments</a:t>
            </a:r>
          </a:p>
          <a:p>
            <a:r>
              <a:rPr lang="en-GB" dirty="0"/>
              <a:t>…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789B0-1E17-F084-49F4-AE6CAE1F37B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Take away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BF09F9-E8EA-F190-4731-AFBF48D6C772}"/>
              </a:ext>
            </a:extLst>
          </p:cNvPr>
          <p:cNvSpPr txBox="1"/>
          <p:nvPr/>
        </p:nvSpPr>
        <p:spPr>
          <a:xfrm>
            <a:off x="337879" y="1557188"/>
            <a:ext cx="11106261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GB" sz="2200" dirty="0"/>
              <a:t>Start small, think big - Let’s build EU sovereign wireless technology &amp; End-to-End systems!  </a:t>
            </a:r>
          </a:p>
        </p:txBody>
      </p:sp>
    </p:spTree>
    <p:extLst>
      <p:ext uri="{BB962C8B-B14F-4D97-AF65-F5344CB8AC3E}">
        <p14:creationId xmlns:p14="http://schemas.microsoft.com/office/powerpoint/2010/main" val="17951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F37BC-2702-C7F4-846D-9D3B3DB3E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58024" y="1980816"/>
            <a:ext cx="4126443" cy="414520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Contact: </a:t>
            </a:r>
            <a:r>
              <a:rPr lang="en-US" u="sng" dirty="0" err="1"/>
              <a:t>ingrid.moerman@imec.be</a:t>
            </a:r>
            <a:endParaRPr lang="en-US" u="sng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Openwifi</a:t>
            </a:r>
          </a:p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0741B-6182-29A0-1D18-8871DDA4349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61650" y="6356350"/>
            <a:ext cx="1530350" cy="365125"/>
          </a:xfrm>
        </p:spPr>
        <p:txBody>
          <a:bodyPr/>
          <a:lstStyle/>
          <a:p>
            <a:fld id="{7499AE8B-0830-4386-ABE1-109AB8F9E83B}" type="slidenum">
              <a:rPr lang="fr-FR" smtClean="0"/>
              <a:t>29</a:t>
            </a:fld>
            <a:endParaRPr lang="fr-F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226E18-D748-E123-DF15-0C002D400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306" y="4274704"/>
            <a:ext cx="1614267" cy="161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2324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1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25275B"/>
      </a:accent1>
      <a:accent2>
        <a:srgbClr val="36B1E8"/>
      </a:accent2>
      <a:accent3>
        <a:srgbClr val="90BB23"/>
      </a:accent3>
      <a:accent4>
        <a:srgbClr val="EE7008"/>
      </a:accent4>
      <a:accent5>
        <a:srgbClr val="1AB39F"/>
      </a:accent5>
      <a:accent6>
        <a:srgbClr val="0C0C0C"/>
      </a:accent6>
      <a:hlink>
        <a:srgbClr val="00B0F0"/>
      </a:hlink>
      <a:folHlink>
        <a:srgbClr val="00B0F0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1_imec ugent cobranded">
  <a:themeElements>
    <a:clrScheme name="imec 2021 3">
      <a:dk1>
        <a:srgbClr val="3C3C3B"/>
      </a:dk1>
      <a:lt1>
        <a:srgbClr val="FFFFFF"/>
      </a:lt1>
      <a:dk2>
        <a:srgbClr val="3F98BD"/>
      </a:dk2>
      <a:lt2>
        <a:srgbClr val="929497"/>
      </a:lt2>
      <a:accent1>
        <a:srgbClr val="3E98BD"/>
      </a:accent1>
      <a:accent2>
        <a:srgbClr val="52BDC1"/>
      </a:accent2>
      <a:accent3>
        <a:srgbClr val="90288D"/>
      </a:accent3>
      <a:accent4>
        <a:srgbClr val="1582BD"/>
      </a:accent4>
      <a:accent5>
        <a:srgbClr val="36337C"/>
      </a:accent5>
      <a:accent6>
        <a:srgbClr val="99BDE4"/>
      </a:accent6>
      <a:hlink>
        <a:srgbClr val="3F98BD"/>
      </a:hlink>
      <a:folHlink>
        <a:srgbClr val="2D6C85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ln>
          <a:noFill/>
        </a:ln>
        <a:effectLst/>
      </a:spPr>
      <a:bodyPr rtlCol="0" anchor="ctr"/>
      <a:lstStyle>
        <a:defPPr algn="ctr">
          <a:defRPr sz="140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gIdlab" id="{DBEBF74B-2377-44BB-A4E4-E54C30865FA0}" vid="{86ACF14C-E14F-4B58-AD1F-9EE532A9933D}"/>
    </a:ext>
  </a:extLst>
</a:theme>
</file>

<file path=ppt/theme/theme3.xml><?xml version="1.0" encoding="utf-8"?>
<a:theme xmlns:a="http://schemas.openxmlformats.org/drawingml/2006/main" name="imec ugent cobranded">
  <a:themeElements>
    <a:clrScheme name="imec 2021 3">
      <a:dk1>
        <a:srgbClr val="3C3C3B"/>
      </a:dk1>
      <a:lt1>
        <a:srgbClr val="FFFFFF"/>
      </a:lt1>
      <a:dk2>
        <a:srgbClr val="3F98BD"/>
      </a:dk2>
      <a:lt2>
        <a:srgbClr val="929497"/>
      </a:lt2>
      <a:accent1>
        <a:srgbClr val="3E98BD"/>
      </a:accent1>
      <a:accent2>
        <a:srgbClr val="52BDC1"/>
      </a:accent2>
      <a:accent3>
        <a:srgbClr val="90288D"/>
      </a:accent3>
      <a:accent4>
        <a:srgbClr val="1582BD"/>
      </a:accent4>
      <a:accent5>
        <a:srgbClr val="36337C"/>
      </a:accent5>
      <a:accent6>
        <a:srgbClr val="99BDE4"/>
      </a:accent6>
      <a:hlink>
        <a:srgbClr val="3F98BD"/>
      </a:hlink>
      <a:folHlink>
        <a:srgbClr val="2D6C85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ln>
          <a:noFill/>
        </a:ln>
        <a:effectLst/>
      </a:spPr>
      <a:bodyPr rtlCol="0" anchor="ctr"/>
      <a:lstStyle>
        <a:defPPr algn="ctr">
          <a:defRPr sz="140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A9484CCB-6397-8A4F-93DC-D305647140ED}" vid="{8D156099-ABFE-A84A-A3B5-2A3A0E992C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E976831EC8A42B50F37D38E87CD0D" ma:contentTypeVersion="18" ma:contentTypeDescription="Create a new document." ma:contentTypeScope="" ma:versionID="269af6699bb1302e2a26bf671965c67a">
  <xsd:schema xmlns:xsd="http://www.w3.org/2001/XMLSchema" xmlns:xs="http://www.w3.org/2001/XMLSchema" xmlns:p="http://schemas.microsoft.com/office/2006/metadata/properties" xmlns:ns2="5d79ea7b-3712-47fd-9ada-f90a68f4516f" xmlns:ns3="1f3ef4be-695f-41ca-bd59-05b30384e999" xmlns:ns4="eddb54b3-0260-4a74-8bba-cc772719b91b" targetNamespace="http://schemas.microsoft.com/office/2006/metadata/properties" ma:root="true" ma:fieldsID="9e6a6c4c5fa4f04b91700f6a23ec87cc" ns2:_="" ns3:_="" ns4:_="">
    <xsd:import namespace="5d79ea7b-3712-47fd-9ada-f90a68f4516f"/>
    <xsd:import namespace="1f3ef4be-695f-41ca-bd59-05b30384e999"/>
    <xsd:import namespace="eddb54b3-0260-4a74-8bba-cc772719b9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9ea7b-3712-47fd-9ada-f90a68f45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cd83d8f-855d-4716-a748-44e48ed56b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ef4be-695f-41ca-bd59-05b30384e99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db54b3-0260-4a74-8bba-cc772719b91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7ac64f85-a859-4dfc-9454-bf6a6a448006}" ma:internalName="TaxCatchAll" ma:showField="CatchAllData" ma:web="1f3ef4be-695f-41ca-bd59-05b30384e9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79ea7b-3712-47fd-9ada-f90a68f4516f">
      <Terms xmlns="http://schemas.microsoft.com/office/infopath/2007/PartnerControls"/>
    </lcf76f155ced4ddcb4097134ff3c332f>
    <TaxCatchAll xmlns="eddb54b3-0260-4a74-8bba-cc772719b91b" xsi:nil="true"/>
  </documentManagement>
</p:properties>
</file>

<file path=customXml/itemProps1.xml><?xml version="1.0" encoding="utf-8"?>
<ds:datastoreItem xmlns:ds="http://schemas.openxmlformats.org/officeDocument/2006/customXml" ds:itemID="{F6EF2C08-ABE0-44E1-BDD6-4116BFA354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9ea7b-3712-47fd-9ada-f90a68f4516f"/>
    <ds:schemaRef ds:uri="1f3ef4be-695f-41ca-bd59-05b30384e999"/>
    <ds:schemaRef ds:uri="eddb54b3-0260-4a74-8bba-cc772719b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2A1C42-3FC3-4A7F-9EC7-9996624302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8649DE-AB37-4960-98F5-6F74FD5DA2DB}">
  <ds:schemaRefs>
    <ds:schemaRef ds:uri="http://purl.org/dc/elements/1.1/"/>
    <ds:schemaRef ds:uri="1f3ef4be-695f-41ca-bd59-05b30384e999"/>
    <ds:schemaRef ds:uri="5d79ea7b-3712-47fd-9ada-f90a68f4516f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ddb54b3-0260-4a74-8bba-cc772719b91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</TotalTime>
  <Words>3075</Words>
  <Application>Microsoft Macintosh PowerPoint</Application>
  <PresentationFormat>Widescreen</PresentationFormat>
  <Paragraphs>547</Paragraphs>
  <Slides>29</Slides>
  <Notes>22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Aptos</vt:lpstr>
      <vt:lpstr>Arial</vt:lpstr>
      <vt:lpstr>Arial Regular</vt:lpstr>
      <vt:lpstr>Calibri</vt:lpstr>
      <vt:lpstr>Corbel</vt:lpstr>
      <vt:lpstr>Gill Sans MT</vt:lpstr>
      <vt:lpstr>Open Sans</vt:lpstr>
      <vt:lpstr>System Font Regular</vt:lpstr>
      <vt:lpstr>UGent Panno Text</vt:lpstr>
      <vt:lpstr>Wingdings</vt:lpstr>
      <vt:lpstr>Wingdings 2</vt:lpstr>
      <vt:lpstr>ZapfDingbatsITC</vt:lpstr>
      <vt:lpstr>Frame</vt:lpstr>
      <vt:lpstr>1_imec ugent cobranded</vt:lpstr>
      <vt:lpstr>imec ugent cobranded</vt:lpstr>
      <vt:lpstr>KEYNOTE How Europe is Shaping the Future of Wireless Innovation</vt:lpstr>
      <vt:lpstr>PowerPoint Presentation</vt:lpstr>
      <vt:lpstr>Deterministic Connected Systems </vt:lpstr>
      <vt:lpstr>PowerPoint Presentation</vt:lpstr>
      <vt:lpstr>Why is innovation based on mass-market  connectivity infrastructure and chipsets so hard?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we reached a dead end for  wireless innovation in Europe?</vt:lpstr>
      <vt:lpstr>PowerPoint Presentation</vt:lpstr>
      <vt:lpstr>Or is this an opportunity to reshape the future? </vt:lpstr>
      <vt:lpstr>PowerPoint Presentation</vt:lpstr>
      <vt:lpstr>  Wi-Fi innovation platform for End-to-End specialized connectivity</vt:lpstr>
      <vt:lpstr>PowerPoint Presentation</vt:lpstr>
      <vt:lpstr>Customizable Wi-Fi running on system-on-chip FPGA platforms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Xavier Priem</dc:creator>
  <cp:lastModifiedBy>Ingrid Moerman (UGent-imec)</cp:lastModifiedBy>
  <cp:revision>285</cp:revision>
  <dcterms:created xsi:type="dcterms:W3CDTF">2021-06-23T14:20:45Z</dcterms:created>
  <dcterms:modified xsi:type="dcterms:W3CDTF">2026-09-24T14:04:39Z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0x010100E03E976831EC8A42B50F37D38E87CD0D</vt:lpwstr>
  </property>
  <property fmtid="{D5CDD505-2E9C-101B-9397-08002B2CF9AE}" pid="3" name="MSIP_Label_f0eba32c-0974-4663-a3a1-3cd8c30938e9_Enabled">
    <vt:lpwstr>true</vt:lpwstr>
  </property>
  <property fmtid="{D5CDD505-2E9C-101B-9397-08002B2CF9AE}" pid="4" name="MSIP_Label_f0eba32c-0974-4663-a3a1-3cd8c30938e9_SetDate">
    <vt:lpwstr>2026-09-11T12:04:30Z</vt:lpwstr>
  </property>
  <property fmtid="{D5CDD505-2E9C-101B-9397-08002B2CF9AE}" pid="5" name="MSIP_Label_f0eba32c-0974-4663-a3a1-3cd8c30938e9_Method">
    <vt:lpwstr>Privileged</vt:lpwstr>
  </property>
  <property fmtid="{D5CDD505-2E9C-101B-9397-08002B2CF9AE}" pid="6" name="MSIP_Label_f0eba32c-0974-4663-a3a1-3cd8c30938e9_Name">
    <vt:lpwstr>Public - General - Unmarked</vt:lpwstr>
  </property>
  <property fmtid="{D5CDD505-2E9C-101B-9397-08002B2CF9AE}" pid="7" name="MSIP_Label_f0eba32c-0974-4663-a3a1-3cd8c30938e9_SiteId">
    <vt:lpwstr>a72d5a72-25ee-40f0-9bd1-067cb5b770d4</vt:lpwstr>
  </property>
  <property fmtid="{D5CDD505-2E9C-101B-9397-08002B2CF9AE}" pid="8" name="MSIP_Label_f0eba32c-0974-4663-a3a1-3cd8c30938e9_ActionId">
    <vt:lpwstr>e9387bd9-5e02-40d5-9242-39b32da0fed4</vt:lpwstr>
  </property>
  <property fmtid="{D5CDD505-2E9C-101B-9397-08002B2CF9AE}" pid="9" name="MSIP_Label_f0eba32c-0974-4663-a3a1-3cd8c30938e9_ContentBits">
    <vt:lpwstr>0</vt:lpwstr>
  </property>
  <property fmtid="{D5CDD505-2E9C-101B-9397-08002B2CF9AE}" pid="10" name="MSIP_Label_f0eba32c-0974-4663-a3a1-3cd8c30938e9_Tag">
    <vt:lpwstr>50, 0, 1, 1</vt:lpwstr>
  </property>
  <property fmtid="{D5CDD505-2E9C-101B-9397-08002B2CF9AE}" pid="11" name="MediaServiceImageTags">
    <vt:lpwstr/>
  </property>
</Properties>
</file>