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4" r:id="rId1"/>
    <p:sldMasterId id="2147483828" r:id="rId2"/>
  </p:sldMasterIdLst>
  <p:notesMasterIdLst>
    <p:notesMasterId r:id="rId11"/>
  </p:notesMasterIdLst>
  <p:sldIdLst>
    <p:sldId id="272" r:id="rId3"/>
    <p:sldId id="315" r:id="rId4"/>
    <p:sldId id="316" r:id="rId5"/>
    <p:sldId id="317" r:id="rId6"/>
    <p:sldId id="322" r:id="rId7"/>
    <p:sldId id="318" r:id="rId8"/>
    <p:sldId id="319" r:id="rId9"/>
    <p:sldId id="320" r:id="rId10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3399FF"/>
    <a:srgbClr val="336600"/>
    <a:srgbClr val="663300"/>
    <a:srgbClr val="996633"/>
    <a:srgbClr val="D60093"/>
    <a:srgbClr val="9E2286"/>
    <a:srgbClr val="D0DFFC"/>
    <a:srgbClr val="52BEB0"/>
    <a:srgbClr val="67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8"/>
  </p:normalViewPr>
  <p:slideViewPr>
    <p:cSldViewPr>
      <p:cViewPr>
        <p:scale>
          <a:sx n="45" d="100"/>
          <a:sy n="45" d="100"/>
        </p:scale>
        <p:origin x="-156" y="-144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8/20/2019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99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800" b="1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3576637" y="4738977"/>
            <a:ext cx="19432994" cy="5602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2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Subtitular presentación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6617488" y="12403688"/>
            <a:ext cx="6874280" cy="44778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3000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Fecha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4741998"/>
            <a:ext cx="1675532" cy="924640"/>
          </a:xfrm>
          <a:prstGeom prst="rect">
            <a:avLst/>
          </a:prstGeom>
          <a:solidFill>
            <a:srgbClr val="A8D200"/>
          </a:solidFill>
        </p:spPr>
        <p:txBody>
          <a:bodyPr lIns="144000" tIns="72000" rIns="144000" bIns="72000"/>
          <a:lstStyle>
            <a:lvl1pPr marL="0" indent="0" algn="ctr">
              <a:buNone/>
              <a:defRPr sz="5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49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20/08/2019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60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20/08/2019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31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11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7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20/08/2019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6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428" indent="0">
              <a:buNone/>
              <a:defRPr sz="6700"/>
            </a:lvl2pPr>
            <a:lvl3pPr marL="2176857" indent="0">
              <a:buNone/>
              <a:defRPr sz="5700"/>
            </a:lvl3pPr>
            <a:lvl4pPr marL="3265285" indent="0">
              <a:buNone/>
              <a:defRPr sz="4800"/>
            </a:lvl4pPr>
            <a:lvl5pPr marL="4353714" indent="0">
              <a:buNone/>
              <a:defRPr sz="4800"/>
            </a:lvl5pPr>
            <a:lvl6pPr marL="5442142" indent="0">
              <a:buNone/>
              <a:defRPr sz="4800"/>
            </a:lvl6pPr>
            <a:lvl7pPr marL="6530568" indent="0">
              <a:buNone/>
              <a:defRPr sz="4800"/>
            </a:lvl7pPr>
            <a:lvl8pPr marL="7618992" indent="0">
              <a:buNone/>
              <a:defRPr sz="4800"/>
            </a:lvl8pPr>
            <a:lvl9pPr marL="8707425" indent="0">
              <a:buNone/>
              <a:defRPr sz="48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20/08/2019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58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20/08/2019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67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2400" y="1098550"/>
            <a:ext cx="14630400" cy="23406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0" y="1098550"/>
            <a:ext cx="43484800" cy="23406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20/08/2019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0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23303950" y="12780835"/>
            <a:ext cx="504000" cy="412158"/>
          </a:xfrm>
          <a:prstGeom prst="rect">
            <a:avLst/>
          </a:prstGeom>
        </p:spPr>
        <p:txBody>
          <a:bodyPr lIns="182880" tIns="91440" rIns="182880" bIns="9144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EEA4495D-35CE-2741-BA1A-FCDF99A4A1F7}" type="slidenum">
              <a:rPr lang="es-ES_tradnl" sz="36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s-ES_tradnl" sz="36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400177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1</a:t>
            </a:r>
            <a:r>
              <a:rPr lang="es-ES"/>
              <a:t>// Apartado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7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1.1 Titular apartado</a:t>
            </a:r>
            <a:endParaRPr lang="es-ES_tradnl" dirty="0"/>
          </a:p>
        </p:txBody>
      </p:sp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729677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2// Apartado</a:t>
            </a:r>
            <a:endParaRPr lang="es-ES_tradnl" dirty="0"/>
          </a:p>
        </p:txBody>
      </p:sp>
      <p:sp>
        <p:nvSpPr>
          <p:cNvPr id="12" name="Marcador de texto 7"/>
          <p:cNvSpPr>
            <a:spLocks noGrp="1"/>
          </p:cNvSpPr>
          <p:nvPr>
            <p:ph type="body" sz="quarter" idx="14" hasCustomPrompt="1"/>
          </p:nvPr>
        </p:nvSpPr>
        <p:spPr>
          <a:xfrm>
            <a:off x="729677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2.1 Titular apartado</a:t>
            </a:r>
            <a:endParaRPr lang="es-ES_tradnl" dirty="0"/>
          </a:p>
        </p:txBody>
      </p:sp>
      <p:sp>
        <p:nvSpPr>
          <p:cNvPr id="17" name="Marcador de texto 5"/>
          <p:cNvSpPr>
            <a:spLocks noGrp="1"/>
          </p:cNvSpPr>
          <p:nvPr>
            <p:ph type="body" sz="quarter" idx="15" hasCustomPrompt="1"/>
          </p:nvPr>
        </p:nvSpPr>
        <p:spPr>
          <a:xfrm>
            <a:off x="13073731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3// Apartado</a:t>
            </a:r>
            <a:endParaRPr lang="es-ES_tradnl" dirty="0"/>
          </a:p>
        </p:txBody>
      </p:sp>
      <p:sp>
        <p:nvSpPr>
          <p:cNvPr id="18" name="Marcador de texto 7"/>
          <p:cNvSpPr>
            <a:spLocks noGrp="1"/>
          </p:cNvSpPr>
          <p:nvPr>
            <p:ph type="body" sz="quarter" idx="16" hasCustomPrompt="1"/>
          </p:nvPr>
        </p:nvSpPr>
        <p:spPr>
          <a:xfrm>
            <a:off x="13073731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3.1 Titular apartado</a:t>
            </a:r>
            <a:endParaRPr lang="es-ES_tradnl" dirty="0"/>
          </a:p>
        </p:txBody>
      </p:sp>
      <p:sp>
        <p:nvSpPr>
          <p:cNvPr id="19" name="Marcador de texto 5"/>
          <p:cNvSpPr>
            <a:spLocks noGrp="1"/>
          </p:cNvSpPr>
          <p:nvPr>
            <p:ph type="body" sz="quarter" idx="17" hasCustomPrompt="1"/>
          </p:nvPr>
        </p:nvSpPr>
        <p:spPr>
          <a:xfrm>
            <a:off x="1881650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4// Apartado</a:t>
            </a:r>
            <a:endParaRPr lang="es-ES_tradnl" dirty="0"/>
          </a:p>
        </p:txBody>
      </p:sp>
      <p:sp>
        <p:nvSpPr>
          <p:cNvPr id="20" name="Marcador de texto 7"/>
          <p:cNvSpPr>
            <a:spLocks noGrp="1"/>
          </p:cNvSpPr>
          <p:nvPr>
            <p:ph type="body" sz="quarter" idx="18" hasCustomPrompt="1"/>
          </p:nvPr>
        </p:nvSpPr>
        <p:spPr>
          <a:xfrm>
            <a:off x="1881650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4.1 Titular apartado</a:t>
            </a:r>
            <a:endParaRPr lang="es-ES_tradnl" dirty="0"/>
          </a:p>
        </p:txBody>
      </p:sp>
      <p:sp>
        <p:nvSpPr>
          <p:cNvPr id="13" name="Marcador de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Sumario</a:t>
            </a:r>
          </a:p>
        </p:txBody>
      </p:sp>
    </p:spTree>
    <p:extLst>
      <p:ext uri="{BB962C8B-B14F-4D97-AF65-F5344CB8AC3E}">
        <p14:creationId xmlns:p14="http://schemas.microsoft.com/office/powerpoint/2010/main" val="12911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182880" tIns="91440" rIns="182880" bIns="91440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lIns="182880" tIns="91440" rIns="182880" bIns="9144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70486" y="12635504"/>
            <a:ext cx="753412" cy="73866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4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38C080AE-66C8-8249-B90B-B6D109566B0C}" type="slidenum">
              <a:rPr lang="en-US">
                <a:solidFill>
                  <a:srgbClr val="C1C1C1"/>
                </a:solidFill>
                <a:ea typeface="+mn-ea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srgbClr val="C1C1C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269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il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044753" y="5083347"/>
            <a:ext cx="9787626" cy="66209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  <a:endParaRPr lang="es-ES_tradnl" dirty="0"/>
          </a:p>
        </p:txBody>
      </p:sp>
      <p:sp>
        <p:nvSpPr>
          <p:cNvPr id="6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4044753" y="1692101"/>
            <a:ext cx="12065314" cy="108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6" y="761420"/>
            <a:ext cx="15757524" cy="930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0" i="0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Titular presentación / Subtitular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1851810"/>
            <a:ext cx="1924912" cy="924640"/>
          </a:xfrm>
          <a:prstGeom prst="rect">
            <a:avLst/>
          </a:prstGeom>
          <a:solidFill>
            <a:srgbClr val="A8D200"/>
          </a:solidFill>
        </p:spPr>
        <p:txBody>
          <a:bodyPr lIns="72000" tIns="72000" rIns="72000" bIns="72000"/>
          <a:lstStyle>
            <a:lvl1pPr marL="0" indent="0" algn="ctr">
              <a:buNone/>
              <a:defRPr sz="6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  <p:sp>
        <p:nvSpPr>
          <p:cNvPr id="9" name="Marcador de tex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44753" y="3707131"/>
            <a:ext cx="5117002" cy="770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600" b="1">
                <a:solidFill>
                  <a:srgbClr val="A8D200"/>
                </a:solidFill>
              </a:defRPr>
            </a:lvl1pPr>
            <a:lvl2pPr marL="914400" indent="0">
              <a:buNone/>
              <a:defRPr sz="4000"/>
            </a:lvl2pPr>
            <a:lvl3pPr marL="1828800" indent="0">
              <a:buNone/>
              <a:defRPr sz="40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</a:lstStyle>
          <a:p>
            <a:pPr lvl="0"/>
            <a:r>
              <a:rPr lang="es-ES" dirty="0"/>
              <a:t>Subtitular</a:t>
            </a:r>
            <a:endParaRPr lang="es-ES_tradnl" dirty="0"/>
          </a:p>
        </p:txBody>
      </p:sp>
      <p:sp>
        <p:nvSpPr>
          <p:cNvPr id="10" name="Marcador de gráfico 9"/>
          <p:cNvSpPr>
            <a:spLocks noGrp="1"/>
          </p:cNvSpPr>
          <p:nvPr>
            <p:ph type="chart" sz="quarter" idx="16"/>
          </p:nvPr>
        </p:nvSpPr>
        <p:spPr>
          <a:xfrm>
            <a:off x="14281151" y="5083177"/>
            <a:ext cx="9442450" cy="6619874"/>
          </a:xfrm>
          <a:prstGeom prst="rect">
            <a:avLst/>
          </a:prstGeom>
        </p:spPr>
        <p:txBody>
          <a:bodyPr lIns="182880" tIns="91440" rIns="182880" bIns="91440"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755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20/08/2019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5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20/08/2019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12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11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5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71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6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9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42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20/08/2019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988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5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20/08/2019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64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48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48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20/08/2019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03" y="11647698"/>
            <a:ext cx="9904006" cy="15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11"/>
            <a:ext cx="21945600" cy="9051926"/>
          </a:xfrm>
          <a:prstGeom prst="rect">
            <a:avLst/>
          </a:prstGeom>
        </p:spPr>
        <p:txBody>
          <a:bodyPr vert="horz" lIns="217686" tIns="108843" rIns="217686" bIns="1088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EC9D-4369-4EC4-95F3-88922B4B0C1C}" type="datetimeFigureOut">
              <a:rPr lang="en-GB" smtClean="0"/>
              <a:t>20/08/2019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A916-48A2-48A2-9A75-3DD55F3698B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26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2176857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20" indent="-816320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697" indent="-680271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071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500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928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56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82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209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635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57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8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714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4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6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9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42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.lota@uel.ac.uk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hyperlink" Target="mailto:j.lota@ucl.ac.uk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.lota@uel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hyperlink" Target="mailto:j.lota@ucl.ac.u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lticnext.eu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j.lota@ucl.ac.uk" TargetMode="External"/><Relationship Id="rId4" Type="http://schemas.openxmlformats.org/officeDocument/2006/relationships/hyperlink" Target="mailto:j.lota@uel.ac.uk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gif"/><Relationship Id="rId3" Type="http://schemas.openxmlformats.org/officeDocument/2006/relationships/image" Target="../media/image6.jp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j.lota@ucl.ac.uk" TargetMode="External"/><Relationship Id="rId11" Type="http://schemas.openxmlformats.org/officeDocument/2006/relationships/image" Target="../media/image12.jpeg"/><Relationship Id="rId5" Type="http://schemas.openxmlformats.org/officeDocument/2006/relationships/hyperlink" Target="mailto:j.lota@uel.ac.uk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11.jpeg"/><Relationship Id="rId4" Type="http://schemas.openxmlformats.org/officeDocument/2006/relationships/hyperlink" Target="http://www.celticnext.eu/" TargetMode="External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6.jpg"/><Relationship Id="rId7" Type="http://schemas.openxmlformats.org/officeDocument/2006/relationships/image" Target="../media/image11.jpeg"/><Relationship Id="rId12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11" Type="http://schemas.openxmlformats.org/officeDocument/2006/relationships/image" Target="../media/image16.png"/><Relationship Id="rId5" Type="http://schemas.openxmlformats.org/officeDocument/2006/relationships/hyperlink" Target="mailto:j.lota@ucl.ac.uk" TargetMode="External"/><Relationship Id="rId10" Type="http://schemas.openxmlformats.org/officeDocument/2006/relationships/image" Target="../media/image15.jpeg"/><Relationship Id="rId4" Type="http://schemas.openxmlformats.org/officeDocument/2006/relationships/hyperlink" Target="mailto:j.lota@uel.ac.uk" TargetMode="External"/><Relationship Id="rId9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j.lota@ucl.ac.uk" TargetMode="External"/><Relationship Id="rId4" Type="http://schemas.openxmlformats.org/officeDocument/2006/relationships/hyperlink" Target="mailto:j.lota@uel.ac.uk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j.lota@ucl.ac.uk" TargetMode="External"/><Relationship Id="rId5" Type="http://schemas.openxmlformats.org/officeDocument/2006/relationships/hyperlink" Target="mailto:j.lota@uel.ac.uk" TargetMode="External"/><Relationship Id="rId4" Type="http://schemas.openxmlformats.org/officeDocument/2006/relationships/hyperlink" Target="http://www.celticnext.eu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j.lota@ucl.ac.uk" TargetMode="External"/><Relationship Id="rId2" Type="http://schemas.openxmlformats.org/officeDocument/2006/relationships/hyperlink" Target="mailto:j.lota@uel.ac.uk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/>
          </p:cNvSpPr>
          <p:nvPr/>
        </p:nvSpPr>
        <p:spPr bwMode="auto">
          <a:xfrm>
            <a:off x="-242824" y="11704746"/>
            <a:ext cx="2438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endParaRPr lang="en-US" sz="5400" b="1" dirty="0">
              <a:solidFill>
                <a:srgbClr val="3C3C3C"/>
              </a:solidFill>
              <a:latin typeface="Century Gothic" panose="020B0502020202020204" pitchFamily="34" charset="0"/>
              <a:ea typeface="Aleo" panose="020F0502020204030203" pitchFamily="34" charset="0"/>
              <a:cs typeface="Aleo" panose="020F0502020204030203" pitchFamily="34" charset="0"/>
              <a:sym typeface="Aleo" panose="020F0502020204030203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1688" y="89248"/>
            <a:ext cx="3657656" cy="435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7"/>
          <p:cNvSpPr>
            <a:spLocks/>
          </p:cNvSpPr>
          <p:nvPr/>
        </p:nvSpPr>
        <p:spPr bwMode="auto">
          <a:xfrm>
            <a:off x="3530060" y="5804882"/>
            <a:ext cx="17039908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80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MmWave Devices and Systems for Mobile Industrial Internet of Things </a:t>
            </a:r>
          </a:p>
          <a:p>
            <a:pPr eaLnBrk="1" hangingPunct="1"/>
            <a:r>
              <a:rPr lang="en-GB" sz="80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[DS-MI</a:t>
            </a:r>
            <a:r>
              <a:rPr lang="en-GB" sz="8000" b="1" baseline="30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2</a:t>
            </a:r>
            <a:r>
              <a:rPr lang="en-GB" sz="80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oT]</a:t>
            </a: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3551040" y="-5124"/>
            <a:ext cx="17039908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CELTIC-NEXT </a:t>
            </a:r>
            <a:b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Innovate UK Summer Briefing</a:t>
            </a: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r>
              <a:rPr lang="en-GB" sz="7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20</a:t>
            </a:r>
            <a:r>
              <a:rPr lang="en-GB" sz="7000" baseline="30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th</a:t>
            </a:r>
            <a:r>
              <a:rPr lang="en-GB" sz="7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 August 2019, London  </a:t>
            </a: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7428709" y="11768479"/>
            <a:ext cx="9040937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Dr Jaswinder Lota</a:t>
            </a:r>
          </a:p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  <a:hlinkClick r:id="rId3"/>
              </a:rPr>
              <a:t>j.lota@uel.ac.uk</a:t>
            </a:r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, </a:t>
            </a:r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  <a:hlinkClick r:id="rId4"/>
              </a:rPr>
              <a:t>j.lota@ucl.ac.uk</a:t>
            </a:r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 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93463" y="9735855"/>
            <a:ext cx="7162833" cy="18722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t="12515"/>
          <a:stretch/>
        </p:blipFill>
        <p:spPr>
          <a:xfrm>
            <a:off x="0" y="0"/>
            <a:ext cx="4991201" cy="4409729"/>
          </a:xfrm>
          <a:prstGeom prst="rect">
            <a:avLst/>
          </a:prstGeom>
        </p:spPr>
      </p:pic>
      <p:pic>
        <p:nvPicPr>
          <p:cNvPr id="1027" name="Picture 1" descr="imag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454" y="9812793"/>
            <a:ext cx="3348450" cy="172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mage result for ucl logo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37" t="14849" r="3037" b="28231"/>
          <a:stretch/>
        </p:blipFill>
        <p:spPr bwMode="auto">
          <a:xfrm>
            <a:off x="11587361" y="9856689"/>
            <a:ext cx="2880000" cy="16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Teaser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  <a:sym typeface="Gill Sans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54896" y="4830561"/>
            <a:ext cx="20522279" cy="6129146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/>
            <a:r>
              <a:rPr lang="en-GB" sz="4800" i="1" dirty="0">
                <a:solidFill>
                  <a:srgbClr val="0070C0"/>
                </a:solidFill>
              </a:rPr>
              <a:t>What is the main benefit of the idea/proposal?</a:t>
            </a:r>
          </a:p>
          <a:p>
            <a:pPr algn="ctr"/>
            <a:r>
              <a:rPr lang="en-GB" sz="4800" i="1" dirty="0">
                <a:solidFill>
                  <a:srgbClr val="00B050"/>
                </a:solidFill>
              </a:rPr>
              <a:t>Key technology enabler for MmWave Cellular IoT </a:t>
            </a:r>
          </a:p>
          <a:p>
            <a:pPr algn="ctr"/>
            <a:r>
              <a:rPr lang="de-DE" sz="4800" i="1" dirty="0">
                <a:solidFill>
                  <a:srgbClr val="0070C0"/>
                </a:solidFill>
              </a:rPr>
              <a:t>What makes the added value?</a:t>
            </a:r>
          </a:p>
          <a:p>
            <a:pPr algn="ctr"/>
            <a:r>
              <a:rPr lang="en-GB" sz="4800" i="1" dirty="0">
                <a:solidFill>
                  <a:srgbClr val="00B050"/>
                </a:solidFill>
              </a:rPr>
              <a:t>Hardware-informed algorithms together with the circuits, for the particular MI</a:t>
            </a:r>
            <a:r>
              <a:rPr lang="en-GB" sz="4800" i="1" baseline="30000" dirty="0">
                <a:solidFill>
                  <a:srgbClr val="00B050"/>
                </a:solidFill>
              </a:rPr>
              <a:t>2</a:t>
            </a:r>
            <a:r>
              <a:rPr lang="en-GB" sz="4800" i="1" dirty="0">
                <a:solidFill>
                  <a:srgbClr val="00B050"/>
                </a:solidFill>
              </a:rPr>
              <a:t>oT challenges that require combined data transmission and localisation.</a:t>
            </a:r>
          </a:p>
          <a:p>
            <a:pPr algn="ctr"/>
            <a:r>
              <a:rPr lang="de-DE" sz="4800" i="1" dirty="0">
                <a:solidFill>
                  <a:srgbClr val="0070C0"/>
                </a:solidFill>
              </a:rPr>
              <a:t>Why should I participate in the project?</a:t>
            </a:r>
          </a:p>
          <a:p>
            <a:pPr algn="ctr"/>
            <a:r>
              <a:rPr lang="de-DE" sz="4800" i="1" dirty="0">
                <a:solidFill>
                  <a:srgbClr val="00B050"/>
                </a:solidFill>
              </a:rPr>
              <a:t>Enable headstart for next generation mmWave cellular IoT  </a:t>
            </a:r>
            <a:endParaRPr lang="en-GB" sz="4800" i="1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74776" y="12834664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DS-MI</a:t>
            </a:r>
            <a:r>
              <a:rPr lang="en-GB" sz="2800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oT,  J. Lota, UEL, UCL,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j.lota@uel.ac.uk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j.lota@ucl.ac.uk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90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Organisation Profile</a:t>
            </a:r>
            <a:endParaRPr lang="en-GB" sz="9200" b="1" dirty="0">
              <a:solidFill>
                <a:srgbClr val="0070C0"/>
              </a:solidFill>
              <a:latin typeface="Aleo" panose="020F0502020204030203" pitchFamily="34" charset="0"/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74776" y="12834664"/>
            <a:ext cx="20522280" cy="1081610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hlinkClick r:id="rId3"/>
              </a:rPr>
              <a:t>www.celticnext.eu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		DS-MI</a:t>
            </a:r>
            <a:r>
              <a:rPr lang="en-GB" sz="2800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oT,  J. Lota, UEL, UCL,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j.lota@uel.ac.uk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j.lota@ucl.ac.uk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4856" y="3110114"/>
            <a:ext cx="8064896" cy="3785652"/>
          </a:xfrm>
          <a:prstGeom prst="rect">
            <a:avLst/>
          </a:prstGeom>
          <a:noFill/>
          <a:ln w="25400">
            <a:solidFill>
              <a:srgbClr val="3399FF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99FF"/>
                </a:solidFill>
                <a:latin typeface="Arial Narrow" panose="020B0606020202030204" pitchFamily="34" charset="0"/>
              </a:rPr>
              <a:t>Dr Jaswinder Lota </a:t>
            </a:r>
            <a:r>
              <a:rPr lang="en-GB" sz="2000" b="1" i="1" dirty="0">
                <a:solidFill>
                  <a:srgbClr val="0099FF"/>
                </a:solidFill>
                <a:latin typeface="Arial Narrow" panose="020B0606020202030204" pitchFamily="34" charset="0"/>
              </a:rPr>
              <a:t>SMIEEE, FHEA </a:t>
            </a:r>
          </a:p>
          <a:p>
            <a:r>
              <a:rPr lang="en-GB" sz="2000" b="1" dirty="0">
                <a:solidFill>
                  <a:srgbClr val="0099FF"/>
                </a:solidFill>
                <a:latin typeface="Arial Narrow" panose="020B0606020202030204" pitchFamily="34" charset="0"/>
              </a:rPr>
              <a:t>Reader in Communications &amp; Signal Processing</a:t>
            </a:r>
          </a:p>
          <a:p>
            <a:endParaRPr lang="en-GB" sz="2000" b="1" dirty="0">
              <a:solidFill>
                <a:srgbClr val="0099FF"/>
              </a:solidFill>
              <a:latin typeface="Arial Narrow" panose="020B0606020202030204" pitchFamily="34" charset="0"/>
            </a:endParaRPr>
          </a:p>
          <a:p>
            <a:r>
              <a:rPr lang="en-GB" sz="2000" b="1" dirty="0">
                <a:solidFill>
                  <a:srgbClr val="0099FF"/>
                </a:solidFill>
                <a:latin typeface="Arial Narrow" panose="020B0606020202030204" pitchFamily="34" charset="0"/>
              </a:rPr>
              <a:t>Connected Devices and Systems</a:t>
            </a:r>
          </a:p>
          <a:p>
            <a:r>
              <a:rPr lang="en-GB" sz="2000" b="1" dirty="0">
                <a:solidFill>
                  <a:srgbClr val="0099FF"/>
                </a:solidFill>
                <a:latin typeface="Arial Narrow" panose="020B0606020202030204" pitchFamily="34" charset="0"/>
              </a:rPr>
              <a:t>Department of Engineering &amp; Computing</a:t>
            </a:r>
          </a:p>
          <a:p>
            <a:r>
              <a:rPr lang="en-GB" sz="2000" b="1" dirty="0">
                <a:solidFill>
                  <a:srgbClr val="0099FF"/>
                </a:solidFill>
                <a:latin typeface="Arial Narrow" panose="020B0606020202030204" pitchFamily="34" charset="0"/>
              </a:rPr>
              <a:t>University of East London, London E16 2RD UK</a:t>
            </a:r>
          </a:p>
          <a:p>
            <a:r>
              <a:rPr lang="en-GB" sz="2000" b="1" dirty="0">
                <a:solidFill>
                  <a:srgbClr val="0099FF"/>
                </a:solidFill>
                <a:latin typeface="Arial Narrow" panose="020B0606020202030204" pitchFamily="34" charset="0"/>
              </a:rPr>
              <a:t>j.lota@uel.ac.uk</a:t>
            </a:r>
          </a:p>
          <a:p>
            <a:endParaRPr lang="en-GB" sz="2000" b="1" dirty="0">
              <a:solidFill>
                <a:srgbClr val="0099FF"/>
              </a:solidFill>
              <a:latin typeface="Arial Narrow" panose="020B0606020202030204" pitchFamily="34" charset="0"/>
            </a:endParaRPr>
          </a:p>
          <a:p>
            <a:r>
              <a:rPr lang="en-GB" sz="2000" b="1" dirty="0">
                <a:solidFill>
                  <a:srgbClr val="0099FF"/>
                </a:solidFill>
                <a:latin typeface="Arial Narrow" panose="020B0606020202030204" pitchFamily="34" charset="0"/>
              </a:rPr>
              <a:t>Sensors Circuits and Systems</a:t>
            </a:r>
          </a:p>
          <a:p>
            <a:r>
              <a:rPr lang="en-GB" sz="2000" b="1" dirty="0">
                <a:solidFill>
                  <a:srgbClr val="0099FF"/>
                </a:solidFill>
                <a:latin typeface="Arial Narrow" panose="020B0606020202030204" pitchFamily="34" charset="0"/>
              </a:rPr>
              <a:t>Department of Electronic &amp; Electrical Engineering (Hon)</a:t>
            </a:r>
          </a:p>
          <a:p>
            <a:r>
              <a:rPr lang="en-GB" sz="2000" b="1" dirty="0">
                <a:solidFill>
                  <a:srgbClr val="0099FF"/>
                </a:solidFill>
                <a:latin typeface="Arial Narrow" panose="020B0606020202030204" pitchFamily="34" charset="0"/>
              </a:rPr>
              <a:t>University College London, London WC1E 7JE </a:t>
            </a:r>
          </a:p>
          <a:p>
            <a:r>
              <a:rPr lang="en-GB" sz="2000" b="1" dirty="0">
                <a:solidFill>
                  <a:srgbClr val="0099FF"/>
                </a:solidFill>
                <a:latin typeface="Arial Narrow" panose="020B0606020202030204" pitchFamily="34" charset="0"/>
              </a:rPr>
              <a:t>j.lota@ucl.ac.uk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759952" y="3580783"/>
            <a:ext cx="8280920" cy="2246769"/>
          </a:xfrm>
          <a:prstGeom prst="rect">
            <a:avLst/>
          </a:prstGeom>
          <a:noFill/>
          <a:ln w="25400">
            <a:solidFill>
              <a:srgbClr val="3399FF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99FF"/>
                </a:solidFill>
                <a:latin typeface="Arial Narrow" panose="020B0606020202030204" pitchFamily="34" charset="0"/>
              </a:rPr>
              <a:t>Christos Masouros</a:t>
            </a:r>
            <a:r>
              <a:rPr lang="en-GB" sz="2000" b="1" baseline="30000" dirty="0">
                <a:solidFill>
                  <a:srgbClr val="0099FF"/>
                </a:solidFill>
                <a:latin typeface="Arial Narrow" panose="020B0606020202030204" pitchFamily="34" charset="0"/>
              </a:rPr>
              <a:t>*</a:t>
            </a:r>
            <a:r>
              <a:rPr lang="en-GB" sz="2000" b="1" dirty="0">
                <a:solidFill>
                  <a:srgbClr val="0099FF"/>
                </a:solidFill>
                <a:latin typeface="Arial Narrow" panose="020B0606020202030204" pitchFamily="34" charset="0"/>
              </a:rPr>
              <a:t>    Prof Andreas Demosthenous</a:t>
            </a:r>
            <a:r>
              <a:rPr lang="en-GB" sz="2000" b="1" baseline="30000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˥</a:t>
            </a:r>
            <a:r>
              <a:rPr lang="en-GB" sz="2000" b="1" dirty="0">
                <a:solidFill>
                  <a:srgbClr val="0099FF"/>
                </a:solidFill>
                <a:latin typeface="Arial Narrow" panose="020B0606020202030204" pitchFamily="34" charset="0"/>
              </a:rPr>
              <a:t> </a:t>
            </a:r>
            <a:r>
              <a:rPr lang="en-GB" sz="2000" b="1" i="1" dirty="0">
                <a:solidFill>
                  <a:srgbClr val="0099FF"/>
                </a:solidFill>
                <a:latin typeface="Arial Narrow" panose="020B0606020202030204" pitchFamily="34" charset="0"/>
              </a:rPr>
              <a:t>FIEEE</a:t>
            </a:r>
            <a:r>
              <a:rPr lang="en-GB" sz="2000" b="1" dirty="0">
                <a:solidFill>
                  <a:srgbClr val="0099FF"/>
                </a:solidFill>
                <a:latin typeface="Arial Narrow" panose="020B0606020202030204" pitchFamily="34" charset="0"/>
              </a:rPr>
              <a:t>                       </a:t>
            </a:r>
          </a:p>
          <a:p>
            <a:r>
              <a:rPr lang="en-GB" sz="2000" b="1" dirty="0">
                <a:solidFill>
                  <a:srgbClr val="0099FF"/>
                </a:solidFill>
                <a:latin typeface="Arial Narrow" panose="020B0606020202030204" pitchFamily="34" charset="0"/>
              </a:rPr>
              <a:t>Assoc. Prof </a:t>
            </a:r>
          </a:p>
          <a:p>
            <a:endParaRPr lang="en-GB" sz="2000" b="1" dirty="0">
              <a:solidFill>
                <a:srgbClr val="0099FF"/>
              </a:solidFill>
              <a:latin typeface="Arial Narrow" panose="020B0606020202030204" pitchFamily="34" charset="0"/>
            </a:endParaRPr>
          </a:p>
          <a:p>
            <a:r>
              <a:rPr lang="en-GB" sz="2000" b="1" dirty="0">
                <a:solidFill>
                  <a:srgbClr val="0099FF"/>
                </a:solidFill>
                <a:latin typeface="Arial Narrow" panose="020B0606020202030204" pitchFamily="34" charset="0"/>
              </a:rPr>
              <a:t>Sensors Circuits and Systems</a:t>
            </a:r>
          </a:p>
          <a:p>
            <a:r>
              <a:rPr lang="en-GB" sz="2000" b="1" dirty="0">
                <a:solidFill>
                  <a:srgbClr val="0099FF"/>
                </a:solidFill>
                <a:latin typeface="Arial Narrow" panose="020B0606020202030204" pitchFamily="34" charset="0"/>
              </a:rPr>
              <a:t>Department of Electronic &amp; Electrical Engineering (Hon)</a:t>
            </a:r>
          </a:p>
          <a:p>
            <a:r>
              <a:rPr lang="en-GB" sz="2000" b="1" dirty="0">
                <a:solidFill>
                  <a:srgbClr val="0099FF"/>
                </a:solidFill>
                <a:latin typeface="Arial Narrow" panose="020B0606020202030204" pitchFamily="34" charset="0"/>
              </a:rPr>
              <a:t>University College London, London WC1E 7JE </a:t>
            </a:r>
          </a:p>
          <a:p>
            <a:r>
              <a:rPr lang="en-GB" sz="2000" b="1" baseline="30000" dirty="0">
                <a:solidFill>
                  <a:srgbClr val="0099FF"/>
                </a:solidFill>
                <a:latin typeface="Arial Narrow" panose="020B0606020202030204" pitchFamily="34" charset="0"/>
              </a:rPr>
              <a:t>*</a:t>
            </a:r>
            <a:r>
              <a:rPr lang="en-GB" sz="2000" b="1" dirty="0">
                <a:solidFill>
                  <a:srgbClr val="0099FF"/>
                </a:solidFill>
                <a:latin typeface="Arial Narrow" panose="020B0606020202030204" pitchFamily="34" charset="0"/>
              </a:rPr>
              <a:t>c.masouros@ucl.ac.uk, </a:t>
            </a:r>
            <a:r>
              <a:rPr lang="en-GB" sz="2000" b="1" baseline="30000" dirty="0">
                <a:solidFill>
                  <a:srgbClr val="0099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˥ </a:t>
            </a:r>
            <a:r>
              <a:rPr lang="en-GB" sz="2000" b="1" dirty="0">
                <a:solidFill>
                  <a:srgbClr val="0099FF"/>
                </a:solidFill>
                <a:latin typeface="Arial Narrow" panose="020B0606020202030204" pitchFamily="34" charset="0"/>
              </a:rPr>
              <a:t>a.demosthenous@ucl.ac.uk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94856" y="7473666"/>
            <a:ext cx="21910165" cy="2246769"/>
          </a:xfrm>
          <a:prstGeom prst="rect">
            <a:avLst/>
          </a:prstGeom>
          <a:noFill/>
          <a:ln>
            <a:solidFill>
              <a:srgbClr val="3399FF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99FF"/>
                </a:solidFill>
              </a:rPr>
              <a:t>Research draws together expertise from two leading Wireless Communications and Circuits groups in University College London (UCL) and University of East London (UEL</a:t>
            </a:r>
          </a:p>
          <a:p>
            <a:r>
              <a:rPr lang="en-GB" sz="2000" dirty="0">
                <a:solidFill>
                  <a:srgbClr val="0099FF"/>
                </a:solidFill>
              </a:rPr>
              <a:t> UCL is committed to supporting collaborative research in wireless communications by, for instance, being part of the £1.13M 2009-2012 project “UK-China Science Bridges: R&amp;D on</a:t>
            </a:r>
          </a:p>
          <a:p>
            <a:r>
              <a:rPr lang="en-GB" sz="2000" dirty="0">
                <a:solidFill>
                  <a:srgbClr val="0099FF"/>
                </a:solidFill>
              </a:rPr>
              <a:t>B4G Wireless Mobile Communications” funded by RCUK, and as a member of the industrially led WWRF forum, dedicated to addressing societal challenges through wireless communications. </a:t>
            </a:r>
          </a:p>
          <a:p>
            <a:r>
              <a:rPr lang="en-GB" sz="2000" dirty="0">
                <a:solidFill>
                  <a:srgbClr val="0099FF"/>
                </a:solidFill>
              </a:rPr>
              <a:t>Recently, Aeroflex Inc. (USA) donated £1.5M worth of network development equipment toward the establishment of the Wireless Laboratory at UCL, providing unique facilities for</a:t>
            </a:r>
          </a:p>
          <a:p>
            <a:r>
              <a:rPr lang="en-GB" sz="2000" dirty="0">
                <a:solidFill>
                  <a:srgbClr val="0099FF"/>
                </a:solidFill>
              </a:rPr>
              <a:t> hands-on research in LTE/5G technologies, that will serve as the experimentation platform of this project...</a:t>
            </a:r>
          </a:p>
          <a:p>
            <a:r>
              <a:rPr lang="en-GB" sz="2000" dirty="0">
                <a:solidFill>
                  <a:srgbClr val="0099FF"/>
                </a:solidFill>
              </a:rPr>
              <a:t>UEL has been successful in obtaining FP7 and H2020 grants in excess of over £6M for ICT and KTPs (2018-21) amounting to £1M, including for signal processing and </a:t>
            </a:r>
          </a:p>
          <a:p>
            <a:r>
              <a:rPr lang="en-GB" sz="2000" dirty="0">
                <a:solidFill>
                  <a:srgbClr val="0099FF"/>
                </a:solidFill>
              </a:rPr>
              <a:t>digital design/hardware acceleration.</a:t>
            </a:r>
          </a:p>
        </p:txBody>
      </p:sp>
    </p:spTree>
    <p:extLst>
      <p:ext uri="{BB962C8B-B14F-4D97-AF65-F5344CB8AC3E}">
        <p14:creationId xmlns:p14="http://schemas.microsoft.com/office/powerpoint/2010/main" val="372906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Proposal Introduction (1)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74776" y="12834664"/>
            <a:ext cx="20522280" cy="1081610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www.celticnext.eu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DS-MI</a:t>
            </a:r>
            <a:r>
              <a:rPr lang="en-GB" sz="2800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oT,  J. Lota, UEL, UCL,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j.lota@uel.ac.uk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j.lota@ucl.ac.uk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381" y="2483354"/>
            <a:ext cx="10440603" cy="6462878"/>
          </a:xfrm>
          <a:prstGeom prst="rect">
            <a:avLst/>
          </a:prstGeom>
        </p:spPr>
      </p:pic>
      <p:pic>
        <p:nvPicPr>
          <p:cNvPr id="2050" name="Picture 2" descr="Image result for power point why symbol pictur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3" t="5672" r="30708" b="9489"/>
          <a:stretch/>
        </p:blipFill>
        <p:spPr bwMode="auto">
          <a:xfrm>
            <a:off x="12192000" y="4863048"/>
            <a:ext cx="1656000" cy="298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utonomous vehicl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586" y="3415889"/>
            <a:ext cx="1377774" cy="142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mobile robot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1771" y="2765374"/>
            <a:ext cx="1642567" cy="189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drones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0" t="21952" r="11238" b="20590"/>
          <a:stretch/>
        </p:blipFill>
        <p:spPr bwMode="auto">
          <a:xfrm>
            <a:off x="18066263" y="3242853"/>
            <a:ext cx="2016224" cy="184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384739" y="2903891"/>
            <a:ext cx="3816707" cy="214641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noAutofit/>
          </a:bodyPr>
          <a:lstStyle/>
          <a:p>
            <a:r>
              <a:rPr lang="en-GB" sz="1400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IoT Devices will require </a:t>
            </a:r>
          </a:p>
          <a:p>
            <a:r>
              <a:rPr lang="en-GB" sz="1400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 spectral efficiency 30/-15 bps/Hz</a:t>
            </a:r>
          </a:p>
          <a:p>
            <a:r>
              <a:rPr lang="en-GB" sz="1400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reduced latency.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99FF"/>
                </a:solidFill>
              </a:rPr>
              <a:t>Ultra-reliable low-latency communications</a:t>
            </a:r>
          </a:p>
          <a:p>
            <a:pPr marL="268288"/>
            <a:r>
              <a:rPr lang="en-GB" sz="1400" dirty="0">
                <a:solidFill>
                  <a:srgbClr val="0099FF"/>
                </a:solidFill>
              </a:rPr>
              <a:t>(URLCC) Real-time control of machines</a:t>
            </a:r>
          </a:p>
          <a:p>
            <a:pPr indent="268288"/>
            <a:r>
              <a:rPr lang="en-GB" sz="1400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greater number of machines </a:t>
            </a:r>
          </a:p>
          <a:p>
            <a:pPr indent="268288"/>
            <a:r>
              <a:rPr lang="en-GB" sz="1400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connected to IoT.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Directional transmission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HD video (Drones-insurance claims)</a:t>
            </a:r>
          </a:p>
        </p:txBody>
      </p:sp>
      <p:pic>
        <p:nvPicPr>
          <p:cNvPr id="2062" name="Picture 14" descr="Image result for smiley sad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925" y="10363538"/>
            <a:ext cx="504000" cy="52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contiguous spectrum countrie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3021" y="5779007"/>
            <a:ext cx="28575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066263" y="5910188"/>
            <a:ext cx="5912196" cy="95410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99FF"/>
                </a:solidFill>
              </a:rPr>
              <a:t>Contiguous, broader and harmonized frequency bands across countries.</a:t>
            </a:r>
          </a:p>
          <a:p>
            <a:r>
              <a:rPr lang="en-GB" sz="1400" dirty="0">
                <a:solidFill>
                  <a:srgbClr val="0099FF"/>
                </a:solidFill>
              </a:rPr>
              <a:t>for further expanding the capability of Broadband IoT. </a:t>
            </a:r>
          </a:p>
          <a:p>
            <a:r>
              <a:rPr lang="en-GB" sz="1400" dirty="0">
                <a:solidFill>
                  <a:srgbClr val="0099FF"/>
                </a:solidFill>
              </a:rPr>
              <a:t>Currently different countries different bandwidth, leads to </a:t>
            </a:r>
          </a:p>
          <a:p>
            <a:r>
              <a:rPr lang="en-GB" sz="1400" dirty="0">
                <a:solidFill>
                  <a:srgbClr val="0099FF"/>
                </a:solidFill>
              </a:rPr>
              <a:t>interference and device complexity </a:t>
            </a:r>
          </a:p>
        </p:txBody>
      </p:sp>
      <p:pic>
        <p:nvPicPr>
          <p:cNvPr id="2068" name="Picture 20" descr="Image result for factories of futur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3022" y="8193584"/>
            <a:ext cx="2857500" cy="193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8289250" y="8717478"/>
            <a:ext cx="4461478" cy="52322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99FF"/>
                </a:solidFill>
              </a:rPr>
              <a:t>FoF: High location accuracy 5m-20 cm.</a:t>
            </a:r>
          </a:p>
          <a:p>
            <a:r>
              <a:rPr lang="en-GB" sz="1400" dirty="0">
                <a:solidFill>
                  <a:srgbClr val="0099FF"/>
                </a:solidFill>
              </a:rPr>
              <a:t>Radar sensors can locate, but , cannot communicate  </a:t>
            </a:r>
          </a:p>
        </p:txBody>
      </p:sp>
      <p:pic>
        <p:nvPicPr>
          <p:cNvPr id="2070" name="Picture 22" descr="Image result for ad hoc network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5"/>
          <a:stretch/>
        </p:blipFill>
        <p:spPr bwMode="auto">
          <a:xfrm>
            <a:off x="15053021" y="10312801"/>
            <a:ext cx="2857500" cy="216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18273827" y="11093881"/>
            <a:ext cx="3549370" cy="3077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0099FF"/>
                </a:solidFill>
              </a:rPr>
              <a:t>Public Safety D2D adhoc mobile network 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67264" y="10363538"/>
            <a:ext cx="1980248" cy="52690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>
            <a:noAutofit/>
          </a:bodyPr>
          <a:lstStyle/>
          <a:p>
            <a:r>
              <a:rPr lang="en-GB" sz="1400" dirty="0"/>
              <a:t>NB IoT/LTE-M 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4228" y="12030754"/>
            <a:ext cx="14519231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99FF"/>
                </a:solidFill>
              </a:rPr>
              <a:t>5GNR Rel-16 will allocate above 6 GHz f(MmWave) frequencies  to facilitate 5× increase in capacity, and ~23× faster response (as compared to the current 4G network) with 1.4 GB/s of median of browsing speed</a:t>
            </a:r>
          </a:p>
        </p:txBody>
      </p:sp>
    </p:spTree>
    <p:extLst>
      <p:ext uri="{BB962C8B-B14F-4D97-AF65-F5344CB8AC3E}">
        <p14:creationId xmlns:p14="http://schemas.microsoft.com/office/powerpoint/2010/main" val="327819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Proposal Introduction (1)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74776" y="12834664"/>
            <a:ext cx="20522280" cy="1081610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DS-MI</a:t>
            </a:r>
            <a:r>
              <a:rPr lang="en-GB" sz="2800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oT,  J. Lota, UEL, UCL,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j.lota@uel.ac.uk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j.lota@ucl.ac.uk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2" name="Picture 4" descr="Image result for autonomous vehicl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01" y="3342754"/>
            <a:ext cx="1377774" cy="142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mobile robot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486" y="2692239"/>
            <a:ext cx="1642567" cy="189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drones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0" t="21952" r="11238" b="20590"/>
          <a:stretch/>
        </p:blipFill>
        <p:spPr bwMode="auto">
          <a:xfrm>
            <a:off x="3827978" y="3169718"/>
            <a:ext cx="2016224" cy="184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Image result for contiguous spectrum countries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48" y="5644710"/>
            <a:ext cx="2857500" cy="200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Image result for factories of futur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997" y="8152351"/>
            <a:ext cx="2857500" cy="193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Image result for ad hoc network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95"/>
          <a:stretch/>
        </p:blipFill>
        <p:spPr bwMode="auto">
          <a:xfrm>
            <a:off x="394098" y="10086685"/>
            <a:ext cx="2857500" cy="216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challenge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464" y="5443262"/>
            <a:ext cx="406049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83888" y="4861152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CHALLENGES ADDRESED AT UEL, UCL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55710" y="5895978"/>
            <a:ext cx="973375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Fast Beam switching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CSI-robust transmission with analog codebooks, even non-coherent transmission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Novel strategies for hybrid beamforming with low-resolution DACs/ADCs</a:t>
            </a:r>
          </a:p>
          <a:p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that can lower the power consumption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Joint accurate localisation and mmWave data rate transfer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Low power ASIC for Doppler and Range Computation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394098" y="2465512"/>
            <a:ext cx="6253286" cy="9782997"/>
          </a:xfrm>
          <a:prstGeom prst="rect">
            <a:avLst/>
          </a:prstGeom>
          <a:noFill/>
          <a:ln w="7302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Rectangle 27"/>
          <p:cNvSpPr/>
          <p:nvPr/>
        </p:nvSpPr>
        <p:spPr>
          <a:xfrm>
            <a:off x="7315002" y="4584217"/>
            <a:ext cx="13733982" cy="4506032"/>
          </a:xfrm>
          <a:prstGeom prst="rect">
            <a:avLst/>
          </a:prstGeom>
          <a:noFill/>
          <a:ln w="73025"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7797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Proposal Introduction (2)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66929" y="3367312"/>
            <a:ext cx="18050005" cy="3913155"/>
          </a:xfrm>
          <a:prstGeom prst="rect">
            <a:avLst/>
          </a:prstGeom>
          <a:noFill/>
          <a:ln w="44450">
            <a:solidFill>
              <a:srgbClr val="3399FF"/>
            </a:solidFill>
          </a:ln>
        </p:spPr>
        <p:txBody>
          <a:bodyPr wrap="square" lIns="217709" tIns="108855" rIns="217709" bIns="108855" rtlCol="0">
            <a:spAutoFit/>
          </a:bodyPr>
          <a:lstStyle/>
          <a:p>
            <a:r>
              <a:rPr lang="en-GB" sz="4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Impact:</a:t>
            </a:r>
          </a:p>
          <a:p>
            <a:r>
              <a:rPr lang="en-GB" sz="4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paradigm shift in the design of MI</a:t>
            </a:r>
            <a:r>
              <a:rPr lang="en-GB" sz="4800" i="1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GB" sz="4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oT devices by jointly designing hardware-informed algorithms together with the circuits, for the particular MI</a:t>
            </a:r>
            <a:r>
              <a:rPr lang="en-GB" sz="4800" i="1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  <a:r>
              <a:rPr lang="en-GB" sz="48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oT challenges that require combined data transmission and localisation.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74776" y="12834664"/>
            <a:ext cx="20522280" cy="1081610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DS-MI</a:t>
            </a:r>
            <a:r>
              <a:rPr lang="en-GB" sz="2800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oT,  J. Lota, UEL, UCL,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j.lota@uel.ac.uk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j.lota@ucl.ac.uk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0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Partners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79208" y="4697760"/>
            <a:ext cx="19202133" cy="2435827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GB" sz="4800" i="1" dirty="0">
                <a:solidFill>
                  <a:srgbClr val="0070C0"/>
                </a:solidFill>
              </a:rPr>
              <a:t>Existing consortium UEL, UCL.</a:t>
            </a:r>
          </a:p>
          <a:p>
            <a:r>
              <a:rPr lang="en-GB" sz="4800" i="1" dirty="0">
                <a:solidFill>
                  <a:srgbClr val="0070C0"/>
                </a:solidFill>
              </a:rPr>
              <a:t>Expertise, profiles and types of partners we are looking for: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4800" i="1" dirty="0">
                <a:solidFill>
                  <a:srgbClr val="0070C0"/>
                </a:solidFill>
              </a:rPr>
              <a:t>Autonomous  vehicles, mobile robots and drones.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74776" y="12834664"/>
            <a:ext cx="20522280" cy="1081610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  <a:hlinkClick r:id="rId4"/>
              </a:rPr>
              <a:t>www.celticnext.eu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						DS-MI</a:t>
            </a:r>
            <a:r>
              <a:rPr lang="en-GB" sz="2800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oT,  J. Lota, UEL, UCL,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hlinkClick r:id="rId5"/>
              </a:rPr>
              <a:t>j.lota@uel.ac.uk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j.lota@ucl.ac.uk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09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latin typeface="Aleo" panose="020F0502020204030203" pitchFamily="34" charset="0"/>
                <a:ea typeface="Aleo" panose="020F0502020204030203" pitchFamily="34" charset="0"/>
                <a:cs typeface="Aleo" panose="020F0502020204030203" pitchFamily="34" charset="0"/>
              </a:rPr>
              <a:t>Contact Info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8</a:t>
            </a:fld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42928" y="3185592"/>
            <a:ext cx="20018224" cy="10438018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For more information and for interest to participate please contact:</a:t>
            </a:r>
          </a:p>
          <a:p>
            <a:endParaRPr lang="en-GB" sz="4800" dirty="0">
              <a:solidFill>
                <a:srgbClr val="0070C0"/>
              </a:solidFill>
            </a:endParaRPr>
          </a:p>
          <a:p>
            <a:r>
              <a:rPr lang="en-GB" sz="4800" dirty="0">
                <a:solidFill>
                  <a:srgbClr val="0070C0"/>
                </a:solidFill>
              </a:rPr>
              <a:t>		Dr Jaswinder Lota</a:t>
            </a:r>
            <a:endParaRPr lang="en-GB" sz="4300" dirty="0">
              <a:solidFill>
                <a:srgbClr val="0070C0"/>
              </a:solidFill>
            </a:endParaRPr>
          </a:p>
          <a:p>
            <a:r>
              <a:rPr lang="en-GB" sz="4300" dirty="0">
                <a:solidFill>
                  <a:srgbClr val="0070C0"/>
                </a:solidFill>
              </a:rPr>
              <a:t>		</a:t>
            </a:r>
            <a:r>
              <a:rPr lang="en-GB" sz="4300" dirty="0">
                <a:solidFill>
                  <a:srgbClr val="0070C0"/>
                </a:solidFill>
                <a:hlinkClick r:id="rId2"/>
              </a:rPr>
              <a:t>j.lota@uel.ac.uk</a:t>
            </a:r>
            <a:r>
              <a:rPr lang="en-GB" sz="4300" dirty="0">
                <a:solidFill>
                  <a:srgbClr val="0070C0"/>
                </a:solidFill>
              </a:rPr>
              <a:t>, </a:t>
            </a:r>
            <a:r>
              <a:rPr lang="en-GB" sz="4300" dirty="0">
                <a:solidFill>
                  <a:srgbClr val="0070C0"/>
                </a:solidFill>
                <a:hlinkClick r:id="rId3"/>
              </a:rPr>
              <a:t>j.lota@ucl.ac.uk</a:t>
            </a:r>
            <a:endParaRPr lang="en-GB" sz="4300" dirty="0">
              <a:solidFill>
                <a:srgbClr val="0070C0"/>
              </a:solidFill>
            </a:endParaRPr>
          </a:p>
          <a:p>
            <a:endParaRPr lang="en-GB" sz="4300" dirty="0">
              <a:solidFill>
                <a:srgbClr val="0070C0"/>
              </a:solidFill>
            </a:endParaRPr>
          </a:p>
          <a:p>
            <a:r>
              <a:rPr lang="en-GB" sz="4300" dirty="0">
                <a:solidFill>
                  <a:srgbClr val="0070C0"/>
                </a:solidFill>
              </a:rPr>
              <a:t>		Telephone 02082232131</a:t>
            </a:r>
          </a:p>
          <a:p>
            <a:r>
              <a:rPr lang="en-GB" sz="4300" dirty="0">
                <a:solidFill>
                  <a:srgbClr val="0070C0"/>
                </a:solidFill>
              </a:rPr>
              <a:t>				</a:t>
            </a:r>
            <a:endParaRPr lang="en-GB" sz="4800" dirty="0">
              <a:solidFill>
                <a:srgbClr val="0070C0"/>
              </a:solidFill>
            </a:endParaRPr>
          </a:p>
          <a:p>
            <a:pPr lvl="8"/>
            <a:endParaRPr lang="en-GB" sz="4800" dirty="0">
              <a:solidFill>
                <a:srgbClr val="0070C0"/>
              </a:solidFill>
            </a:endParaRPr>
          </a:p>
          <a:p>
            <a:pPr lvl="8"/>
            <a:r>
              <a:rPr lang="en-GB" sz="4800" dirty="0">
                <a:solidFill>
                  <a:srgbClr val="0070C0"/>
                </a:solidFill>
              </a:rPr>
              <a:t>       </a:t>
            </a:r>
          </a:p>
          <a:p>
            <a:pPr lvl="8"/>
            <a:r>
              <a:rPr lang="en-GB" sz="4800" dirty="0">
                <a:solidFill>
                  <a:srgbClr val="0070C0"/>
                </a:solidFill>
              </a:rPr>
              <a:t>  </a:t>
            </a:r>
          </a:p>
          <a:p>
            <a:pPr lvl="8"/>
            <a:endParaRPr lang="de-DE" sz="4800" dirty="0">
              <a:solidFill>
                <a:srgbClr val="0070C0"/>
              </a:solidFill>
            </a:endParaRPr>
          </a:p>
          <a:p>
            <a:pPr lvl="8"/>
            <a:endParaRPr lang="en-GB" sz="4800" dirty="0"/>
          </a:p>
          <a:p>
            <a:pPr lvl="8"/>
            <a:endParaRPr lang="en-GB" sz="48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4696" y="12870025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5" r="2224"/>
          <a:stretch/>
        </p:blipFill>
        <p:spPr>
          <a:xfrm>
            <a:off x="13714509" y="17240"/>
            <a:ext cx="10669491" cy="296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11627"/>
      </p:ext>
    </p:extLst>
  </p:cSld>
  <p:clrMapOvr>
    <a:masterClrMapping/>
  </p:clrMapOvr>
</p:sld>
</file>

<file path=ppt/theme/theme1.xml><?xml version="1.0" encoding="utf-8"?>
<a:theme xmlns:a="http://schemas.openxmlformats.org/drawingml/2006/main" name="1_Spanish Chair Eureka 2016 inter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panish Chair Eureka 2016 interno" id="{BA4051FA-B5A8-8041-902C-54A3E0A35E45}" vid="{A453499C-19AA-F249-A308-67522C957B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685</Words>
  <Characters>0</Characters>
  <Application>Microsoft Office PowerPoint</Application>
  <PresentationFormat>Custom</PresentationFormat>
  <Lines>0</Lines>
  <Paragraphs>101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1_Spanish Chair Eureka 2016 interno</vt:lpstr>
      <vt:lpstr>Office Theme</vt:lpstr>
      <vt:lpstr>PowerPoint Presentation</vt:lpstr>
      <vt:lpstr>Teaser</vt:lpstr>
      <vt:lpstr>Organisation Profile</vt:lpstr>
      <vt:lpstr>Proposal Introduction (1)</vt:lpstr>
      <vt:lpstr>Proposal Introduction (1)</vt:lpstr>
      <vt:lpstr>Proposal Introduction (2)</vt:lpstr>
      <vt:lpstr>Partners</vt:lpstr>
      <vt:lpstr>Contact Info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Christiane Reinsch</cp:lastModifiedBy>
  <cp:revision>308</cp:revision>
  <dcterms:modified xsi:type="dcterms:W3CDTF">2019-08-20T04:48:25Z</dcterms:modified>
</cp:coreProperties>
</file>