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272" r:id="rId3"/>
    <p:sldId id="315" r:id="rId4"/>
    <p:sldId id="317" r:id="rId5"/>
    <p:sldId id="318" r:id="rId6"/>
    <p:sldId id="319" r:id="rId7"/>
    <p:sldId id="320" r:id="rId8"/>
    <p:sldId id="321" r:id="rId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rge Casamayón" initials="JC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72" y="-64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15/08/2019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hyperlink" Target="mailto:Jean-Christophe.Schiel@airbus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scom-meetings.webex.com/eurescom-meetings/j.php?MTID=me9dbf557f6ccb5aebc0788888f25e9f3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llaborationhelp.cisco.com/article/WBX000029055" TargetMode="External"/><Relationship Id="rId5" Type="http://schemas.openxmlformats.org/officeDocument/2006/relationships/hyperlink" Target="https://eurescom.webex.com/eurescom/globalcallin.php?serviceType=MC&amp;ED=697732507&amp;tollFree=0" TargetMode="External"/><Relationship Id="rId4" Type="http://schemas.openxmlformats.org/officeDocument/2006/relationships/hyperlink" Target="tel:+49-6925511-4400,,*01*955071414##*01*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</a:t>
            </a:r>
            <a:r>
              <a:rPr lang="en-GB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Proposal</a:t>
            </a: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5G Air to Ground Connectivity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-5124"/>
            <a:ext cx="1703990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Innovate UK Summer Briefing</a:t>
            </a:r>
            <a:endParaRPr lang="en-GB" sz="3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20</a:t>
            </a:r>
            <a:r>
              <a:rPr lang="en-GB" sz="7000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August 2019, London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5025878" y="11768479"/>
            <a:ext cx="1384661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Jean-Christophe Schiel / Airbus Defence and Space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Jean-Christophe.Schiel@airbus.com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</p:spPr>
      </p:pic>
      <p:pic>
        <p:nvPicPr>
          <p:cNvPr id="3" name="Picture 2" descr="Résultat de recherche d'images pour &quot;logo airbus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1" b="26664"/>
          <a:stretch/>
        </p:blipFill>
        <p:spPr bwMode="auto">
          <a:xfrm>
            <a:off x="9082150" y="9522296"/>
            <a:ext cx="5734050" cy="15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864" y="3401616"/>
            <a:ext cx="20522279" cy="834513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Growing demand for ubiquitous broadband connectivity for all type of flying </a:t>
            </a:r>
            <a:r>
              <a:rPr lang="en-US" sz="4800" dirty="0" smtClean="0">
                <a:solidFill>
                  <a:srgbClr val="FF0000"/>
                </a:solidFill>
              </a:rPr>
              <a:t>platform</a:t>
            </a:r>
            <a:r>
              <a:rPr lang="en-US" sz="4800" dirty="0"/>
              <a:t> </a:t>
            </a:r>
            <a:r>
              <a:rPr lang="en-US" sz="4800" dirty="0" smtClean="0">
                <a:sym typeface="Wingdings" panose="05000000000000000000" pitchFamily="2" charset="2"/>
              </a:rPr>
              <a:t></a:t>
            </a:r>
            <a:r>
              <a:rPr lang="en-US" sz="4800" dirty="0" smtClean="0"/>
              <a:t> </a:t>
            </a:r>
            <a:r>
              <a:rPr lang="en-GB" sz="48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5G </a:t>
            </a:r>
            <a:r>
              <a:rPr lang="en-GB" sz="48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Air to Ground </a:t>
            </a:r>
            <a:r>
              <a:rPr lang="en-GB" sz="48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Connectivity: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leo" panose="020F0502020204030203" pitchFamily="34" charset="0"/>
              </a:rPr>
              <a:t>Commercial aircrafts are usually using the satellite communication to offer connectivity to the passengers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leo" panose="020F0502020204030203" pitchFamily="34" charset="0"/>
              </a:rPr>
              <a:t>Currently €€€ but it is improving (LEO satellites)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leo" panose="020F0502020204030203" pitchFamily="34" charset="0"/>
              </a:rPr>
              <a:t>Still the only solution when flying above the oceans </a:t>
            </a:r>
            <a:r>
              <a:rPr lang="en-GB" sz="4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natural complement of LEO satellites</a:t>
            </a:r>
            <a:endParaRPr lang="en-GB" sz="48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marL="1600200" lvl="2" indent="-685800">
              <a:buFont typeface="Arial" panose="020B0604020202020204" pitchFamily="34" charset="0"/>
              <a:buChar char="•"/>
            </a:pPr>
            <a:endParaRPr lang="en-GB" sz="4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leo" panose="020F0502020204030203" pitchFamily="34" charset="0"/>
              </a:rPr>
              <a:t>The idea is then to add Air-to-Ground</a:t>
            </a:r>
            <a:r>
              <a:rPr lang="en-GB" sz="4800" i="1" strike="sngStrik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leo" panose="020F0502020204030203" pitchFamily="34" charset="0"/>
              </a:rPr>
              <a:t> </a:t>
            </a:r>
            <a:r>
              <a:rPr lang="en-GB" sz="4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leo" panose="020F0502020204030203" pitchFamily="34" charset="0"/>
              </a:rPr>
              <a:t>connections when available to offer more connectivity at a lower cost and to benefit from the 5G technology.</a:t>
            </a:r>
            <a:endParaRPr lang="en-GB" sz="48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5G A2G Connectivity – Jean-Christophe Schiel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8" name="Picture 2" descr="Résultat de recherche d'images pour &quot;logo airbus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1" b="26664"/>
          <a:stretch/>
        </p:blipFill>
        <p:spPr bwMode="auto">
          <a:xfrm>
            <a:off x="18332137" y="12605120"/>
            <a:ext cx="410520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18725" y="2868183"/>
            <a:ext cx="22346483" cy="1129979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</a:rPr>
              <a:t>The idea is to connect an aircraft like a 5G user on the Ground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</a:rPr>
              <a:t>But an aircraft is NOT a conventional user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</a:rPr>
              <a:t>Altitude: 10000ft-40</a:t>
            </a:r>
            <a:r>
              <a:rPr lang="en-GB" sz="4800" i="1" strike="sngStrike" dirty="0" smtClean="0">
                <a:solidFill>
                  <a:srgbClr val="0070C0"/>
                </a:solidFill>
              </a:rPr>
              <a:t>000f</a:t>
            </a:r>
            <a:r>
              <a:rPr lang="en-GB" sz="4800" i="1" dirty="0" smtClean="0">
                <a:solidFill>
                  <a:srgbClr val="0070C0"/>
                </a:solidFill>
              </a:rPr>
              <a:t>t @ up to 1000km/h</a:t>
            </a:r>
          </a:p>
          <a:p>
            <a:pPr marL="1143000" lvl="1" indent="-685800">
              <a:buFont typeface="Wingdings"/>
              <a:buChar char="à"/>
            </a:pPr>
            <a:r>
              <a:rPr lang="en-GB" sz="48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Modifications </a:t>
            </a:r>
          </a:p>
          <a:p>
            <a:pPr marL="4343400" lvl="8" indent="-685800">
              <a:buFont typeface="Wingdings"/>
              <a:buChar char="à"/>
            </a:pPr>
            <a:r>
              <a:rPr lang="en-GB" sz="48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on the 5G </a:t>
            </a:r>
            <a:r>
              <a:rPr lang="en-GB" sz="4800" i="1" dirty="0">
                <a:solidFill>
                  <a:srgbClr val="0070C0"/>
                </a:solidFill>
                <a:sym typeface="Wingdings" panose="05000000000000000000" pitchFamily="2" charset="2"/>
              </a:rPr>
              <a:t>Airborne SDR modem</a:t>
            </a:r>
            <a:endParaRPr lang="en-GB" sz="4800" i="1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4343400" lvl="8" indent="-685800">
              <a:buFont typeface="Wingdings"/>
              <a:buChar char="à"/>
            </a:pPr>
            <a:r>
              <a:rPr lang="en-GB" sz="48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On the Base Stations</a:t>
            </a:r>
          </a:p>
          <a:p>
            <a:pPr marL="4343400" lvl="8" indent="-685800">
              <a:buFont typeface="Wingdings"/>
              <a:buChar char="à"/>
            </a:pPr>
            <a:r>
              <a:rPr lang="en-GB" sz="48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On the antennas</a:t>
            </a:r>
          </a:p>
          <a:p>
            <a:pPr marL="4343400" lvl="8" indent="-685800">
              <a:buFont typeface="Wingdings"/>
              <a:buChar char="à"/>
            </a:pPr>
            <a:r>
              <a:rPr lang="en-GB" sz="48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On some protocols (handover …)</a:t>
            </a:r>
            <a:endParaRPr lang="en-GB" sz="4800" i="1" dirty="0" smtClean="0">
              <a:solidFill>
                <a:srgbClr val="0070C0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4800" i="1" dirty="0" smtClean="0">
              <a:solidFill>
                <a:srgbClr val="0070C0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4800" i="1" dirty="0" smtClean="0">
              <a:solidFill>
                <a:srgbClr val="0070C0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</a:rPr>
              <a:t>It needs Flight Certification or at least</a:t>
            </a:r>
            <a:br>
              <a:rPr lang="en-GB" sz="4800" i="1" dirty="0" smtClean="0">
                <a:solidFill>
                  <a:srgbClr val="0070C0"/>
                </a:solidFill>
              </a:rPr>
            </a:br>
            <a:r>
              <a:rPr lang="en-GB" sz="4800" i="1" dirty="0" smtClean="0">
                <a:solidFill>
                  <a:srgbClr val="0070C0"/>
                </a:solidFill>
              </a:rPr>
              <a:t>the </a:t>
            </a:r>
            <a:r>
              <a:rPr lang="en-US" sz="4800" i="1" dirty="0" smtClean="0">
                <a:solidFill>
                  <a:srgbClr val="0070C0"/>
                </a:solidFill>
              </a:rPr>
              <a:t>minimal </a:t>
            </a:r>
            <a:r>
              <a:rPr lang="en-US" sz="4800" i="1" dirty="0">
                <a:solidFill>
                  <a:srgbClr val="0070C0"/>
                </a:solidFill>
              </a:rPr>
              <a:t>requirements </a:t>
            </a:r>
            <a:r>
              <a:rPr lang="en-US" sz="4800" i="1" dirty="0" smtClean="0">
                <a:solidFill>
                  <a:srgbClr val="0070C0"/>
                </a:solidFill>
              </a:rPr>
              <a:t>the fly in an aircraft: </a:t>
            </a:r>
            <a:r>
              <a:rPr lang="en-US" sz="4800" i="1" dirty="0">
                <a:solidFill>
                  <a:srgbClr val="0070C0"/>
                </a:solidFill>
              </a:rPr>
              <a:t>EMC, environmental, </a:t>
            </a:r>
            <a:r>
              <a:rPr lang="en-US" sz="4800" i="1" dirty="0" smtClean="0">
                <a:solidFill>
                  <a:srgbClr val="0070C0"/>
                </a:solidFill>
              </a:rPr>
              <a:t>fire &amp; explosion </a:t>
            </a:r>
            <a:r>
              <a:rPr lang="en-US" sz="4800" i="1" dirty="0">
                <a:solidFill>
                  <a:srgbClr val="0070C0"/>
                </a:solidFill>
              </a:rPr>
              <a:t>proof </a:t>
            </a:r>
            <a:r>
              <a:rPr lang="en-US" sz="4800" i="1" dirty="0" err="1">
                <a:solidFill>
                  <a:srgbClr val="0070C0"/>
                </a:solidFill>
              </a:rPr>
              <a:t>etc</a:t>
            </a:r>
            <a:r>
              <a:rPr lang="en-US" sz="4800" i="1" dirty="0">
                <a:solidFill>
                  <a:srgbClr val="0070C0"/>
                </a:solidFill>
              </a:rPr>
              <a:t> </a:t>
            </a:r>
            <a:r>
              <a:rPr lang="en-US" sz="4800" i="1" dirty="0" smtClean="0">
                <a:solidFill>
                  <a:srgbClr val="0070C0"/>
                </a:solidFill>
              </a:rPr>
              <a:t>… for a prototype</a:t>
            </a:r>
            <a:endParaRPr lang="en-US" sz="4800" i="1" dirty="0">
              <a:solidFill>
                <a:srgbClr val="0070C0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4800" i="1" dirty="0" smtClean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623" y="4520732"/>
            <a:ext cx="9383688" cy="52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Résultat de recherche d'images pour &quot;logo airbus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1" b="26664"/>
          <a:stretch/>
        </p:blipFill>
        <p:spPr bwMode="auto">
          <a:xfrm>
            <a:off x="18332137" y="12605120"/>
            <a:ext cx="410520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5G A2G Connectivity – Jean-Christophe Schiel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82081" y="2924258"/>
            <a:ext cx="20306256" cy="969935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</a:rPr>
              <a:t>Expected </a:t>
            </a:r>
            <a:r>
              <a:rPr lang="en-GB" sz="4800" i="1" dirty="0">
                <a:solidFill>
                  <a:srgbClr val="0070C0"/>
                </a:solidFill>
              </a:rPr>
              <a:t>benefits: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000" i="1" dirty="0">
                <a:solidFill>
                  <a:srgbClr val="0070C0"/>
                </a:solidFill>
              </a:rPr>
              <a:t>Higher data rates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000" i="1" dirty="0">
                <a:solidFill>
                  <a:srgbClr val="0070C0"/>
                </a:solidFill>
              </a:rPr>
              <a:t>Low latency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000" i="1" dirty="0">
                <a:solidFill>
                  <a:srgbClr val="0070C0"/>
                </a:solidFill>
              </a:rPr>
              <a:t>Cheaper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000" i="1" dirty="0">
                <a:solidFill>
                  <a:srgbClr val="0070C0"/>
                </a:solidFill>
              </a:rPr>
              <a:t>Good service </a:t>
            </a:r>
            <a:r>
              <a:rPr lang="en-GB" sz="4000" i="1" dirty="0" smtClean="0">
                <a:solidFill>
                  <a:srgbClr val="0070C0"/>
                </a:solidFill>
              </a:rPr>
              <a:t>availability </a:t>
            </a:r>
            <a:r>
              <a:rPr lang="en-GB" sz="4000" i="1" dirty="0">
                <a:solidFill>
                  <a:srgbClr val="0070C0"/>
                </a:solidFill>
              </a:rPr>
              <a:t>in dense </a:t>
            </a:r>
            <a:r>
              <a:rPr lang="en-GB" sz="4000" i="1" dirty="0" smtClean="0">
                <a:solidFill>
                  <a:srgbClr val="0070C0"/>
                </a:solidFill>
              </a:rPr>
              <a:t>areas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000" i="1" dirty="0" smtClean="0">
                <a:solidFill>
                  <a:srgbClr val="0070C0"/>
                </a:solidFill>
              </a:rPr>
              <a:t>Worldwide standard</a:t>
            </a:r>
            <a:endParaRPr lang="en-GB" sz="4800" i="1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i="1" dirty="0">
                <a:solidFill>
                  <a:srgbClr val="0070C0"/>
                </a:solidFill>
              </a:rPr>
              <a:t>Challenge and Weakness: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000" i="1" dirty="0" smtClean="0">
                <a:solidFill>
                  <a:srgbClr val="0070C0"/>
                </a:solidFill>
              </a:rPr>
              <a:t>Doppler</a:t>
            </a:r>
            <a:r>
              <a:rPr lang="en-GB" sz="4000" i="1" dirty="0">
                <a:solidFill>
                  <a:srgbClr val="0070C0"/>
                </a:solidFill>
              </a:rPr>
              <a:t>, latency, base station hand over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000" i="1" dirty="0" smtClean="0">
                <a:solidFill>
                  <a:srgbClr val="0070C0"/>
                </a:solidFill>
              </a:rPr>
              <a:t>Can’t cover the oceans and the low density areas (TBC)</a:t>
            </a:r>
            <a:endParaRPr lang="en-GB" sz="4000" i="1" dirty="0">
              <a:solidFill>
                <a:srgbClr val="0070C0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000" i="1" dirty="0" smtClean="0">
                <a:solidFill>
                  <a:srgbClr val="0070C0"/>
                </a:solidFill>
              </a:rPr>
              <a:t>Radio or system prototype prepared for flight test</a:t>
            </a:r>
          </a:p>
          <a:p>
            <a:endParaRPr lang="en-GB" sz="4800" i="1" dirty="0">
              <a:solidFill>
                <a:srgbClr val="0070C0"/>
              </a:solidFill>
            </a:endParaRPr>
          </a:p>
          <a:p>
            <a:r>
              <a:rPr lang="en-GB" sz="4800" i="1" dirty="0" smtClean="0">
                <a:solidFill>
                  <a:srgbClr val="0070C0"/>
                </a:solidFill>
              </a:rPr>
              <a:t>Project Duration could be 36 months </a:t>
            </a:r>
          </a:p>
          <a:p>
            <a:r>
              <a:rPr lang="en-GB" sz="4800" i="1" dirty="0" smtClean="0">
                <a:solidFill>
                  <a:srgbClr val="0070C0"/>
                </a:solidFill>
              </a:rPr>
              <a:t>Project outcome: ideally a demonstrator with a prototype of a modem with flight tests (dependant of Airbus internal funding)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9" name="Picture 2" descr="Résultat de recherche d'images pour &quot;logo airbus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1" b="26664"/>
          <a:stretch/>
        </p:blipFill>
        <p:spPr bwMode="auto">
          <a:xfrm>
            <a:off x="18332137" y="12605120"/>
            <a:ext cx="410520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5G A2G Connectivity – Jean-Christophe Schiel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539048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sz="4800" i="1" dirty="0" smtClean="0">
                <a:solidFill>
                  <a:srgbClr val="0070C0"/>
                </a:solidFill>
              </a:rPr>
              <a:t>No Consortium for the moment only a fresh idea</a:t>
            </a:r>
          </a:p>
          <a:p>
            <a:r>
              <a:rPr lang="en-GB" sz="4800" i="1" dirty="0" smtClean="0">
                <a:solidFill>
                  <a:srgbClr val="0070C0"/>
                </a:solidFill>
              </a:rPr>
              <a:t>Profiles and type of partners: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</a:rPr>
              <a:t>Telco operator / Service Provider for the overall system view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</a:rPr>
              <a:t>Telecommunication equipment manufacturer for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</a:rPr>
              <a:t>5G Base station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</a:rPr>
              <a:t>Airborne Antenna </a:t>
            </a:r>
            <a:r>
              <a:rPr lang="en-GB" sz="4800" i="1" strike="dblStrike" dirty="0" smtClean="0">
                <a:solidFill>
                  <a:srgbClr val="0070C0"/>
                </a:solidFill>
              </a:rPr>
              <a:t>(beamforming, patch …)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i="1" dirty="0" smtClean="0">
                <a:solidFill>
                  <a:srgbClr val="0070C0"/>
                </a:solidFill>
              </a:rPr>
              <a:t>SDR flight certifiable Modem side</a:t>
            </a: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9" name="Picture 2" descr="Résultat de recherche d'images pour &quot;logo airbus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1" b="26664"/>
          <a:stretch/>
        </p:blipFill>
        <p:spPr bwMode="auto">
          <a:xfrm>
            <a:off x="18332137" y="12605120"/>
            <a:ext cx="410520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5G A2G Connectivity – Jean-Christophe Schiel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391589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</a:rPr>
              <a:t>Jean-Christophe Schiel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Airbus Defence and Space 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  <a:hlinkClick r:id="rId2"/>
              </a:rPr>
              <a:t>Jean-Christophe.Schiel@airbus.com</a:t>
            </a:r>
            <a:r>
              <a:rPr lang="en-GB" sz="4300" dirty="0" smtClean="0">
                <a:solidFill>
                  <a:srgbClr val="0070C0"/>
                </a:solidFill>
              </a:rPr>
              <a:t> 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</a:rPr>
              <a:t>Phone: +33 6 73 69 38 38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</a:rPr>
              <a:t>1 Bld Jean Moulin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</a:t>
            </a:r>
            <a:r>
              <a:rPr lang="en-GB" sz="4300" dirty="0" smtClean="0">
                <a:solidFill>
                  <a:srgbClr val="0070C0"/>
                </a:solidFill>
              </a:rPr>
              <a:t>	78990 Elancourt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France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</a:t>
            </a:r>
            <a:r>
              <a:rPr lang="en-GB" sz="4300" dirty="0" smtClean="0">
                <a:solidFill>
                  <a:srgbClr val="0070C0"/>
                </a:solidFill>
              </a:rPr>
              <a:t>	www.airbus.com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via: </a:t>
            </a:r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lvl="8"/>
            <a:endParaRPr lang="en-GB" sz="4800" dirty="0" smtClean="0">
              <a:solidFill>
                <a:srgbClr val="0070C0"/>
              </a:solidFill>
            </a:endParaRP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550" y="10026352"/>
            <a:ext cx="2300370" cy="23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20227" r="18066" b="11711"/>
          <a:stretch>
            <a:fillRect/>
          </a:stretch>
        </p:blipFill>
        <p:spPr bwMode="auto">
          <a:xfrm>
            <a:off x="15595550" y="5417840"/>
            <a:ext cx="3023592" cy="39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ésultat de recherche d'images pour &quot;logo airbus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1" b="26664"/>
          <a:stretch/>
        </p:blipFill>
        <p:spPr bwMode="auto">
          <a:xfrm>
            <a:off x="9082150" y="9278988"/>
            <a:ext cx="5734050" cy="150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Join the follow-up Telco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A206F493-BCA8-4278-A408-9CC6CA8C2F0B}"/>
              </a:ext>
            </a:extLst>
          </p:cNvPr>
          <p:cNvSpPr/>
          <p:nvPr/>
        </p:nvSpPr>
        <p:spPr>
          <a:xfrm>
            <a:off x="1174776" y="1247462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office@celticnext.eu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949" y="4481736"/>
            <a:ext cx="7371307" cy="7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1442" y="4913784"/>
            <a:ext cx="11711612" cy="71227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71600" y="1835696"/>
            <a:ext cx="14132768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 fontScale="25000" lnSpcReduction="20000"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11 September  10-10.30 CET</a:t>
            </a:r>
            <a:endParaRPr lang="de-DE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584" y="3752934"/>
            <a:ext cx="16393144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 </a:t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dirty="0" smtClean="0"/>
              <a:t>Meeting </a:t>
            </a:r>
            <a:r>
              <a:rPr lang="en-GB" sz="3200" b="1" dirty="0"/>
              <a:t>number</a:t>
            </a:r>
            <a:r>
              <a:rPr lang="en-GB" sz="3200" dirty="0"/>
              <a:t> (access code): 955 745 706 </a:t>
            </a:r>
            <a:endParaRPr lang="en-GB" sz="3200" dirty="0" smtClean="0"/>
          </a:p>
          <a:p>
            <a:r>
              <a:rPr lang="en-GB" sz="3200" b="1" dirty="0" smtClean="0"/>
              <a:t>Meeting </a:t>
            </a:r>
            <a:r>
              <a:rPr lang="en-GB" sz="3200" b="1" dirty="0"/>
              <a:t>password:</a:t>
            </a:r>
            <a:r>
              <a:rPr lang="en-GB" sz="3200" dirty="0"/>
              <a:t> </a:t>
            </a:r>
            <a:r>
              <a:rPr lang="en-GB" sz="3200" dirty="0" err="1" smtClean="0"/>
              <a:t>ZexxcKJQ</a:t>
            </a:r>
            <a:endParaRPr lang="en-GB" sz="3200" dirty="0" smtClean="0"/>
          </a:p>
          <a:p>
            <a:endParaRPr lang="en-GB" sz="3200" dirty="0" smtClean="0"/>
          </a:p>
          <a:p>
            <a:r>
              <a:rPr lang="en-GB" sz="3200" b="1" dirty="0" smtClean="0"/>
              <a:t>Join the Meeting:</a:t>
            </a:r>
          </a:p>
          <a:p>
            <a:r>
              <a:rPr lang="en-GB" sz="3200" dirty="0" smtClean="0">
                <a:hlinkClick r:id="rId3"/>
              </a:rPr>
              <a:t>https</a:t>
            </a:r>
            <a:r>
              <a:rPr lang="en-GB" sz="3200" dirty="0">
                <a:hlinkClick r:id="rId3"/>
              </a:rPr>
              <a:t>://</a:t>
            </a:r>
            <a:r>
              <a:rPr lang="en-GB" sz="3200" dirty="0" smtClean="0">
                <a:hlinkClick r:id="rId3"/>
              </a:rPr>
              <a:t>eurescom-meetings.webex.com/eurescom-meetings/j.php?MTID=me9dbf557f6ccb5aebc0788888f25e9f3</a:t>
            </a:r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Join </a:t>
            </a:r>
            <a:r>
              <a:rPr lang="en-GB" sz="3200" dirty="0"/>
              <a:t>by phone  </a:t>
            </a:r>
            <a:br>
              <a:rPr lang="en-GB" sz="3200" dirty="0"/>
            </a:br>
            <a:r>
              <a:rPr lang="en-GB" sz="3200" b="1" u="sng" dirty="0">
                <a:hlinkClick r:id="rId4"/>
              </a:rPr>
              <a:t>+49-6925511-4400</a:t>
            </a:r>
            <a:r>
              <a:rPr lang="en-GB" sz="3200" dirty="0"/>
              <a:t> Germany toll  </a:t>
            </a:r>
            <a:br>
              <a:rPr lang="en-GB" sz="3200" dirty="0"/>
            </a:br>
            <a:r>
              <a:rPr lang="en-GB" sz="3200" u="sng" dirty="0">
                <a:hlinkClick r:id="rId5"/>
              </a:rPr>
              <a:t>Global call-in numbers</a:t>
            </a:r>
            <a:r>
              <a:rPr lang="en-GB" sz="3200" dirty="0"/>
              <a:t> 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u="sng" dirty="0">
                <a:hlinkClick r:id="rId6"/>
              </a:rPr>
              <a:t>Can't join the meeting?</a:t>
            </a:r>
            <a:r>
              <a:rPr lang="en-GB" sz="3200" dirty="0"/>
              <a:t>  </a:t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25506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346</Words>
  <Characters>0</Characters>
  <Application>Microsoft Office PowerPoint</Application>
  <PresentationFormat>Custom</PresentationFormat>
  <Lines>0</Lines>
  <Paragraphs>92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1_Spanish Chair Eureka 2016 interno</vt:lpstr>
      <vt:lpstr>Office Theme</vt:lpstr>
      <vt:lpstr>PowerPoint Presentation</vt:lpstr>
      <vt:lpstr>Teaser</vt:lpstr>
      <vt:lpstr>Proposal Introduction (1)</vt:lpstr>
      <vt:lpstr>Proposal Introduction (2)</vt:lpstr>
      <vt:lpstr>Partners</vt:lpstr>
      <vt:lpstr>Contact Info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306</cp:revision>
  <dcterms:modified xsi:type="dcterms:W3CDTF">2019-08-15T09:32:39Z</dcterms:modified>
</cp:coreProperties>
</file>