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Gill Sans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12" y="3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7666037" y="-3246426"/>
            <a:ext cx="9051926" cy="21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2754550" y="5486400"/>
            <a:ext cx="23406100" cy="14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3290550" y="-8940800"/>
            <a:ext cx="23406100" cy="4348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lv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b" anchorCtr="0">
            <a:noAutofit/>
          </a:bodyPr>
          <a:lstStyle>
            <a:lvl1pPr marL="457200" lvl="0" indent="-22860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 sz="43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251200" y="6400811"/>
            <a:ext cx="29057599" cy="1810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65405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Char char="•"/>
              <a:defRPr sz="6700"/>
            </a:lvl1pPr>
            <a:lvl2pPr marL="914400" lvl="1" indent="-59055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–"/>
              <a:defRPr sz="5700"/>
            </a:lvl2pPr>
            <a:lvl3pPr marL="1371600" lvl="2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–"/>
              <a:defRPr sz="4300"/>
            </a:lvl4pPr>
            <a:lvl5pPr marL="2286000" lvl="4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»"/>
              <a:defRPr sz="4300"/>
            </a:lvl5pPr>
            <a:lvl6pPr marL="2743200" lvl="5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6pPr>
            <a:lvl7pPr marL="3200400" lvl="6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7pPr>
            <a:lvl8pPr marL="3657600" lvl="7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8pPr>
            <a:lvl9pPr marL="4114800" lvl="8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32715200" y="6400811"/>
            <a:ext cx="29057599" cy="1810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65405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Char char="•"/>
              <a:defRPr sz="6700"/>
            </a:lvl1pPr>
            <a:lvl2pPr marL="914400" lvl="1" indent="-59055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–"/>
              <a:defRPr sz="5700"/>
            </a:lvl2pPr>
            <a:lvl3pPr marL="1371600" lvl="2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–"/>
              <a:defRPr sz="4300"/>
            </a:lvl4pPr>
            <a:lvl5pPr marL="2286000" lvl="4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»"/>
              <a:defRPr sz="4300"/>
            </a:lvl5pPr>
            <a:lvl6pPr marL="2743200" lvl="5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6pPr>
            <a:lvl7pPr marL="3200400" lvl="6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7pPr>
            <a:lvl8pPr marL="3657600" lvl="7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8pPr>
            <a:lvl9pPr marL="4114800" lvl="8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b" anchorCtr="0">
            <a:noAutofit/>
          </a:bodyPr>
          <a:lstStyle>
            <a:lvl1pPr marL="457200" lvl="0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1pPr>
            <a:lvl2pPr marL="914400" lvl="1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2pPr>
            <a:lvl3pPr marL="1371600" lvl="2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 b="1"/>
            </a:lvl3pPr>
            <a:lvl4pPr marL="1828800" lvl="3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4pPr>
            <a:lvl5pPr marL="2286000" lvl="4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5pPr>
            <a:lvl6pPr marL="2743200" lvl="5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6pPr>
            <a:lvl7pPr marL="3200400" lvl="6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7pPr>
            <a:lvl8pPr marL="3657600" lvl="7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8pPr>
            <a:lvl9pPr marL="4114800" lvl="8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59055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1pPr>
            <a:lvl2pPr marL="914400" lvl="1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–"/>
              <a:defRPr sz="4800"/>
            </a:lvl2pPr>
            <a:lvl3pPr marL="1371600" lvl="2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3pPr>
            <a:lvl4pPr marL="1828800" lvl="3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4pPr>
            <a:lvl5pPr marL="2286000" lvl="4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»"/>
              <a:defRPr sz="3800"/>
            </a:lvl5pPr>
            <a:lvl6pPr marL="2743200" lvl="5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12386748" y="3070226"/>
            <a:ext cx="10778067" cy="12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b" anchorCtr="0">
            <a:noAutofit/>
          </a:bodyPr>
          <a:lstStyle>
            <a:lvl1pPr marL="457200" lvl="0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1pPr>
            <a:lvl2pPr marL="914400" lvl="1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2pPr>
            <a:lvl3pPr marL="1371600" lvl="2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 b="1"/>
            </a:lvl3pPr>
            <a:lvl4pPr marL="1828800" lvl="3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4pPr>
            <a:lvl5pPr marL="2286000" lvl="4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5pPr>
            <a:lvl6pPr marL="2743200" lvl="5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6pPr>
            <a:lvl7pPr marL="3200400" lvl="6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7pPr>
            <a:lvl8pPr marL="3657600" lvl="7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8pPr>
            <a:lvl9pPr marL="4114800" lvl="8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12386748" y="4349750"/>
            <a:ext cx="10778067" cy="790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59055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1pPr>
            <a:lvl2pPr marL="914400" lvl="1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–"/>
              <a:defRPr sz="4800"/>
            </a:lvl2pPr>
            <a:lvl3pPr marL="1371600" lvl="2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3pPr>
            <a:lvl4pPr marL="1828800" lvl="3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4pPr>
            <a:lvl5pPr marL="2286000" lvl="4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»"/>
              <a:defRPr sz="3800"/>
            </a:lvl5pPr>
            <a:lvl6pPr marL="2743200" lvl="5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9533467" y="546111"/>
            <a:ext cx="13631332" cy="1170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1pPr>
            <a:lvl2pPr marL="914400" lvl="1" indent="-65405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Char char="–"/>
              <a:defRPr sz="6700"/>
            </a:lvl2pPr>
            <a:lvl3pPr marL="1371600" lvl="2" indent="-59055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3pPr>
            <a:lvl4pPr marL="1828800" lvl="3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–"/>
              <a:defRPr sz="4800"/>
            </a:lvl4pPr>
            <a:lvl5pPr marL="2286000" lvl="4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»"/>
              <a:defRPr sz="4800"/>
            </a:lvl5pPr>
            <a:lvl6pPr marL="2743200" lvl="5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6pPr>
            <a:lvl7pPr marL="3200400" lvl="6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7pPr>
            <a:lvl8pPr marL="3657600" lvl="7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8pPr>
            <a:lvl9pPr marL="4114800" lvl="8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219201" y="2870207"/>
            <a:ext cx="8022168" cy="9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1pPr>
            <a:lvl2pPr marL="914400" lvl="1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1pPr>
            <a:lvl2pPr marL="914400" lvl="1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mailto:FablabLondonVRradhika@shadowrobot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video" Target="https://www.youtube.com/embed/3rZYn62OId8?feature=oembed" TargetMode="External"/><Relationship Id="rId1" Type="http://schemas.openxmlformats.org/officeDocument/2006/relationships/video" Target="https://www.youtube.com/embed/u0ojZhvy0Bg?feature=oembed" TargetMode="External"/><Relationship Id="rId6" Type="http://schemas.openxmlformats.org/officeDocument/2006/relationships/hyperlink" Target="mailto:FablabLondonVRradhika@shadowrobot.com" TargetMode="External"/><Relationship Id="rId5" Type="http://schemas.openxmlformats.org/officeDocument/2006/relationships/hyperlink" Target="https://www.shadowrobot.com/telerobots/" TargetMode="External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mailto:FablabLondonVRradhika@shadowrobot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mailto:FablabLondonVRradhika@shadowrobot.com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ablabLondonVRradhika@shadowrobot.com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radhika@shadowrobot.com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hyperlink" Target="http://tiny.cc/projectide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6.png"/><Relationship Id="rId7" Type="http://schemas.openxmlformats.org/officeDocument/2006/relationships/hyperlink" Target="https://collaborationhelp.cisco.com/article/WBX00002905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escom.webex.com/eurescom/globalcallin.php?serviceType=MC&amp;ED=697732507&amp;tollFree=0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https://eurescom-meetings.webex.com/eurescom-meetings/j.php?MTID=md4eb4f0c663466e9143c8f0eea89b0c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27856" y="11030981"/>
            <a:ext cx="243840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3C3C3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Pitch of the Project Proposal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Shadow Robot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3551040" y="-5124"/>
            <a:ext cx="17039908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CELTIC-NEXT </a:t>
            </a:r>
            <a:br>
              <a:rPr lang="en-GB" sz="96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96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Innovate UK Summer Briefing</a:t>
            </a:r>
            <a:endParaRPr sz="36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GB" sz="7000" b="0" i="0" u="none" strike="noStrike" cap="none" baseline="30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7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August 2019, London  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5410915" y="11768479"/>
            <a:ext cx="13693853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Radhika Gudipati Shadow Robot Company Ltd</a:t>
            </a:r>
            <a:endParaRPr sz="4400" b="1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sng" strike="noStrike" cap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radhika@shadowrobot.com</a:t>
            </a:r>
            <a:r>
              <a:rPr lang="en-GB" sz="44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4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5">
            <a:alphaModFix/>
          </a:blip>
          <a:srcRect l="979" t="12515"/>
          <a:stretch/>
        </p:blipFill>
        <p:spPr>
          <a:xfrm>
            <a:off x="0" y="0"/>
            <a:ext cx="4991201" cy="440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 descr="A picture containing object, cloc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92402" y="8948469"/>
            <a:ext cx="6143484" cy="2820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540000" y="568150"/>
            <a:ext cx="13553400" cy="24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lang="en-GB" sz="85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Shadow Teleoperation System</a:t>
            </a:r>
            <a:endParaRPr sz="85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912025" y="3245050"/>
            <a:ext cx="16030200" cy="90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dirty="0"/>
              <a:t>Shadow teleoperation system is the forerunner of today’s most advanced remote systems helping to transform work within radioactive environments by using human-like dexterous hands instead of human hands in glove boxes. The system has specifically been developed to create a pathway to raised safety standards and improved productivity.</a:t>
            </a:r>
            <a:endParaRPr sz="35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36576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3500" b="1" dirty="0"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500" b="1" dirty="0">
                <a:latin typeface="Gill Sans"/>
                <a:ea typeface="Gill Sans"/>
                <a:cs typeface="Gill Sans"/>
                <a:sym typeface="Gill Sans"/>
              </a:rPr>
              <a:t>				</a:t>
            </a:r>
            <a:br>
              <a:rPr lang="en-GB" sz="3500" b="1" dirty="0"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500" b="1" dirty="0">
                <a:latin typeface="Gill Sans"/>
                <a:ea typeface="Gill Sans"/>
                <a:cs typeface="Gill Sans"/>
                <a:sym typeface="Gill Sans"/>
              </a:rPr>
              <a:t>					</a:t>
            </a:r>
            <a:br>
              <a:rPr lang="en-GB" sz="3500" b="1" dirty="0">
                <a:latin typeface="Gill Sans"/>
                <a:ea typeface="Gill Sans"/>
                <a:cs typeface="Gill Sans"/>
                <a:sym typeface="Gill Sans"/>
              </a:rPr>
            </a:br>
            <a:br>
              <a:rPr lang="en-GB" sz="3500" b="1" dirty="0"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500" b="1" dirty="0">
                <a:latin typeface="Gill Sans"/>
                <a:ea typeface="Gill Sans"/>
                <a:cs typeface="Gill Sans"/>
                <a:sym typeface="Gill Sans"/>
              </a:rPr>
              <a:t>				</a:t>
            </a:r>
            <a:endParaRPr sz="35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500" i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500" i="1" dirty="0">
                <a:solidFill>
                  <a:schemeClr val="dk1"/>
                </a:solidFill>
              </a:rPr>
              <a:t>An interesting </a:t>
            </a:r>
            <a:r>
              <a:rPr lang="en-GB" sz="2500" i="1" dirty="0">
                <a:solidFill>
                  <a:schemeClr val="dk1"/>
                </a:solidFill>
                <a:uFill>
                  <a:noFill/>
                </a:uFill>
                <a:hlinkClick r:id="rId5"/>
              </a:rPr>
              <a:t>video</a:t>
            </a:r>
            <a:r>
              <a:rPr lang="en-GB" sz="2500" i="1" dirty="0">
                <a:solidFill>
                  <a:schemeClr val="dk1"/>
                </a:solidFill>
              </a:rPr>
              <a:t> for our </a:t>
            </a:r>
            <a:r>
              <a:rPr lang="en-GB" sz="2500" b="1" i="1" dirty="0">
                <a:solidFill>
                  <a:schemeClr val="dk1"/>
                </a:solidFill>
              </a:rPr>
              <a:t>Tactile Telerobot.</a:t>
            </a:r>
            <a:endParaRPr sz="2500" b="1" i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800" b="1" dirty="0">
                <a:latin typeface="Gill Sans"/>
                <a:ea typeface="Gill Sans"/>
                <a:cs typeface="Gill Sans"/>
                <a:sym typeface="Gill Sans"/>
              </a:rPr>
            </a:br>
            <a:endParaRPr sz="48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174776" y="12834664"/>
            <a:ext cx="22970552" cy="151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www.celticnext.eu                                        </a:t>
            </a:r>
            <a:r>
              <a:rPr lang="en-GB" sz="2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Radhika Gudipati Shadow Robot Company Ltd   </a:t>
            </a:r>
            <a:r>
              <a:rPr lang="en-GB" sz="2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6"/>
              </a:rPr>
              <a:t>radhika@shadowrobot.com</a:t>
            </a:r>
            <a:r>
              <a:rPr lang="en-GB" sz="2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7">
            <a:alphaModFix/>
          </a:blip>
          <a:srcRect t="4094" r="2223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descr="A picture containing person, wall, indoor, build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111975" y="2609475"/>
            <a:ext cx="6862449" cy="446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10797309" y="7991426"/>
            <a:ext cx="5834400" cy="26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i="1" dirty="0"/>
              <a:t>A really </a:t>
            </a:r>
            <a:r>
              <a:rPr lang="en-GB" sz="2500" b="1" i="1" dirty="0"/>
              <a:t>revolutionary concept</a:t>
            </a:r>
            <a:r>
              <a:rPr lang="en-GB" sz="2500" i="1" dirty="0"/>
              <a:t> by ANA airlines combining </a:t>
            </a:r>
            <a:r>
              <a:rPr lang="en-GB" sz="2500" i="1" dirty="0" err="1"/>
              <a:t>Sadow</a:t>
            </a:r>
            <a:r>
              <a:rPr lang="en-GB" sz="2500" i="1" dirty="0"/>
              <a:t> Robot’s world-leading dexterous robotic hand with </a:t>
            </a:r>
            <a:r>
              <a:rPr lang="en-GB" sz="2500" i="1" dirty="0" err="1">
                <a:solidFill>
                  <a:srgbClr val="333333"/>
                </a:solidFill>
                <a:highlight>
                  <a:srgbClr val="FFFFFF"/>
                </a:highlight>
              </a:rPr>
              <a:t>SynTouch’s</a:t>
            </a:r>
            <a:r>
              <a:rPr lang="en-GB" sz="2500" i="1" dirty="0">
                <a:solidFill>
                  <a:srgbClr val="333333"/>
                </a:solidFill>
                <a:highlight>
                  <a:srgbClr val="FFFFFF"/>
                </a:highlight>
              </a:rPr>
              <a:t> biomimetic tactile sensors and </a:t>
            </a:r>
            <a:r>
              <a:rPr lang="en-GB" sz="2500" i="1" dirty="0" err="1">
                <a:solidFill>
                  <a:srgbClr val="333333"/>
                </a:solidFill>
                <a:highlight>
                  <a:srgbClr val="FFFFFF"/>
                </a:highlight>
              </a:rPr>
              <a:t>HaptX’s</a:t>
            </a:r>
            <a:r>
              <a:rPr lang="en-GB" sz="2500" i="1" dirty="0">
                <a:solidFill>
                  <a:srgbClr val="333333"/>
                </a:solidFill>
                <a:highlight>
                  <a:srgbClr val="FFFFFF"/>
                </a:highlight>
              </a:rPr>
              <a:t> realistic haptic feedback gloves.</a:t>
            </a:r>
            <a:endParaRPr sz="2500" i="1" dirty="0"/>
          </a:p>
        </p:txBody>
      </p:sp>
      <p:pic>
        <p:nvPicPr>
          <p:cNvPr id="2" name="Online Media 1" title="ANA AVATAR Vision | ANA AVATAR">
            <a:hlinkClick r:id="" action="ppaction://media"/>
            <a:extLst>
              <a:ext uri="{FF2B5EF4-FFF2-40B4-BE49-F238E27FC236}">
                <a16:creationId xmlns:a16="http://schemas.microsoft.com/office/drawing/2014/main" id="{C5163DDD-0747-4A5A-A093-04BAE18152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6631709" y="7424257"/>
            <a:ext cx="7392254" cy="4158143"/>
          </a:xfrm>
          <a:prstGeom prst="rect">
            <a:avLst/>
          </a:prstGeom>
        </p:spPr>
      </p:pic>
      <p:pic>
        <p:nvPicPr>
          <p:cNvPr id="3" name="Online Media 2" title="Tactile Telerobot  Showreel | Control robots with your hands">
            <a:hlinkClick r:id="" action="ppaction://media"/>
            <a:extLst>
              <a:ext uri="{FF2B5EF4-FFF2-40B4-BE49-F238E27FC236}">
                <a16:creationId xmlns:a16="http://schemas.microsoft.com/office/drawing/2014/main" id="{A410526F-A590-4D00-A1A4-35362783A4F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1137337" y="6311313"/>
            <a:ext cx="8440666" cy="47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558875" y="624750"/>
            <a:ext cx="13855200" cy="28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lang="en-GB" sz="85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Shadow Robot Company</a:t>
            </a:r>
            <a:endParaRPr sz="85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 t="4094" r="2223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/>
          <p:nvPr/>
        </p:nvSpPr>
        <p:spPr>
          <a:xfrm>
            <a:off x="1174776" y="12834664"/>
            <a:ext cx="22970552" cy="151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www.celticnext.eu                                        </a:t>
            </a:r>
            <a:r>
              <a:rPr lang="en-GB" sz="2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Radhika Gudipati Shadow Robot Company Ltd   </a:t>
            </a:r>
            <a:r>
              <a:rPr lang="en-GB" sz="2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radhika@shadowrobot.com</a:t>
            </a:r>
            <a:r>
              <a:rPr lang="en-GB" sz="2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99936" y="2540675"/>
            <a:ext cx="2528237" cy="2779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6433500" y="3641250"/>
            <a:ext cx="9942600" cy="79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Char char="●"/>
            </a:pPr>
            <a:r>
              <a:rPr lang="en-GB" sz="3500">
                <a:solidFill>
                  <a:srgbClr val="434343"/>
                </a:solidFill>
              </a:rPr>
              <a:t>An SME, formally established in 1997 in London and  we now have a subsidiary in Madrid</a:t>
            </a:r>
            <a:endParaRPr sz="3500">
              <a:solidFill>
                <a:srgbClr val="434343"/>
              </a:solidFill>
            </a:endParaRPr>
          </a:p>
          <a:p>
            <a: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Char char="●"/>
            </a:pPr>
            <a:r>
              <a:rPr lang="en-GB" sz="3500">
                <a:solidFill>
                  <a:srgbClr val="434343"/>
                </a:solidFill>
              </a:rPr>
              <a:t>Longest running robotics company in UK, experts in grasping and manipulation.</a:t>
            </a:r>
            <a:endParaRPr sz="3500">
              <a:solidFill>
                <a:srgbClr val="434343"/>
              </a:solidFill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Char char="●"/>
            </a:pPr>
            <a:r>
              <a:rPr lang="en-GB" sz="3500">
                <a:solidFill>
                  <a:srgbClr val="434343"/>
                </a:solidFill>
              </a:rPr>
              <a:t>Building and designing robot hands.</a:t>
            </a:r>
            <a:endParaRPr sz="3500">
              <a:solidFill>
                <a:srgbClr val="434343"/>
              </a:solidFill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Char char="●"/>
            </a:pPr>
            <a:r>
              <a:rPr lang="en-GB" sz="3500">
                <a:solidFill>
                  <a:srgbClr val="434343"/>
                </a:solidFill>
              </a:rPr>
              <a:t>37 staff covering all BizDev processes, robotics hardware and software development.</a:t>
            </a:r>
            <a:endParaRPr sz="3500">
              <a:solidFill>
                <a:srgbClr val="434343"/>
              </a:solidFill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Char char="●"/>
            </a:pPr>
            <a:r>
              <a:rPr lang="en-GB" sz="3500">
                <a:solidFill>
                  <a:srgbClr val="434343"/>
                </a:solidFill>
              </a:rPr>
              <a:t>Significant internal and collaborative R&amp;D.</a:t>
            </a:r>
            <a:endParaRPr sz="3500">
              <a:solidFill>
                <a:srgbClr val="434343"/>
              </a:solidFill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Char char="●"/>
            </a:pPr>
            <a:r>
              <a:rPr lang="en-GB" sz="3500">
                <a:solidFill>
                  <a:srgbClr val="434343"/>
                </a:solidFill>
              </a:rPr>
              <a:t>Global distribution and sales in research.</a:t>
            </a:r>
            <a:endParaRPr sz="3500">
              <a:solidFill>
                <a:srgbClr val="434343"/>
              </a:solidFill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Char char="●"/>
            </a:pPr>
            <a:r>
              <a:rPr lang="en-GB" sz="3500">
                <a:solidFill>
                  <a:srgbClr val="434343"/>
                </a:solidFill>
              </a:rPr>
              <a:t>Global network of collaborators and partners.</a:t>
            </a:r>
            <a:endParaRPr sz="3500">
              <a:solidFill>
                <a:srgbClr val="434343"/>
              </a:solidFill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Char char="●"/>
            </a:pPr>
            <a:r>
              <a:rPr lang="en-GB" sz="3500">
                <a:solidFill>
                  <a:srgbClr val="434343"/>
                </a:solidFill>
              </a:rPr>
              <a:t>Winners of the Queen’s Award for Innovation.</a:t>
            </a:r>
            <a:endParaRPr sz="3500">
              <a:solidFill>
                <a:srgbClr val="434343"/>
              </a:solidFill>
            </a:endParaRPr>
          </a:p>
        </p:txBody>
      </p:sp>
      <p:pic>
        <p:nvPicPr>
          <p:cNvPr id="119" name="Google Shape;11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72375" y="5546775"/>
            <a:ext cx="7287949" cy="59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875" y="3322050"/>
            <a:ext cx="28194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2675" y="7793675"/>
            <a:ext cx="632082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746925" y="549275"/>
            <a:ext cx="1355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lang="en-GB" sz="85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Potential applications of the teleoperation system</a:t>
            </a:r>
            <a:endParaRPr sz="85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746925" y="3336475"/>
            <a:ext cx="22849200" cy="9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</a:rPr>
              <a:t>Market potential for the </a:t>
            </a:r>
            <a:endParaRPr sz="40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</a:rPr>
              <a:t>teleoperation system:</a:t>
            </a:r>
            <a:endParaRPr sz="4000" b="1">
              <a:solidFill>
                <a:schemeClr val="dk1"/>
              </a:solidFill>
            </a:endParaRPr>
          </a:p>
          <a:p>
            <a:pPr marL="9144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Space</a:t>
            </a:r>
            <a:endParaRPr sz="4000">
              <a:solidFill>
                <a:schemeClr val="dk1"/>
              </a:solidFill>
            </a:endParaRPr>
          </a:p>
          <a:p>
            <a:pPr marL="9144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Oil &amp; Gas</a:t>
            </a:r>
            <a:endParaRPr sz="4000">
              <a:solidFill>
                <a:schemeClr val="dk1"/>
              </a:solidFill>
            </a:endParaRPr>
          </a:p>
          <a:p>
            <a:pPr marL="9144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Pharma</a:t>
            </a:r>
            <a:endParaRPr sz="4000">
              <a:solidFill>
                <a:schemeClr val="dk1"/>
              </a:solidFill>
            </a:endParaRPr>
          </a:p>
          <a:p>
            <a:pPr marL="9144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Manufacturing automation</a:t>
            </a:r>
            <a:endParaRPr sz="4000">
              <a:solidFill>
                <a:schemeClr val="dk1"/>
              </a:solidFill>
            </a:endParaRPr>
          </a:p>
          <a:p>
            <a:pPr marL="9144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Inspection robotics</a:t>
            </a:r>
            <a:endParaRPr sz="4000">
              <a:solidFill>
                <a:schemeClr val="dk1"/>
              </a:solidFill>
            </a:endParaRPr>
          </a:p>
          <a:p>
            <a:pPr marL="9144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Bomb disposal</a:t>
            </a:r>
            <a:endParaRPr sz="4000">
              <a:solidFill>
                <a:schemeClr val="dk1"/>
              </a:solidFill>
            </a:endParaRPr>
          </a:p>
          <a:p>
            <a:pPr marL="914400" marR="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Deep sea engineering</a:t>
            </a:r>
            <a:endParaRPr sz="4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i="1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56495" y="269999"/>
            <a:ext cx="7456487" cy="219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4">
            <a:alphaModFix/>
          </a:blip>
          <a:srcRect t="4094" r="2223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/>
          <p:nvPr/>
        </p:nvSpPr>
        <p:spPr>
          <a:xfrm>
            <a:off x="1174776" y="12834664"/>
            <a:ext cx="22970552" cy="151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www.celticnext.eu                                        </a:t>
            </a:r>
            <a:r>
              <a:rPr lang="en-GB" sz="2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Radhika Gudipati Shadow Robot Company Ltd   </a:t>
            </a:r>
            <a:r>
              <a:rPr lang="en-GB" sz="2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radhika@shadowrobot.com</a:t>
            </a:r>
            <a:r>
              <a:rPr lang="en-GB" sz="2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2" name="Google Shape;132;p16" descr="Two people standing in a room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2050" y="3082125"/>
            <a:ext cx="7898599" cy="4773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11424025" y="8102300"/>
            <a:ext cx="12654000" cy="4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000" b="1">
                <a:solidFill>
                  <a:schemeClr val="dk1"/>
                </a:solidFill>
              </a:rPr>
              <a:t>Some of the benefits for extreme and hazardous environments:</a:t>
            </a:r>
            <a:endParaRPr sz="4000" b="1">
              <a:solidFill>
                <a:schemeClr val="dk1"/>
              </a:solidFill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Human levels of dexterity at ZERO risk</a:t>
            </a:r>
            <a:endParaRPr sz="4000">
              <a:solidFill>
                <a:schemeClr val="dk1"/>
              </a:solidFill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Safeguarding workers</a:t>
            </a:r>
            <a:endParaRPr sz="4000">
              <a:solidFill>
                <a:schemeClr val="dk1"/>
              </a:solidFill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Cost savings</a:t>
            </a:r>
            <a:endParaRPr sz="4000">
              <a:solidFill>
                <a:schemeClr val="dk1"/>
              </a:solidFill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Easing management anxiety and fear</a:t>
            </a:r>
            <a:endParaRPr sz="4000">
              <a:solidFill>
                <a:schemeClr val="dk1"/>
              </a:solidFill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More operational time and increased productivity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690925" y="624751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lang="en-GB" sz="75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 would like to work with:</a:t>
            </a:r>
            <a:endParaRPr sz="75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1579325" y="3156023"/>
            <a:ext cx="19202100" cy="82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9144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End users in nuclear, space, aerospace, oil &amp; gas etc... </a:t>
            </a:r>
            <a:endParaRPr sz="4000" b="1">
              <a:solidFill>
                <a:schemeClr val="dk1"/>
              </a:solidFill>
            </a:endParaRPr>
          </a:p>
          <a:p>
            <a:pPr marL="9144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Vision System providers</a:t>
            </a:r>
            <a:endParaRPr sz="4000">
              <a:solidFill>
                <a:schemeClr val="dk1"/>
              </a:solidFill>
            </a:endParaRPr>
          </a:p>
          <a:p>
            <a:pPr marL="9144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AI/ML experts</a:t>
            </a:r>
            <a:endParaRPr sz="4000">
              <a:solidFill>
                <a:schemeClr val="dk1"/>
              </a:solidFill>
            </a:endParaRPr>
          </a:p>
          <a:p>
            <a:pPr marL="9144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Mobile robots</a:t>
            </a:r>
            <a:endParaRPr sz="4000">
              <a:solidFill>
                <a:schemeClr val="dk1"/>
              </a:solidFill>
            </a:endParaRPr>
          </a:p>
          <a:p>
            <a:pPr marL="9144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Tactile/Haptic sensing</a:t>
            </a:r>
            <a:endParaRPr sz="4000">
              <a:solidFill>
                <a:schemeClr val="dk1"/>
              </a:solidFill>
            </a:endParaRPr>
          </a:p>
          <a:p>
            <a:pPr marL="9144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Other application technologies needed to solve challenging use cases</a:t>
            </a:r>
            <a:endParaRPr sz="4000">
              <a:solidFill>
                <a:schemeClr val="dk1"/>
              </a:solidFill>
            </a:endParaRPr>
          </a:p>
          <a:p>
            <a:pPr marL="9144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GB" sz="4000">
                <a:solidFill>
                  <a:schemeClr val="dk1"/>
                </a:solidFill>
              </a:rPr>
              <a:t>Advanced robot arms for difficult spaces</a:t>
            </a:r>
            <a:endParaRPr sz="4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000" i="1">
                <a:solidFill>
                  <a:schemeClr val="dk1"/>
                </a:solidFill>
              </a:rPr>
              <a:t>We are looking to  find a mutually beneficial collaboration where we can resolve challenges and provide innovative solutions for our partners while further enhancing our hardware and finding well-suited applications for our technology.</a:t>
            </a:r>
            <a:endParaRPr sz="40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i="1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800" i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4800" i="1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56495" y="269999"/>
            <a:ext cx="7456487" cy="219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4">
            <a:alphaModFix/>
          </a:blip>
          <a:srcRect t="4094" r="2223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/>
          <p:nvPr/>
        </p:nvSpPr>
        <p:spPr>
          <a:xfrm>
            <a:off x="1174776" y="12834664"/>
            <a:ext cx="22970552" cy="151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www.celticnext.eu                                        </a:t>
            </a:r>
            <a:r>
              <a:rPr lang="en-GB" sz="2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Radhika Gudipati Shadow Robot Company Ltd   </a:t>
            </a:r>
            <a:r>
              <a:rPr lang="en-GB" sz="2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radhika@shadowrobot.com</a:t>
            </a:r>
            <a:r>
              <a:rPr lang="en-GB" sz="2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lang="en-GB" sz="9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Contact Info</a:t>
            </a:r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2542675" y="2958650"/>
            <a:ext cx="20018100" cy="99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For more information and for interest to participate please contact: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Gill Sans"/>
              <a:buNone/>
            </a:pPr>
            <a:r>
              <a:rPr lang="en-GB" sz="4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Name: Radhika Gudipati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Gill Sans"/>
              <a:buNone/>
            </a:pPr>
            <a:r>
              <a:rPr lang="en-GB" sz="4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Email: </a:t>
            </a:r>
            <a:r>
              <a:rPr lang="en-GB" sz="44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radhika@shadowrobot.com</a:t>
            </a:r>
            <a:br>
              <a:rPr lang="en-GB" sz="4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44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Gill Sans"/>
              <a:buNone/>
            </a:pPr>
            <a:r>
              <a:rPr lang="en-GB" sz="4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Shadow Robot Company Ltd </a:t>
            </a:r>
            <a:br>
              <a:rPr lang="en-GB" sz="4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4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Unit 31, Spectrum House </a:t>
            </a:r>
            <a:br>
              <a:rPr lang="en-GB" sz="4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4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32-34 Gordon House Rd</a:t>
            </a:r>
            <a:br>
              <a:rPr lang="en-GB" sz="4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4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London NW5 1LP, U.K.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Gill Sans"/>
              <a:buNone/>
            </a:pPr>
            <a:r>
              <a:rPr lang="en-GB" sz="44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+44 (0)20 7700 2487</a:t>
            </a:r>
            <a:endParaRPr/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Presentation available via:</a:t>
            </a:r>
            <a:endParaRPr/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0" u="sng" strike="noStrike" cap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http://tiny.cc/proposalidea</a:t>
            </a:r>
            <a:endParaRPr sz="4800" b="0" i="0" u="none" strike="noStrike" cap="none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      </a:t>
            </a:r>
            <a:endParaRPr/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endParaRPr/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15720391" y="6436322"/>
            <a:ext cx="614901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   </a:t>
            </a:r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56495" y="269999"/>
            <a:ext cx="7456487" cy="219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C:\Users\christiane\Desktop\Captur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11400" y="5562600"/>
            <a:ext cx="3168352" cy="346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/>
          <p:nvPr/>
        </p:nvSpPr>
        <p:spPr>
          <a:xfrm>
            <a:off x="454696" y="12870025"/>
            <a:ext cx="20522281" cy="65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             </a:t>
            </a:r>
            <a:endParaRPr/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7">
            <a:alphaModFix/>
          </a:blip>
          <a:srcRect t="4094" r="2223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595550" y="10026352"/>
            <a:ext cx="2300370" cy="2315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lang="en-GB" sz="9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Join the follow-up Telco</a:t>
            </a:r>
            <a:endParaRPr sz="9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1174776" y="12474624"/>
            <a:ext cx="20522281" cy="65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www.celticnext.eu                                  office@celticnext.eu</a:t>
            </a:r>
            <a:endParaRPr/>
          </a:p>
        </p:txBody>
      </p:sp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25948" y="4481736"/>
            <a:ext cx="7371307" cy="780491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1141442" y="4913784"/>
            <a:ext cx="11711612" cy="71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32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1371600" y="1835696"/>
            <a:ext cx="1413276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endParaRPr sz="23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endParaRPr sz="23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endParaRPr sz="23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endParaRPr sz="23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lang="en-GB" sz="9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11 September  16-16.30 CET</a:t>
            </a:r>
            <a:endParaRPr/>
          </a:p>
        </p:txBody>
      </p:sp>
      <p:sp>
        <p:nvSpPr>
          <p:cNvPr id="167" name="Google Shape;167;p19"/>
          <p:cNvSpPr/>
          <p:nvPr/>
        </p:nvSpPr>
        <p:spPr>
          <a:xfrm>
            <a:off x="1219200" y="3747975"/>
            <a:ext cx="14779500" cy="9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br>
              <a:rPr lang="en-GB"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2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Meeting number :</a:t>
            </a: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959 812 825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Meeting password:</a:t>
            </a: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xJJE4tmU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Link to join: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https://eurescom-meetings.webex.com/eurescom-meetings/j.php?MTID=md4eb4f0c663466e9143c8f0eea89b0c4</a:t>
            </a:r>
            <a:endParaRPr sz="3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Join by phone  </a:t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200" b="1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+49-6925511-4400</a:t>
            </a: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Germany toll  </a:t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2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6"/>
              </a:rPr>
              <a:t>Global call-in numbers</a:t>
            </a: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 </a:t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2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7"/>
              </a:rPr>
              <a:t>Can't join the meeting?</a:t>
            </a: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 </a:t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3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 rotWithShape="1">
          <a:blip r:embed="rId8">
            <a:alphaModFix/>
          </a:blip>
          <a:srcRect t="4094" r="2223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Custom</PresentationFormat>
  <Paragraphs>101</Paragraphs>
  <Slides>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Calibri</vt:lpstr>
      <vt:lpstr>Gill Sans</vt:lpstr>
      <vt:lpstr>Office Theme</vt:lpstr>
      <vt:lpstr>PowerPoint Presentation</vt:lpstr>
      <vt:lpstr>Shadow Teleoperation System</vt:lpstr>
      <vt:lpstr>Shadow Robot Company</vt:lpstr>
      <vt:lpstr>Potential applications of the teleoperation system</vt:lpstr>
      <vt:lpstr>We would like to work with:</vt:lpstr>
      <vt:lpstr>Contact Info</vt:lpstr>
      <vt:lpstr>Join the follow-up Telco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Radhika Gudipati</cp:lastModifiedBy>
  <cp:revision>1</cp:revision>
  <dcterms:modified xsi:type="dcterms:W3CDTF">2019-08-19T13:13:33Z</dcterms:modified>
</cp:coreProperties>
</file>