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94" r:id="rId1"/>
    <p:sldMasterId id="2147483828" r:id="rId2"/>
  </p:sldMasterIdLst>
  <p:notesMasterIdLst>
    <p:notesMasterId r:id="rId8"/>
  </p:notesMasterIdLst>
  <p:sldIdLst>
    <p:sldId id="272" r:id="rId3"/>
    <p:sldId id="316" r:id="rId4"/>
    <p:sldId id="317" r:id="rId5"/>
    <p:sldId id="319" r:id="rId6"/>
    <p:sldId id="320" r:id="rId7"/>
  </p:sldIdLst>
  <p:sldSz cx="24384000" cy="13716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56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99FF"/>
    <a:srgbClr val="336600"/>
    <a:srgbClr val="663300"/>
    <a:srgbClr val="996633"/>
    <a:srgbClr val="D60093"/>
    <a:srgbClr val="9E2286"/>
    <a:srgbClr val="D0DFFC"/>
    <a:srgbClr val="52BEB0"/>
    <a:srgbClr val="6729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8" autoAdjust="0"/>
    <p:restoredTop sz="94660"/>
  </p:normalViewPr>
  <p:slideViewPr>
    <p:cSldViewPr>
      <p:cViewPr varScale="1">
        <p:scale>
          <a:sx n="43" d="100"/>
          <a:sy n="43" d="100"/>
        </p:scale>
        <p:origin x="102" y="492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2CD826BB-5C23-4804-ADF3-D2879A29335B}" type="datetimeFigureOut">
              <a:rPr lang="en-US" smtClean="0"/>
              <a:pPr/>
              <a:t>8/12/2019</a:t>
            </a:fld>
            <a:endParaRPr lang="en-US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le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leo" panose="020F0502020204030203" pitchFamily="34" charset="0"/>
              </a:defRPr>
            </a:lvl1pPr>
          </a:lstStyle>
          <a:p>
            <a:fld id="{41E8C199-60EB-4919-9D02-E23353818F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4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0800" b="1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3576637" y="4738977"/>
            <a:ext cx="19432994" cy="56020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72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Subtitular presentación</a:t>
            </a:r>
            <a:endParaRPr lang="es-ES_tradn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 hasCustomPrompt="1"/>
          </p:nvPr>
        </p:nvSpPr>
        <p:spPr>
          <a:xfrm>
            <a:off x="16617488" y="12403688"/>
            <a:ext cx="6874280" cy="447788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None/>
              <a:defRPr sz="3000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20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Fecha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4741998"/>
            <a:ext cx="1675532" cy="924640"/>
          </a:xfrm>
          <a:prstGeom prst="rect">
            <a:avLst/>
          </a:prstGeom>
          <a:solidFill>
            <a:srgbClr val="A8D200"/>
          </a:solidFill>
        </p:spPr>
        <p:txBody>
          <a:bodyPr lIns="144000" tIns="72000" rIns="144000" bIns="72000"/>
          <a:lstStyle>
            <a:lvl1pPr marL="0" indent="0" algn="ctr">
              <a:buNone/>
              <a:defRPr sz="56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349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0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31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1" y="546100"/>
            <a:ext cx="8022168" cy="232410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3467" y="546111"/>
            <a:ext cx="13631333" cy="11706226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1" y="2870207"/>
            <a:ext cx="8022168" cy="9382126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606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</p:spPr>
        <p:txBody>
          <a:bodyPr/>
          <a:lstStyle>
            <a:lvl1pPr marL="0" indent="0">
              <a:buNone/>
              <a:defRPr sz="7600"/>
            </a:lvl1pPr>
            <a:lvl2pPr marL="1088428" indent="0">
              <a:buNone/>
              <a:defRPr sz="6700"/>
            </a:lvl2pPr>
            <a:lvl3pPr marL="2176857" indent="0">
              <a:buNone/>
              <a:defRPr sz="5700"/>
            </a:lvl3pPr>
            <a:lvl4pPr marL="3265285" indent="0">
              <a:buNone/>
              <a:defRPr sz="4800"/>
            </a:lvl4pPr>
            <a:lvl5pPr marL="4353714" indent="0">
              <a:buNone/>
              <a:defRPr sz="4800"/>
            </a:lvl5pPr>
            <a:lvl6pPr marL="5442142" indent="0">
              <a:buNone/>
              <a:defRPr sz="4800"/>
            </a:lvl6pPr>
            <a:lvl7pPr marL="6530568" indent="0">
              <a:buNone/>
              <a:defRPr sz="4800"/>
            </a:lvl7pPr>
            <a:lvl8pPr marL="7618992" indent="0">
              <a:buNone/>
              <a:defRPr sz="4800"/>
            </a:lvl8pPr>
            <a:lvl9pPr marL="8707425" indent="0">
              <a:buNone/>
              <a:defRPr sz="4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</p:spPr>
        <p:txBody>
          <a:bodyPr/>
          <a:lstStyle>
            <a:lvl1pPr marL="0" indent="0">
              <a:buNone/>
              <a:defRPr sz="3300"/>
            </a:lvl1pPr>
            <a:lvl2pPr marL="1088428" indent="0">
              <a:buNone/>
              <a:defRPr sz="2900"/>
            </a:lvl2pPr>
            <a:lvl3pPr marL="2176857" indent="0">
              <a:buNone/>
              <a:defRPr sz="2400"/>
            </a:lvl3pPr>
            <a:lvl4pPr marL="3265285" indent="0">
              <a:buNone/>
              <a:defRPr sz="2100"/>
            </a:lvl4pPr>
            <a:lvl5pPr marL="4353714" indent="0">
              <a:buNone/>
              <a:defRPr sz="2100"/>
            </a:lvl5pPr>
            <a:lvl6pPr marL="5442142" indent="0">
              <a:buNone/>
              <a:defRPr sz="2100"/>
            </a:lvl6pPr>
            <a:lvl7pPr marL="6530568" indent="0">
              <a:buNone/>
              <a:defRPr sz="2100"/>
            </a:lvl7pPr>
            <a:lvl8pPr marL="7618992" indent="0">
              <a:buNone/>
              <a:defRPr sz="2100"/>
            </a:lvl8pPr>
            <a:lvl9pPr marL="8707425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89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72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42400" y="1098550"/>
            <a:ext cx="14630400" cy="23406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0" y="1098550"/>
            <a:ext cx="43484800" cy="23406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0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m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23303950" y="12780835"/>
            <a:ext cx="504000" cy="412158"/>
          </a:xfrm>
          <a:prstGeom prst="rect">
            <a:avLst/>
          </a:prstGeom>
        </p:spPr>
        <p:txBody>
          <a:bodyPr lIns="182880" tIns="91440" rIns="182880" bIns="91440"/>
          <a:lstStyle/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EEA4495D-35CE-2741-BA1A-FCDF99A4A1F7}" type="slidenum">
              <a:rPr lang="es-ES_tradnl" sz="360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s-ES_tradnl" sz="36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1400177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1</a:t>
            </a:r>
            <a:r>
              <a:rPr lang="es-ES"/>
              <a:t>// Apartado</a:t>
            </a:r>
            <a:endParaRPr lang="es-ES_tradnl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7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/>
              <a:t>1.1 Titular apartado</a:t>
            </a:r>
            <a:endParaRPr lang="es-ES_tradnl" dirty="0"/>
          </a:p>
        </p:txBody>
      </p:sp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729677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2// Apartado</a:t>
            </a:r>
            <a:endParaRPr lang="es-ES_tradnl" dirty="0"/>
          </a:p>
        </p:txBody>
      </p:sp>
      <p:sp>
        <p:nvSpPr>
          <p:cNvPr id="12" name="Marcador de texto 7"/>
          <p:cNvSpPr>
            <a:spLocks noGrp="1"/>
          </p:cNvSpPr>
          <p:nvPr>
            <p:ph type="body" sz="quarter" idx="14" hasCustomPrompt="1"/>
          </p:nvPr>
        </p:nvSpPr>
        <p:spPr>
          <a:xfrm>
            <a:off x="729677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2.1 Titular apartado</a:t>
            </a:r>
            <a:endParaRPr lang="es-ES_tradnl" dirty="0"/>
          </a:p>
        </p:txBody>
      </p:sp>
      <p:sp>
        <p:nvSpPr>
          <p:cNvPr id="17" name="Marcador de texto 5"/>
          <p:cNvSpPr>
            <a:spLocks noGrp="1"/>
          </p:cNvSpPr>
          <p:nvPr>
            <p:ph type="body" sz="quarter" idx="15" hasCustomPrompt="1"/>
          </p:nvPr>
        </p:nvSpPr>
        <p:spPr>
          <a:xfrm>
            <a:off x="13073731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3// Apartado</a:t>
            </a:r>
            <a:endParaRPr lang="es-ES_tradnl" dirty="0"/>
          </a:p>
        </p:txBody>
      </p:sp>
      <p:sp>
        <p:nvSpPr>
          <p:cNvPr id="18" name="Marcador de texto 7"/>
          <p:cNvSpPr>
            <a:spLocks noGrp="1"/>
          </p:cNvSpPr>
          <p:nvPr>
            <p:ph type="body" sz="quarter" idx="16" hasCustomPrompt="1"/>
          </p:nvPr>
        </p:nvSpPr>
        <p:spPr>
          <a:xfrm>
            <a:off x="13073731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3.1 Titular apartado</a:t>
            </a:r>
            <a:endParaRPr lang="es-ES_tradnl" dirty="0"/>
          </a:p>
        </p:txBody>
      </p:sp>
      <p:sp>
        <p:nvSpPr>
          <p:cNvPr id="19" name="Marcador de texto 5"/>
          <p:cNvSpPr>
            <a:spLocks noGrp="1"/>
          </p:cNvSpPr>
          <p:nvPr>
            <p:ph type="body" sz="quarter" idx="17" hasCustomPrompt="1"/>
          </p:nvPr>
        </p:nvSpPr>
        <p:spPr>
          <a:xfrm>
            <a:off x="18816505" y="5171104"/>
            <a:ext cx="3197462" cy="5980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rgbClr val="A8D200"/>
                </a:solidFill>
              </a:defRPr>
            </a:lvl1pPr>
            <a:lvl2pPr marL="914400" indent="0">
              <a:buNone/>
              <a:defRPr sz="3600" b="1">
                <a:solidFill>
                  <a:srgbClr val="B6D900"/>
                </a:solidFill>
              </a:defRPr>
            </a:lvl2pPr>
            <a:lvl3pPr marL="1828800" indent="0">
              <a:buNone/>
              <a:defRPr sz="3600" b="1">
                <a:solidFill>
                  <a:srgbClr val="B6D900"/>
                </a:solidFill>
              </a:defRPr>
            </a:lvl3pPr>
            <a:lvl4pPr marL="2743200" indent="0">
              <a:buNone/>
              <a:defRPr sz="3600" b="1">
                <a:solidFill>
                  <a:srgbClr val="B6D900"/>
                </a:solidFill>
              </a:defRPr>
            </a:lvl4pPr>
            <a:lvl5pPr marL="3657600" indent="0">
              <a:buNone/>
              <a:defRPr sz="3600" b="1">
                <a:solidFill>
                  <a:srgbClr val="B6D900"/>
                </a:solidFill>
              </a:defRPr>
            </a:lvl5pPr>
          </a:lstStyle>
          <a:p>
            <a:pPr lvl="0"/>
            <a:r>
              <a:rPr lang="es-ES" dirty="0"/>
              <a:t>4// Apartado</a:t>
            </a:r>
            <a:endParaRPr lang="es-ES_tradnl" dirty="0"/>
          </a:p>
        </p:txBody>
      </p:sp>
      <p:sp>
        <p:nvSpPr>
          <p:cNvPr id="20" name="Marcador de texto 7"/>
          <p:cNvSpPr>
            <a:spLocks noGrp="1"/>
          </p:cNvSpPr>
          <p:nvPr>
            <p:ph type="body" sz="quarter" idx="18" hasCustomPrompt="1"/>
          </p:nvPr>
        </p:nvSpPr>
        <p:spPr>
          <a:xfrm>
            <a:off x="18816505" y="6196750"/>
            <a:ext cx="3693118" cy="5466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8288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27432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365760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s-ES" dirty="0"/>
              <a:t>4.1 Titular apartado</a:t>
            </a:r>
            <a:endParaRPr lang="es-ES_tradnl" dirty="0"/>
          </a:p>
        </p:txBody>
      </p:sp>
      <p:sp>
        <p:nvSpPr>
          <p:cNvPr id="13" name="Marcador de texto 10"/>
          <p:cNvSpPr>
            <a:spLocks noGrp="1"/>
          </p:cNvSpPr>
          <p:nvPr>
            <p:ph type="body" sz="quarter" idx="19" hasCustomPrompt="1"/>
          </p:nvPr>
        </p:nvSpPr>
        <p:spPr>
          <a:xfrm>
            <a:off x="1401304" y="1692101"/>
            <a:ext cx="21608328" cy="14833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Sumario</a:t>
            </a:r>
          </a:p>
        </p:txBody>
      </p:sp>
    </p:spTree>
    <p:extLst>
      <p:ext uri="{BB962C8B-B14F-4D97-AF65-F5344CB8AC3E}">
        <p14:creationId xmlns:p14="http://schemas.microsoft.com/office/powerpoint/2010/main" val="12911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lIns="182880" tIns="91440" rIns="182880" bIns="91440"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lIns="182880" tIns="91440" rIns="182880" bIns="91440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170486" y="12635504"/>
            <a:ext cx="753412" cy="73866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4800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1828800" eaLnBrk="1" fontAlgn="auto" hangingPunct="1">
              <a:spcBef>
                <a:spcPts val="0"/>
              </a:spcBef>
              <a:spcAft>
                <a:spcPts val="0"/>
              </a:spcAft>
            </a:pPr>
            <a:fld id="{38C080AE-66C8-8249-B90B-B6D109566B0C}" type="slidenum">
              <a:rPr lang="en-US">
                <a:solidFill>
                  <a:srgbClr val="C1C1C1"/>
                </a:solidFill>
                <a:ea typeface="+mn-ea"/>
              </a:rPr>
              <a:pPr defTabSz="18288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C1C1C1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7269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ill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10"/>
          <p:cNvSpPr>
            <a:spLocks noGrp="1"/>
          </p:cNvSpPr>
          <p:nvPr>
            <p:ph type="body" sz="quarter" idx="13"/>
          </p:nvPr>
        </p:nvSpPr>
        <p:spPr>
          <a:xfrm>
            <a:off x="4044753" y="5083347"/>
            <a:ext cx="9787626" cy="66209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s-ES" dirty="0"/>
              <a:t>Haga clic para modificar el estilo de texto del patrón</a:t>
            </a:r>
            <a:endParaRPr lang="es-ES_tradnl" dirty="0"/>
          </a:p>
        </p:txBody>
      </p:sp>
      <p:sp>
        <p:nvSpPr>
          <p:cNvPr id="6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4044753" y="1692101"/>
            <a:ext cx="12065314" cy="1084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9600" b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FontTx/>
              <a:buNone/>
              <a:defRPr sz="560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FontTx/>
              <a:buNone/>
              <a:defRPr/>
            </a:lvl3pPr>
            <a:lvl4pPr marL="2743200" indent="0">
              <a:buFontTx/>
              <a:buNone/>
              <a:defRPr/>
            </a:lvl4pPr>
            <a:lvl5pPr marL="3657600" indent="0">
              <a:buFontTx/>
              <a:buNone/>
              <a:defRPr/>
            </a:lvl5pPr>
          </a:lstStyle>
          <a:p>
            <a:pPr lvl="0"/>
            <a:r>
              <a:rPr lang="es-ES" dirty="0"/>
              <a:t>Titular Presentación</a:t>
            </a:r>
          </a:p>
        </p:txBody>
      </p:sp>
      <p:sp>
        <p:nvSpPr>
          <p:cNvPr id="7" name="Marcador de texto 2"/>
          <p:cNvSpPr>
            <a:spLocks noGrp="1"/>
          </p:cNvSpPr>
          <p:nvPr>
            <p:ph type="body" sz="quarter" idx="12" hasCustomPrompt="1"/>
          </p:nvPr>
        </p:nvSpPr>
        <p:spPr>
          <a:xfrm>
            <a:off x="1400176" y="761420"/>
            <a:ext cx="15757524" cy="93068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200" b="0" i="0" u="sng">
                <a:solidFill>
                  <a:srgbClr val="A8D200"/>
                </a:solidFill>
                <a:latin typeface="Arial" charset="0"/>
                <a:ea typeface="Arial" charset="0"/>
                <a:cs typeface="Arial" charset="0"/>
              </a:defRPr>
            </a:lvl1pPr>
            <a:lvl2pPr marL="9144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2pPr>
            <a:lvl3pPr marL="18288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3pPr>
            <a:lvl4pPr marL="27432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4pPr>
            <a:lvl5pPr marL="3657600" indent="0">
              <a:buNone/>
              <a:defRPr sz="36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s-ES" dirty="0"/>
              <a:t>Titular presentación / Subtitular</a:t>
            </a:r>
            <a:endParaRPr lang="es-ES_tradnl" dirty="0"/>
          </a:p>
        </p:txBody>
      </p:sp>
      <p:sp>
        <p:nvSpPr>
          <p:cNvPr id="8" name="Marcador de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1400178" y="1851810"/>
            <a:ext cx="1924912" cy="924640"/>
          </a:xfrm>
          <a:prstGeom prst="rect">
            <a:avLst/>
          </a:prstGeom>
          <a:solidFill>
            <a:srgbClr val="A8D200"/>
          </a:solidFill>
        </p:spPr>
        <p:txBody>
          <a:bodyPr lIns="72000" tIns="72000" rIns="72000" bIns="72000"/>
          <a:lstStyle>
            <a:lvl1pPr marL="0" indent="0" algn="ctr">
              <a:buNone/>
              <a:defRPr sz="6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indent="0">
              <a:buNone/>
              <a:defRPr sz="9600"/>
            </a:lvl2pPr>
            <a:lvl3pPr marL="1828800" indent="0">
              <a:buNone/>
              <a:defRPr sz="9600"/>
            </a:lvl3pPr>
            <a:lvl4pPr marL="2743200" indent="0">
              <a:buNone/>
              <a:defRPr sz="9600"/>
            </a:lvl4pPr>
            <a:lvl5pPr marL="3657600" indent="0">
              <a:buNone/>
              <a:defRPr sz="9600"/>
            </a:lvl5pPr>
          </a:lstStyle>
          <a:p>
            <a:pPr lvl="0"/>
            <a:r>
              <a:rPr lang="es-ES" dirty="0"/>
              <a:t>12.3</a:t>
            </a:r>
            <a:endParaRPr lang="es-ES_tradnl" dirty="0"/>
          </a:p>
        </p:txBody>
      </p:sp>
      <p:sp>
        <p:nvSpPr>
          <p:cNvPr id="9" name="Marcador de texto 10"/>
          <p:cNvSpPr>
            <a:spLocks noGrp="1"/>
          </p:cNvSpPr>
          <p:nvPr>
            <p:ph type="body" sz="quarter" idx="15" hasCustomPrompt="1"/>
          </p:nvPr>
        </p:nvSpPr>
        <p:spPr>
          <a:xfrm>
            <a:off x="4044753" y="3707131"/>
            <a:ext cx="5117002" cy="7702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600" b="1">
                <a:solidFill>
                  <a:srgbClr val="A8D200"/>
                </a:solidFill>
              </a:defRPr>
            </a:lvl1pPr>
            <a:lvl2pPr marL="914400" indent="0">
              <a:buNone/>
              <a:defRPr sz="4000"/>
            </a:lvl2pPr>
            <a:lvl3pPr marL="1828800" indent="0">
              <a:buNone/>
              <a:defRPr sz="40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</a:lstStyle>
          <a:p>
            <a:pPr lvl="0"/>
            <a:r>
              <a:rPr lang="es-ES" dirty="0"/>
              <a:t>Subtitular</a:t>
            </a:r>
            <a:endParaRPr lang="es-ES_tradnl" dirty="0"/>
          </a:p>
        </p:txBody>
      </p:sp>
      <p:sp>
        <p:nvSpPr>
          <p:cNvPr id="10" name="Marcador de gráfico 9"/>
          <p:cNvSpPr>
            <a:spLocks noGrp="1"/>
          </p:cNvSpPr>
          <p:nvPr>
            <p:ph type="chart" sz="quarter" idx="16"/>
          </p:nvPr>
        </p:nvSpPr>
        <p:spPr>
          <a:xfrm>
            <a:off x="14281151" y="5083177"/>
            <a:ext cx="9442450" cy="6619874"/>
          </a:xfrm>
          <a:prstGeom prst="rect">
            <a:avLst/>
          </a:prstGeom>
        </p:spPr>
        <p:txBody>
          <a:bodyPr lIns="182880" tIns="91440" rIns="182880" bIns="91440"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7558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61"/>
            <a:ext cx="20726400" cy="29400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6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3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0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8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7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56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12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8" y="8813811"/>
            <a:ext cx="20726400" cy="2724150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4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42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685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28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371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14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0568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899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742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88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15200" y="6400811"/>
            <a:ext cx="29057600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64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48" y="3070226"/>
            <a:ext cx="10778067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8428" indent="0">
              <a:buNone/>
              <a:defRPr sz="4800" b="1"/>
            </a:lvl2pPr>
            <a:lvl3pPr marL="2176857" indent="0">
              <a:buNone/>
              <a:defRPr sz="4300" b="1"/>
            </a:lvl3pPr>
            <a:lvl4pPr marL="3265285" indent="0">
              <a:buNone/>
              <a:defRPr sz="3800" b="1"/>
            </a:lvl4pPr>
            <a:lvl5pPr marL="4353714" indent="0">
              <a:buNone/>
              <a:defRPr sz="3800" b="1"/>
            </a:lvl5pPr>
            <a:lvl6pPr marL="5442142" indent="0">
              <a:buNone/>
              <a:defRPr sz="3800" b="1"/>
            </a:lvl6pPr>
            <a:lvl7pPr marL="6530568" indent="0">
              <a:buNone/>
              <a:defRPr sz="3800" b="1"/>
            </a:lvl7pPr>
            <a:lvl8pPr marL="7618992" indent="0">
              <a:buNone/>
              <a:defRPr sz="3800" b="1"/>
            </a:lvl8pPr>
            <a:lvl9pPr marL="8707425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48" y="4349750"/>
            <a:ext cx="10778067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9EC9D-4369-4EC4-95F3-88922B4B0C1C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2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303" y="11647698"/>
            <a:ext cx="9904006" cy="155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55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vert="horz" lIns="217686" tIns="108843" rIns="217686" bIns="10884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200411"/>
            <a:ext cx="21945600" cy="9051926"/>
          </a:xfrm>
          <a:prstGeom prst="rect">
            <a:avLst/>
          </a:prstGeom>
        </p:spPr>
        <p:txBody>
          <a:bodyPr vert="horz" lIns="217686" tIns="108843" rIns="217686" bIns="10884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9EC9D-4369-4EC4-95F3-88922B4B0C1C}" type="datetimeFigureOut">
              <a:rPr lang="en-GB" smtClean="0"/>
              <a:t>12/08/2019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1200" y="12712711"/>
            <a:ext cx="7721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5200" y="12712711"/>
            <a:ext cx="5689600" cy="730250"/>
          </a:xfrm>
          <a:prstGeom prst="rect">
            <a:avLst/>
          </a:prstGeom>
        </p:spPr>
        <p:txBody>
          <a:bodyPr vert="horz" lIns="217686" tIns="108843" rIns="217686" bIns="108843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5A916-48A2-48A2-9A75-3DD55F3698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defTabSz="2176857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20" indent="-816320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697" indent="-680271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071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9500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7928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356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4782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209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1635" indent="-544214" algn="l" defTabSz="2176857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42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6857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28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3714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14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0568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8992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7425" algn="l" defTabSz="2176857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www.smartlahti.fi/citicap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/>
          </p:cNvSpPr>
          <p:nvPr/>
        </p:nvSpPr>
        <p:spPr bwMode="auto">
          <a:xfrm>
            <a:off x="-27856" y="11030981"/>
            <a:ext cx="2438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US" sz="5400" b="1" dirty="0">
              <a:solidFill>
                <a:srgbClr val="3C3C3C"/>
              </a:solidFill>
              <a:latin typeface="Century Gothic" panose="020B0502020202020204" pitchFamily="34" charset="0"/>
              <a:ea typeface="Aleo" panose="020F0502020204030203" pitchFamily="34" charset="0"/>
              <a:cs typeface="Aleo" panose="020F0502020204030203" pitchFamily="34" charset="0"/>
              <a:sym typeface="Aleo" panose="020F0502020204030203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1688" y="89248"/>
            <a:ext cx="3657656" cy="4359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7"/>
          <p:cNvSpPr>
            <a:spLocks/>
          </p:cNvSpPr>
          <p:nvPr/>
        </p:nvSpPr>
        <p:spPr bwMode="auto">
          <a:xfrm>
            <a:off x="3530060" y="7236043"/>
            <a:ext cx="170399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AI enabling effective directly to customer sales</a:t>
            </a:r>
          </a:p>
        </p:txBody>
      </p:sp>
      <p:sp>
        <p:nvSpPr>
          <p:cNvPr id="9" name="Rectangle 7"/>
          <p:cNvSpPr>
            <a:spLocks/>
          </p:cNvSpPr>
          <p:nvPr/>
        </p:nvSpPr>
        <p:spPr bwMode="auto">
          <a:xfrm>
            <a:off x="3551040" y="-5124"/>
            <a:ext cx="17039908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CELTIC-NEXT </a:t>
            </a:r>
            <a:b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</a:br>
            <a:r>
              <a:rPr lang="en-GB" sz="96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Innovate UK Summer Briefing</a:t>
            </a:r>
            <a:endParaRPr lang="en-GB" sz="3600" b="1" dirty="0">
              <a:solidFill>
                <a:srgbClr val="0070C0"/>
              </a:solidFill>
              <a:latin typeface="Arial" panose="020B0604020202020204" pitchFamily="34" charset="0"/>
              <a:ea typeface="Aleo" panose="020F0502020204030203" pitchFamily="34" charset="0"/>
              <a:cs typeface="Arial" panose="020B0604020202020204" pitchFamily="34" charset="0"/>
              <a:sym typeface="Aleo" panose="020F0502020204030203" pitchFamily="34" charset="0"/>
            </a:endParaRPr>
          </a:p>
          <a:p>
            <a:pPr eaLnBrk="1" hangingPunct="1"/>
            <a:r>
              <a:rPr lang="en-GB" sz="700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20</a:t>
            </a:r>
            <a:r>
              <a:rPr lang="en-GB" sz="7000" baseline="3000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th</a:t>
            </a:r>
            <a:r>
              <a:rPr lang="en-GB" sz="700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 August </a:t>
            </a:r>
            <a:r>
              <a:rPr lang="en-GB" sz="7000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  <a:sym typeface="Aleo" panose="020F0502020204030203" pitchFamily="34" charset="0"/>
              </a:rPr>
              <a:t>2019, London  </a:t>
            </a: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8185324" y="11768479"/>
            <a:ext cx="7527702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algn="ctr"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r>
              <a:rPr lang="en-GB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Markus Sihvonen, LAMK Oy</a:t>
            </a:r>
          </a:p>
          <a:p>
            <a:pPr eaLnBrk="1" hangingPunct="1"/>
            <a:r>
              <a:rPr lang="en-GB" sz="4400" b="1" dirty="0">
                <a:solidFill>
                  <a:schemeClr val="tx2"/>
                </a:solidFill>
                <a:latin typeface="Arial" panose="020B0604020202020204" pitchFamily="34" charset="0"/>
                <a:ea typeface="Lato" panose="020F0502020204030203" pitchFamily="34" charset="0"/>
                <a:cs typeface="Arial" panose="020B0604020202020204" pitchFamily="34" charset="0"/>
                <a:sym typeface="Lato" panose="020F0502020204030203" pitchFamily="34" charset="0"/>
              </a:rPr>
              <a:t>Markus.Sihvonen@lamk.fi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" t="12515"/>
          <a:stretch/>
        </p:blipFill>
        <p:spPr>
          <a:xfrm>
            <a:off x="0" y="0"/>
            <a:ext cx="4991201" cy="4409729"/>
          </a:xfrm>
          <a:prstGeom prst="rect">
            <a:avLst/>
          </a:prstGeom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CE3702D9-2075-4F28-9511-384EB859C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fi-FI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Artificial Intelligent enabling effective directly to customer sales</a:t>
            </a:r>
            <a:endParaRPr kumimoji="0" lang="fi-FI" altLang="fi-FI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AI laboratory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71120" y="4240270"/>
            <a:ext cx="15937771" cy="8345137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r>
              <a:rPr lang="en-GB" sz="4800" i="1" dirty="0">
                <a:solidFill>
                  <a:srgbClr val="0070C0"/>
                </a:solidFill>
              </a:rPr>
              <a:t>Recent results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800" i="1" dirty="0">
                <a:solidFill>
                  <a:srgbClr val="0070C0"/>
                </a:solidFill>
              </a:rPr>
              <a:t>Micro weather analyser from live video feed: rain, sun, snow, ice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800" i="1" dirty="0">
                <a:solidFill>
                  <a:srgbClr val="0070C0"/>
                </a:solidFill>
              </a:rPr>
              <a:t>Traffic counter from video feed: pedestrian, bicycle, car, bus and direction of a traffic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800" i="1" dirty="0">
                <a:solidFill>
                  <a:srgbClr val="0070C0"/>
                </a:solidFill>
              </a:rPr>
              <a:t>CO2 analyser for mobility. Measures in real time users CO2 emissions while mobile. Recognizes walking, bicycling, car, bus, train, tram and metro. </a:t>
            </a:r>
            <a:r>
              <a:rPr lang="fi-FI" sz="4800" dirty="0">
                <a:hlinkClick r:id="rId2"/>
              </a:rPr>
              <a:t>https://www.smartlahti.fi/citicap/</a:t>
            </a:r>
            <a:endParaRPr lang="fi-FI" sz="48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GB" sz="4800" i="1" dirty="0">
              <a:solidFill>
                <a:srgbClr val="0070C0"/>
              </a:solidFill>
            </a:endParaRPr>
          </a:p>
          <a:p>
            <a:r>
              <a:rPr lang="en-GB" sz="4800" i="1" dirty="0">
                <a:solidFill>
                  <a:srgbClr val="0070C0"/>
                </a:solidFill>
              </a:rPr>
              <a:t>Focus on commercial AI applications</a:t>
            </a:r>
            <a:endParaRPr lang="en-GB" sz="4800" i="1" dirty="0">
              <a:solidFill>
                <a:srgbClr val="00B0F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Your Name, affiliation &amp; e-mail of presenter</a:t>
            </a:r>
          </a:p>
        </p:txBody>
      </p:sp>
    </p:spTree>
    <p:extLst>
      <p:ext uri="{BB962C8B-B14F-4D97-AF65-F5344CB8AC3E}">
        <p14:creationId xmlns:p14="http://schemas.microsoft.com/office/powerpoint/2010/main" val="372906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Proposal Introduction (1)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447341" y="3750863"/>
            <a:ext cx="15937771" cy="9083801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r>
              <a:rPr lang="en-GB" sz="4800" i="1" dirty="0">
                <a:solidFill>
                  <a:srgbClr val="0070C0"/>
                </a:solidFill>
              </a:rPr>
              <a:t>Goal is to enable producers / manufactures of services and products to market and sell them directly to consumers by utilising AI technologies.</a:t>
            </a:r>
          </a:p>
          <a:p>
            <a:endParaRPr lang="en-GB" sz="4800" i="1" dirty="0">
              <a:solidFill>
                <a:srgbClr val="0070C0"/>
              </a:solidFill>
            </a:endParaRPr>
          </a:p>
          <a:p>
            <a:pPr marL="685800" indent="-685800">
              <a:buFontTx/>
              <a:buChar char="-"/>
            </a:pPr>
            <a:r>
              <a:rPr lang="en-GB" sz="4800" i="1" dirty="0">
                <a:solidFill>
                  <a:srgbClr val="0070C0"/>
                </a:solidFill>
              </a:rPr>
              <a:t>How to define / find potential customers?</a:t>
            </a:r>
          </a:p>
          <a:p>
            <a:pPr marL="1143000" lvl="1" indent="-685800">
              <a:buFontTx/>
              <a:buChar char="-"/>
            </a:pPr>
            <a:r>
              <a:rPr lang="en-GB" sz="4800" i="1" dirty="0">
                <a:solidFill>
                  <a:srgbClr val="0070C0"/>
                </a:solidFill>
              </a:rPr>
              <a:t>On heterogeneous markets? </a:t>
            </a:r>
          </a:p>
          <a:p>
            <a:pPr marL="685800" indent="-685800">
              <a:buFontTx/>
              <a:buChar char="-"/>
            </a:pPr>
            <a:r>
              <a:rPr lang="en-GB" sz="4800" i="1" dirty="0">
                <a:solidFill>
                  <a:srgbClr val="0070C0"/>
                </a:solidFill>
              </a:rPr>
              <a:t>How to make customer experience pleasant?</a:t>
            </a:r>
          </a:p>
          <a:p>
            <a:pPr marL="685800" indent="-685800">
              <a:buFontTx/>
              <a:buChar char="-"/>
            </a:pPr>
            <a:r>
              <a:rPr lang="en-GB" sz="4800" i="1" dirty="0">
                <a:solidFill>
                  <a:srgbClr val="0070C0"/>
                </a:solidFill>
              </a:rPr>
              <a:t>How to organise logistics?</a:t>
            </a:r>
          </a:p>
          <a:p>
            <a:pPr marL="685800" indent="-685800">
              <a:buFontTx/>
              <a:buChar char="-"/>
            </a:pPr>
            <a:r>
              <a:rPr lang="en-GB" sz="4800" i="1" dirty="0">
                <a:solidFill>
                  <a:srgbClr val="0070C0"/>
                </a:solidFill>
              </a:rPr>
              <a:t>What are requirements for business ecosystem?</a:t>
            </a:r>
          </a:p>
          <a:p>
            <a:pPr marL="685800" indent="-685800">
              <a:buFontTx/>
              <a:buChar char="-"/>
            </a:pPr>
            <a:r>
              <a:rPr lang="en-GB" sz="4800" i="1" dirty="0">
                <a:solidFill>
                  <a:srgbClr val="0070C0"/>
                </a:solidFill>
              </a:rPr>
              <a:t>What are needed tools?</a:t>
            </a:r>
          </a:p>
          <a:p>
            <a:pPr marL="685800" indent="-685800">
              <a:buFontTx/>
              <a:buChar char="-"/>
            </a:pPr>
            <a:r>
              <a:rPr lang="en-GB" sz="4800" i="1" dirty="0">
                <a:solidFill>
                  <a:srgbClr val="0070C0"/>
                </a:solidFill>
              </a:rPr>
              <a:t>How to do all above cost effective?</a:t>
            </a:r>
          </a:p>
          <a:p>
            <a:pPr algn="ctr"/>
            <a:endParaRPr lang="en-GB" sz="4800" i="1" dirty="0">
              <a:solidFill>
                <a:srgbClr val="0070C0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Your Name, affiliation &amp; e-mail of presenter</a:t>
            </a:r>
          </a:p>
        </p:txBody>
      </p:sp>
    </p:spTree>
    <p:extLst>
      <p:ext uri="{BB962C8B-B14F-4D97-AF65-F5344CB8AC3E}">
        <p14:creationId xmlns:p14="http://schemas.microsoft.com/office/powerpoint/2010/main" val="3278199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Partners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263008" y="4481736"/>
            <a:ext cx="19202133" cy="6867810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r>
              <a:rPr lang="en-GB" sz="4800" i="1" dirty="0" err="1">
                <a:solidFill>
                  <a:srgbClr val="0070C0"/>
                </a:solidFill>
              </a:rPr>
              <a:t>Upseller</a:t>
            </a:r>
            <a:r>
              <a:rPr lang="en-GB" sz="4800" i="1" dirty="0">
                <a:solidFill>
                  <a:srgbClr val="0070C0"/>
                </a:solidFill>
              </a:rPr>
              <a:t> Oy, Finland</a:t>
            </a:r>
          </a:p>
          <a:p>
            <a:r>
              <a:rPr lang="en-GB" sz="4800" i="1" dirty="0">
                <a:solidFill>
                  <a:srgbClr val="0070C0"/>
                </a:solidFill>
              </a:rPr>
              <a:t>	- AI chat bot services</a:t>
            </a:r>
          </a:p>
          <a:p>
            <a:r>
              <a:rPr lang="en-GB" sz="4800" i="1" dirty="0">
                <a:solidFill>
                  <a:srgbClr val="0070C0"/>
                </a:solidFill>
              </a:rPr>
              <a:t>GreenPeak Oy, Finland</a:t>
            </a:r>
          </a:p>
          <a:p>
            <a:r>
              <a:rPr lang="en-GB" sz="4800" i="1" dirty="0">
                <a:solidFill>
                  <a:srgbClr val="0070C0"/>
                </a:solidFill>
              </a:rPr>
              <a:t>	- Ecosystem analysis</a:t>
            </a:r>
          </a:p>
          <a:p>
            <a:r>
              <a:rPr lang="en-GB" sz="4800" i="1" dirty="0">
                <a:solidFill>
                  <a:srgbClr val="0070C0"/>
                </a:solidFill>
              </a:rPr>
              <a:t>ETM </a:t>
            </a:r>
            <a:r>
              <a:rPr lang="en-GB" sz="4800" i="1" dirty="0" err="1">
                <a:solidFill>
                  <a:srgbClr val="0070C0"/>
                </a:solidFill>
              </a:rPr>
              <a:t>LtD</a:t>
            </a:r>
            <a:r>
              <a:rPr lang="en-GB" sz="4800" i="1" dirty="0">
                <a:solidFill>
                  <a:srgbClr val="0070C0"/>
                </a:solidFill>
              </a:rPr>
              <a:t>, South Korea</a:t>
            </a:r>
          </a:p>
          <a:p>
            <a:r>
              <a:rPr lang="en-GB" sz="4800" i="1" dirty="0">
                <a:solidFill>
                  <a:srgbClr val="0070C0"/>
                </a:solidFill>
              </a:rPr>
              <a:t>	- AI </a:t>
            </a:r>
            <a:r>
              <a:rPr lang="en-GB" sz="4800" i="1" dirty="0" err="1">
                <a:solidFill>
                  <a:srgbClr val="0070C0"/>
                </a:solidFill>
              </a:rPr>
              <a:t>logictic</a:t>
            </a:r>
            <a:r>
              <a:rPr lang="en-GB" sz="4800" i="1" dirty="0">
                <a:solidFill>
                  <a:srgbClr val="0070C0"/>
                </a:solidFill>
              </a:rPr>
              <a:t> systems</a:t>
            </a:r>
          </a:p>
          <a:p>
            <a:r>
              <a:rPr lang="en-GB" sz="4800" i="1" dirty="0">
                <a:solidFill>
                  <a:srgbClr val="0070C0"/>
                </a:solidFill>
              </a:rPr>
              <a:t>LAMK OY / LAB Oy, Finland</a:t>
            </a:r>
          </a:p>
          <a:p>
            <a:r>
              <a:rPr lang="en-GB" sz="4800" i="1" dirty="0">
                <a:solidFill>
                  <a:srgbClr val="0070C0"/>
                </a:solidFill>
              </a:rPr>
              <a:t>	- AI solutions</a:t>
            </a:r>
            <a:br>
              <a:rPr lang="en-GB" sz="4800" i="1" dirty="0">
                <a:solidFill>
                  <a:srgbClr val="0070C0"/>
                </a:solidFill>
              </a:rPr>
            </a:br>
            <a:endParaRPr lang="en-GB" sz="4800" i="1" dirty="0">
              <a:solidFill>
                <a:srgbClr val="0070C0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74776" y="12834664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www.celticnext.eu                                         Proposal Name,  Your Name, affiliation &amp; e-mail of presenter</a:t>
            </a:r>
          </a:p>
        </p:txBody>
      </p:sp>
    </p:spTree>
    <p:extLst>
      <p:ext uri="{BB962C8B-B14F-4D97-AF65-F5344CB8AC3E}">
        <p14:creationId xmlns:p14="http://schemas.microsoft.com/office/powerpoint/2010/main" val="4279909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en-GB" sz="9200" b="1" dirty="0">
                <a:solidFill>
                  <a:srgbClr val="0070C0"/>
                </a:solidFill>
                <a:latin typeface="Aleo" panose="020F0502020204030203" pitchFamily="34" charset="0"/>
                <a:ea typeface="Aleo" panose="020F0502020204030203" pitchFamily="34" charset="0"/>
                <a:cs typeface="Aleo" panose="020F0502020204030203" pitchFamily="34" charset="0"/>
              </a:rPr>
              <a:t>Contact Info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F1B1E-6AFE-4261-906D-D1191F0F518F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542928" y="3185592"/>
            <a:ext cx="20018224" cy="10514962"/>
          </a:xfrm>
          <a:prstGeom prst="rect">
            <a:avLst/>
          </a:prstGeom>
          <a:noFill/>
        </p:spPr>
        <p:txBody>
          <a:bodyPr wrap="square" lIns="217709" tIns="108855" rIns="217709" bIns="108855" rtlCol="0">
            <a:spAutoFit/>
          </a:bodyPr>
          <a:lstStyle/>
          <a:p>
            <a:pPr eaLnBrk="1" hangingPunct="1"/>
            <a:r>
              <a:rPr lang="en-GB" sz="5400" b="1" dirty="0">
                <a:solidFill>
                  <a:srgbClr val="0070C0"/>
                </a:solidFill>
                <a:latin typeface="Arial" panose="020B0604020202020204" pitchFamily="34" charset="0"/>
                <a:ea typeface="Aleo" panose="020F0502020204030203" pitchFamily="34" charset="0"/>
                <a:cs typeface="Arial" panose="020B0604020202020204" pitchFamily="34" charset="0"/>
              </a:rPr>
              <a:t>For more information and for interest to participate please contact:</a:t>
            </a:r>
          </a:p>
          <a:p>
            <a:endParaRPr lang="en-GB" sz="4800" dirty="0">
              <a:solidFill>
                <a:srgbClr val="0070C0"/>
              </a:solidFill>
            </a:endParaRPr>
          </a:p>
          <a:p>
            <a:r>
              <a:rPr lang="en-GB" sz="4800" dirty="0">
                <a:solidFill>
                  <a:srgbClr val="0070C0"/>
                </a:solidFill>
              </a:rPr>
              <a:t>		Markus Sihvonen, LAMK Oy</a:t>
            </a:r>
            <a:endParaRPr lang="en-GB" sz="4300" dirty="0">
              <a:solidFill>
                <a:srgbClr val="0070C0"/>
              </a:solidFill>
            </a:endParaRPr>
          </a:p>
          <a:p>
            <a:r>
              <a:rPr lang="en-GB" sz="4300" dirty="0">
                <a:solidFill>
                  <a:srgbClr val="0070C0"/>
                </a:solidFill>
              </a:rPr>
              <a:t>		markus.Sihvonen@lamk.fi</a:t>
            </a:r>
          </a:p>
          <a:p>
            <a:r>
              <a:rPr lang="en-GB" sz="4300" dirty="0">
                <a:solidFill>
                  <a:srgbClr val="0070C0"/>
                </a:solidFill>
              </a:rPr>
              <a:t>		+358 44 708 5064</a:t>
            </a:r>
          </a:p>
          <a:p>
            <a:endParaRPr lang="en-GB" sz="4300" dirty="0">
              <a:solidFill>
                <a:srgbClr val="0070C0"/>
              </a:solidFill>
            </a:endParaRPr>
          </a:p>
          <a:p>
            <a:endParaRPr lang="en-GB" sz="4800" dirty="0">
              <a:solidFill>
                <a:srgbClr val="0070C0"/>
              </a:solidFill>
            </a:endParaRPr>
          </a:p>
          <a:p>
            <a:pPr lvl="8"/>
            <a:endParaRPr lang="en-GB" sz="4800" dirty="0">
              <a:solidFill>
                <a:srgbClr val="0070C0"/>
              </a:solidFill>
            </a:endParaRPr>
          </a:p>
          <a:p>
            <a:pPr lvl="8"/>
            <a:r>
              <a:rPr lang="en-GB" sz="4800" dirty="0">
                <a:solidFill>
                  <a:srgbClr val="0070C0"/>
                </a:solidFill>
              </a:rPr>
              <a:t>       </a:t>
            </a:r>
          </a:p>
          <a:p>
            <a:pPr lvl="8"/>
            <a:r>
              <a:rPr lang="en-GB" sz="4800" dirty="0">
                <a:solidFill>
                  <a:srgbClr val="0070C0"/>
                </a:solidFill>
              </a:rPr>
              <a:t>  </a:t>
            </a:r>
          </a:p>
          <a:p>
            <a:pPr lvl="8"/>
            <a:endParaRPr lang="de-DE" sz="4800" dirty="0">
              <a:solidFill>
                <a:srgbClr val="0070C0"/>
              </a:solidFill>
            </a:endParaRPr>
          </a:p>
          <a:p>
            <a:pPr lvl="8"/>
            <a:endParaRPr lang="en-GB" sz="4800" dirty="0"/>
          </a:p>
          <a:p>
            <a:pPr lvl="8"/>
            <a:endParaRPr lang="en-GB" sz="4800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6496" y="269999"/>
            <a:ext cx="7456487" cy="2195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54696" y="12870025"/>
            <a:ext cx="20522280" cy="650723"/>
          </a:xfrm>
          <a:prstGeom prst="rect">
            <a:avLst/>
          </a:prstGeom>
        </p:spPr>
        <p:txBody>
          <a:bodyPr wrap="square" lIns="217709" tIns="108855" rIns="217709" bIns="108855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95" r="2224"/>
          <a:stretch/>
        </p:blipFill>
        <p:spPr>
          <a:xfrm>
            <a:off x="13714509" y="17240"/>
            <a:ext cx="10669491" cy="296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11627"/>
      </p:ext>
    </p:extLst>
  </p:cSld>
  <p:clrMapOvr>
    <a:masterClrMapping/>
  </p:clrMapOvr>
</p:sld>
</file>

<file path=ppt/theme/theme1.xml><?xml version="1.0" encoding="utf-8"?>
<a:theme xmlns:a="http://schemas.openxmlformats.org/drawingml/2006/main" name="1_Spanish Chair Eureka 2016 intern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anish Chair Eureka 2016 interno" id="{BA4051FA-B5A8-8041-902C-54A3E0A35E45}" vid="{A453499C-19AA-F249-A308-67522C957B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18772</TotalTime>
  <Pages>0</Pages>
  <Words>254</Words>
  <Characters>0</Characters>
  <Application>Microsoft Office PowerPoint</Application>
  <PresentationFormat>Mukautettu</PresentationFormat>
  <Lines>0</Lines>
  <Paragraphs>53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5</vt:i4>
      </vt:variant>
    </vt:vector>
  </HeadingPairs>
  <TitlesOfParts>
    <vt:vector size="13" baseType="lpstr">
      <vt:lpstr>Aleo</vt:lpstr>
      <vt:lpstr>Arial</vt:lpstr>
      <vt:lpstr>Calibri</vt:lpstr>
      <vt:lpstr>Calibri Light</vt:lpstr>
      <vt:lpstr>Century Gothic</vt:lpstr>
      <vt:lpstr>Gill Sans</vt:lpstr>
      <vt:lpstr>1_Spanish Chair Eureka 2016 interno</vt:lpstr>
      <vt:lpstr>Office Theme</vt:lpstr>
      <vt:lpstr>PowerPoint-esitys</vt:lpstr>
      <vt:lpstr>AI laboratory</vt:lpstr>
      <vt:lpstr>Proposal Introduction (1)</vt:lpstr>
      <vt:lpstr>Partners</vt:lpstr>
      <vt:lpstr>Contact 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conference@thesai.org</dc:creator>
  <cp:lastModifiedBy>Markus Sihvonen</cp:lastModifiedBy>
  <cp:revision>295</cp:revision>
  <dcterms:modified xsi:type="dcterms:W3CDTF">2019-08-19T06:31:40Z</dcterms:modified>
</cp:coreProperties>
</file>